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71" r:id="rId11"/>
    <p:sldId id="270" r:id="rId12"/>
    <p:sldId id="265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2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73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8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6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2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1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6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AF3C-3D36-4C86-BEF3-D2CCD674E1CD}" type="datetimeFigureOut">
              <a:rPr lang="ru-RU" smtClean="0"/>
              <a:t>03.09.2019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3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6549" y="757646"/>
            <a:ext cx="846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Занятие 11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0362" y="1527087"/>
            <a:ext cx="96512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ru-RU" sz="4400" b="1" dirty="0" smtClean="0"/>
              <a:t>Введение в </a:t>
            </a:r>
            <a:r>
              <a:rPr lang="en-US" sz="4400" b="1" dirty="0" err="1" smtClean="0"/>
              <a:t>Qt</a:t>
            </a:r>
            <a:endParaRPr lang="ru-RU" sz="4400" b="1" dirty="0" smtClean="0"/>
          </a:p>
          <a:p>
            <a:pPr marL="742950" indent="-742950">
              <a:buFontTx/>
              <a:buAutoNum type="arabicPeriod"/>
            </a:pPr>
            <a:r>
              <a:rPr lang="ru-RU" sz="4400" b="1" dirty="0"/>
              <a:t>Указания при создании </a:t>
            </a:r>
            <a:r>
              <a:rPr lang="ru-RU" sz="4400" b="1" dirty="0" smtClean="0"/>
              <a:t>проекта</a:t>
            </a:r>
          </a:p>
          <a:p>
            <a:pPr marL="742950" indent="-742950">
              <a:buAutoNum type="arabicPeriod"/>
            </a:pPr>
            <a:r>
              <a:rPr lang="ru-RU" sz="4400" b="1" dirty="0" smtClean="0"/>
              <a:t>Математика</a:t>
            </a:r>
          </a:p>
          <a:p>
            <a:pPr marL="342900" indent="-342900">
              <a:buAutoNum type="arabicPeriod"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0846" y="418011"/>
            <a:ext cx="6387737" cy="80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55817" y="418011"/>
            <a:ext cx="766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Немного математики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0789" y="1097007"/>
            <a:ext cx="5088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 smtClean="0"/>
              <a:t>Иррациональные корни</a:t>
            </a:r>
          </a:p>
          <a:p>
            <a:pPr algn="ctr"/>
            <a:endParaRPr lang="ru-RU" u="sng" dirty="0" smtClean="0"/>
          </a:p>
          <a:p>
            <a:r>
              <a:rPr lang="ru-RU" dirty="0" smtClean="0"/>
              <a:t>Будет искать такие корни в интервале от -10 до 10. На этом интервале рассматриваем отрезки (например, 1,5..2,0). Если значения функции на концах этого отрезка имеют разные знаки, то есть </a:t>
            </a:r>
          </a:p>
          <a:p>
            <a:r>
              <a:rPr lang="en-US" b="1" dirty="0" smtClean="0"/>
              <a:t>y(1,5) &lt; 0 </a:t>
            </a:r>
            <a:r>
              <a:rPr lang="ru-RU" b="1" dirty="0" smtClean="0"/>
              <a:t>и </a:t>
            </a:r>
            <a:r>
              <a:rPr lang="en-US" b="1" dirty="0" smtClean="0"/>
              <a:t>y(2) &gt; 0</a:t>
            </a:r>
            <a:r>
              <a:rPr lang="ru-RU" b="1" dirty="0" smtClean="0"/>
              <a:t> (или проще </a:t>
            </a:r>
            <a:r>
              <a:rPr lang="en-US" b="1" dirty="0" smtClean="0"/>
              <a:t>y(1,5)*y(2) &lt; 0) </a:t>
            </a:r>
            <a:r>
              <a:rPr lang="ru-RU" b="1" dirty="0" smtClean="0"/>
              <a:t>, </a:t>
            </a:r>
            <a:r>
              <a:rPr lang="ru-RU" dirty="0" smtClean="0"/>
              <a:t>то на этом отрезке (между этими двумя точками) функция меняет свой знак, а значит проходит через 0. Поэтому корень следует искать на этом отрезке методом </a:t>
            </a:r>
            <a:r>
              <a:rPr lang="ru-RU" u="sng" dirty="0" smtClean="0"/>
              <a:t>половинного деления</a:t>
            </a:r>
            <a:r>
              <a:rPr lang="ru-RU" dirty="0" smtClean="0"/>
              <a:t>. 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71" y="1097007"/>
            <a:ext cx="4883477" cy="48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0846" y="418011"/>
            <a:ext cx="6387737" cy="80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27" y="1384476"/>
            <a:ext cx="8216945" cy="4309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5817" y="418011"/>
            <a:ext cx="766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Немного математики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035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3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6737" y="404949"/>
            <a:ext cx="779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Схема Горнера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45" y="2251713"/>
            <a:ext cx="4796105" cy="14800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16" y="1074446"/>
            <a:ext cx="5210564" cy="545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9299" y="2807071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корень </a:t>
            </a:r>
            <a:r>
              <a:rPr lang="en-US" dirty="0" smtClean="0"/>
              <a:t>x =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801291" y="1912494"/>
            <a:ext cx="45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</a:t>
            </a:r>
            <a:r>
              <a:rPr lang="en-US" dirty="0" smtClean="0"/>
              <a:t>a3                  a2                  a1                   a0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905794" y="3731761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b2                 b1                  b0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685109" y="4271554"/>
            <a:ext cx="751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Первое число слева просто копируется вниз:  </a:t>
            </a:r>
            <a:r>
              <a:rPr lang="en-US" b="1" dirty="0" smtClean="0"/>
              <a:t>b2 = a3 = 2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b(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) = a(i+1) + x * b(i+1)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5108" y="4963532"/>
            <a:ext cx="1008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b1 = a2 + x * b2 = 1 + 1 * 2 = 3</a:t>
            </a:r>
          </a:p>
          <a:p>
            <a:r>
              <a:rPr lang="en-US" b="1" dirty="0" smtClean="0"/>
              <a:t>b0 = a1 + x * b1 = 2 + 1 * 3 = 5</a:t>
            </a:r>
          </a:p>
          <a:p>
            <a:r>
              <a:rPr lang="en-US" b="1" dirty="0" smtClean="0"/>
              <a:t>b* = a0 + x * b0 = -5 + 1 * 5 = 0 – </a:t>
            </a:r>
            <a:r>
              <a:rPr lang="ru-RU" dirty="0" smtClean="0"/>
              <a:t>Если </a:t>
            </a:r>
            <a:r>
              <a:rPr lang="en-US" i="1" dirty="0" smtClean="0"/>
              <a:t>x</a:t>
            </a:r>
            <a:r>
              <a:rPr lang="en-US" dirty="0" smtClean="0"/>
              <a:t> – </a:t>
            </a:r>
            <a:r>
              <a:rPr lang="ru-RU" dirty="0" smtClean="0"/>
              <a:t>корень, то последнее число </a:t>
            </a:r>
            <a:r>
              <a:rPr lang="en-US" dirty="0" smtClean="0"/>
              <a:t>b* </a:t>
            </a:r>
            <a:r>
              <a:rPr lang="ru-RU" dirty="0" smtClean="0"/>
              <a:t>будет равно 0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649789" y="3195802"/>
            <a:ext cx="26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могут быть и дробные!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1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6891" y="457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Класс </a:t>
            </a:r>
            <a:r>
              <a:rPr lang="en-US" sz="2400" b="1" dirty="0" smtClean="0"/>
              <a:t>Roots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75657" y="918865"/>
            <a:ext cx="107156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u="sng" dirty="0"/>
              <a:t>Roots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private:</a:t>
            </a:r>
          </a:p>
          <a:p>
            <a:r>
              <a:rPr lang="en-US" dirty="0"/>
              <a:t>    float* a;		</a:t>
            </a:r>
            <a:r>
              <a:rPr lang="en-US" dirty="0" smtClean="0"/>
              <a:t>// </a:t>
            </a:r>
            <a:r>
              <a:rPr lang="ru-RU" i="1" dirty="0"/>
              <a:t>коэффициенты</a:t>
            </a:r>
          </a:p>
          <a:p>
            <a:r>
              <a:rPr lang="ru-RU" dirty="0"/>
              <a:t>    </a:t>
            </a:r>
            <a:r>
              <a:rPr lang="en-US" dirty="0" err="1"/>
              <a:t>int</a:t>
            </a:r>
            <a:r>
              <a:rPr lang="en-US" dirty="0"/>
              <a:t> a0;			</a:t>
            </a:r>
            <a:r>
              <a:rPr lang="en-US" dirty="0" smtClean="0"/>
              <a:t>// </a:t>
            </a:r>
            <a:r>
              <a:rPr lang="ru-RU" i="1" dirty="0"/>
              <a:t>ненулевой </a:t>
            </a:r>
            <a:r>
              <a:rPr lang="ru-RU" i="1" dirty="0" err="1" smtClean="0"/>
              <a:t>коэф</a:t>
            </a:r>
            <a:r>
              <a:rPr lang="en-US" i="1" dirty="0"/>
              <a:t>.</a:t>
            </a:r>
            <a:r>
              <a:rPr lang="ru-RU" i="1" dirty="0" smtClean="0"/>
              <a:t> </a:t>
            </a:r>
            <a:r>
              <a:rPr lang="ru-RU" i="1" dirty="0"/>
              <a:t>при младшей степени</a:t>
            </a:r>
          </a:p>
          <a:p>
            <a:r>
              <a:rPr lang="ru-RU" dirty="0"/>
              <a:t>    </a:t>
            </a:r>
            <a:r>
              <a:rPr lang="en-US" dirty="0" err="1"/>
              <a:t>int</a:t>
            </a:r>
            <a:r>
              <a:rPr lang="en-US" dirty="0"/>
              <a:t> an;			</a:t>
            </a:r>
            <a:r>
              <a:rPr lang="en-US" dirty="0" smtClean="0"/>
              <a:t>// </a:t>
            </a:r>
            <a:r>
              <a:rPr lang="ru-RU" i="1" dirty="0"/>
              <a:t>старший </a:t>
            </a:r>
            <a:r>
              <a:rPr lang="ru-RU" i="1" dirty="0" err="1"/>
              <a:t>коэф</a:t>
            </a:r>
            <a:r>
              <a:rPr lang="ru-RU" i="1" dirty="0"/>
              <a:t>.</a:t>
            </a:r>
          </a:p>
          <a:p>
            <a:r>
              <a:rPr lang="ru-RU" dirty="0"/>
              <a:t>    </a:t>
            </a:r>
            <a:r>
              <a:rPr lang="en-US" dirty="0" err="1"/>
              <a:t>int</a:t>
            </a:r>
            <a:r>
              <a:rPr lang="en-US" dirty="0"/>
              <a:t> n;			</a:t>
            </a:r>
            <a:r>
              <a:rPr lang="en-US" dirty="0" smtClean="0"/>
              <a:t>// </a:t>
            </a:r>
            <a:r>
              <a:rPr lang="ru-RU" i="1" dirty="0"/>
              <a:t>старшая степень</a:t>
            </a:r>
          </a:p>
          <a:p>
            <a:r>
              <a:rPr lang="ru-RU" dirty="0"/>
              <a:t>    </a:t>
            </a:r>
            <a:r>
              <a:rPr lang="en-US" dirty="0"/>
              <a:t>float f(float x);		</a:t>
            </a:r>
            <a:r>
              <a:rPr lang="en-US" dirty="0" smtClean="0"/>
              <a:t>// </a:t>
            </a:r>
            <a:r>
              <a:rPr lang="ru-RU" i="1" dirty="0"/>
              <a:t>сама функция</a:t>
            </a:r>
          </a:p>
          <a:p>
            <a:r>
              <a:rPr lang="ru-RU" dirty="0"/>
              <a:t>    </a:t>
            </a:r>
            <a:r>
              <a:rPr lang="en-US" dirty="0"/>
              <a:t>bool </a:t>
            </a:r>
            <a:r>
              <a:rPr lang="en-US" dirty="0" err="1"/>
              <a:t>checkRoot</a:t>
            </a:r>
            <a:r>
              <a:rPr lang="en-US" dirty="0"/>
              <a:t>(float x</a:t>
            </a:r>
            <a:r>
              <a:rPr lang="en-US" dirty="0" smtClean="0"/>
              <a:t>);      // </a:t>
            </a:r>
            <a:r>
              <a:rPr lang="ru-RU" i="1" dirty="0" smtClean="0"/>
              <a:t>проверяет </a:t>
            </a:r>
            <a:r>
              <a:rPr lang="en-US" i="1" dirty="0" smtClean="0"/>
              <a:t>x </a:t>
            </a:r>
            <a:r>
              <a:rPr lang="ru-RU" i="1" dirty="0" smtClean="0"/>
              <a:t>на корень и понижает степень многочлена</a:t>
            </a:r>
            <a:endParaRPr lang="en-US" dirty="0"/>
          </a:p>
          <a:p>
            <a:r>
              <a:rPr lang="en-US" dirty="0"/>
              <a:t>    float* roots;		/</a:t>
            </a:r>
            <a:r>
              <a:rPr lang="en-US" dirty="0" smtClean="0"/>
              <a:t>/ </a:t>
            </a:r>
            <a:r>
              <a:rPr lang="ru-RU" i="1" dirty="0"/>
              <a:t>массив корней</a:t>
            </a:r>
          </a:p>
          <a:p>
            <a:r>
              <a:rPr lang="ru-RU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numRoots</a:t>
            </a:r>
            <a:r>
              <a:rPr lang="en-US" dirty="0"/>
              <a:t>;		</a:t>
            </a:r>
            <a:r>
              <a:rPr lang="en-US" dirty="0" smtClean="0"/>
              <a:t>// </a:t>
            </a:r>
            <a:r>
              <a:rPr lang="ru-RU" i="1" dirty="0" smtClean="0"/>
              <a:t>количество корней</a:t>
            </a:r>
            <a:endParaRPr lang="ru-RU" i="1" dirty="0"/>
          </a:p>
          <a:p>
            <a:r>
              <a:rPr lang="en-US" b="1" dirty="0"/>
              <a:t>public:</a:t>
            </a:r>
          </a:p>
          <a:p>
            <a:r>
              <a:rPr lang="en-US" dirty="0"/>
              <a:t>    </a:t>
            </a:r>
            <a:r>
              <a:rPr lang="en-US" u="sng" dirty="0" smtClean="0"/>
              <a:t>Roots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mas[],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);</a:t>
            </a:r>
            <a:r>
              <a:rPr lang="ru-RU" dirty="0" smtClean="0"/>
              <a:t>                // к</a:t>
            </a:r>
            <a:r>
              <a:rPr lang="ru-RU" i="1" dirty="0" smtClean="0"/>
              <a:t>онструктор принимает массив </a:t>
            </a:r>
            <a:r>
              <a:rPr lang="ru-RU" i="1" dirty="0" err="1" smtClean="0"/>
              <a:t>коэф-ов</a:t>
            </a:r>
            <a:r>
              <a:rPr lang="ru-RU" i="1" dirty="0" smtClean="0"/>
              <a:t> и их количество</a:t>
            </a:r>
            <a:endParaRPr lang="en-US" dirty="0"/>
          </a:p>
          <a:p>
            <a:r>
              <a:rPr lang="en-US" dirty="0"/>
              <a:t>    float* </a:t>
            </a:r>
            <a:r>
              <a:rPr lang="en-US" dirty="0" err="1"/>
              <a:t>getRoots</a:t>
            </a:r>
            <a:r>
              <a:rPr lang="en-US" dirty="0"/>
              <a:t>(bool </a:t>
            </a:r>
            <a:r>
              <a:rPr lang="en-US" dirty="0" err="1"/>
              <a:t>onlyRa</a:t>
            </a:r>
            <a:r>
              <a:rPr lang="en-US" dirty="0" smtClean="0"/>
              <a:t>);</a:t>
            </a:r>
            <a:r>
              <a:rPr lang="ru-RU" dirty="0" smtClean="0"/>
              <a:t>    // </a:t>
            </a:r>
            <a:r>
              <a:rPr lang="ru-RU" i="1" dirty="0"/>
              <a:t>в</a:t>
            </a:r>
            <a:r>
              <a:rPr lang="ru-RU" i="1" dirty="0" smtClean="0"/>
              <a:t>озвращает массив корней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getNumRoots</a:t>
            </a:r>
            <a:r>
              <a:rPr lang="en-US" dirty="0" smtClean="0"/>
              <a:t>()</a:t>
            </a:r>
            <a:r>
              <a:rPr lang="ru-RU" dirty="0" smtClean="0"/>
              <a:t>	       // </a:t>
            </a:r>
            <a:r>
              <a:rPr lang="ru-RU" i="1" dirty="0" smtClean="0"/>
              <a:t>возвращает количество корней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</a:t>
            </a:r>
            <a:r>
              <a:rPr lang="en-US" dirty="0" err="1"/>
              <a:t>numRoots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~</a:t>
            </a:r>
            <a:r>
              <a:rPr lang="en-US" u="sng" dirty="0"/>
              <a:t>Roots</a:t>
            </a:r>
            <a:r>
              <a:rPr lang="en-US" dirty="0"/>
              <a:t>();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040" y="496389"/>
            <a:ext cx="1042824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Класс </a:t>
            </a:r>
            <a:r>
              <a:rPr lang="en-US" sz="2400" b="1" dirty="0" err="1" smtClean="0"/>
              <a:t>MainWindow</a:t>
            </a:r>
            <a:endParaRPr lang="en-US" sz="2400" b="1" dirty="0" smtClean="0"/>
          </a:p>
          <a:p>
            <a:endParaRPr lang="en-US" sz="1400" dirty="0"/>
          </a:p>
          <a:p>
            <a:r>
              <a:rPr lang="en-US" dirty="0"/>
              <a:t>class </a:t>
            </a:r>
            <a:r>
              <a:rPr lang="en-US" dirty="0" err="1"/>
              <a:t>MainWindow</a:t>
            </a:r>
            <a:r>
              <a:rPr lang="en-US" dirty="0"/>
              <a:t> : public </a:t>
            </a:r>
            <a:r>
              <a:rPr lang="en-US" dirty="0" err="1"/>
              <a:t>QMainWindow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public</a:t>
            </a:r>
            <a:r>
              <a:rPr lang="en-US" b="1" dirty="0"/>
              <a:t>:</a:t>
            </a:r>
          </a:p>
          <a:p>
            <a:r>
              <a:rPr lang="en-US" dirty="0"/>
              <a:t>    explicit </a:t>
            </a:r>
            <a:r>
              <a:rPr lang="en-US" dirty="0" err="1"/>
              <a:t>MainWindow</a:t>
            </a:r>
            <a:r>
              <a:rPr lang="en-US" dirty="0"/>
              <a:t>(</a:t>
            </a:r>
            <a:r>
              <a:rPr lang="en-US" dirty="0" err="1"/>
              <a:t>QWidget</a:t>
            </a:r>
            <a:r>
              <a:rPr lang="en-US" dirty="0"/>
              <a:t> *parent = 0</a:t>
            </a:r>
            <a:r>
              <a:rPr lang="en-US" dirty="0" smtClean="0"/>
              <a:t>);    // </a:t>
            </a:r>
            <a:r>
              <a:rPr lang="ru-RU" i="1" dirty="0" smtClean="0"/>
              <a:t>конструктор</a:t>
            </a:r>
            <a:endParaRPr lang="en-US" dirty="0"/>
          </a:p>
          <a:p>
            <a:r>
              <a:rPr lang="en-US" dirty="0"/>
              <a:t>    ~</a:t>
            </a:r>
            <a:r>
              <a:rPr lang="en-US" dirty="0" err="1"/>
              <a:t>MainWindow</a:t>
            </a:r>
            <a:r>
              <a:rPr lang="en-US" dirty="0" smtClean="0"/>
              <a:t>();</a:t>
            </a:r>
            <a:r>
              <a:rPr lang="ru-RU" dirty="0" smtClean="0"/>
              <a:t>				// </a:t>
            </a:r>
            <a:r>
              <a:rPr lang="ru-RU" i="1" dirty="0" smtClean="0"/>
              <a:t>деструктор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private: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max = 7</a:t>
            </a:r>
            <a:r>
              <a:rPr lang="en-US" dirty="0" smtClean="0"/>
              <a:t>;</a:t>
            </a:r>
            <a:r>
              <a:rPr lang="ru-RU" dirty="0" smtClean="0"/>
              <a:t>	// </a:t>
            </a:r>
            <a:r>
              <a:rPr lang="ru-RU" i="1" dirty="0" smtClean="0"/>
              <a:t>максимальная степень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QLineEdit</a:t>
            </a:r>
            <a:r>
              <a:rPr lang="en-US" dirty="0"/>
              <a:t>* lines[8</a:t>
            </a:r>
            <a:r>
              <a:rPr lang="en-US" dirty="0" smtClean="0"/>
              <a:t>];</a:t>
            </a:r>
            <a:r>
              <a:rPr lang="ru-RU" dirty="0" smtClean="0"/>
              <a:t>	// </a:t>
            </a:r>
            <a:r>
              <a:rPr lang="ru-RU" i="1" dirty="0" smtClean="0"/>
              <a:t>динамические поля для ввода коэффициентов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QLabel</a:t>
            </a:r>
            <a:r>
              <a:rPr lang="en-US" dirty="0"/>
              <a:t>* labels[8</a:t>
            </a:r>
            <a:r>
              <a:rPr lang="en-US" dirty="0" smtClean="0"/>
              <a:t>];</a:t>
            </a:r>
            <a:r>
              <a:rPr lang="ru-RU" dirty="0" smtClean="0"/>
              <a:t>	// </a:t>
            </a:r>
            <a:r>
              <a:rPr lang="ru-RU" i="1" dirty="0" smtClean="0"/>
              <a:t>динамические обозначения </a:t>
            </a:r>
            <a:r>
              <a:rPr lang="en-US" i="1" dirty="0" smtClean="0"/>
              <a:t>a1..a7</a:t>
            </a:r>
            <a:r>
              <a:rPr lang="ru-RU" i="1" dirty="0" smtClean="0"/>
              <a:t> </a:t>
            </a:r>
            <a:endParaRPr lang="en-US" dirty="0"/>
          </a:p>
          <a:p>
            <a:r>
              <a:rPr lang="en-US" dirty="0"/>
              <a:t>    Roots* solution</a:t>
            </a:r>
            <a:r>
              <a:rPr lang="en-US" dirty="0" smtClean="0"/>
              <a:t>;                   </a:t>
            </a:r>
            <a:r>
              <a:rPr lang="ru-RU" dirty="0" smtClean="0"/>
              <a:t>// </a:t>
            </a:r>
            <a:r>
              <a:rPr lang="ru-RU" i="1" dirty="0" smtClean="0"/>
              <a:t>динамический объект нашего класса</a:t>
            </a:r>
            <a:endParaRPr lang="en-US" dirty="0"/>
          </a:p>
          <a:p>
            <a:r>
              <a:rPr lang="en-US" b="1" dirty="0"/>
              <a:t>private slots:</a:t>
            </a:r>
          </a:p>
          <a:p>
            <a:r>
              <a:rPr lang="en-US" dirty="0" smtClean="0"/>
              <a:t>    ???</a:t>
            </a:r>
          </a:p>
          <a:p>
            <a:r>
              <a:rPr lang="en-US" dirty="0" smtClean="0"/>
              <a:t>};</a:t>
            </a:r>
            <a:endParaRPr lang="ru-RU" dirty="0" smtClean="0"/>
          </a:p>
          <a:p>
            <a:pPr algn="ctr"/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961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3506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4903" y="339634"/>
            <a:ext cx="650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Замена массива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75" y="890740"/>
            <a:ext cx="5929449" cy="8577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555" y="1830803"/>
            <a:ext cx="489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</a:t>
            </a:r>
            <a:r>
              <a:rPr lang="en-US" b="1" dirty="0" smtClean="0"/>
              <a:t>*</a:t>
            </a:r>
            <a:r>
              <a:rPr lang="ru-RU" dirty="0" smtClean="0"/>
              <a:t> указывает на массив с исходными </a:t>
            </a:r>
            <a:r>
              <a:rPr lang="ru-RU" dirty="0" err="1" smtClean="0"/>
              <a:t>коэф-тами</a:t>
            </a:r>
            <a:r>
              <a:rPr lang="ru-RU" dirty="0" smtClean="0"/>
              <a:t> 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62056" y="1792531"/>
            <a:ext cx="49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создаем указатель </a:t>
            </a:r>
            <a:r>
              <a:rPr lang="en-US" b="1" dirty="0" smtClean="0"/>
              <a:t>b* </a:t>
            </a:r>
            <a:r>
              <a:rPr lang="ru-RU" dirty="0" smtClean="0"/>
              <a:t>на новый (пустой массив)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23851" y="2347831"/>
            <a:ext cx="847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Далее мы в цикле заполняем массив </a:t>
            </a:r>
            <a:r>
              <a:rPr lang="en-US" b="1" dirty="0" smtClean="0"/>
              <a:t>b*</a:t>
            </a:r>
            <a:r>
              <a:rPr lang="en-US" dirty="0" smtClean="0"/>
              <a:t> </a:t>
            </a:r>
            <a:r>
              <a:rPr lang="ru-RU" dirty="0" smtClean="0"/>
              <a:t>новыми </a:t>
            </a:r>
            <a:r>
              <a:rPr lang="ru-RU" dirty="0" err="1" smtClean="0"/>
              <a:t>коэф-тами</a:t>
            </a:r>
            <a:r>
              <a:rPr lang="ru-RU" dirty="0" smtClean="0"/>
              <a:t> по схеме Горнера.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99" y="2928898"/>
            <a:ext cx="6781800" cy="981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23851" y="4026777"/>
            <a:ext cx="1046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Старые </a:t>
            </a:r>
            <a:r>
              <a:rPr lang="ru-RU" dirty="0" err="1" smtClean="0"/>
              <a:t>коэф</a:t>
            </a:r>
            <a:r>
              <a:rPr lang="ru-RU" dirty="0" smtClean="0"/>
              <a:t>-ты нам больше не нужны. Мы удаляем их командой </a:t>
            </a:r>
            <a:r>
              <a:rPr lang="en-US" b="1" dirty="0" smtClean="0"/>
              <a:t>delete [] a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26" y="4512913"/>
            <a:ext cx="6781800" cy="9810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23851" y="5705723"/>
            <a:ext cx="681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 </a:t>
            </a:r>
            <a:r>
              <a:rPr lang="en-US" b="1" dirty="0" smtClean="0"/>
              <a:t>a* </a:t>
            </a:r>
            <a:r>
              <a:rPr lang="ru-RU" dirty="0" smtClean="0"/>
              <a:t>указывает на массив с новыми </a:t>
            </a:r>
            <a:r>
              <a:rPr lang="ru-RU" dirty="0" err="1" smtClean="0"/>
              <a:t>коэф-тами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9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79" y="1711090"/>
            <a:ext cx="4825541" cy="34618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34" y="2102984"/>
            <a:ext cx="5232562" cy="2678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0135" y="1015187"/>
            <a:ext cx="417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Консольное приложение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13661" y="1015187"/>
            <a:ext cx="496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Оконное приложение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5099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641237"/>
            <a:ext cx="10058400" cy="52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02295"/>
            <a:ext cx="6248400" cy="156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0914" y="477982"/>
            <a:ext cx="627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Понятие о сигналах и слотах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72938" y="3278777"/>
            <a:ext cx="3823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button, SIGNAL(</a:t>
            </a:r>
            <a:r>
              <a:rPr lang="en-US" b="1" dirty="0"/>
              <a:t>clicked</a:t>
            </a:r>
            <a:r>
              <a:rPr lang="en-US" dirty="0" smtClean="0"/>
              <a:t>())   </a:t>
            </a:r>
            <a:endParaRPr lang="ru-RU" dirty="0"/>
          </a:p>
          <a:p>
            <a:r>
              <a:rPr lang="en-US" dirty="0" err="1" smtClean="0"/>
              <a:t>spinBox</a:t>
            </a:r>
            <a:r>
              <a:rPr lang="en-US" dirty="0" smtClean="0"/>
              <a:t>, SIGNAL(</a:t>
            </a:r>
            <a:r>
              <a:rPr lang="en-US" b="1" dirty="0" err="1" smtClean="0"/>
              <a:t>valueChanged</a:t>
            </a:r>
            <a:r>
              <a:rPr lang="en-US" dirty="0" smtClean="0"/>
              <a:t>(value))</a:t>
            </a:r>
          </a:p>
          <a:p>
            <a:r>
              <a:rPr lang="en-US" dirty="0" smtClean="0"/>
              <a:t>object, SIGNAL(</a:t>
            </a:r>
            <a:r>
              <a:rPr lang="en-US" b="1" dirty="0" smtClean="0"/>
              <a:t>destroyed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checkbox, SIGNAL(</a:t>
            </a:r>
            <a:r>
              <a:rPr lang="en-US" b="1" dirty="0" err="1" smtClean="0"/>
              <a:t>stateChange</a:t>
            </a:r>
            <a:r>
              <a:rPr lang="en-US" dirty="0" smtClean="0"/>
              <a:t>())</a:t>
            </a:r>
          </a:p>
          <a:p>
            <a:r>
              <a:rPr lang="en-US" dirty="0" err="1" smtClean="0"/>
              <a:t>lineEdit</a:t>
            </a:r>
            <a:r>
              <a:rPr lang="en-US" dirty="0" smtClean="0"/>
              <a:t>, SIGNAL(</a:t>
            </a:r>
            <a:r>
              <a:rPr lang="en-US" b="1" dirty="0" smtClean="0"/>
              <a:t>changed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….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779623" y="3278777"/>
            <a:ext cx="4036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openNewWindow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addLine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closeWindow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changeTools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checkString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272938" y="5239818"/>
            <a:ext cx="73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          </a:t>
            </a:r>
            <a:r>
              <a:rPr lang="ru-RU" i="1" dirty="0" err="1" smtClean="0"/>
              <a:t>встроенны</a:t>
            </a:r>
            <a:r>
              <a:rPr lang="ru-RU" i="1" dirty="0" smtClean="0"/>
              <a:t> в </a:t>
            </a:r>
            <a:r>
              <a:rPr lang="en-US" i="1" dirty="0" err="1" smtClean="0"/>
              <a:t>QT</a:t>
            </a:r>
            <a:r>
              <a:rPr lang="en-US" i="1" dirty="0" smtClean="0"/>
              <a:t>			   </a:t>
            </a:r>
            <a:r>
              <a:rPr lang="ru-RU" i="1" dirty="0" smtClean="0"/>
              <a:t>создаются вручную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2644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0" y="418011"/>
            <a:ext cx="800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Рекомендации при создании проекта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58537" y="1162594"/>
            <a:ext cx="8138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/>
              <a:t>Придерживаться концепций </a:t>
            </a:r>
            <a:r>
              <a:rPr lang="ru-RU" sz="2000" dirty="0" err="1" smtClean="0"/>
              <a:t>ООП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Использовать подходящие по смыслу имена переменных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Неизменяемые переменные заведомо писать </a:t>
            </a:r>
            <a:r>
              <a:rPr lang="en-US" sz="2000" b="1" dirty="0" err="1" smtClean="0"/>
              <a:t>const</a:t>
            </a:r>
            <a:endParaRPr lang="ru-RU" sz="2000" b="1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Следить за утечкой памяти (использовать </a:t>
            </a:r>
            <a:r>
              <a:rPr lang="en-US" sz="2000" b="1" dirty="0" smtClean="0"/>
              <a:t>delete</a:t>
            </a:r>
            <a:r>
              <a:rPr lang="ru-RU" sz="2000" b="1" dirty="0" smtClean="0"/>
              <a:t> </a:t>
            </a:r>
            <a:r>
              <a:rPr lang="ru-RU" sz="2000" dirty="0" smtClean="0"/>
              <a:t>и Деструктор)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Использовать функции, каждая из которых выполняет одну конкретную задачу.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Писать комментария и выравнивать их.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Избегать глобальных переменных, так как может возникнуть конфликт имен.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Разделять при необходимости проект на несколько классов/файлов.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193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0611" y="2181497"/>
            <a:ext cx="7850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Математика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245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35" y="1333110"/>
            <a:ext cx="8268930" cy="3184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1535" y="4820194"/>
            <a:ext cx="826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Задача: </a:t>
            </a:r>
            <a:r>
              <a:rPr lang="ru-RU" dirty="0" smtClean="0"/>
              <a:t>найти все корни этого многочлена.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10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79" y="419235"/>
            <a:ext cx="3938316" cy="29298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86" y="419235"/>
            <a:ext cx="3970574" cy="29298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79" y="3526943"/>
            <a:ext cx="3953420" cy="29061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86" y="3493807"/>
            <a:ext cx="3939347" cy="2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0846" y="418011"/>
            <a:ext cx="6387737" cy="80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55817" y="418011"/>
            <a:ext cx="766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Немного математики</a:t>
            </a:r>
            <a:endParaRPr lang="ru-RU" sz="28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11" y="1037835"/>
            <a:ext cx="8913643" cy="45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427</Words>
  <Application>Microsoft Office PowerPoint</Application>
  <PresentationFormat>Широкоэкранный</PresentationFormat>
  <Paragraphs>91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265</cp:revision>
  <dcterms:created xsi:type="dcterms:W3CDTF">2018-11-13T15:17:44Z</dcterms:created>
  <dcterms:modified xsi:type="dcterms:W3CDTF">2019-09-03T16:06:27Z</dcterms:modified>
</cp:coreProperties>
</file>