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85" r:id="rId5"/>
    <p:sldId id="258" r:id="rId6"/>
    <p:sldId id="286" r:id="rId7"/>
    <p:sldId id="287" r:id="rId8"/>
    <p:sldId id="288" r:id="rId9"/>
    <p:sldId id="295" r:id="rId10"/>
    <p:sldId id="289" r:id="rId11"/>
    <p:sldId id="290" r:id="rId12"/>
    <p:sldId id="308" r:id="rId13"/>
    <p:sldId id="292" r:id="rId14"/>
    <p:sldId id="293" r:id="rId15"/>
    <p:sldId id="306" r:id="rId16"/>
    <p:sldId id="30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5959" y="823235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2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794" y="1632857"/>
            <a:ext cx="915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Массивы. 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7" y="583421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Поиск макс. элемента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415" y="1400625"/>
            <a:ext cx="9810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ru-RU" sz="2000" dirty="0" smtClean="0"/>
              <a:t>{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 = 5;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a[size] = {1, 2, 4, 5, 12 }; </a:t>
            </a:r>
            <a:r>
              <a:rPr lang="ru-RU" sz="2000" dirty="0" smtClean="0"/>
              <a:t>  </a:t>
            </a:r>
            <a:r>
              <a:rPr lang="en-US" sz="2000" dirty="0" smtClean="0"/>
              <a:t>// </a:t>
            </a:r>
            <a:r>
              <a:rPr lang="ru-RU" sz="2000" i="1" dirty="0" smtClean="0"/>
              <a:t>инициализация массива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max = a[0]; </a:t>
            </a:r>
          </a:p>
          <a:p>
            <a:r>
              <a:rPr lang="en-US" sz="2000" dirty="0" smtClean="0"/>
              <a:t>    </a:t>
            </a:r>
            <a:r>
              <a:rPr lang="ru-RU" sz="2000" dirty="0" smtClean="0"/>
              <a:t> </a:t>
            </a:r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ru-RU" sz="2000" dirty="0" smtClean="0"/>
              <a:t>1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if ( a[ </a:t>
            </a:r>
            <a:r>
              <a:rPr lang="en-US" sz="2000" dirty="0" err="1" smtClean="0"/>
              <a:t>i</a:t>
            </a:r>
            <a:r>
              <a:rPr lang="en-US" sz="2000" dirty="0" smtClean="0"/>
              <a:t> ] &gt; max 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max = a[ </a:t>
            </a:r>
            <a:r>
              <a:rPr lang="en-US" sz="2000" dirty="0" err="1" smtClean="0"/>
              <a:t>i</a:t>
            </a:r>
            <a:r>
              <a:rPr lang="en-US" sz="2000" dirty="0" smtClean="0"/>
              <a:t> ];</a:t>
            </a:r>
            <a:r>
              <a:rPr lang="ru-RU" sz="2000" dirty="0" smtClean="0"/>
              <a:t>    </a:t>
            </a:r>
            <a:endParaRPr lang="en-US" sz="2000" dirty="0" smtClean="0"/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“max = “ &lt;&lt; max &lt;&lt;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9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7" y="53790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Средний элемент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5478" y="1277063"/>
            <a:ext cx="9810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endParaRPr lang="ru-RU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ru-RU" sz="2000" dirty="0" smtClean="0"/>
              <a:t>{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 = 5;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a[size] = {1, 2, 4, 5, 12 }; </a:t>
            </a:r>
            <a:r>
              <a:rPr lang="ru-RU" sz="2000" dirty="0" smtClean="0"/>
              <a:t>  </a:t>
            </a:r>
            <a:r>
              <a:rPr lang="en-US" sz="2000" dirty="0" smtClean="0"/>
              <a:t>// </a:t>
            </a:r>
            <a:r>
              <a:rPr lang="ru-RU" sz="2000" i="1" dirty="0" smtClean="0"/>
              <a:t>инициализация массива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sum(0);   // </a:t>
            </a:r>
            <a:r>
              <a:rPr lang="ru-RU" sz="2000" i="1" dirty="0" smtClean="0"/>
              <a:t>не забыть инициализацию суммы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</a:t>
            </a:r>
            <a:r>
              <a:rPr lang="ru-RU" sz="2000" dirty="0" smtClean="0"/>
              <a:t> </a:t>
            </a:r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</a:t>
            </a:r>
            <a:r>
              <a:rPr lang="ru-RU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sum = sum + a[ </a:t>
            </a:r>
            <a:r>
              <a:rPr lang="en-US" sz="2000" dirty="0" err="1" smtClean="0"/>
              <a:t>i</a:t>
            </a:r>
            <a:r>
              <a:rPr lang="en-US" sz="2000" dirty="0"/>
              <a:t> </a:t>
            </a:r>
            <a:r>
              <a:rPr lang="en-US" sz="2000" dirty="0" smtClean="0"/>
              <a:t>];    // </a:t>
            </a:r>
            <a:r>
              <a:rPr lang="en-US" sz="2000" i="1" dirty="0" smtClean="0"/>
              <a:t>sum += a[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</a:t>
            </a:r>
            <a:r>
              <a:rPr lang="en-US" sz="2000" dirty="0" smtClean="0"/>
              <a:t>float </a:t>
            </a:r>
            <a:r>
              <a:rPr lang="en-US" sz="2000" dirty="0" err="1" smtClean="0"/>
              <a:t>sred</a:t>
            </a:r>
            <a:r>
              <a:rPr lang="en-US" sz="2000" dirty="0" smtClean="0"/>
              <a:t> = sum / size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sred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r>
              <a:rPr lang="ru-RU" sz="2000" dirty="0"/>
              <a:t> // </a:t>
            </a:r>
            <a:r>
              <a:rPr lang="ru-RU" sz="2000" i="1" dirty="0"/>
              <a:t>4.8 </a:t>
            </a:r>
            <a:r>
              <a:rPr lang="ru-RU" sz="2000" i="1" dirty="0" smtClean="0"/>
              <a:t>???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3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7" y="53790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Преобразование типов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9977" y="1061123"/>
            <a:ext cx="105411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целочисленном делении 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b="1" dirty="0" smtClean="0"/>
              <a:t>2 / 3</a:t>
            </a:r>
            <a:r>
              <a:rPr lang="ru-RU" b="1" dirty="0" smtClean="0"/>
              <a:t> </a:t>
            </a:r>
            <a:r>
              <a:rPr lang="en-US" dirty="0" smtClean="0"/>
              <a:t>)</a:t>
            </a:r>
            <a:r>
              <a:rPr lang="ru-RU" dirty="0" smtClean="0"/>
              <a:t> целого числа на целое число ( </a:t>
            </a:r>
            <a:r>
              <a:rPr lang="en-US" b="1" dirty="0" err="1" smtClean="0"/>
              <a:t>int</a:t>
            </a:r>
            <a:r>
              <a:rPr lang="en-US" b="1" dirty="0" smtClean="0"/>
              <a:t> /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дробная часть отбрасывается</a:t>
            </a:r>
            <a:r>
              <a:rPr lang="en-US" dirty="0" smtClean="0"/>
              <a:t>!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 = 4;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r>
              <a:rPr lang="en-US" dirty="0"/>
              <a:t> </a:t>
            </a:r>
            <a:r>
              <a:rPr lang="en-US" dirty="0" smtClean="0"/>
              <a:t>  float z = a / b;   // </a:t>
            </a:r>
            <a:r>
              <a:rPr lang="en-US" i="1" dirty="0" smtClean="0"/>
              <a:t>4 / 3 =</a:t>
            </a:r>
            <a:r>
              <a:rPr lang="en-US" dirty="0" smtClean="0"/>
              <a:t> </a:t>
            </a:r>
            <a:r>
              <a:rPr lang="en-US" i="1" dirty="0" smtClean="0"/>
              <a:t>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z = b / a;    //  </a:t>
            </a:r>
            <a:r>
              <a:rPr lang="en-US" i="1" dirty="0" smtClean="0"/>
              <a:t>3 / 4 = 0</a:t>
            </a:r>
          </a:p>
          <a:p>
            <a:endParaRPr lang="en-US" i="1" dirty="0"/>
          </a:p>
          <a:p>
            <a:r>
              <a:rPr lang="ru-RU" dirty="0" smtClean="0"/>
              <a:t>Чтобы сохранить дробную часть, необходимо, чтобы хотя бы один из элементов был дробного типа </a:t>
            </a:r>
            <a:r>
              <a:rPr lang="en-US" b="1" dirty="0" smtClean="0"/>
              <a:t>float</a:t>
            </a:r>
          </a:p>
          <a:p>
            <a:r>
              <a:rPr lang="ru-RU" dirty="0" smtClean="0"/>
              <a:t>Для этого нужно сделать преобразование типов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r>
              <a:rPr lang="en-US" dirty="0" smtClean="0"/>
              <a:t>float z = </a:t>
            </a:r>
            <a:r>
              <a:rPr lang="en-US" b="1" dirty="0" smtClean="0"/>
              <a:t>float</a:t>
            </a:r>
            <a:r>
              <a:rPr lang="en-US" dirty="0" smtClean="0"/>
              <a:t>(a) / b;</a:t>
            </a:r>
          </a:p>
          <a:p>
            <a:r>
              <a:rPr lang="en-US" dirty="0" smtClean="0"/>
              <a:t>z = a / </a:t>
            </a:r>
            <a:r>
              <a:rPr lang="en-US" b="1" dirty="0" smtClean="0"/>
              <a:t>float</a:t>
            </a:r>
            <a:r>
              <a:rPr lang="en-US" dirty="0" smtClean="0"/>
              <a:t>(b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// </a:t>
            </a:r>
            <a:r>
              <a:rPr lang="ru-RU" i="1" dirty="0" smtClean="0"/>
              <a:t>или возможен вариант </a:t>
            </a:r>
            <a:r>
              <a:rPr lang="en-US" i="1" dirty="0" smtClean="0"/>
              <a:t>z = a * 1.0 / b</a:t>
            </a:r>
            <a:endParaRPr lang="en-US" dirty="0" smtClean="0"/>
          </a:p>
          <a:p>
            <a:r>
              <a:rPr lang="en-US" dirty="0" smtClean="0"/>
              <a:t>				</a:t>
            </a:r>
            <a:r>
              <a:rPr lang="ru-RU" dirty="0" smtClean="0"/>
              <a:t>	</a:t>
            </a:r>
            <a:r>
              <a:rPr lang="ru-RU" sz="2000" b="1" u="sng" dirty="0" smtClean="0"/>
              <a:t>Правило</a:t>
            </a:r>
          </a:p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/ </a:t>
            </a:r>
            <a:r>
              <a:rPr lang="en-US" sz="2000" dirty="0" err="1" smtClean="0"/>
              <a:t>int</a:t>
            </a:r>
            <a:r>
              <a:rPr lang="en-US" sz="2000" dirty="0" smtClean="0"/>
              <a:t>  //</a:t>
            </a:r>
            <a:r>
              <a:rPr lang="ru-RU" sz="2000" i="1" dirty="0" smtClean="0"/>
              <a:t>дробная часть пропадает</a:t>
            </a:r>
          </a:p>
          <a:p>
            <a:pPr algn="ctr"/>
            <a:r>
              <a:rPr lang="en-US" sz="2000" dirty="0" smtClean="0"/>
              <a:t>float / </a:t>
            </a:r>
            <a:r>
              <a:rPr lang="en-US" sz="2000" dirty="0" err="1" smtClean="0"/>
              <a:t>int</a:t>
            </a:r>
            <a:r>
              <a:rPr lang="en-US" sz="2000" dirty="0" smtClean="0"/>
              <a:t>  //</a:t>
            </a:r>
            <a:r>
              <a:rPr lang="ru-RU" sz="2000" dirty="0" smtClean="0"/>
              <a:t> </a:t>
            </a:r>
            <a:r>
              <a:rPr lang="ru-RU" sz="2000" i="1" dirty="0" smtClean="0"/>
              <a:t>дробная часть сохраняется</a:t>
            </a:r>
          </a:p>
          <a:p>
            <a:pPr algn="ctr"/>
            <a:r>
              <a:rPr lang="en-US" sz="2000" dirty="0" err="1" smtClean="0"/>
              <a:t>int</a:t>
            </a:r>
            <a:r>
              <a:rPr lang="en-US" sz="2000" dirty="0" smtClean="0"/>
              <a:t> / float //</a:t>
            </a:r>
            <a:r>
              <a:rPr lang="ru-RU" sz="2000" dirty="0" smtClean="0"/>
              <a:t> </a:t>
            </a:r>
            <a:r>
              <a:rPr lang="ru-RU" sz="2000" i="1" dirty="0" smtClean="0"/>
              <a:t>дробная часть сохраняется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7" y="53790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Средний элемент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5478" y="1277063"/>
            <a:ext cx="98102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ru-RU" sz="2000" dirty="0" smtClean="0"/>
              <a:t>{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 = 5;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a[size] = {1, 2, 4, 5, 12 }; </a:t>
            </a:r>
            <a:r>
              <a:rPr lang="ru-RU" sz="2000" dirty="0" smtClean="0"/>
              <a:t>  </a:t>
            </a:r>
            <a:r>
              <a:rPr lang="en-US" sz="2000" dirty="0" smtClean="0"/>
              <a:t>// </a:t>
            </a:r>
            <a:r>
              <a:rPr lang="ru-RU" sz="2000" i="1" dirty="0" smtClean="0"/>
              <a:t>инициализация массива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sum(0);   // </a:t>
            </a:r>
            <a:r>
              <a:rPr lang="ru-RU" sz="2000" i="1" dirty="0" smtClean="0"/>
              <a:t>не забыть инициализацию суммы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</a:t>
            </a:r>
            <a:r>
              <a:rPr lang="ru-RU" sz="2000" dirty="0" smtClean="0"/>
              <a:t> </a:t>
            </a:r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</a:t>
            </a:r>
            <a:r>
              <a:rPr lang="ru-RU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sum = sum + a[ </a:t>
            </a:r>
            <a:r>
              <a:rPr lang="en-US" sz="2000" dirty="0" err="1" smtClean="0"/>
              <a:t>i</a:t>
            </a:r>
            <a:r>
              <a:rPr lang="en-US" sz="2000" dirty="0"/>
              <a:t> </a:t>
            </a:r>
            <a:r>
              <a:rPr lang="en-US" sz="2000" dirty="0" smtClean="0"/>
              <a:t>];                      // </a:t>
            </a:r>
            <a:r>
              <a:rPr lang="en-US" sz="2000" i="1" dirty="0" smtClean="0"/>
              <a:t>sum += a[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</a:t>
            </a:r>
            <a:r>
              <a:rPr lang="en-US" sz="2000" dirty="0" smtClean="0"/>
              <a:t>float </a:t>
            </a:r>
            <a:r>
              <a:rPr lang="en-US" sz="2000" dirty="0" err="1" smtClean="0"/>
              <a:t>sred</a:t>
            </a:r>
            <a:r>
              <a:rPr lang="en-US" sz="2000" dirty="0" smtClean="0"/>
              <a:t> = float(sum) / size;      </a:t>
            </a:r>
            <a:endParaRPr lang="ru-RU" sz="2000" dirty="0" smtClean="0"/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sred</a:t>
            </a:r>
            <a:r>
              <a:rPr lang="en-US" sz="2000" dirty="0" smtClean="0"/>
              <a:t> = sum / float(size);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ru-RU" sz="2000" dirty="0" smtClean="0"/>
              <a:t>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sred</a:t>
            </a:r>
            <a:r>
              <a:rPr lang="en-US" sz="2000" dirty="0"/>
              <a:t> </a:t>
            </a:r>
            <a:r>
              <a:rPr lang="en-US" sz="2000" dirty="0" smtClean="0"/>
              <a:t>&lt;&lt;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smtClean="0"/>
              <a:t>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7" y="53790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Сортировка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7547" y="1237874"/>
            <a:ext cx="9810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</a:t>
            </a:r>
            <a:r>
              <a:rPr lang="ru-RU" sz="2000" i="1" dirty="0" smtClean="0"/>
              <a:t>ввод массива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index_min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k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+ 1; k &lt; size; k++)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if ( a[k] &lt; a[</a:t>
            </a:r>
            <a:r>
              <a:rPr lang="en-US" sz="2000" dirty="0" err="1" smtClean="0"/>
              <a:t>index_min</a:t>
            </a:r>
            <a:r>
              <a:rPr lang="en-US" sz="2000" dirty="0" smtClean="0"/>
              <a:t>])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</a:t>
            </a:r>
            <a:r>
              <a:rPr lang="en-US" sz="2000" dirty="0" err="1" smtClean="0"/>
              <a:t>index_min</a:t>
            </a:r>
            <a:r>
              <a:rPr lang="en-US" sz="2000" dirty="0" smtClean="0"/>
              <a:t> = k;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g = a[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 = a[</a:t>
            </a:r>
            <a:r>
              <a:rPr lang="en-US" sz="2000" dirty="0" err="1" smtClean="0"/>
              <a:t>index_min</a:t>
            </a:r>
            <a:r>
              <a:rPr lang="en-US" sz="2000" dirty="0" smtClean="0"/>
              <a:t>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a[</a:t>
            </a:r>
            <a:r>
              <a:rPr lang="en-US" sz="2000" dirty="0" err="1" smtClean="0"/>
              <a:t>index_min</a:t>
            </a:r>
            <a:r>
              <a:rPr lang="en-US" sz="2000" dirty="0" smtClean="0"/>
              <a:t>] = g;</a:t>
            </a:r>
          </a:p>
          <a:p>
            <a:r>
              <a:rPr lang="en-US" sz="2000" dirty="0" smtClean="0"/>
              <a:t>}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ru-RU" sz="2000" i="1" dirty="0" smtClean="0"/>
              <a:t>вывод массива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5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7" y="664809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Другие сортировки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7547" y="1599026"/>
            <a:ext cx="981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Быстрая сортировка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Сортировка пузырьком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Пирамидальная сортировка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Сортировка вставками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Сортировка подсчетом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Поразрядная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32991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5676124"/>
            <a:ext cx="2742656" cy="592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274" y="561703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Задачи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02229" y="1136469"/>
            <a:ext cx="10358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Заполнить массив четными элементами от 10 до 50.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Заполнить массив в обратном порядке от 20 до 3 только числами, кратными 4.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Заполнить массив квадратами целых чисел от 0 до 20. Корнями этих чисел.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произведение четных и сумму нечетных элементов.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максимальный элемент массива и вывести его номер.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Найти максимальный и минимальный элементы и вывести их номера.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Поменять местами максимальный и минимальный элементы массива.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58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574766"/>
            <a:ext cx="10519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 / b</a:t>
            </a:r>
          </a:p>
          <a:p>
            <a:pPr algn="ctr"/>
            <a:r>
              <a:rPr lang="en-US" sz="2000" b="1" dirty="0" smtClean="0"/>
              <a:t>a % b</a:t>
            </a:r>
          </a:p>
          <a:p>
            <a:pPr algn="ctr"/>
            <a:r>
              <a:rPr lang="en-US" sz="2000" b="1" dirty="0" smtClean="0"/>
              <a:t>/  -   div    -   </a:t>
            </a:r>
            <a:r>
              <a:rPr lang="ru-RU" sz="2000" dirty="0" smtClean="0"/>
              <a:t>целая часть от деления</a:t>
            </a:r>
          </a:p>
          <a:p>
            <a:pPr algn="ctr"/>
            <a:r>
              <a:rPr lang="ru-RU" sz="2000" b="1" dirty="0" smtClean="0"/>
              <a:t>%   -    </a:t>
            </a:r>
            <a:r>
              <a:rPr lang="en-US" sz="2000" b="1" dirty="0" smtClean="0"/>
              <a:t>mod    -   </a:t>
            </a:r>
            <a:r>
              <a:rPr lang="ru-RU" sz="2000" dirty="0" smtClean="0"/>
              <a:t>остаток от деления</a:t>
            </a:r>
          </a:p>
          <a:p>
            <a:pPr algn="ctr"/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4617" y="2130798"/>
            <a:ext cx="560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 / 3 = </a:t>
            </a:r>
            <a:r>
              <a:rPr lang="ru-RU" sz="2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ru-RU" sz="2400" dirty="0" smtClean="0"/>
              <a:t>4 % 3 = </a:t>
            </a:r>
            <a:r>
              <a:rPr lang="ru-RU" sz="2400" dirty="0" smtClean="0">
                <a:solidFill>
                  <a:schemeClr val="accent1"/>
                </a:solidFill>
              </a:rPr>
              <a:t>2</a:t>
            </a:r>
            <a:endParaRPr lang="ru-RU" sz="2400" dirty="0">
              <a:solidFill>
                <a:schemeClr val="accent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9" y="1926338"/>
            <a:ext cx="1658031" cy="12399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9" y="3429000"/>
            <a:ext cx="1662361" cy="1195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4617" y="3612978"/>
            <a:ext cx="43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9 / 3 = </a:t>
            </a:r>
            <a:r>
              <a:rPr lang="ru-RU" sz="24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ru-RU" sz="2400" dirty="0" smtClean="0"/>
              <a:t>9 % 3 = </a:t>
            </a:r>
            <a:r>
              <a:rPr lang="ru-RU" sz="2400" dirty="0" smtClean="0">
                <a:solidFill>
                  <a:schemeClr val="accent1"/>
                </a:solidFill>
              </a:rPr>
              <a:t>0</a:t>
            </a:r>
            <a:endParaRPr lang="ru-RU" sz="2400" dirty="0">
              <a:solidFill>
                <a:schemeClr val="accent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90" y="4886994"/>
            <a:ext cx="1867036" cy="1096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4617" y="5008398"/>
            <a:ext cx="258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 / 10 = </a:t>
            </a:r>
            <a:r>
              <a:rPr lang="ru-RU" sz="2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ru-RU" sz="2400" dirty="0" smtClean="0"/>
              <a:t>1 % 10 = </a:t>
            </a:r>
            <a:r>
              <a:rPr lang="ru-RU" sz="2400" dirty="0" smtClean="0">
                <a:solidFill>
                  <a:schemeClr val="accent1"/>
                </a:solidFill>
              </a:rPr>
              <a:t>1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9977" y="888274"/>
            <a:ext cx="10358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Массив</a:t>
            </a:r>
          </a:p>
          <a:p>
            <a:r>
              <a:rPr lang="ru-RU" dirty="0" smtClean="0"/>
              <a:t> </a:t>
            </a:r>
            <a:r>
              <a:rPr lang="ru-RU" sz="2000" dirty="0" smtClean="0"/>
              <a:t>- это упорядоченный </a:t>
            </a:r>
            <a:r>
              <a:rPr lang="ru-RU" sz="2000" dirty="0" smtClean="0"/>
              <a:t>набор однотипных </a:t>
            </a:r>
            <a:r>
              <a:rPr lang="ru-RU" sz="2000" dirty="0" smtClean="0"/>
              <a:t>данных, где каждый элемент имеет свой порядковый номер.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49238" y="4611188"/>
            <a:ext cx="9157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ВНИМАНИЕ!!!</a:t>
            </a:r>
          </a:p>
          <a:p>
            <a:pPr algn="ctr"/>
            <a:r>
              <a:rPr lang="ru-RU" sz="2800" b="1" dirty="0" smtClean="0"/>
              <a:t>Нумерация с массива начинается с 0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09406" y="2319457"/>
            <a:ext cx="667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Массив из </a:t>
            </a:r>
            <a:r>
              <a:rPr lang="en-US" sz="2400" b="1" dirty="0" smtClean="0"/>
              <a:t>n </a:t>
            </a:r>
            <a:r>
              <a:rPr lang="ru-RU" sz="2400" dirty="0" smtClean="0"/>
              <a:t>элементов типа </a:t>
            </a:r>
            <a:r>
              <a:rPr lang="en-US" sz="2400" dirty="0" err="1" smtClean="0"/>
              <a:t>int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47" y="2967611"/>
            <a:ext cx="8287992" cy="12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6643" y="569214"/>
            <a:ext cx="10358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Массив</a:t>
            </a:r>
          </a:p>
          <a:p>
            <a:pPr algn="ctr"/>
            <a:r>
              <a:rPr lang="ru-RU" sz="2000" dirty="0" smtClean="0"/>
              <a:t> </a:t>
            </a:r>
            <a:r>
              <a:rPr lang="ru-RU" sz="2400" dirty="0" smtClean="0"/>
              <a:t>Другие типы массивов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29" y="1897220"/>
            <a:ext cx="7318874" cy="10965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02" y="3311538"/>
            <a:ext cx="7416501" cy="106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1234" y="2245464"/>
            <a:ext cx="141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float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11234" y="3642114"/>
            <a:ext cx="101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char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29" y="4545874"/>
            <a:ext cx="7418174" cy="12059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11234" y="4948774"/>
            <a:ext cx="101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6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6" y="79951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Объявление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7360" y="1724297"/>
            <a:ext cx="9810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[10];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// </a:t>
            </a:r>
            <a:r>
              <a:rPr lang="ru-RU" sz="2000" i="1" dirty="0"/>
              <a:t>инициализация массива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b[5] = {1, 2, 4, 5, 12 };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c[ ] </a:t>
            </a:r>
            <a:r>
              <a:rPr lang="en-US" sz="2000" dirty="0"/>
              <a:t>= {1, 2, 4, 5, 12 };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float k[ ] = {2.0, 4.2, 3.6 };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char c[3] = {‘a’, ‘b’, ‘c’ };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char e[ ] = 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”;   // </a:t>
            </a:r>
            <a:r>
              <a:rPr lang="ru-RU" sz="2000" i="1" dirty="0" smtClean="0"/>
              <a:t>строка = массив символов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bool g [4] = { 1, 0, 0, 1 };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bool v [ ] = {</a:t>
            </a:r>
            <a:r>
              <a:rPr lang="ru-RU" sz="2000" dirty="0" smtClean="0"/>
              <a:t> </a:t>
            </a:r>
            <a:r>
              <a:rPr lang="en-US" sz="2000" dirty="0" smtClean="0"/>
              <a:t>true, false, false, true };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7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6" y="79951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Вывод элементов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415" y="1690062"/>
            <a:ext cx="9810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ru-RU" sz="2000" dirty="0" smtClean="0"/>
              <a:t>{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 = 5;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b[size] = {1, 2, 4, 5, 12 }; </a:t>
            </a:r>
            <a:r>
              <a:rPr lang="ru-RU" sz="2000" dirty="0" smtClean="0"/>
              <a:t>  </a:t>
            </a:r>
            <a:r>
              <a:rPr lang="en-US" sz="2000" dirty="0" smtClean="0"/>
              <a:t>// </a:t>
            </a:r>
            <a:r>
              <a:rPr lang="ru-RU" sz="2000" i="1" dirty="0" smtClean="0"/>
              <a:t>инициализация массива</a:t>
            </a:r>
          </a:p>
          <a:p>
            <a:r>
              <a:rPr lang="en-US" sz="2000" dirty="0" smtClean="0"/>
              <a:t> 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b[</a:t>
            </a:r>
            <a:r>
              <a:rPr lang="en-US" sz="2000" dirty="0" err="1" smtClean="0"/>
              <a:t>i</a:t>
            </a:r>
            <a:r>
              <a:rPr lang="en-US" sz="2000" dirty="0" smtClean="0"/>
              <a:t>] &lt;&lt; ‘  ‘;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0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6" y="79951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Ввод элементов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7360" y="1724297"/>
            <a:ext cx="98102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ru-RU" sz="2000" dirty="0" smtClean="0"/>
              <a:t>{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</a:t>
            </a:r>
            <a:r>
              <a:rPr lang="ru-RU" sz="2000" dirty="0" smtClean="0"/>
              <a:t> = 5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b[size];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cin</a:t>
            </a:r>
            <a:r>
              <a:rPr lang="en-US" sz="2000" dirty="0" smtClean="0"/>
              <a:t> &gt;&gt; b[</a:t>
            </a:r>
            <a:r>
              <a:rPr lang="en-US" sz="2000" dirty="0" err="1" smtClean="0"/>
              <a:t>i</a:t>
            </a:r>
            <a:r>
              <a:rPr lang="en-US" sz="2000" dirty="0" smtClean="0"/>
              <a:t>];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7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6" y="79951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Ввод элементов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7360" y="1724297"/>
            <a:ext cx="9810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ru-RU" sz="2000" dirty="0" smtClean="0"/>
              <a:t>{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cin</a:t>
            </a:r>
            <a:r>
              <a:rPr lang="en-US" sz="2000" dirty="0" smtClean="0"/>
              <a:t> &gt;&gt; size</a:t>
            </a:r>
            <a:r>
              <a:rPr lang="en-US" sz="2000" dirty="0" smtClean="0"/>
              <a:t>;      </a:t>
            </a:r>
            <a:r>
              <a:rPr lang="ru-RU" sz="2000" dirty="0" smtClean="0"/>
              <a:t>// </a:t>
            </a:r>
            <a:r>
              <a:rPr lang="ru-RU" sz="2000" i="1" dirty="0" smtClean="0"/>
              <a:t>вводим размер массива</a:t>
            </a:r>
            <a:endParaRPr lang="ru-RU" sz="2000" dirty="0" smtClean="0"/>
          </a:p>
          <a:p>
            <a:r>
              <a:rPr lang="ru-RU" sz="2000" dirty="0"/>
              <a:t> </a:t>
            </a:r>
            <a:r>
              <a:rPr lang="ru-RU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b[size];     // </a:t>
            </a:r>
            <a:r>
              <a:rPr lang="ru-RU" sz="2000" i="1" dirty="0" smtClean="0">
                <a:solidFill>
                  <a:srgbClr val="FF0000"/>
                </a:solidFill>
              </a:rPr>
              <a:t>ошибка!!! Размер должен быть </a:t>
            </a:r>
            <a:r>
              <a:rPr lang="en-US" sz="2000" i="1" dirty="0" err="1" smtClean="0">
                <a:solidFill>
                  <a:srgbClr val="FF0000"/>
                </a:solidFill>
              </a:rPr>
              <a:t>const</a:t>
            </a:r>
            <a:endParaRPr lang="en-US" sz="2000" i="1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size; 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cin</a:t>
            </a:r>
            <a:r>
              <a:rPr lang="en-US" sz="2000" dirty="0" smtClean="0"/>
              <a:t> &gt;&gt; b[</a:t>
            </a:r>
            <a:r>
              <a:rPr lang="en-US" sz="2000" dirty="0" err="1" smtClean="0"/>
              <a:t>i</a:t>
            </a:r>
            <a:r>
              <a:rPr lang="en-US" sz="2000" dirty="0" smtClean="0"/>
              <a:t>];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7546" y="799513"/>
            <a:ext cx="78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Узнать размер массива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58" y="5796877"/>
            <a:ext cx="2938599" cy="634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7360" y="1724297"/>
            <a:ext cx="98102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ru-RU" sz="2000" dirty="0" smtClean="0"/>
              <a:t>{</a:t>
            </a:r>
            <a:endParaRPr lang="en-US" sz="2000" dirty="0" smtClean="0"/>
          </a:p>
          <a:p>
            <a:r>
              <a:rPr lang="ru-RU" sz="2000" dirty="0" smtClean="0"/>
              <a:t>    </a:t>
            </a:r>
            <a:r>
              <a:rPr lang="en-US" sz="2000" i="1" dirty="0" smtClean="0"/>
              <a:t>//</a:t>
            </a:r>
            <a:r>
              <a:rPr lang="ru-RU" sz="2000" i="1" dirty="0" smtClean="0"/>
              <a:t>пусть имеется массив </a:t>
            </a:r>
            <a:r>
              <a:rPr lang="en-US" sz="2000" b="1" i="1" dirty="0" smtClean="0"/>
              <a:t>a </a:t>
            </a:r>
            <a:r>
              <a:rPr lang="ru-RU" sz="2000" b="1" i="1" dirty="0" smtClean="0"/>
              <a:t>типа </a:t>
            </a:r>
            <a:r>
              <a:rPr lang="en-US" sz="2000" b="1" i="1" dirty="0" err="1" smtClean="0"/>
              <a:t>int</a:t>
            </a:r>
            <a:endParaRPr lang="en-US" sz="2000" b="1" i="1" dirty="0" smtClean="0"/>
          </a:p>
          <a:p>
            <a:r>
              <a:rPr lang="en-US" sz="2000" b="1" i="1" dirty="0"/>
              <a:t> </a:t>
            </a:r>
            <a:r>
              <a:rPr lang="en-US" sz="2000" b="1" i="1" dirty="0" smtClean="0"/>
              <a:t>   </a:t>
            </a:r>
            <a:r>
              <a:rPr lang="en-US" sz="2000" i="1" dirty="0" smtClean="0"/>
              <a:t>// </a:t>
            </a:r>
            <a:r>
              <a:rPr lang="en-US" sz="2000" i="1" dirty="0" err="1" smtClean="0"/>
              <a:t>sizeof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возвращает размер типа данных</a:t>
            </a:r>
          </a:p>
          <a:p>
            <a:r>
              <a:rPr lang="ru-RU" sz="2000" b="1" i="1" dirty="0"/>
              <a:t> </a:t>
            </a:r>
            <a:r>
              <a:rPr lang="ru-RU" sz="2000" b="1" i="1" dirty="0" smtClean="0"/>
              <a:t>   </a:t>
            </a:r>
            <a:r>
              <a:rPr lang="en-US" sz="2000" i="1" dirty="0" smtClean="0"/>
              <a:t>// </a:t>
            </a:r>
            <a:r>
              <a:rPr lang="en-US" sz="2000" i="1" dirty="0" err="1" smtClean="0"/>
              <a:t>sizeof</a:t>
            </a:r>
            <a:r>
              <a:rPr lang="en-US" sz="2000" i="1" dirty="0" smtClean="0"/>
              <a:t>(&lt;</a:t>
            </a:r>
            <a:r>
              <a:rPr lang="ru-RU" sz="2000" i="1" dirty="0" smtClean="0"/>
              <a:t>массив</a:t>
            </a:r>
            <a:r>
              <a:rPr lang="en-US" sz="2000" i="1" dirty="0" smtClean="0"/>
              <a:t>&gt;) = </a:t>
            </a:r>
            <a:r>
              <a:rPr lang="ru-RU" sz="2000" i="1" dirty="0" smtClean="0"/>
              <a:t>размер типа * количество элементов</a:t>
            </a:r>
            <a:endParaRPr lang="en-US" sz="2000" b="1" i="1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 =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(a) /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size =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(a) /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(a[0]);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system</a:t>
            </a:r>
            <a:r>
              <a:rPr lang="en-US" sz="2000" dirty="0"/>
              <a:t>("pause");</a:t>
            </a:r>
          </a:p>
          <a:p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7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1097</Words>
  <Application>Microsoft Office PowerPoint</Application>
  <PresentationFormat>Широкоэкранный</PresentationFormat>
  <Paragraphs>183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94</cp:revision>
  <dcterms:created xsi:type="dcterms:W3CDTF">2018-11-13T15:17:44Z</dcterms:created>
  <dcterms:modified xsi:type="dcterms:W3CDTF">2019-03-12T21:20:44Z</dcterms:modified>
</cp:coreProperties>
</file>