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307" r:id="rId4"/>
    <p:sldId id="326" r:id="rId5"/>
    <p:sldId id="327" r:id="rId6"/>
    <p:sldId id="325" r:id="rId7"/>
    <p:sldId id="322" r:id="rId8"/>
    <p:sldId id="308" r:id="rId9"/>
    <p:sldId id="323" r:id="rId10"/>
    <p:sldId id="310" r:id="rId11"/>
    <p:sldId id="329" r:id="rId12"/>
    <p:sldId id="324" r:id="rId13"/>
    <p:sldId id="353" r:id="rId14"/>
    <p:sldId id="350" r:id="rId15"/>
    <p:sldId id="351" r:id="rId16"/>
    <p:sldId id="352" r:id="rId17"/>
    <p:sldId id="348" r:id="rId18"/>
    <p:sldId id="332" r:id="rId19"/>
    <p:sldId id="331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28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08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73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88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64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73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29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20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19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61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62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36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76549" y="757646"/>
            <a:ext cx="8464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Занятие 7</a:t>
            </a:r>
            <a:endParaRPr lang="ru-RU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17468" y="1761513"/>
            <a:ext cx="915706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Динамическое выделение памяти</a:t>
            </a:r>
          </a:p>
          <a:p>
            <a:pPr marL="342900" indent="-342900">
              <a:buAutoNum type="arabicPeriod"/>
            </a:pPr>
            <a:endParaRPr lang="ru-RU" sz="1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55372" y="274320"/>
            <a:ext cx="8882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Динамический массив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97726" y="953589"/>
            <a:ext cx="72890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endParaRPr lang="ru-RU" dirty="0"/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ru-RU" dirty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size;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ru-RU" dirty="0" smtClean="0"/>
              <a:t> </a:t>
            </a:r>
            <a:r>
              <a:rPr lang="en-US" dirty="0" err="1" smtClean="0"/>
              <a:t>cin</a:t>
            </a:r>
            <a:r>
              <a:rPr lang="en-US" dirty="0" smtClean="0"/>
              <a:t> &gt;&gt; size;    // </a:t>
            </a:r>
            <a:r>
              <a:rPr lang="ru-RU" i="1" dirty="0" smtClean="0"/>
              <a:t>мы можем ввести размер массива</a:t>
            </a:r>
            <a:r>
              <a:rPr lang="ru-RU" dirty="0" smtClean="0"/>
              <a:t>   </a:t>
            </a:r>
          </a:p>
          <a:p>
            <a:r>
              <a:rPr lang="ru-RU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* mas = new </a:t>
            </a:r>
            <a:r>
              <a:rPr lang="en-US" dirty="0" err="1" smtClean="0"/>
              <a:t>int</a:t>
            </a:r>
            <a:r>
              <a:rPr lang="en-US" dirty="0" smtClean="0"/>
              <a:t>[size];   // </a:t>
            </a:r>
            <a:r>
              <a:rPr lang="ru-RU" i="1" dirty="0" smtClean="0"/>
              <a:t>выделение памяти в куче</a:t>
            </a:r>
          </a:p>
          <a:p>
            <a:r>
              <a:rPr lang="ru-RU" i="1" dirty="0"/>
              <a:t> </a:t>
            </a:r>
            <a:r>
              <a:rPr lang="ru-RU" i="1" dirty="0" smtClean="0"/>
              <a:t>    </a:t>
            </a: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size;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/>
              <a:t> </a:t>
            </a:r>
            <a:r>
              <a:rPr lang="en-US" dirty="0" smtClean="0"/>
              <a:t>         mas[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/>
              <a:t>rand() % </a:t>
            </a:r>
            <a:r>
              <a:rPr lang="en-US" dirty="0" smtClean="0"/>
              <a:t>10; // </a:t>
            </a:r>
            <a:r>
              <a:rPr lang="ru-RU" i="1" dirty="0" smtClean="0"/>
              <a:t>рандом от 0..9</a:t>
            </a:r>
          </a:p>
          <a:p>
            <a:r>
              <a:rPr lang="ru-RU" i="1" dirty="0"/>
              <a:t> </a:t>
            </a:r>
            <a:r>
              <a:rPr lang="ru-RU" i="1" dirty="0" smtClean="0"/>
              <a:t>   </a:t>
            </a:r>
            <a:endParaRPr lang="en-US" dirty="0"/>
          </a:p>
          <a:p>
            <a:r>
              <a:rPr lang="en-US" dirty="0" smtClean="0"/>
              <a:t>    delete[ ] mas;   // </a:t>
            </a:r>
            <a:r>
              <a:rPr lang="ru-RU" i="1" dirty="0" smtClean="0"/>
              <a:t>освобождение памяти!</a:t>
            </a:r>
          </a:p>
          <a:p>
            <a:r>
              <a:rPr lang="ru-RU" i="1" dirty="0"/>
              <a:t> </a:t>
            </a:r>
            <a:r>
              <a:rPr lang="ru-RU" i="1" dirty="0" smtClean="0"/>
              <a:t>   </a:t>
            </a:r>
            <a:r>
              <a:rPr lang="en-US" dirty="0" smtClean="0"/>
              <a:t>return 0;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95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55372" y="274320"/>
            <a:ext cx="8882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Динамический двумерный массив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97726" y="953589"/>
            <a:ext cx="462425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endParaRPr lang="ru-RU" dirty="0"/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ru-RU" dirty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ru-RU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m, n;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cin</a:t>
            </a:r>
            <a:r>
              <a:rPr lang="en-US" dirty="0" smtClean="0"/>
              <a:t> &gt;&gt; m &gt;&gt; n;</a:t>
            </a:r>
          </a:p>
          <a:p>
            <a:r>
              <a:rPr lang="en-US" dirty="0"/>
              <a:t> </a:t>
            </a:r>
            <a:r>
              <a:rPr lang="en-US" dirty="0" smtClean="0"/>
              <a:t>   // </a:t>
            </a:r>
            <a:r>
              <a:rPr lang="ru-RU" i="1" dirty="0"/>
              <a:t>выделение памяти в куче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** mas = new </a:t>
            </a:r>
            <a:r>
              <a:rPr lang="en-US" dirty="0" err="1" smtClean="0"/>
              <a:t>int</a:t>
            </a:r>
            <a:r>
              <a:rPr lang="en-US" dirty="0" smtClean="0"/>
              <a:t>*[m];   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</a:t>
            </a: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m;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 </a:t>
            </a:r>
            <a:r>
              <a:rPr lang="en-US" dirty="0" smtClean="0"/>
              <a:t>mas[</a:t>
            </a:r>
            <a:r>
              <a:rPr lang="en-US" dirty="0" err="1" smtClean="0"/>
              <a:t>i</a:t>
            </a:r>
            <a:r>
              <a:rPr lang="en-US" dirty="0" smtClean="0"/>
              <a:t>] = new </a:t>
            </a:r>
            <a:r>
              <a:rPr lang="en-US" dirty="0" err="1" smtClean="0"/>
              <a:t>int</a:t>
            </a:r>
            <a:r>
              <a:rPr lang="en-US" dirty="0" smtClean="0"/>
              <a:t>[n];</a:t>
            </a:r>
            <a:endParaRPr lang="ru-RU" i="1" dirty="0" smtClean="0"/>
          </a:p>
          <a:p>
            <a:r>
              <a:rPr lang="en-US" dirty="0" smtClean="0"/>
              <a:t>    </a:t>
            </a:r>
          </a:p>
          <a:p>
            <a:r>
              <a:rPr lang="en-US" dirty="0"/>
              <a:t> </a:t>
            </a:r>
            <a:r>
              <a:rPr lang="en-US" dirty="0" smtClean="0"/>
              <a:t>  // </a:t>
            </a:r>
            <a:r>
              <a:rPr lang="ru-RU" i="1" dirty="0"/>
              <a:t>освобождение памяти!</a:t>
            </a:r>
          </a:p>
          <a:p>
            <a:r>
              <a:rPr lang="en-US" dirty="0"/>
              <a:t> </a:t>
            </a:r>
            <a:r>
              <a:rPr lang="en-US" dirty="0" smtClean="0"/>
              <a:t>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m;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/>
              <a:t> </a:t>
            </a:r>
            <a:r>
              <a:rPr lang="en-US" dirty="0" smtClean="0"/>
              <a:t>     delete[ ] mas[</a:t>
            </a:r>
            <a:r>
              <a:rPr lang="en-US" dirty="0" err="1" smtClean="0"/>
              <a:t>i</a:t>
            </a:r>
            <a:r>
              <a:rPr lang="en-US" dirty="0" smtClean="0"/>
              <a:t>]; </a:t>
            </a:r>
          </a:p>
          <a:p>
            <a:r>
              <a:rPr lang="en-US" dirty="0" smtClean="0"/>
              <a:t>return 0;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r>
              <a:rPr lang="en-US" dirty="0"/>
              <a:t>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290170"/>
            <a:ext cx="5429359" cy="5647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5999" y="1985554"/>
            <a:ext cx="5451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0                               1                                2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74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55372" y="274320"/>
            <a:ext cx="8882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Динамический массив. Ввод и вывод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97726" y="953589"/>
            <a:ext cx="589134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endParaRPr lang="ru-RU" dirty="0"/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ru-RU" dirty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ru-RU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size;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cin</a:t>
            </a:r>
            <a:r>
              <a:rPr lang="en-US" dirty="0" smtClean="0"/>
              <a:t> &gt;&gt; size;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* mas = new </a:t>
            </a:r>
            <a:r>
              <a:rPr lang="en-US" dirty="0" err="1" smtClean="0"/>
              <a:t>int</a:t>
            </a:r>
            <a:r>
              <a:rPr lang="en-US" dirty="0" smtClean="0"/>
              <a:t>[size];   // </a:t>
            </a:r>
            <a:r>
              <a:rPr lang="ru-RU" i="1" dirty="0" smtClean="0"/>
              <a:t>выделение памяти в куче</a:t>
            </a:r>
          </a:p>
          <a:p>
            <a:r>
              <a:rPr lang="ru-RU" i="1" dirty="0"/>
              <a:t> </a:t>
            </a:r>
            <a:r>
              <a:rPr lang="ru-RU" i="1" dirty="0" smtClean="0"/>
              <a:t>   </a:t>
            </a:r>
            <a:r>
              <a:rPr lang="en-US" i="1" dirty="0" smtClean="0"/>
              <a:t>// </a:t>
            </a:r>
            <a:r>
              <a:rPr lang="ru-RU" i="1" dirty="0" smtClean="0"/>
              <a:t>ввод массива</a:t>
            </a:r>
            <a:endParaRPr lang="en-US" i="1" dirty="0" smtClean="0"/>
          </a:p>
          <a:p>
            <a:r>
              <a:rPr lang="en-US" dirty="0" smtClean="0"/>
              <a:t>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size;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cin</a:t>
            </a:r>
            <a:r>
              <a:rPr lang="en-US" dirty="0" smtClean="0"/>
              <a:t> &gt;&gt; a[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  <a:endParaRPr lang="ru-RU" i="1" dirty="0" smtClean="0"/>
          </a:p>
          <a:p>
            <a:r>
              <a:rPr lang="ru-RU" i="1" dirty="0"/>
              <a:t> </a:t>
            </a:r>
            <a:r>
              <a:rPr lang="ru-RU" i="1" dirty="0" smtClean="0"/>
              <a:t>   // вывод массива</a:t>
            </a:r>
          </a:p>
          <a:p>
            <a:r>
              <a:rPr lang="ru-RU" i="1" dirty="0"/>
              <a:t> </a:t>
            </a:r>
            <a:r>
              <a:rPr lang="ru-RU" i="1" dirty="0" smtClean="0"/>
              <a:t>   </a:t>
            </a: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size;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cout</a:t>
            </a:r>
            <a:r>
              <a:rPr lang="en-US" dirty="0" smtClean="0"/>
              <a:t> &lt;&lt; a[</a:t>
            </a:r>
            <a:r>
              <a:rPr lang="en-US" dirty="0" err="1" smtClean="0"/>
              <a:t>i</a:t>
            </a:r>
            <a:r>
              <a:rPr lang="en-US" dirty="0" smtClean="0"/>
              <a:t>] &lt;&lt; “ “;</a:t>
            </a:r>
            <a:endParaRPr lang="en-US" dirty="0"/>
          </a:p>
          <a:p>
            <a:r>
              <a:rPr lang="en-US" dirty="0" smtClean="0"/>
              <a:t>    delete[ ] mas;   // </a:t>
            </a:r>
            <a:r>
              <a:rPr lang="ru-RU" i="1" dirty="0" smtClean="0"/>
              <a:t>освобождение памяти!</a:t>
            </a:r>
          </a:p>
          <a:p>
            <a:r>
              <a:rPr lang="ru-RU" i="1" dirty="0"/>
              <a:t> </a:t>
            </a:r>
            <a:r>
              <a:rPr lang="ru-RU" i="1" dirty="0" smtClean="0"/>
              <a:t>   </a:t>
            </a:r>
            <a:r>
              <a:rPr lang="en-US" dirty="0" smtClean="0"/>
              <a:t>return 0;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18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5" y="12507"/>
            <a:ext cx="12169765" cy="684549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55372" y="508296"/>
            <a:ext cx="8882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Итог</a:t>
            </a:r>
            <a:endParaRPr lang="ru-RU" sz="32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532" y="1423852"/>
            <a:ext cx="2871336" cy="40102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759" y="1423852"/>
            <a:ext cx="4018354" cy="40183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76668" y="5567118"/>
            <a:ext cx="291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Статические переменные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101839" y="5518993"/>
            <a:ext cx="344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Динамические переменные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101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9348" y="362819"/>
            <a:ext cx="10267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Методы хранения информации в программе</a:t>
            </a:r>
            <a:endParaRPr lang="ru-RU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06286" y="1110343"/>
            <a:ext cx="49508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Переменная</a:t>
            </a:r>
          </a:p>
          <a:p>
            <a:r>
              <a:rPr lang="en-US" sz="2000" dirty="0" err="1"/>
              <a:t>i</a:t>
            </a:r>
            <a:r>
              <a:rPr lang="en-US" sz="2000" dirty="0" err="1" smtClean="0"/>
              <a:t>nt</a:t>
            </a:r>
            <a:r>
              <a:rPr lang="en-US" sz="2000" dirty="0" smtClean="0"/>
              <a:t> a = 3;</a:t>
            </a:r>
          </a:p>
          <a:p>
            <a:r>
              <a:rPr lang="en-US" sz="2000" dirty="0"/>
              <a:t>c</a:t>
            </a:r>
            <a:r>
              <a:rPr lang="en-US" sz="2000" dirty="0" smtClean="0"/>
              <a:t>har c = ‘d’;</a:t>
            </a:r>
            <a:endParaRPr lang="ru-RU" sz="2000" dirty="0" smtClean="0"/>
          </a:p>
          <a:p>
            <a:r>
              <a:rPr lang="en-US" sz="2000" dirty="0" smtClean="0"/>
              <a:t>bool f = true;</a:t>
            </a:r>
            <a:endParaRPr lang="ru-RU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544492" y="1110343"/>
            <a:ext cx="522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Массив</a:t>
            </a:r>
            <a:endParaRPr lang="ru-RU" sz="2000" b="1" dirty="0" smtClean="0"/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mas[ ] = {1, 2, 5, 0 };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mas2 [10] [20];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7221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9348" y="362819"/>
            <a:ext cx="10267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Методы хранения информации в программе</a:t>
            </a:r>
            <a:endParaRPr lang="ru-RU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06286" y="1110343"/>
            <a:ext cx="49508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Переменная</a:t>
            </a:r>
          </a:p>
          <a:p>
            <a:r>
              <a:rPr lang="en-US" sz="2000" dirty="0" err="1"/>
              <a:t>i</a:t>
            </a:r>
            <a:r>
              <a:rPr lang="en-US" sz="2000" dirty="0" err="1" smtClean="0"/>
              <a:t>nt</a:t>
            </a:r>
            <a:r>
              <a:rPr lang="en-US" sz="2000" dirty="0" smtClean="0"/>
              <a:t> a = 3;</a:t>
            </a:r>
          </a:p>
          <a:p>
            <a:r>
              <a:rPr lang="en-US" sz="2000" dirty="0"/>
              <a:t>c</a:t>
            </a:r>
            <a:r>
              <a:rPr lang="en-US" sz="2000" dirty="0" smtClean="0"/>
              <a:t>har c = ‘d’;</a:t>
            </a:r>
            <a:endParaRPr lang="ru-RU" sz="2000" dirty="0" smtClean="0"/>
          </a:p>
          <a:p>
            <a:r>
              <a:rPr lang="en-US" sz="2000" dirty="0" smtClean="0"/>
              <a:t>bool f = true;</a:t>
            </a:r>
            <a:endParaRPr lang="ru-RU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544492" y="1110343"/>
            <a:ext cx="522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Массив</a:t>
            </a:r>
            <a:endParaRPr lang="ru-RU" sz="2000" b="1" dirty="0" smtClean="0"/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mas[ ] = {1, 2, 5, 0 };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mas2 [10] [20];</a:t>
            </a:r>
            <a:endParaRPr lang="ru-RU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41118" y="2898092"/>
            <a:ext cx="47548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Структура</a:t>
            </a:r>
            <a:endParaRPr lang="ru-RU" sz="2000" dirty="0" smtClean="0"/>
          </a:p>
          <a:p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b="1" dirty="0" smtClean="0"/>
              <a:t>Node</a:t>
            </a:r>
            <a:r>
              <a:rPr lang="en-US" sz="2000" dirty="0" smtClean="0"/>
              <a:t> {</a:t>
            </a:r>
          </a:p>
          <a:p>
            <a:r>
              <a:rPr lang="en-US" sz="2000" dirty="0" smtClean="0"/>
              <a:t>   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a;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char c;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mas[10];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* </a:t>
            </a:r>
            <a:r>
              <a:rPr lang="en-US" sz="2000" dirty="0" err="1" smtClean="0"/>
              <a:t>adress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};</a:t>
            </a:r>
            <a:endParaRPr lang="ru-RU" sz="2000" dirty="0" smtClean="0"/>
          </a:p>
          <a:p>
            <a:endParaRPr lang="ru-RU" sz="2000" dirty="0"/>
          </a:p>
          <a:p>
            <a:r>
              <a:rPr lang="en-US" sz="2000" b="1" dirty="0" smtClean="0"/>
              <a:t>Node</a:t>
            </a:r>
            <a:r>
              <a:rPr lang="en-US" sz="2000" dirty="0" smtClean="0"/>
              <a:t> </a:t>
            </a:r>
            <a:r>
              <a:rPr lang="en-US" sz="2000" dirty="0" err="1" smtClean="0"/>
              <a:t>spisok</a:t>
            </a:r>
            <a:r>
              <a:rPr lang="en-US" sz="2000" dirty="0" smtClean="0"/>
              <a:t>;</a:t>
            </a:r>
          </a:p>
          <a:p>
            <a:r>
              <a:rPr lang="en-US" sz="2000" dirty="0" err="1" smtClean="0"/>
              <a:t>spisok.a</a:t>
            </a:r>
            <a:r>
              <a:rPr lang="en-US" sz="2000" dirty="0" smtClean="0"/>
              <a:t> = 4;</a:t>
            </a:r>
          </a:p>
          <a:p>
            <a:r>
              <a:rPr lang="en-US" sz="2000" dirty="0" err="1" smtClean="0"/>
              <a:t>spisok.mas</a:t>
            </a:r>
            <a:r>
              <a:rPr lang="en-US" sz="2000" dirty="0" smtClean="0"/>
              <a:t>[0] = 3;</a:t>
            </a:r>
            <a:endParaRPr lang="ru-RU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257109" y="2898092"/>
            <a:ext cx="5512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Класс</a:t>
            </a:r>
            <a:endParaRPr lang="en-US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994468" y="3359757"/>
            <a:ext cx="20378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 smtClean="0"/>
              <a:t>  ?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35626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9348" y="362819"/>
            <a:ext cx="10267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Пример структуры. Журнал</a:t>
            </a:r>
            <a:endParaRPr lang="ru-R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319348" y="1175657"/>
            <a:ext cx="693637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Student</a:t>
            </a:r>
          </a:p>
          <a:p>
            <a:r>
              <a:rPr lang="en-US" dirty="0" smtClean="0"/>
              <a:t>{ </a:t>
            </a:r>
          </a:p>
          <a:p>
            <a:r>
              <a:rPr lang="en-US" dirty="0"/>
              <a:t> </a:t>
            </a:r>
            <a:r>
              <a:rPr lang="en-US" dirty="0" smtClean="0"/>
              <a:t>    string name;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age;</a:t>
            </a:r>
          </a:p>
          <a:p>
            <a:r>
              <a:rPr lang="en-US" dirty="0"/>
              <a:t> </a:t>
            </a:r>
            <a:r>
              <a:rPr lang="en-US" dirty="0" smtClean="0"/>
              <a:t>    char letter;    // </a:t>
            </a:r>
            <a:r>
              <a:rPr lang="ru-RU" i="1" dirty="0" smtClean="0"/>
              <a:t>буква класса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marks[</a:t>
            </a:r>
            <a:r>
              <a:rPr lang="ru-RU" dirty="0" smtClean="0"/>
              <a:t>10</a:t>
            </a:r>
            <a:r>
              <a:rPr lang="en-US" dirty="0" smtClean="0"/>
              <a:t>];   // </a:t>
            </a:r>
            <a:r>
              <a:rPr lang="ru-RU" i="1" dirty="0" smtClean="0"/>
              <a:t>оценки</a:t>
            </a:r>
          </a:p>
          <a:p>
            <a:r>
              <a:rPr lang="ru-RU" i="1" dirty="0"/>
              <a:t> </a:t>
            </a:r>
            <a:r>
              <a:rPr lang="ru-RU" i="1" dirty="0" smtClean="0"/>
              <a:t>    </a:t>
            </a:r>
            <a:r>
              <a:rPr lang="en-US" dirty="0" smtClean="0"/>
              <a:t>bool </a:t>
            </a:r>
            <a:r>
              <a:rPr lang="en-US" dirty="0" err="1" smtClean="0"/>
              <a:t>is_man</a:t>
            </a:r>
            <a:r>
              <a:rPr lang="en-US" dirty="0" smtClean="0"/>
              <a:t>;     // </a:t>
            </a:r>
            <a:r>
              <a:rPr lang="ru-RU" i="1" dirty="0" smtClean="0"/>
              <a:t>пол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Student journal[20] = { {“Ivan”,  19,   ‘b’,   {4, 4, 5, 3, …},  true } ,  … };</a:t>
            </a:r>
          </a:p>
          <a:p>
            <a:r>
              <a:rPr lang="en-US" dirty="0"/>
              <a:t> </a:t>
            </a:r>
            <a:r>
              <a:rPr lang="en-US" dirty="0" smtClean="0"/>
              <a:t>     // </a:t>
            </a:r>
            <a:r>
              <a:rPr lang="ru-RU" i="1" dirty="0" smtClean="0"/>
              <a:t>работа с журналом</a:t>
            </a:r>
          </a:p>
          <a:p>
            <a:r>
              <a:rPr lang="ru-RU" i="1" dirty="0"/>
              <a:t> </a:t>
            </a:r>
            <a:r>
              <a:rPr lang="ru-RU" i="1" dirty="0" smtClean="0"/>
              <a:t>     </a:t>
            </a:r>
            <a:r>
              <a:rPr lang="en-US" dirty="0" smtClean="0"/>
              <a:t>/* </a:t>
            </a:r>
            <a:r>
              <a:rPr lang="ru-RU" i="1" dirty="0" smtClean="0"/>
              <a:t>имея структуру такого типа мы можем сортировать</a:t>
            </a:r>
          </a:p>
          <a:p>
            <a:r>
              <a:rPr lang="ru-RU" i="1" dirty="0"/>
              <a:t> </a:t>
            </a:r>
            <a:r>
              <a:rPr lang="ru-RU" i="1" dirty="0" smtClean="0"/>
              <a:t>          студентов по возрасту, по оценкам, по имени и т.д.</a:t>
            </a:r>
          </a:p>
          <a:p>
            <a:r>
              <a:rPr lang="ru-RU" i="1" dirty="0"/>
              <a:t> </a:t>
            </a:r>
            <a:r>
              <a:rPr lang="ru-RU" i="1" dirty="0" smtClean="0"/>
              <a:t>     */</a:t>
            </a:r>
          </a:p>
          <a:p>
            <a:r>
              <a:rPr lang="ru-RU" i="1" dirty="0"/>
              <a:t> </a:t>
            </a:r>
            <a:r>
              <a:rPr lang="ru-RU" i="1" dirty="0" smtClean="0"/>
              <a:t>   </a:t>
            </a:r>
            <a:r>
              <a:rPr lang="en-US" dirty="0" smtClean="0"/>
              <a:t>return 0;</a:t>
            </a:r>
          </a:p>
          <a:p>
            <a:r>
              <a:rPr lang="en-US" dirty="0"/>
              <a:t>}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14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4628" y="2583505"/>
            <a:ext cx="8882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Установка </a:t>
            </a:r>
            <a:r>
              <a:rPr lang="en-US" sz="3600" b="1" dirty="0"/>
              <a:t>V</a:t>
            </a:r>
            <a:r>
              <a:rPr lang="en-US" sz="3600" b="1" dirty="0" smtClean="0"/>
              <a:t>isual Studio 2017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32345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296" y="1293224"/>
            <a:ext cx="8322046" cy="360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5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47581"/>
            <a:ext cx="10058400" cy="489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8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7178" y="329820"/>
            <a:ext cx="8882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Массив в памяти</a:t>
            </a:r>
            <a:endParaRPr lang="ru-RU" sz="32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365" y="1244415"/>
            <a:ext cx="3534727" cy="32093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67096" y="1244415"/>
            <a:ext cx="29652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 = 3;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b = 4;</a:t>
            </a:r>
          </a:p>
          <a:p>
            <a:r>
              <a:rPr lang="en-US" dirty="0"/>
              <a:t>c</a:t>
            </a:r>
            <a:r>
              <a:rPr lang="en-US" dirty="0" smtClean="0"/>
              <a:t>har c = ‘d’;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adr_a</a:t>
            </a:r>
            <a:r>
              <a:rPr lang="en-US" dirty="0"/>
              <a:t> = &amp;a;</a:t>
            </a:r>
          </a:p>
          <a:p>
            <a:r>
              <a:rPr lang="en-US" dirty="0" err="1"/>
              <a:t>cout</a:t>
            </a:r>
            <a:r>
              <a:rPr lang="en-US" dirty="0"/>
              <a:t> &lt;&lt; *</a:t>
            </a:r>
            <a:r>
              <a:rPr lang="en-US" dirty="0" err="1"/>
              <a:t>adr_a</a:t>
            </a:r>
            <a:r>
              <a:rPr lang="en-US" dirty="0"/>
              <a:t>;   // 3</a:t>
            </a:r>
          </a:p>
          <a:p>
            <a:r>
              <a:rPr lang="en-US" dirty="0" err="1"/>
              <a:t>cout</a:t>
            </a:r>
            <a:r>
              <a:rPr lang="en-US" dirty="0"/>
              <a:t> &lt;&lt; *(</a:t>
            </a:r>
            <a:r>
              <a:rPr lang="en-US" dirty="0" err="1"/>
              <a:t>adr_a</a:t>
            </a:r>
            <a:r>
              <a:rPr lang="en-US" dirty="0"/>
              <a:t> + 1); // ??!!!</a:t>
            </a:r>
            <a:endParaRPr lang="ru-RU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57326" y="1244415"/>
            <a:ext cx="35530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mas[ ] = {1, 2, 3, 4 }</a:t>
            </a:r>
          </a:p>
          <a:p>
            <a:r>
              <a:rPr lang="en-US" dirty="0"/>
              <a:t>// </a:t>
            </a:r>
            <a:r>
              <a:rPr lang="en-US" i="1" dirty="0" err="1">
                <a:solidFill>
                  <a:srgbClr val="FF0000"/>
                </a:solidFill>
              </a:rPr>
              <a:t>adr_mas</a:t>
            </a:r>
            <a:r>
              <a:rPr lang="en-US" i="1" dirty="0">
                <a:solidFill>
                  <a:srgbClr val="FF0000"/>
                </a:solidFill>
              </a:rPr>
              <a:t> = mas !!!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&lt;&lt; mas; // 0xAD56A0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&lt;&lt; *(mas); // </a:t>
            </a:r>
            <a:r>
              <a:rPr lang="en-US" i="1" dirty="0" smtClean="0"/>
              <a:t>1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 &lt;&lt; *(mas + 0); // </a:t>
            </a:r>
            <a:r>
              <a:rPr lang="en-US" i="1" dirty="0" smtClean="0"/>
              <a:t>1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&lt;&lt; *(mas + 1); // </a:t>
            </a:r>
            <a:r>
              <a:rPr lang="en-US" i="1" dirty="0" smtClean="0"/>
              <a:t>2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 &lt;&lt; *(mas + 2); // </a:t>
            </a:r>
            <a:r>
              <a:rPr lang="en-US" i="1" dirty="0" smtClean="0"/>
              <a:t>3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 &lt;&lt; *(mas + 3); // </a:t>
            </a:r>
            <a:r>
              <a:rPr lang="en-US" i="1" dirty="0" smtClean="0"/>
              <a:t>4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 &lt;&lt; *(mas + 4); //</a:t>
            </a:r>
            <a:r>
              <a:rPr lang="en-US" i="1" dirty="0" smtClean="0"/>
              <a:t> ERROR</a:t>
            </a:r>
          </a:p>
          <a:p>
            <a:r>
              <a:rPr lang="en-US" dirty="0" smtClean="0"/>
              <a:t>*(mas + 3) = 4;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7326" y="4258074"/>
            <a:ext cx="3082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mas[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]   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</a:t>
            </a:r>
            <a:r>
              <a:rPr lang="en-US" sz="2400" dirty="0" smtClean="0">
                <a:solidFill>
                  <a:srgbClr val="FF0000"/>
                </a:solidFill>
              </a:rPr>
              <a:t>   *(mas + 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ru-RU" sz="2400" dirty="0" smtClean="0">
              <a:solidFill>
                <a:srgbClr val="FF0000"/>
              </a:solidFill>
            </a:endParaRPr>
          </a:p>
          <a:p>
            <a:r>
              <a:rPr lang="ru-RU" sz="2400" u="sng" dirty="0" smtClean="0">
                <a:solidFill>
                  <a:srgbClr val="FF0000"/>
                </a:solidFill>
              </a:rPr>
              <a:t>Адресная арифметика</a:t>
            </a:r>
            <a:endParaRPr lang="ru-RU" sz="2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06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474" y="721080"/>
            <a:ext cx="10058400" cy="485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0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61" y="403288"/>
            <a:ext cx="806767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6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448705"/>
            <a:ext cx="10058400" cy="562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0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703006"/>
            <a:ext cx="10058400" cy="537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1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709389"/>
            <a:ext cx="10058400" cy="536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2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699575"/>
            <a:ext cx="10058400" cy="537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0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691693"/>
            <a:ext cx="10058400" cy="538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9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691693"/>
            <a:ext cx="10058400" cy="538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568729"/>
            <a:ext cx="10058400" cy="539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5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560178"/>
            <a:ext cx="10058400" cy="538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0606" y="444137"/>
            <a:ext cx="1012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Передача массива в функцию</a:t>
            </a:r>
            <a:endParaRPr lang="ru-RU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67542" y="1859339"/>
            <a:ext cx="30567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/>
              <a:t>u</a:t>
            </a:r>
            <a:r>
              <a:rPr lang="en-US" dirty="0" smtClean="0"/>
              <a:t>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size = 5;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mas[size] = {1, 4, 2, 6, 9};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max;</a:t>
            </a:r>
          </a:p>
          <a:p>
            <a:r>
              <a:rPr lang="en-US" dirty="0"/>
              <a:t> </a:t>
            </a:r>
            <a:r>
              <a:rPr lang="en-US" dirty="0" smtClean="0"/>
              <a:t>   max = </a:t>
            </a:r>
            <a:r>
              <a:rPr lang="en-US" dirty="0" err="1" smtClean="0"/>
              <a:t>find_max</a:t>
            </a:r>
            <a:r>
              <a:rPr lang="en-US" dirty="0" smtClean="0"/>
              <a:t>(mas);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max;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smtClean="0"/>
              <a:t>return 0;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265817" y="1859339"/>
            <a:ext cx="42846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find_max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massiv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max = </a:t>
            </a:r>
            <a:r>
              <a:rPr lang="en-US" dirty="0" err="1" smtClean="0"/>
              <a:t>massiv</a:t>
            </a:r>
            <a:r>
              <a:rPr lang="en-US" dirty="0" smtClean="0"/>
              <a:t>[0];</a:t>
            </a:r>
          </a:p>
          <a:p>
            <a:r>
              <a:rPr lang="en-US" dirty="0"/>
              <a:t> </a:t>
            </a:r>
            <a:r>
              <a:rPr lang="en-US" dirty="0" smtClean="0"/>
              <a:t>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5;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/>
              <a:t> </a:t>
            </a:r>
            <a:r>
              <a:rPr lang="en-US" dirty="0" smtClean="0"/>
              <a:t>      if (</a:t>
            </a:r>
            <a:r>
              <a:rPr lang="en-US" dirty="0" err="1" smtClean="0"/>
              <a:t>massiv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&gt; max)</a:t>
            </a:r>
          </a:p>
          <a:p>
            <a:r>
              <a:rPr lang="en-US" dirty="0"/>
              <a:t> </a:t>
            </a:r>
            <a:r>
              <a:rPr lang="en-US" dirty="0" smtClean="0"/>
              <a:t>            max = </a:t>
            </a:r>
            <a:r>
              <a:rPr lang="en-US" dirty="0" err="1" smtClean="0"/>
              <a:t>massiv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/>
              <a:t> </a:t>
            </a:r>
            <a:r>
              <a:rPr lang="en-US" dirty="0" smtClean="0"/>
              <a:t>    return max;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233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691693"/>
            <a:ext cx="10058400" cy="538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3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715269"/>
            <a:ext cx="10058400" cy="535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0606" y="444137"/>
            <a:ext cx="1012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Передача массива в функцию</a:t>
            </a:r>
            <a:endParaRPr lang="ru-RU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67541" y="1966572"/>
            <a:ext cx="35400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b="1" dirty="0" err="1" smtClean="0"/>
              <a:t>const</a:t>
            </a:r>
            <a:r>
              <a:rPr lang="en-US" b="1" dirty="0" smtClean="0"/>
              <a:t> </a:t>
            </a:r>
            <a:r>
              <a:rPr lang="en-US" b="1" dirty="0" err="1" smtClean="0"/>
              <a:t>int</a:t>
            </a:r>
            <a:r>
              <a:rPr lang="en-US" b="1" dirty="0" smtClean="0"/>
              <a:t> size</a:t>
            </a:r>
            <a:r>
              <a:rPr lang="ru-RU" b="1" dirty="0" smtClean="0"/>
              <a:t>_</a:t>
            </a:r>
            <a:r>
              <a:rPr lang="en-US" b="1" dirty="0" smtClean="0"/>
              <a:t>mas = 5;</a:t>
            </a:r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mas[</a:t>
            </a:r>
            <a:r>
              <a:rPr lang="en-US" b="1" dirty="0" err="1" smtClean="0"/>
              <a:t>size_mas</a:t>
            </a:r>
            <a:r>
              <a:rPr lang="en-US" dirty="0" smtClean="0"/>
              <a:t>] = {1, 4, 2, 6, 9};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max;</a:t>
            </a:r>
          </a:p>
          <a:p>
            <a:r>
              <a:rPr lang="en-US" dirty="0"/>
              <a:t> </a:t>
            </a:r>
            <a:r>
              <a:rPr lang="en-US" dirty="0" smtClean="0"/>
              <a:t>   max = </a:t>
            </a:r>
            <a:r>
              <a:rPr lang="en-US" dirty="0" err="1" smtClean="0"/>
              <a:t>find_max</a:t>
            </a:r>
            <a:r>
              <a:rPr lang="en-US" dirty="0" smtClean="0"/>
              <a:t>(mas);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max;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191792" y="1966572"/>
            <a:ext cx="42846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find_max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massiv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max = </a:t>
            </a:r>
            <a:r>
              <a:rPr lang="en-US" dirty="0" err="1" smtClean="0"/>
              <a:t>massiv</a:t>
            </a:r>
            <a:r>
              <a:rPr lang="en-US" dirty="0" smtClean="0"/>
              <a:t>[0];</a:t>
            </a:r>
          </a:p>
          <a:p>
            <a:r>
              <a:rPr lang="en-US" dirty="0"/>
              <a:t> </a:t>
            </a:r>
            <a:r>
              <a:rPr lang="en-US" dirty="0" smtClean="0"/>
              <a:t>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b="1" dirty="0" err="1" smtClean="0"/>
              <a:t>size_mas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/>
              <a:t> </a:t>
            </a:r>
            <a:r>
              <a:rPr lang="en-US" dirty="0" smtClean="0"/>
              <a:t>      if (</a:t>
            </a:r>
            <a:r>
              <a:rPr lang="en-US" dirty="0" err="1" smtClean="0"/>
              <a:t>massiv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&gt; max)</a:t>
            </a:r>
          </a:p>
          <a:p>
            <a:r>
              <a:rPr lang="en-US" dirty="0"/>
              <a:t> </a:t>
            </a:r>
            <a:r>
              <a:rPr lang="en-US" dirty="0" smtClean="0"/>
              <a:t>            max = </a:t>
            </a:r>
            <a:r>
              <a:rPr lang="en-US" dirty="0" err="1" smtClean="0"/>
              <a:t>massiv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/>
              <a:t> </a:t>
            </a:r>
            <a:r>
              <a:rPr lang="en-US" dirty="0" smtClean="0"/>
              <a:t>    return max;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750423" y="1123406"/>
            <a:ext cx="896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ru-RU" dirty="0" smtClean="0"/>
              <a:t>«</a:t>
            </a:r>
            <a:r>
              <a:rPr lang="en-US" dirty="0" smtClean="0"/>
              <a:t> </a:t>
            </a:r>
            <a:r>
              <a:rPr lang="ru-RU" i="1" dirty="0" smtClean="0"/>
              <a:t>Мы передаем указатель на первый элемент массива. Но как быть с размером?..»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832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0606" y="444137"/>
            <a:ext cx="1012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Передача массива в функцию</a:t>
            </a:r>
            <a:r>
              <a:rPr lang="en-US" sz="3200" b="1" dirty="0" smtClean="0"/>
              <a:t> </a:t>
            </a:r>
            <a:r>
              <a:rPr lang="ru-RU" sz="3200" b="1" dirty="0" smtClean="0"/>
              <a:t>вместе с размером</a:t>
            </a:r>
            <a:endParaRPr lang="ru-RU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80606" y="1820687"/>
            <a:ext cx="32526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size = 5;   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mas[size] = {1, 4, 2, 6, 9};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max;</a:t>
            </a:r>
          </a:p>
          <a:p>
            <a:r>
              <a:rPr lang="en-US" dirty="0"/>
              <a:t> </a:t>
            </a:r>
            <a:r>
              <a:rPr lang="en-US" dirty="0" smtClean="0"/>
              <a:t>   max = </a:t>
            </a:r>
            <a:r>
              <a:rPr lang="en-US" dirty="0" err="1" smtClean="0"/>
              <a:t>find_max</a:t>
            </a:r>
            <a:r>
              <a:rPr lang="en-US" dirty="0" smtClean="0"/>
              <a:t>(mas, size);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max;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370320" y="1820687"/>
            <a:ext cx="42846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find_max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massiv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smtClean="0"/>
              <a:t>size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max = </a:t>
            </a:r>
            <a:r>
              <a:rPr lang="en-US" dirty="0" err="1" smtClean="0"/>
              <a:t>massiv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b="1" dirty="0" smtClean="0"/>
              <a:t>size;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   if (</a:t>
            </a:r>
            <a:r>
              <a:rPr lang="en-US" dirty="0" err="1" smtClean="0"/>
              <a:t>massiv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&gt; max)</a:t>
            </a:r>
          </a:p>
          <a:p>
            <a:r>
              <a:rPr lang="en-US" dirty="0"/>
              <a:t> </a:t>
            </a:r>
            <a:r>
              <a:rPr lang="en-US" dirty="0" smtClean="0"/>
              <a:t>            max = </a:t>
            </a:r>
            <a:r>
              <a:rPr lang="en-US" dirty="0" err="1" smtClean="0"/>
              <a:t>massiv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/>
              <a:t> </a:t>
            </a:r>
            <a:r>
              <a:rPr lang="en-US" dirty="0" smtClean="0"/>
              <a:t>    return max;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337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0606" y="444137"/>
            <a:ext cx="1012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Стек (</a:t>
            </a:r>
            <a:r>
              <a:rPr lang="en-US" sz="3200" b="1" dirty="0" smtClean="0"/>
              <a:t>Stack)</a:t>
            </a:r>
            <a:endParaRPr lang="ru-RU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67543" y="1227909"/>
            <a:ext cx="9483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</a:rPr>
              <a:t>Стек</a:t>
            </a:r>
            <a:r>
              <a:rPr lang="ru-RU" sz="2000" dirty="0" smtClean="0"/>
              <a:t> – эта такая область памяти, где каждый элемент добавляется последовательно - один за другим. Действует принцип «Первый пришел, последним ушел». </a:t>
            </a:r>
          </a:p>
          <a:p>
            <a:r>
              <a:rPr lang="ru-RU" sz="2000" dirty="0"/>
              <a:t> </a:t>
            </a:r>
            <a:r>
              <a:rPr lang="ru-RU" sz="2000" dirty="0" smtClean="0"/>
              <a:t>-   В стек записываются все наши </a:t>
            </a:r>
            <a:r>
              <a:rPr lang="ru-RU" sz="2000" u="sng" dirty="0" smtClean="0"/>
              <a:t>статические</a:t>
            </a:r>
            <a:r>
              <a:rPr lang="ru-RU" sz="2000" dirty="0" smtClean="0"/>
              <a:t> переменные.</a:t>
            </a:r>
          </a:p>
          <a:p>
            <a:r>
              <a:rPr lang="ru-RU" sz="2000" dirty="0"/>
              <a:t>-</a:t>
            </a:r>
            <a:r>
              <a:rPr lang="ru-RU" sz="2000" dirty="0" smtClean="0"/>
              <a:t>    Доступ </a:t>
            </a:r>
            <a:r>
              <a:rPr lang="ru-RU" sz="2000" dirty="0"/>
              <a:t>к элементам в стеке осуществляется быстро.</a:t>
            </a:r>
          </a:p>
          <a:p>
            <a:r>
              <a:rPr lang="en-US" sz="2000" dirty="0" smtClean="0"/>
              <a:t>-    </a:t>
            </a:r>
            <a:r>
              <a:rPr lang="ru-RU" sz="2000" dirty="0" smtClean="0"/>
              <a:t>Размер стека должен быть заранее определен еще до запуска программы.</a:t>
            </a:r>
          </a:p>
          <a:p>
            <a:pPr marL="285750" indent="-285750">
              <a:buFontTx/>
              <a:buChar char="-"/>
            </a:pPr>
            <a:r>
              <a:rPr lang="ru-RU" sz="2000" dirty="0" smtClean="0"/>
              <a:t>Стек имеет ограниченный размер.</a:t>
            </a:r>
          </a:p>
          <a:p>
            <a:pPr marL="285750" indent="-285750">
              <a:buFontTx/>
              <a:buChar char="-"/>
            </a:pPr>
            <a:r>
              <a:rPr lang="ru-RU" sz="2000" dirty="0" smtClean="0"/>
              <a:t>При завершении программы стек освобождается самостоятельно.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625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0606" y="444137"/>
            <a:ext cx="1012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Куча</a:t>
            </a:r>
            <a:r>
              <a:rPr lang="en-US" sz="3200" b="1" dirty="0" smtClean="0"/>
              <a:t> (Heap)</a:t>
            </a:r>
            <a:endParaRPr lang="ru-RU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67543" y="1227909"/>
            <a:ext cx="94836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</a:rPr>
              <a:t>Куча</a:t>
            </a:r>
            <a:r>
              <a:rPr lang="ru-RU" sz="2000" dirty="0" smtClean="0"/>
              <a:t> – эта такая область памяти, с помощью которой реализовано </a:t>
            </a:r>
            <a:r>
              <a:rPr lang="ru-RU" sz="2000" u="sng" dirty="0" smtClean="0"/>
              <a:t>динамическое</a:t>
            </a:r>
          </a:p>
          <a:p>
            <a:r>
              <a:rPr lang="ru-RU" sz="2000" dirty="0" smtClean="0"/>
              <a:t>выделение памяти. Куча не работает по принципу стека.</a:t>
            </a:r>
          </a:p>
          <a:p>
            <a:pPr marL="285750" indent="-285750">
              <a:buFontTx/>
              <a:buChar char="-"/>
            </a:pPr>
            <a:r>
              <a:rPr lang="ru-RU" sz="2000" dirty="0" smtClean="0"/>
              <a:t>Элементы расположены хаотично.</a:t>
            </a:r>
          </a:p>
          <a:p>
            <a:pPr marL="285750" indent="-285750">
              <a:buFontTx/>
              <a:buChar char="-"/>
            </a:pPr>
            <a:r>
              <a:rPr lang="ru-RU" sz="2000" dirty="0" smtClean="0"/>
              <a:t>Доступ к элементам осуществляется значительно медленнее, чем в стеке.</a:t>
            </a:r>
          </a:p>
          <a:p>
            <a:pPr marL="285750" indent="-285750">
              <a:buFontTx/>
              <a:buChar char="-"/>
            </a:pPr>
            <a:r>
              <a:rPr lang="ru-RU" sz="2000" dirty="0" smtClean="0"/>
              <a:t>Куча не имеет ограничений по размеру.</a:t>
            </a:r>
          </a:p>
          <a:p>
            <a:pPr marL="285750" indent="-285750">
              <a:buFontTx/>
              <a:buChar char="-"/>
            </a:pPr>
            <a:r>
              <a:rPr lang="ru-RU" sz="2000" dirty="0" smtClean="0"/>
              <a:t>Доступ к элементам осуществляется </a:t>
            </a:r>
            <a:r>
              <a:rPr lang="ru-RU" sz="2000" u="sng" dirty="0" smtClean="0"/>
              <a:t>только через адреса</a:t>
            </a:r>
            <a:r>
              <a:rPr lang="ru-RU" sz="2000" dirty="0" smtClean="0"/>
              <a:t> (через </a:t>
            </a:r>
            <a:r>
              <a:rPr lang="ru-RU" sz="2000" b="1" dirty="0" smtClean="0"/>
              <a:t>переменные-указатели</a:t>
            </a:r>
            <a:r>
              <a:rPr lang="ru-RU" sz="20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ru-RU" sz="2000" dirty="0" smtClean="0"/>
              <a:t>Обязательно удаление элементов из кучи вручную</a:t>
            </a:r>
            <a:r>
              <a:rPr lang="en-US" sz="2000" dirty="0" smtClean="0">
                <a:solidFill>
                  <a:srgbClr val="FF0000"/>
                </a:solidFill>
              </a:rPr>
              <a:t>!!!!!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80606" y="3997234"/>
            <a:ext cx="932688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Главные преимущества</a:t>
            </a: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В процессе работы программы можно увеличивать и уменьшать размеры используемой памяти. Это наиболее оптимально, когда речь идет о больших объемах (двумерный и трехмерный массив, структура, экземпляр класса – те что занимают десятки байт)</a:t>
            </a:r>
            <a:endParaRPr lang="ru-RU" dirty="0"/>
          </a:p>
          <a:p>
            <a:pPr marL="342900" indent="-342900">
              <a:buAutoNum type="arabicParenR"/>
            </a:pPr>
            <a:r>
              <a:rPr lang="ru-RU" dirty="0" smtClean="0"/>
              <a:t>Если наш двумерный массив (структура, экземпляр класса) имеет большой объем, то гораздо быстрее будет в функцию передать его </a:t>
            </a:r>
            <a:r>
              <a:rPr lang="ru-RU" u="sng" dirty="0" smtClean="0"/>
              <a:t>адрес</a:t>
            </a:r>
            <a:r>
              <a:rPr lang="ru-RU" dirty="0" smtClean="0"/>
              <a:t>, нежели копировать все элементы.</a:t>
            </a:r>
          </a:p>
        </p:txBody>
      </p:sp>
    </p:spTree>
    <p:extLst>
      <p:ext uri="{BB962C8B-B14F-4D97-AF65-F5344CB8AC3E}">
        <p14:creationId xmlns:p14="http://schemas.microsoft.com/office/powerpoint/2010/main" val="364466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8422" y="426070"/>
            <a:ext cx="11016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Как выделить память в куче. Динамические переменные</a:t>
            </a:r>
            <a:endParaRPr lang="en-US" sz="32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84663" y="1010845"/>
            <a:ext cx="512064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/>
              <a:t>u</a:t>
            </a:r>
            <a:r>
              <a:rPr lang="en-US" dirty="0" smtClean="0"/>
              <a:t>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a = 3;  // </a:t>
            </a:r>
            <a:r>
              <a:rPr lang="ru-RU" i="1" dirty="0" smtClean="0"/>
              <a:t>статическая переменная</a:t>
            </a:r>
          </a:p>
          <a:p>
            <a:r>
              <a:rPr lang="ru-RU" i="1" dirty="0" smtClean="0"/>
              <a:t>     // которая хранится в стеке</a:t>
            </a:r>
          </a:p>
          <a:p>
            <a:r>
              <a:rPr lang="ru-RU" i="1" dirty="0"/>
              <a:t> </a:t>
            </a:r>
            <a:r>
              <a:rPr lang="ru-RU" i="1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* b = new </a:t>
            </a:r>
            <a:r>
              <a:rPr lang="en-US" dirty="0" err="1" smtClean="0"/>
              <a:t>int</a:t>
            </a:r>
            <a:r>
              <a:rPr lang="en-US" dirty="0" smtClean="0"/>
              <a:t>;   // </a:t>
            </a:r>
            <a:r>
              <a:rPr lang="ru-RU" i="1" dirty="0" smtClean="0"/>
              <a:t>динамическая переменная </a:t>
            </a:r>
          </a:p>
          <a:p>
            <a:r>
              <a:rPr lang="ru-RU" i="1" dirty="0"/>
              <a:t> </a:t>
            </a:r>
            <a:r>
              <a:rPr lang="ru-RU" i="1" dirty="0" smtClean="0"/>
              <a:t>    // которая хранится в куче</a:t>
            </a:r>
            <a:endParaRPr lang="en-US" i="1" dirty="0" smtClean="0"/>
          </a:p>
          <a:p>
            <a:r>
              <a:rPr lang="en-US" i="1" dirty="0"/>
              <a:t> </a:t>
            </a:r>
            <a:r>
              <a:rPr lang="en-US" i="1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* c = new </a:t>
            </a:r>
            <a:r>
              <a:rPr lang="en-US" dirty="0" err="1" smtClean="0"/>
              <a:t>int</a:t>
            </a:r>
            <a:r>
              <a:rPr lang="en-US" dirty="0" smtClean="0"/>
              <a:t>(0);  // </a:t>
            </a:r>
            <a:r>
              <a:rPr lang="ru-RU" i="1" dirty="0" smtClean="0"/>
              <a:t>с инициализацией</a:t>
            </a:r>
          </a:p>
          <a:p>
            <a:r>
              <a:rPr lang="ru-RU" i="1" dirty="0"/>
              <a:t> </a:t>
            </a:r>
            <a:r>
              <a:rPr lang="ru-RU" i="1" dirty="0" smtClean="0"/>
              <a:t>    </a:t>
            </a:r>
            <a:r>
              <a:rPr lang="en-US" dirty="0" smtClean="0"/>
              <a:t>float* d = new float(4.3);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</a:t>
            </a:r>
            <a:r>
              <a:rPr lang="en-US" dirty="0" smtClean="0"/>
              <a:t>char* e = new char(‘z’);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</a:t>
            </a:r>
            <a:r>
              <a:rPr lang="en-US" dirty="0" smtClean="0"/>
              <a:t>bool* x = new bool(true);</a:t>
            </a:r>
          </a:p>
          <a:p>
            <a:r>
              <a:rPr lang="en-US" i="1" dirty="0" smtClean="0"/>
              <a:t>     </a:t>
            </a:r>
            <a:r>
              <a:rPr lang="en-US" dirty="0" err="1" smtClean="0"/>
              <a:t>cout</a:t>
            </a:r>
            <a:r>
              <a:rPr lang="en-US" dirty="0" smtClean="0"/>
              <a:t> &lt;&lt; a;   // 3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 b;  // </a:t>
            </a:r>
            <a:r>
              <a:rPr lang="en-US" i="1" dirty="0" smtClean="0"/>
              <a:t>0x45F56E1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 *b;  // </a:t>
            </a:r>
            <a:r>
              <a:rPr lang="ru-RU" dirty="0" smtClean="0"/>
              <a:t>846478</a:t>
            </a:r>
          </a:p>
          <a:p>
            <a:r>
              <a:rPr lang="ru-RU" i="1" dirty="0"/>
              <a:t> </a:t>
            </a:r>
            <a:r>
              <a:rPr lang="ru-RU" i="1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 *c; // </a:t>
            </a:r>
            <a:r>
              <a:rPr lang="en-US" i="1" dirty="0" smtClean="0"/>
              <a:t>0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 *e; // </a:t>
            </a:r>
            <a:r>
              <a:rPr lang="en-US" dirty="0"/>
              <a:t>z</a:t>
            </a:r>
            <a:r>
              <a:rPr lang="ru-RU" i="1" dirty="0" smtClean="0"/>
              <a:t> </a:t>
            </a:r>
          </a:p>
          <a:p>
            <a:r>
              <a:rPr lang="ru-RU" i="1" dirty="0"/>
              <a:t> </a:t>
            </a:r>
            <a:r>
              <a:rPr lang="ru-RU" i="1" dirty="0" smtClean="0"/>
              <a:t>    </a:t>
            </a:r>
            <a:r>
              <a:rPr lang="en-US" dirty="0" smtClean="0"/>
              <a:t>return 0;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529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8422" y="426070"/>
            <a:ext cx="11016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Как выделить память в куче. Динамические переменные</a:t>
            </a:r>
            <a:endParaRPr lang="en-US" sz="32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84663" y="1010845"/>
            <a:ext cx="512064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/>
              <a:t>u</a:t>
            </a:r>
            <a:r>
              <a:rPr lang="en-US" dirty="0" smtClean="0"/>
              <a:t>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a = 3;  // </a:t>
            </a:r>
            <a:r>
              <a:rPr lang="ru-RU" i="1" dirty="0" smtClean="0"/>
              <a:t>статическая переменная</a:t>
            </a:r>
          </a:p>
          <a:p>
            <a:r>
              <a:rPr lang="ru-RU" i="1" dirty="0" smtClean="0"/>
              <a:t>     // которая хранится в стеке</a:t>
            </a:r>
          </a:p>
          <a:p>
            <a:r>
              <a:rPr lang="ru-RU" i="1" dirty="0"/>
              <a:t> </a:t>
            </a:r>
            <a:r>
              <a:rPr lang="ru-RU" i="1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* b = new </a:t>
            </a:r>
            <a:r>
              <a:rPr lang="en-US" dirty="0" err="1" smtClean="0"/>
              <a:t>int</a:t>
            </a:r>
            <a:r>
              <a:rPr lang="en-US" dirty="0" smtClean="0"/>
              <a:t>;   // </a:t>
            </a:r>
            <a:r>
              <a:rPr lang="ru-RU" i="1" dirty="0" smtClean="0"/>
              <a:t>динамическая переменная </a:t>
            </a:r>
          </a:p>
          <a:p>
            <a:r>
              <a:rPr lang="ru-RU" i="1" dirty="0"/>
              <a:t> </a:t>
            </a:r>
            <a:r>
              <a:rPr lang="ru-RU" i="1" dirty="0" smtClean="0"/>
              <a:t>    // которая хранится в куче</a:t>
            </a:r>
            <a:endParaRPr lang="en-US" i="1" dirty="0" smtClean="0"/>
          </a:p>
          <a:p>
            <a:r>
              <a:rPr lang="en-US" i="1" dirty="0"/>
              <a:t> </a:t>
            </a:r>
            <a:r>
              <a:rPr lang="en-US" i="1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* c = new </a:t>
            </a:r>
            <a:r>
              <a:rPr lang="en-US" dirty="0" err="1" smtClean="0"/>
              <a:t>int</a:t>
            </a:r>
            <a:r>
              <a:rPr lang="en-US" dirty="0" smtClean="0"/>
              <a:t>(0);  // </a:t>
            </a:r>
            <a:r>
              <a:rPr lang="ru-RU" i="1" dirty="0" smtClean="0"/>
              <a:t>с инициализацией</a:t>
            </a:r>
          </a:p>
          <a:p>
            <a:r>
              <a:rPr lang="ru-RU" i="1" dirty="0"/>
              <a:t> </a:t>
            </a:r>
            <a:r>
              <a:rPr lang="ru-RU" i="1" dirty="0" smtClean="0"/>
              <a:t>    </a:t>
            </a:r>
            <a:r>
              <a:rPr lang="en-US" dirty="0" smtClean="0"/>
              <a:t>float* d = new float(4.3);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</a:t>
            </a:r>
            <a:r>
              <a:rPr lang="en-US" dirty="0" smtClean="0"/>
              <a:t>char* e = new char(‘z’);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</a:t>
            </a:r>
            <a:r>
              <a:rPr lang="en-US" dirty="0" smtClean="0"/>
              <a:t>bool* x = new bool(true);</a:t>
            </a:r>
          </a:p>
          <a:p>
            <a:r>
              <a:rPr lang="en-US" i="1" dirty="0" smtClean="0"/>
              <a:t>     </a:t>
            </a:r>
            <a:r>
              <a:rPr lang="en-US" dirty="0" err="1" smtClean="0"/>
              <a:t>cout</a:t>
            </a:r>
            <a:r>
              <a:rPr lang="en-US" dirty="0" smtClean="0"/>
              <a:t> &lt;&lt; a;   // 3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 b;  // </a:t>
            </a:r>
            <a:r>
              <a:rPr lang="en-US" i="1" dirty="0" smtClean="0"/>
              <a:t>0x45F56E1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 *b;  // </a:t>
            </a:r>
            <a:r>
              <a:rPr lang="ru-RU" dirty="0" smtClean="0"/>
              <a:t>846478</a:t>
            </a:r>
          </a:p>
          <a:p>
            <a:r>
              <a:rPr lang="ru-RU" i="1" dirty="0"/>
              <a:t> </a:t>
            </a:r>
            <a:r>
              <a:rPr lang="ru-RU" i="1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 *c; // </a:t>
            </a:r>
            <a:r>
              <a:rPr lang="en-US" i="1" dirty="0" smtClean="0"/>
              <a:t>0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 *e; // </a:t>
            </a:r>
            <a:r>
              <a:rPr lang="en-US" dirty="0"/>
              <a:t>z</a:t>
            </a:r>
            <a:r>
              <a:rPr lang="ru-RU" i="1" dirty="0" smtClean="0"/>
              <a:t> </a:t>
            </a:r>
          </a:p>
          <a:p>
            <a:r>
              <a:rPr lang="ru-RU" i="1" dirty="0"/>
              <a:t> </a:t>
            </a:r>
            <a:r>
              <a:rPr lang="ru-RU" i="1" dirty="0" smtClean="0"/>
              <a:t>    </a:t>
            </a:r>
            <a:r>
              <a:rPr lang="en-US" dirty="0" smtClean="0"/>
              <a:t>….</a:t>
            </a: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642463" y="3858547"/>
            <a:ext cx="5381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 </a:t>
            </a:r>
            <a:r>
              <a:rPr lang="ru-RU" i="1" dirty="0" smtClean="0"/>
              <a:t>освобождение выделенной памяти</a:t>
            </a:r>
            <a:r>
              <a:rPr lang="en-US" i="1" dirty="0" smtClean="0"/>
              <a:t>!</a:t>
            </a:r>
            <a:endParaRPr lang="en-US" dirty="0" smtClean="0"/>
          </a:p>
          <a:p>
            <a:r>
              <a:rPr lang="en-US" dirty="0" smtClean="0"/>
              <a:t>delete(b);</a:t>
            </a:r>
          </a:p>
          <a:p>
            <a:r>
              <a:rPr lang="en-US" dirty="0" smtClean="0"/>
              <a:t>delete(c);</a:t>
            </a:r>
          </a:p>
          <a:p>
            <a:r>
              <a:rPr lang="en-US" dirty="0" smtClean="0"/>
              <a:t>delete(d);</a:t>
            </a:r>
          </a:p>
          <a:p>
            <a:r>
              <a:rPr lang="en-US" dirty="0" smtClean="0"/>
              <a:t>delete(e);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delete(x);</a:t>
            </a:r>
          </a:p>
          <a:p>
            <a:r>
              <a:rPr lang="en-US" dirty="0" smtClean="0"/>
              <a:t>return 0;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735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1494</Words>
  <Application>Microsoft Office PowerPoint</Application>
  <PresentationFormat>Широкоэкранный</PresentationFormat>
  <Paragraphs>260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159</cp:revision>
  <dcterms:created xsi:type="dcterms:W3CDTF">2018-11-13T15:17:44Z</dcterms:created>
  <dcterms:modified xsi:type="dcterms:W3CDTF">2019-09-03T16:05:28Z</dcterms:modified>
</cp:coreProperties>
</file>