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9" r:id="rId4"/>
    <p:sldId id="257" r:id="rId5"/>
    <p:sldId id="306" r:id="rId6"/>
    <p:sldId id="307" r:id="rId7"/>
    <p:sldId id="308" r:id="rId8"/>
    <p:sldId id="305" r:id="rId9"/>
    <p:sldId id="309" r:id="rId10"/>
    <p:sldId id="310" r:id="rId11"/>
    <p:sldId id="325" r:id="rId12"/>
    <p:sldId id="326" r:id="rId13"/>
    <p:sldId id="311" r:id="rId14"/>
    <p:sldId id="312" r:id="rId15"/>
    <p:sldId id="313" r:id="rId16"/>
    <p:sldId id="314" r:id="rId17"/>
    <p:sldId id="315" r:id="rId18"/>
    <p:sldId id="316" r:id="rId19"/>
    <p:sldId id="320" r:id="rId20"/>
    <p:sldId id="32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15.05.2019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9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0362" y="1822663"/>
            <a:ext cx="96512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Введение в объектно-ориентированное программирование (</a:t>
            </a:r>
            <a:r>
              <a:rPr lang="ru-RU" sz="4400" b="1" dirty="0" err="1" smtClean="0"/>
              <a:t>ООП</a:t>
            </a:r>
            <a:r>
              <a:rPr lang="ru-RU" sz="4400" b="1" dirty="0" smtClean="0"/>
              <a:t>)</a:t>
            </a:r>
          </a:p>
          <a:p>
            <a:pPr marL="342900" indent="-342900">
              <a:buAutoNum type="arabicPeriod"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606" y="457200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 других классов в игре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3223" y="980420"/>
            <a:ext cx="9940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Класс машина</a:t>
            </a:r>
          </a:p>
          <a:p>
            <a:pPr marL="342900" indent="-342900">
              <a:buAutoNum type="arabicParenR"/>
            </a:pPr>
            <a:r>
              <a:rPr lang="ru-RU" dirty="0" smtClean="0"/>
              <a:t>Класс лодка </a:t>
            </a:r>
          </a:p>
          <a:p>
            <a:pPr marL="342900" indent="-342900">
              <a:buAutoNum type="arabicParenR"/>
            </a:pPr>
            <a:r>
              <a:rPr lang="ru-RU" dirty="0" smtClean="0"/>
              <a:t>Класс самолет</a:t>
            </a:r>
          </a:p>
          <a:p>
            <a:pPr marL="342900" indent="-342900">
              <a:buAutoNum type="arabicParenR"/>
            </a:pPr>
            <a:r>
              <a:rPr lang="ru-RU" dirty="0" smtClean="0"/>
              <a:t>Класс транспорт</a:t>
            </a:r>
          </a:p>
          <a:p>
            <a:pPr marL="342900" indent="-342900">
              <a:buAutoNum type="arabicParenR"/>
            </a:pPr>
            <a:r>
              <a:rPr lang="ru-RU" dirty="0" smtClean="0"/>
              <a:t>Класс персонаж</a:t>
            </a:r>
          </a:p>
          <a:p>
            <a:pPr marL="342900" indent="-342900">
              <a:buAutoNum type="arabicParenR"/>
            </a:pPr>
            <a:r>
              <a:rPr lang="ru-RU" dirty="0" smtClean="0"/>
              <a:t>Класс оружие</a:t>
            </a:r>
          </a:p>
          <a:p>
            <a:pPr marL="342900" indent="-342900">
              <a:buAutoNum type="arabicParenR"/>
            </a:pPr>
            <a:r>
              <a:rPr lang="ru-RU" dirty="0" smtClean="0"/>
              <a:t>Класс одежда</a:t>
            </a:r>
          </a:p>
          <a:p>
            <a:pPr marL="342900" indent="-342900">
              <a:buAutoNum type="arabicParenR"/>
            </a:pPr>
            <a:r>
              <a:rPr lang="ru-RU" dirty="0" smtClean="0"/>
              <a:t>Класс миссия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8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606" y="457200"/>
            <a:ext cx="10202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Разница </a:t>
            </a:r>
            <a:r>
              <a:rPr lang="en-US" sz="2800" b="1" dirty="0" smtClean="0"/>
              <a:t>public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private</a:t>
            </a:r>
          </a:p>
          <a:p>
            <a:pPr algn="ctr"/>
            <a:r>
              <a:rPr lang="ru-RU" sz="2800" b="1" dirty="0" smtClean="0"/>
              <a:t>1 случай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3223" y="1411308"/>
            <a:ext cx="3971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u="sng" dirty="0" err="1" smtClean="0"/>
              <a:t>Sber</a:t>
            </a:r>
            <a:endParaRPr lang="en-US" u="sng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</a:t>
            </a:r>
            <a:r>
              <a:rPr lang="ru-RU" b="1" dirty="0" smtClean="0"/>
              <a:t>:</a:t>
            </a:r>
            <a:endParaRPr lang="en-US" b="1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public: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err="1" smtClean="0"/>
              <a:t>Sber</a:t>
            </a:r>
            <a:r>
              <a:rPr lang="en-US" dirty="0" smtClean="0"/>
              <a:t>( );   </a:t>
            </a:r>
            <a:r>
              <a:rPr lang="ru-RU" i="1" dirty="0" smtClean="0"/>
              <a:t>конструктор</a:t>
            </a:r>
            <a:r>
              <a:rPr lang="en-US" i="1" dirty="0" smtClean="0"/>
              <a:t>???</a:t>
            </a:r>
            <a:endParaRPr lang="en-US" b="1" i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money;</a:t>
            </a:r>
          </a:p>
          <a:p>
            <a:r>
              <a:rPr lang="en-US" dirty="0"/>
              <a:t> </a:t>
            </a:r>
            <a:r>
              <a:rPr lang="en-US" dirty="0" smtClean="0"/>
              <a:t>    void </a:t>
            </a:r>
            <a:r>
              <a:rPr lang="en-US" dirty="0" err="1" smtClean="0"/>
              <a:t>spend_money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sum);</a:t>
            </a:r>
          </a:p>
          <a:p>
            <a:r>
              <a:rPr lang="en-US" dirty="0"/>
              <a:t> </a:t>
            </a:r>
            <a:r>
              <a:rPr lang="en-US" dirty="0" smtClean="0"/>
              <a:t>    void </a:t>
            </a:r>
            <a:r>
              <a:rPr lang="en-US" dirty="0" err="1" smtClean="0"/>
              <a:t>give_money</a:t>
            </a:r>
            <a:r>
              <a:rPr lang="en-US" dirty="0" smtClean="0"/>
              <a:t>(</a:t>
            </a:r>
            <a:r>
              <a:rPr lang="en-US" dirty="0" err="1" smtClean="0"/>
              <a:t>Sber</a:t>
            </a:r>
            <a:r>
              <a:rPr lang="en-US" dirty="0" smtClean="0"/>
              <a:t> user,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sum);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how_much_money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};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938553" y="1411307"/>
            <a:ext cx="4687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 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// </a:t>
            </a:r>
            <a:r>
              <a:rPr lang="en-US" i="1" dirty="0" err="1" smtClean="0"/>
              <a:t>Sber</a:t>
            </a:r>
            <a:r>
              <a:rPr lang="ru-RU" i="1" dirty="0" smtClean="0"/>
              <a:t> </a:t>
            </a:r>
            <a:r>
              <a:rPr lang="en-US" i="1" dirty="0" err="1" smtClean="0"/>
              <a:t>vova</a:t>
            </a:r>
            <a:r>
              <a:rPr lang="en-US" i="1" dirty="0" smtClean="0"/>
              <a:t> (id , money)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Sber</a:t>
            </a:r>
            <a:r>
              <a:rPr lang="en-US" dirty="0" smtClean="0"/>
              <a:t> </a:t>
            </a:r>
            <a:r>
              <a:rPr lang="en-US" dirty="0" err="1" smtClean="0"/>
              <a:t>vova</a:t>
            </a:r>
            <a:r>
              <a:rPr lang="en-US" dirty="0" smtClean="0"/>
              <a:t>(0x78454, 5000);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vova.spend_money</a:t>
            </a:r>
            <a:r>
              <a:rPr lang="en-US" dirty="0" smtClean="0"/>
              <a:t>(1500);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vova.spend_money</a:t>
            </a:r>
            <a:r>
              <a:rPr lang="en-US" dirty="0" smtClean="0"/>
              <a:t>(500);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vova.give_money</a:t>
            </a:r>
            <a:r>
              <a:rPr lang="en-US" dirty="0" smtClean="0"/>
              <a:t>(Mother, 3000);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vova.money</a:t>
            </a:r>
            <a:r>
              <a:rPr lang="en-US" dirty="0" smtClean="0"/>
              <a:t> += 8000;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vova.money</a:t>
            </a:r>
            <a:r>
              <a:rPr lang="en-US" dirty="0" smtClean="0"/>
              <a:t> += 80000;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vova.how_much_money</a:t>
            </a:r>
            <a:r>
              <a:rPr lang="en-US" dirty="0" smtClean="0"/>
              <a:t>( );</a:t>
            </a:r>
          </a:p>
          <a:p>
            <a:r>
              <a:rPr lang="en-US" dirty="0"/>
              <a:t> </a:t>
            </a:r>
            <a:r>
              <a:rPr lang="en-US" dirty="0" smtClean="0"/>
              <a:t> return 0;</a:t>
            </a:r>
          </a:p>
          <a:p>
            <a:r>
              <a:rPr lang="en-US" dirty="0" smtClean="0"/>
              <a:t>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6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606" y="457200"/>
            <a:ext cx="10202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Разница </a:t>
            </a:r>
            <a:r>
              <a:rPr lang="en-US" sz="2800" b="1" dirty="0" smtClean="0"/>
              <a:t>public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private</a:t>
            </a:r>
          </a:p>
          <a:p>
            <a:pPr algn="ctr"/>
            <a:r>
              <a:rPr lang="en-US" sz="2800" b="1" dirty="0"/>
              <a:t>2</a:t>
            </a:r>
            <a:r>
              <a:rPr lang="ru-RU" sz="2800" b="1" dirty="0" smtClean="0"/>
              <a:t> случай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3223" y="1411308"/>
            <a:ext cx="3971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u="sng" dirty="0" err="1" smtClean="0"/>
              <a:t>Sber</a:t>
            </a:r>
            <a:endParaRPr lang="en-US" u="sng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</a:t>
            </a:r>
            <a:r>
              <a:rPr lang="ru-RU" b="1" dirty="0" smtClean="0"/>
              <a:t>:</a:t>
            </a:r>
            <a:endParaRPr lang="en-US" b="1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money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public: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err="1" smtClean="0"/>
              <a:t>Sber</a:t>
            </a:r>
            <a:r>
              <a:rPr lang="en-US" dirty="0" smtClean="0"/>
              <a:t>( );   </a:t>
            </a:r>
            <a:r>
              <a:rPr lang="ru-RU" i="1" dirty="0" smtClean="0"/>
              <a:t>конструктор</a:t>
            </a:r>
            <a:r>
              <a:rPr lang="en-US" i="1" dirty="0" smtClean="0"/>
              <a:t>???</a:t>
            </a:r>
            <a:endParaRPr lang="en-US" b="1" i="1" dirty="0" smtClean="0"/>
          </a:p>
          <a:p>
            <a:r>
              <a:rPr lang="en-US" dirty="0" smtClean="0"/>
              <a:t>     void </a:t>
            </a:r>
            <a:r>
              <a:rPr lang="en-US" dirty="0" err="1" smtClean="0"/>
              <a:t>spend_money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sum);</a:t>
            </a:r>
          </a:p>
          <a:p>
            <a:r>
              <a:rPr lang="en-US" dirty="0"/>
              <a:t> </a:t>
            </a:r>
            <a:r>
              <a:rPr lang="en-US" dirty="0" smtClean="0"/>
              <a:t>    void </a:t>
            </a:r>
            <a:r>
              <a:rPr lang="en-US" dirty="0" err="1" smtClean="0"/>
              <a:t>give_money</a:t>
            </a:r>
            <a:r>
              <a:rPr lang="en-US" dirty="0" smtClean="0"/>
              <a:t>(</a:t>
            </a:r>
            <a:r>
              <a:rPr lang="en-US" dirty="0" err="1" smtClean="0"/>
              <a:t>Sber</a:t>
            </a:r>
            <a:r>
              <a:rPr lang="en-US" dirty="0" smtClean="0"/>
              <a:t> user,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sum);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how_much_money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};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938553" y="1411307"/>
            <a:ext cx="46873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 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// </a:t>
            </a:r>
            <a:r>
              <a:rPr lang="en-US" i="1" dirty="0" err="1" smtClean="0"/>
              <a:t>Sber</a:t>
            </a:r>
            <a:r>
              <a:rPr lang="ru-RU" i="1" dirty="0" smtClean="0"/>
              <a:t> </a:t>
            </a:r>
            <a:r>
              <a:rPr lang="en-US" i="1" dirty="0" err="1" smtClean="0"/>
              <a:t>vova</a:t>
            </a:r>
            <a:r>
              <a:rPr lang="en-US" i="1" dirty="0" smtClean="0"/>
              <a:t> (id , money)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Sber</a:t>
            </a:r>
            <a:r>
              <a:rPr lang="en-US" dirty="0" smtClean="0"/>
              <a:t> </a:t>
            </a:r>
            <a:r>
              <a:rPr lang="en-US" dirty="0" err="1" smtClean="0"/>
              <a:t>vova</a:t>
            </a:r>
            <a:r>
              <a:rPr lang="en-US" dirty="0" smtClean="0"/>
              <a:t>(0x78454, 5000);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vova.spend_money</a:t>
            </a:r>
            <a:r>
              <a:rPr lang="en-US" dirty="0" smtClean="0"/>
              <a:t>(1500);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vova.spend_money</a:t>
            </a:r>
            <a:r>
              <a:rPr lang="en-US" dirty="0" smtClean="0"/>
              <a:t>(500);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vova.give_money</a:t>
            </a:r>
            <a:r>
              <a:rPr lang="en-US" dirty="0" smtClean="0"/>
              <a:t>(Mother, 3000);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vova.money</a:t>
            </a:r>
            <a:r>
              <a:rPr lang="en-US" dirty="0" smtClean="0"/>
              <a:t> += 8000;   // </a:t>
            </a:r>
            <a:r>
              <a:rPr lang="ru-RU" i="1" dirty="0" smtClean="0"/>
              <a:t>ошибка!!!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vova.money</a:t>
            </a:r>
            <a:r>
              <a:rPr lang="en-US" dirty="0" smtClean="0"/>
              <a:t> += 80000;</a:t>
            </a:r>
            <a:r>
              <a:rPr lang="ru-RU" dirty="0" smtClean="0"/>
              <a:t>   // </a:t>
            </a:r>
            <a:r>
              <a:rPr lang="ru-RU" i="1" dirty="0" smtClean="0"/>
              <a:t>ошибка!!!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vova.how_much_money</a:t>
            </a:r>
            <a:r>
              <a:rPr lang="en-US" dirty="0" smtClean="0"/>
              <a:t>( );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   // </a:t>
            </a:r>
            <a:r>
              <a:rPr lang="ru-RU" i="1" dirty="0" smtClean="0"/>
              <a:t>идти на работу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err="1" smtClean="0"/>
              <a:t>Sber</a:t>
            </a:r>
            <a:r>
              <a:rPr lang="en-US" dirty="0" smtClean="0"/>
              <a:t> </a:t>
            </a:r>
            <a:r>
              <a:rPr lang="en-US" dirty="0" err="1" smtClean="0"/>
              <a:t>buhgalter</a:t>
            </a:r>
            <a:r>
              <a:rPr lang="en-US" dirty="0" smtClean="0"/>
              <a:t>(0x65492, 200000);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buhgalter.give_money</a:t>
            </a:r>
            <a:r>
              <a:rPr lang="en-US" dirty="0" smtClean="0"/>
              <a:t>(</a:t>
            </a:r>
            <a:r>
              <a:rPr lang="en-US" dirty="0" err="1" smtClean="0"/>
              <a:t>vova</a:t>
            </a:r>
            <a:r>
              <a:rPr lang="en-US" dirty="0" smtClean="0"/>
              <a:t>, 20000);</a:t>
            </a:r>
          </a:p>
          <a:p>
            <a:r>
              <a:rPr lang="en-US" dirty="0"/>
              <a:t> </a:t>
            </a:r>
            <a:r>
              <a:rPr lang="en-US" dirty="0" smtClean="0"/>
              <a:t> return 0;</a:t>
            </a:r>
          </a:p>
          <a:p>
            <a:r>
              <a:rPr lang="en-US" dirty="0" smtClean="0"/>
              <a:t>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3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7064" y="389716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Отношения между классами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27" y="1008098"/>
            <a:ext cx="10058400" cy="3278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7064" y="4519749"/>
            <a:ext cx="738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(</a:t>
            </a:r>
            <a:r>
              <a:rPr lang="ru-RU" i="1" dirty="0" smtClean="0"/>
              <a:t>методы класса</a:t>
            </a:r>
            <a:r>
              <a:rPr lang="ru-RU" dirty="0" smtClean="0"/>
              <a:t>) и характеристики (</a:t>
            </a:r>
            <a:r>
              <a:rPr lang="ru-RU" i="1" dirty="0" smtClean="0"/>
              <a:t>поля класса</a:t>
            </a:r>
            <a:r>
              <a:rPr lang="ru-RU" dirty="0" smtClean="0"/>
              <a:t>) </a:t>
            </a:r>
            <a:r>
              <a:rPr lang="ru-RU" u="sng" dirty="0" smtClean="0"/>
              <a:t>наследуются </a:t>
            </a:r>
            <a:r>
              <a:rPr lang="ru-RU" dirty="0" smtClean="0"/>
              <a:t>от старшего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7064" y="389716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Взаимоотношение между классами</a:t>
            </a:r>
            <a:endParaRPr lang="ru-RU" sz="2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17" y="912936"/>
            <a:ext cx="4766583" cy="3671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2411" y="4792268"/>
            <a:ext cx="1040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ru-RU" b="1" dirty="0" smtClean="0"/>
              <a:t>Человек</a:t>
            </a:r>
            <a:r>
              <a:rPr lang="ru-RU" dirty="0" smtClean="0"/>
              <a:t> «имеет» класс </a:t>
            </a:r>
            <a:r>
              <a:rPr lang="ru-RU" b="1" dirty="0" smtClean="0"/>
              <a:t>Оружие, </a:t>
            </a:r>
            <a:r>
              <a:rPr lang="ru-RU" dirty="0" smtClean="0"/>
              <a:t>класс </a:t>
            </a:r>
            <a:r>
              <a:rPr lang="ru-RU" b="1" dirty="0" smtClean="0"/>
              <a:t>Одежда. </a:t>
            </a:r>
            <a:r>
              <a:rPr lang="ru-RU" dirty="0" smtClean="0"/>
              <a:t>При удалении основного класса (</a:t>
            </a:r>
            <a:r>
              <a:rPr lang="ru-RU" b="1" dirty="0" smtClean="0"/>
              <a:t>Человек</a:t>
            </a:r>
            <a:r>
              <a:rPr lang="ru-RU" dirty="0" smtClean="0"/>
              <a:t>) классы ,входящие в него </a:t>
            </a:r>
            <a:r>
              <a:rPr lang="ru-RU" b="1" dirty="0" smtClean="0"/>
              <a:t>(Оружие, Одежда),</a:t>
            </a:r>
            <a:r>
              <a:rPr lang="ru-RU" dirty="0" smtClean="0"/>
              <a:t> также будут удалены</a:t>
            </a:r>
            <a:r>
              <a:rPr lang="en-US" dirty="0" smtClean="0"/>
              <a:t>. </a:t>
            </a:r>
            <a:r>
              <a:rPr lang="ru-RU" dirty="0" smtClean="0"/>
              <a:t>Такой вид отношения называется </a:t>
            </a:r>
            <a:r>
              <a:rPr lang="ru-RU" u="sng" dirty="0" smtClean="0"/>
              <a:t>композицией.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4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7064" y="389716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Взаимоотношение между классами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97" y="1167412"/>
            <a:ext cx="3723605" cy="3238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8537" y="4715691"/>
            <a:ext cx="834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ru-RU" b="1" dirty="0"/>
              <a:t>Человек</a:t>
            </a:r>
            <a:r>
              <a:rPr lang="ru-RU" dirty="0"/>
              <a:t> «имеет» класс </a:t>
            </a:r>
            <a:r>
              <a:rPr lang="ru-RU" b="1" dirty="0" smtClean="0"/>
              <a:t>Машина. </a:t>
            </a:r>
            <a:r>
              <a:rPr lang="ru-RU" dirty="0" smtClean="0"/>
              <a:t>Однако при </a:t>
            </a:r>
            <a:r>
              <a:rPr lang="ru-RU" dirty="0"/>
              <a:t>удалении основного класса (</a:t>
            </a:r>
            <a:r>
              <a:rPr lang="ru-RU" b="1" dirty="0"/>
              <a:t>Человек</a:t>
            </a:r>
            <a:r>
              <a:rPr lang="ru-RU" dirty="0"/>
              <a:t>) классы ,</a:t>
            </a:r>
            <a:r>
              <a:rPr lang="ru-RU" dirty="0" smtClean="0"/>
              <a:t>входящий </a:t>
            </a:r>
            <a:r>
              <a:rPr lang="ru-RU" dirty="0"/>
              <a:t>в него </a:t>
            </a:r>
            <a:r>
              <a:rPr lang="ru-RU" b="1" dirty="0" smtClean="0"/>
              <a:t>(Машина),</a:t>
            </a:r>
            <a:r>
              <a:rPr lang="ru-RU" dirty="0" smtClean="0"/>
              <a:t> продолжает существовать</a:t>
            </a:r>
            <a:r>
              <a:rPr lang="en-US" dirty="0" smtClean="0"/>
              <a:t>. </a:t>
            </a:r>
            <a:r>
              <a:rPr lang="ru-RU" dirty="0"/>
              <a:t>Такой вид отношения называется </a:t>
            </a:r>
            <a:r>
              <a:rPr lang="ru-RU" u="sng" dirty="0" smtClean="0"/>
              <a:t>агрегацией.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7064" y="389716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Еще примеры классов</a:t>
            </a:r>
            <a:endParaRPr lang="ru-RU" sz="2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85" y="1331496"/>
            <a:ext cx="10058400" cy="40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7064" y="389716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Еще примеры классов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53" y="1650853"/>
            <a:ext cx="3715295" cy="34016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91" y="1650853"/>
            <a:ext cx="5125661" cy="33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7064" y="389716"/>
            <a:ext cx="1020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Принципы </a:t>
            </a:r>
            <a:r>
              <a:rPr lang="ru-RU" sz="3200" b="1" dirty="0" err="1" smtClean="0"/>
              <a:t>ООП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7064" y="1136469"/>
            <a:ext cx="10202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Абстракция. </a:t>
            </a:r>
            <a:r>
              <a:rPr lang="ru-RU" dirty="0" smtClean="0"/>
              <a:t>Представление «окружающего» с помощью концепции классов. Где каждый из них имеет четкое назначение.</a:t>
            </a:r>
            <a:endParaRPr lang="ru-RU" b="1" dirty="0" smtClean="0"/>
          </a:p>
          <a:p>
            <a:endParaRPr lang="ru-RU" b="1" dirty="0"/>
          </a:p>
          <a:p>
            <a:r>
              <a:rPr lang="ru-RU" b="1" dirty="0" smtClean="0"/>
              <a:t>Инкапсуляция. </a:t>
            </a:r>
            <a:r>
              <a:rPr lang="ru-RU" dirty="0" smtClean="0"/>
              <a:t>Создание одного класса внутри другого и работа непосредственно отдельно с каждым из них. При этом используется разделение на доступные методы и скрытые методы. Внутри класса данные взаимодействуют между собой, но надежно защищены от доступа извне.</a:t>
            </a:r>
          </a:p>
          <a:p>
            <a:endParaRPr lang="ru-RU" dirty="0" smtClean="0"/>
          </a:p>
          <a:p>
            <a:r>
              <a:rPr lang="ru-RU" b="1" dirty="0" smtClean="0"/>
              <a:t>Наследование. </a:t>
            </a:r>
            <a:r>
              <a:rPr lang="ru-RU" dirty="0" smtClean="0"/>
              <a:t>Класс заимствует </a:t>
            </a:r>
            <a:r>
              <a:rPr lang="ru-RU" dirty="0"/>
              <a:t>(</a:t>
            </a:r>
            <a:r>
              <a:rPr lang="ru-RU" dirty="0" smtClean="0"/>
              <a:t>наследует)</a:t>
            </a:r>
            <a:r>
              <a:rPr lang="ru-RU" b="1" dirty="0" smtClean="0"/>
              <a:t> </a:t>
            </a:r>
            <a:r>
              <a:rPr lang="ru-RU" dirty="0" smtClean="0"/>
              <a:t>поля и методы класса обобщенного. Например, поля и методы класса Машина наследуются от класса Транспорт.</a:t>
            </a:r>
          </a:p>
          <a:p>
            <a:endParaRPr lang="ru-RU" b="1" dirty="0" smtClean="0"/>
          </a:p>
          <a:p>
            <a:r>
              <a:rPr lang="ru-RU" b="1" dirty="0" smtClean="0"/>
              <a:t>Полиморфизм. </a:t>
            </a:r>
            <a:r>
              <a:rPr lang="ru-RU" dirty="0" smtClean="0"/>
              <a:t>Способность использовать методы производного класса. То есть имея основной класс (базовый), мы создаем усовершенствованные классы на </a:t>
            </a:r>
            <a:r>
              <a:rPr lang="ru-RU" smtClean="0"/>
              <a:t>его основе.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464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234" y="182880"/>
            <a:ext cx="1029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Первая игра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2594" y="827425"/>
            <a:ext cx="3226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b="1" dirty="0"/>
              <a:t>Human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</a:t>
            </a:r>
            <a:r>
              <a:rPr lang="en-US" b="1" dirty="0" smtClean="0"/>
              <a:t>private</a:t>
            </a:r>
            <a:r>
              <a:rPr lang="en-US" b="1" dirty="0"/>
              <a:t>: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string </a:t>
            </a:r>
            <a:r>
              <a:rPr lang="en-US" dirty="0"/>
              <a:t>name;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money;</a:t>
            </a:r>
          </a:p>
          <a:p>
            <a:r>
              <a:rPr lang="ru-RU" dirty="0" smtClean="0"/>
              <a:t>  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Human(string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ru-RU" dirty="0" smtClean="0"/>
              <a:t>            </a:t>
            </a:r>
            <a:r>
              <a:rPr lang="en-US" dirty="0" smtClean="0"/>
              <a:t>name </a:t>
            </a:r>
            <a:r>
              <a:rPr lang="en-US" dirty="0"/>
              <a:t>=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r>
              <a:rPr lang="ru-RU" dirty="0" smtClean="0"/>
              <a:t>            </a:t>
            </a:r>
            <a:r>
              <a:rPr lang="en-US" dirty="0" smtClean="0"/>
              <a:t>money </a:t>
            </a:r>
            <a:r>
              <a:rPr lang="en-US" dirty="0"/>
              <a:t>= n;</a:t>
            </a:r>
          </a:p>
          <a:p>
            <a:r>
              <a:rPr lang="ru-RU" dirty="0" smtClean="0"/>
              <a:t>      }</a:t>
            </a:r>
            <a:endParaRPr lang="ru-RU" dirty="0"/>
          </a:p>
          <a:p>
            <a:r>
              <a:rPr lang="ru-RU" dirty="0" smtClean="0"/>
              <a:t>      </a:t>
            </a:r>
            <a:r>
              <a:rPr lang="en-US" dirty="0" smtClean="0"/>
              <a:t>void </a:t>
            </a:r>
            <a:r>
              <a:rPr lang="en-US" dirty="0" err="1"/>
              <a:t>spendMoney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ru-RU" dirty="0" smtClean="0"/>
              <a:t>            </a:t>
            </a:r>
            <a:r>
              <a:rPr lang="en-US" dirty="0" smtClean="0"/>
              <a:t>money </a:t>
            </a:r>
            <a:r>
              <a:rPr lang="en-US" dirty="0"/>
              <a:t>-= n;</a:t>
            </a:r>
          </a:p>
          <a:p>
            <a:r>
              <a:rPr lang="ru-RU" dirty="0" smtClean="0"/>
              <a:t>      }</a:t>
            </a:r>
            <a:endParaRPr lang="ru-RU" dirty="0"/>
          </a:p>
          <a:p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getMoney</a:t>
            </a:r>
            <a:r>
              <a:rPr lang="en-US" dirty="0"/>
              <a:t>() {</a:t>
            </a:r>
          </a:p>
          <a:p>
            <a:r>
              <a:rPr lang="ru-RU" dirty="0" smtClean="0"/>
              <a:t>        // </a:t>
            </a:r>
            <a:r>
              <a:rPr lang="ru-RU" i="1" dirty="0" smtClean="0"/>
              <a:t>сколько денег осталось</a:t>
            </a:r>
            <a:r>
              <a:rPr lang="ru-RU" dirty="0" smtClean="0"/>
              <a:t>    </a:t>
            </a:r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return </a:t>
            </a:r>
            <a:r>
              <a:rPr lang="en-US" dirty="0"/>
              <a:t>money;</a:t>
            </a:r>
          </a:p>
          <a:p>
            <a:r>
              <a:rPr lang="ru-RU" dirty="0" smtClean="0"/>
              <a:t>      }</a:t>
            </a:r>
            <a:endParaRPr lang="ru-RU" dirty="0"/>
          </a:p>
          <a:p>
            <a:r>
              <a:rPr lang="ru-RU" dirty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6766" y="553105"/>
            <a:ext cx="72585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Human </a:t>
            </a:r>
            <a:r>
              <a:rPr lang="en-US" dirty="0"/>
              <a:t>wife("</a:t>
            </a:r>
            <a:r>
              <a:rPr lang="en-US" dirty="0" err="1"/>
              <a:t>Lera</a:t>
            </a:r>
            <a:r>
              <a:rPr lang="en-US" dirty="0"/>
              <a:t>", 300</a:t>
            </a:r>
            <a:r>
              <a:rPr lang="en-US" dirty="0" smtClean="0"/>
              <a:t>);</a:t>
            </a:r>
            <a:r>
              <a:rPr lang="ru-RU" dirty="0" smtClean="0"/>
              <a:t>  // </a:t>
            </a:r>
            <a:r>
              <a:rPr lang="ru-RU" i="1" dirty="0" smtClean="0"/>
              <a:t>создали первый объект класса </a:t>
            </a:r>
            <a:r>
              <a:rPr lang="en-US" i="1" dirty="0" smtClean="0"/>
              <a:t>Human</a:t>
            </a:r>
            <a:endParaRPr lang="en-US" dirty="0"/>
          </a:p>
          <a:p>
            <a:r>
              <a:rPr lang="ru-RU" dirty="0" smtClean="0"/>
              <a:t>   </a:t>
            </a:r>
            <a:r>
              <a:rPr lang="en-US" dirty="0" smtClean="0"/>
              <a:t>Human </a:t>
            </a:r>
            <a:r>
              <a:rPr lang="en-US" dirty="0"/>
              <a:t>husband("</a:t>
            </a:r>
            <a:r>
              <a:rPr lang="en-US" dirty="0" err="1"/>
              <a:t>Vova</a:t>
            </a:r>
            <a:r>
              <a:rPr lang="en-US"/>
              <a:t>", </a:t>
            </a:r>
            <a:r>
              <a:rPr lang="en-US" smtClean="0"/>
              <a:t>2000</a:t>
            </a:r>
            <a:r>
              <a:rPr lang="en-US" dirty="0" smtClean="0"/>
              <a:t>);  // </a:t>
            </a:r>
            <a:r>
              <a:rPr lang="ru-RU" i="1" dirty="0" smtClean="0"/>
              <a:t>создали второй объект класса</a:t>
            </a:r>
            <a:endParaRPr lang="en-US" dirty="0"/>
          </a:p>
          <a:p>
            <a:r>
              <a:rPr lang="ru-RU" dirty="0" smtClean="0"/>
              <a:t>   </a:t>
            </a: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wife.getMoney</a:t>
            </a:r>
            <a:r>
              <a:rPr lang="en-US" dirty="0"/>
              <a:t>() &gt; 0 &amp;&amp; </a:t>
            </a:r>
            <a:r>
              <a:rPr lang="en-US" dirty="0" err="1"/>
              <a:t>husband.getMoney</a:t>
            </a:r>
            <a:r>
              <a:rPr lang="en-US" dirty="0"/>
              <a:t>() &gt; 0)</a:t>
            </a:r>
          </a:p>
          <a:p>
            <a:r>
              <a:rPr lang="ru-RU" dirty="0" smtClean="0"/>
              <a:t>    {</a:t>
            </a:r>
            <a:endParaRPr lang="ru-RU" dirty="0"/>
          </a:p>
          <a:p>
            <a:r>
              <a:rPr lang="ru-RU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sum; 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"How much money does spend wife?";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sum;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wife.spendMoney</a:t>
            </a:r>
            <a:r>
              <a:rPr lang="en-US" dirty="0" smtClean="0"/>
              <a:t>(sum</a:t>
            </a:r>
            <a:r>
              <a:rPr lang="en-US" dirty="0"/>
              <a:t>);</a:t>
            </a:r>
          </a:p>
          <a:p>
            <a:endParaRPr lang="ru-RU" dirty="0"/>
          </a:p>
          <a:p>
            <a:r>
              <a:rPr lang="ru-RU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"How much money does spend husband?";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sum;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husband.spendMoney</a:t>
            </a:r>
            <a:r>
              <a:rPr lang="en-US" dirty="0" smtClean="0"/>
              <a:t>(sum</a:t>
            </a:r>
            <a:r>
              <a:rPr lang="en-US" dirty="0"/>
              <a:t>);</a:t>
            </a:r>
          </a:p>
          <a:p>
            <a:r>
              <a:rPr lang="ru-RU" dirty="0" smtClean="0"/>
              <a:t>    }</a:t>
            </a:r>
            <a:endParaRPr lang="ru-RU" dirty="0"/>
          </a:p>
          <a:p>
            <a:r>
              <a:rPr lang="ru-RU" dirty="0" smtClean="0"/>
              <a:t>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husband.getMoney</a:t>
            </a:r>
            <a:r>
              <a:rPr lang="en-US" dirty="0"/>
              <a:t>() &lt;= 0)</a:t>
            </a:r>
          </a:p>
          <a:p>
            <a:r>
              <a:rPr lang="ru-RU" dirty="0" smtClean="0"/>
              <a:t> 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"Husband is </a:t>
            </a:r>
            <a:r>
              <a:rPr lang="en-US" dirty="0" err="1"/>
              <a:t>bankrot</a:t>
            </a:r>
            <a:r>
              <a:rPr lang="en-US" dirty="0"/>
              <a:t>";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else</a:t>
            </a:r>
            <a:endParaRPr lang="en-US" dirty="0"/>
          </a:p>
          <a:p>
            <a:r>
              <a:rPr lang="ru-RU" dirty="0" smtClean="0"/>
              <a:t> 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"Wife is </a:t>
            </a:r>
            <a:r>
              <a:rPr lang="en-US" dirty="0" err="1"/>
              <a:t>bankrot</a:t>
            </a:r>
            <a:r>
              <a:rPr lang="en-US" dirty="0"/>
              <a:t>";</a:t>
            </a:r>
          </a:p>
          <a:p>
            <a:r>
              <a:rPr lang="en-US" dirty="0"/>
              <a:t>system("pause");</a:t>
            </a:r>
          </a:p>
          <a:p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5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" y="927463"/>
            <a:ext cx="11105470" cy="43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234" y="182880"/>
            <a:ext cx="1029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Класс Дробь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2594" y="827425"/>
            <a:ext cx="46895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b="1" dirty="0" err="1"/>
              <a:t>Drob</a:t>
            </a:r>
            <a:endParaRPr lang="en-US" b="1" dirty="0"/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b="1" dirty="0" smtClean="0"/>
              <a:t>private</a:t>
            </a:r>
            <a:r>
              <a:rPr lang="en-US" b="1" dirty="0"/>
              <a:t>: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z;</a:t>
            </a:r>
          </a:p>
          <a:p>
            <a:r>
              <a:rPr lang="ru-RU" dirty="0" smtClean="0"/>
              <a:t>   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Drob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r>
              <a:rPr lang="ru-RU" dirty="0" smtClean="0"/>
              <a:t>              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= a;</a:t>
            </a:r>
          </a:p>
          <a:p>
            <a:r>
              <a:rPr lang="ru-RU" dirty="0" smtClean="0"/>
              <a:t>               </a:t>
            </a:r>
            <a:r>
              <a:rPr lang="en-US" dirty="0" smtClean="0"/>
              <a:t>z </a:t>
            </a:r>
            <a:r>
              <a:rPr lang="en-US" dirty="0"/>
              <a:t>= b;</a:t>
            </a:r>
          </a:p>
          <a:p>
            <a:r>
              <a:rPr lang="ru-RU" dirty="0" smtClean="0"/>
              <a:t>        }</a:t>
            </a:r>
            <a:endParaRPr lang="ru-RU" dirty="0"/>
          </a:p>
          <a:p>
            <a:r>
              <a:rPr lang="ru-RU" dirty="0" smtClean="0"/>
              <a:t>        </a:t>
            </a:r>
            <a:r>
              <a:rPr lang="en-US" dirty="0" smtClean="0"/>
              <a:t>void </a:t>
            </a:r>
            <a:r>
              <a:rPr lang="en-US" dirty="0" err="1"/>
              <a:t>doSimple</a:t>
            </a:r>
            <a:r>
              <a:rPr lang="en-US" dirty="0"/>
              <a:t>() {</a:t>
            </a:r>
          </a:p>
          <a:p>
            <a:r>
              <a:rPr lang="ru-RU" dirty="0" smtClean="0"/>
              <a:t>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nod = </a:t>
            </a:r>
            <a:r>
              <a:rPr lang="en-US" dirty="0" err="1"/>
              <a:t>findNOD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, z);</a:t>
            </a:r>
          </a:p>
          <a:p>
            <a:r>
              <a:rPr lang="ru-RU" dirty="0" smtClean="0"/>
              <a:t>          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ch</a:t>
            </a:r>
            <a:r>
              <a:rPr lang="en-US" dirty="0"/>
              <a:t> / nod;</a:t>
            </a:r>
          </a:p>
          <a:p>
            <a:r>
              <a:rPr lang="ru-RU" dirty="0" smtClean="0"/>
              <a:t>           </a:t>
            </a:r>
            <a:r>
              <a:rPr lang="en-US" dirty="0" smtClean="0"/>
              <a:t>z </a:t>
            </a:r>
            <a:r>
              <a:rPr lang="en-US" dirty="0"/>
              <a:t>= z / nod;</a:t>
            </a:r>
          </a:p>
          <a:p>
            <a:r>
              <a:rPr lang="ru-RU" dirty="0" smtClean="0"/>
              <a:t>        }</a:t>
            </a:r>
            <a:endParaRPr lang="ru-RU" dirty="0"/>
          </a:p>
          <a:p>
            <a:r>
              <a:rPr lang="ru-RU" dirty="0" smtClean="0"/>
              <a:t>        </a:t>
            </a:r>
            <a:r>
              <a:rPr lang="en-US" dirty="0" smtClean="0"/>
              <a:t>void </a:t>
            </a:r>
            <a:r>
              <a:rPr lang="en-US" dirty="0" err="1"/>
              <a:t>printDrob</a:t>
            </a:r>
            <a:r>
              <a:rPr lang="en-US" dirty="0"/>
              <a:t>()</a:t>
            </a:r>
          </a:p>
          <a:p>
            <a:r>
              <a:rPr lang="ru-RU" dirty="0" smtClean="0"/>
              <a:t>        {</a:t>
            </a:r>
            <a:endParaRPr lang="ru-RU" dirty="0"/>
          </a:p>
          <a:p>
            <a:r>
              <a:rPr lang="ru-RU" dirty="0" smtClean="0"/>
              <a:t> 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ch</a:t>
            </a:r>
            <a:r>
              <a:rPr lang="en-US" dirty="0"/>
              <a:t> &lt;&lt; "/" &lt;&lt; z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ru-RU" dirty="0" smtClean="0"/>
              <a:t>        }</a:t>
            </a:r>
            <a:endParaRPr lang="ru-RU" dirty="0"/>
          </a:p>
          <a:p>
            <a:r>
              <a:rPr lang="ru-RU" dirty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4937" y="827425"/>
            <a:ext cx="5619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Drob</a:t>
            </a:r>
            <a:r>
              <a:rPr lang="en-US" dirty="0" smtClean="0"/>
              <a:t> </a:t>
            </a:r>
            <a:r>
              <a:rPr lang="en-US" dirty="0"/>
              <a:t>one(3, 9);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one.doSimple</a:t>
            </a:r>
            <a:r>
              <a:rPr lang="en-US" dirty="0"/>
              <a:t>();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one.printDrob</a:t>
            </a:r>
            <a:r>
              <a:rPr lang="en-US" dirty="0"/>
              <a:t>();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82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77" y="953132"/>
            <a:ext cx="10058400" cy="48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46" y="535577"/>
            <a:ext cx="5481705" cy="3083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63040" y="3840480"/>
            <a:ext cx="4088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Характеристики:</a:t>
            </a:r>
          </a:p>
          <a:p>
            <a:r>
              <a:rPr lang="ru-RU" dirty="0" smtClean="0"/>
              <a:t>Название: </a:t>
            </a:r>
            <a:r>
              <a:rPr lang="en-US" dirty="0" smtClean="0"/>
              <a:t>“McLaren”</a:t>
            </a:r>
            <a:endParaRPr lang="ru-RU" dirty="0" smtClean="0"/>
          </a:p>
          <a:p>
            <a:r>
              <a:rPr lang="ru-RU" dirty="0" smtClean="0"/>
              <a:t>Скорость: 300 км/ч</a:t>
            </a:r>
          </a:p>
          <a:p>
            <a:r>
              <a:rPr lang="ru-RU" dirty="0" smtClean="0"/>
              <a:t>Количество мест: 2</a:t>
            </a:r>
            <a:endParaRPr lang="en-US" dirty="0" smtClean="0"/>
          </a:p>
          <a:p>
            <a:r>
              <a:rPr lang="ru-RU" dirty="0" smtClean="0"/>
              <a:t>Цвет: </a:t>
            </a:r>
            <a:r>
              <a:rPr lang="en-US" dirty="0" smtClean="0"/>
              <a:t>‘o’; // </a:t>
            </a:r>
            <a:r>
              <a:rPr lang="ru-RU" dirty="0" smtClean="0"/>
              <a:t>оранжевый</a:t>
            </a:r>
          </a:p>
          <a:p>
            <a:r>
              <a:rPr lang="ru-RU" dirty="0" smtClean="0"/>
              <a:t>Степень повреждений: 0 %</a:t>
            </a:r>
          </a:p>
          <a:p>
            <a:r>
              <a:rPr lang="ru-RU" dirty="0" smtClean="0"/>
              <a:t>Наличие </a:t>
            </a:r>
            <a:r>
              <a:rPr lang="ru-RU" dirty="0" err="1" smtClean="0"/>
              <a:t>спойлера</a:t>
            </a:r>
            <a:r>
              <a:rPr lang="ru-RU" dirty="0" smtClean="0"/>
              <a:t>: нет</a:t>
            </a:r>
          </a:p>
          <a:p>
            <a:r>
              <a:rPr lang="ru-RU" dirty="0" smtClean="0"/>
              <a:t>Включены ли фары: да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60720" y="3775166"/>
            <a:ext cx="4748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Функционал:</a:t>
            </a:r>
            <a:endParaRPr lang="en-US" b="1" dirty="0" smtClean="0"/>
          </a:p>
          <a:p>
            <a:r>
              <a:rPr lang="ru-RU" dirty="0" smtClean="0"/>
              <a:t>Добавить скорости(5)</a:t>
            </a:r>
          </a:p>
          <a:p>
            <a:r>
              <a:rPr lang="ru-RU" dirty="0" smtClean="0"/>
              <a:t>Остановить машину()</a:t>
            </a:r>
          </a:p>
          <a:p>
            <a:r>
              <a:rPr lang="ru-RU" dirty="0" smtClean="0"/>
              <a:t>Повредить(10)</a:t>
            </a:r>
            <a:endParaRPr lang="en-US" dirty="0" smtClean="0"/>
          </a:p>
          <a:p>
            <a:r>
              <a:rPr lang="ru-RU" dirty="0" smtClean="0"/>
              <a:t>Взорваться</a:t>
            </a:r>
          </a:p>
          <a:p>
            <a:r>
              <a:rPr lang="ru-RU" dirty="0" smtClean="0"/>
              <a:t>Изменить цвет(</a:t>
            </a:r>
            <a:r>
              <a:rPr lang="en-US" dirty="0" smtClean="0"/>
              <a:t>‘w’)</a:t>
            </a:r>
          </a:p>
          <a:p>
            <a:r>
              <a:rPr lang="ru-RU" dirty="0" smtClean="0"/>
              <a:t>Включить фары</a:t>
            </a:r>
          </a:p>
          <a:p>
            <a:r>
              <a:rPr lang="ru-RU" dirty="0"/>
              <a:t>Узнать степень повреждений()</a:t>
            </a:r>
          </a:p>
          <a:p>
            <a:r>
              <a:rPr lang="ru-RU" dirty="0" smtClean="0"/>
              <a:t>Узнать текущую скорость()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9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46" y="535577"/>
            <a:ext cx="5481705" cy="3083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63040" y="3840480"/>
            <a:ext cx="4088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Характеристики:</a:t>
            </a:r>
          </a:p>
          <a:p>
            <a:r>
              <a:rPr lang="en-US" dirty="0" smtClean="0"/>
              <a:t>string Name = “McLaren”</a:t>
            </a:r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speed = 300</a:t>
            </a:r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passengers = 2</a:t>
            </a:r>
          </a:p>
          <a:p>
            <a:r>
              <a:rPr lang="en-US" dirty="0" smtClean="0"/>
              <a:t>char color  =</a:t>
            </a:r>
            <a:r>
              <a:rPr lang="ru-RU" dirty="0" smtClean="0"/>
              <a:t> </a:t>
            </a:r>
            <a:r>
              <a:rPr lang="en-US" dirty="0" smtClean="0"/>
              <a:t>‘o’; // orange</a:t>
            </a:r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damage =  </a:t>
            </a:r>
            <a:r>
              <a:rPr lang="ru-RU" dirty="0" smtClean="0"/>
              <a:t>0</a:t>
            </a:r>
          </a:p>
          <a:p>
            <a:r>
              <a:rPr lang="en-US" dirty="0" smtClean="0"/>
              <a:t>bool </a:t>
            </a:r>
            <a:r>
              <a:rPr lang="en-US" dirty="0" err="1" smtClean="0"/>
              <a:t>isSpoiler</a:t>
            </a:r>
            <a:r>
              <a:rPr lang="ru-RU" dirty="0" smtClean="0"/>
              <a:t>: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bool </a:t>
            </a:r>
            <a:r>
              <a:rPr lang="en-US" dirty="0" err="1" smtClean="0"/>
              <a:t>isLighting</a:t>
            </a:r>
            <a:r>
              <a:rPr lang="en-US" dirty="0" smtClean="0"/>
              <a:t>: true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60720" y="3775166"/>
            <a:ext cx="4748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Функционал: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addSpeed</a:t>
            </a:r>
            <a:r>
              <a:rPr lang="en-US" dirty="0" smtClean="0"/>
              <a:t>(5)</a:t>
            </a:r>
            <a:endParaRPr lang="en-US" dirty="0"/>
          </a:p>
          <a:p>
            <a:r>
              <a:rPr lang="en-US" dirty="0" smtClean="0"/>
              <a:t>void stop()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toDamage</a:t>
            </a:r>
            <a:r>
              <a:rPr lang="en-US" dirty="0" smtClean="0"/>
              <a:t>(10)</a:t>
            </a:r>
            <a:endParaRPr lang="ru-RU" dirty="0" smtClean="0"/>
          </a:p>
          <a:p>
            <a:r>
              <a:rPr lang="en-US" dirty="0" smtClean="0"/>
              <a:t>void Explode()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changeColor</a:t>
            </a:r>
            <a:r>
              <a:rPr lang="en-US" dirty="0" smtClean="0"/>
              <a:t>(‘w’)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turnOnLight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getDamage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getSpeed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2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606" y="457200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 класса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3223" y="980420"/>
            <a:ext cx="77201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Car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</a:t>
            </a:r>
            <a:r>
              <a:rPr lang="en-US" dirty="0" smtClean="0"/>
              <a:t>:   // </a:t>
            </a:r>
            <a:r>
              <a:rPr lang="ru-RU" i="1" dirty="0" smtClean="0">
                <a:solidFill>
                  <a:srgbClr val="FF0000"/>
                </a:solidFill>
              </a:rPr>
              <a:t>Недоступны за пределами класса (менять их нельзя)</a:t>
            </a:r>
            <a:endParaRPr lang="en-US" dirty="0" smtClean="0"/>
          </a:p>
          <a:p>
            <a:r>
              <a:rPr lang="en-US" dirty="0"/>
              <a:t>     string n</a:t>
            </a:r>
            <a:r>
              <a:rPr lang="en-US" dirty="0" smtClean="0"/>
              <a:t>ame;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speed;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passengers;</a:t>
            </a:r>
            <a:endParaRPr lang="en-US" dirty="0"/>
          </a:p>
          <a:p>
            <a:r>
              <a:rPr lang="en-US" dirty="0" smtClean="0"/>
              <a:t>     char color;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damage;</a:t>
            </a:r>
            <a:endParaRPr lang="en-US" dirty="0"/>
          </a:p>
          <a:p>
            <a:r>
              <a:rPr lang="en-US" dirty="0" smtClean="0"/>
              <a:t>     bool </a:t>
            </a:r>
            <a:r>
              <a:rPr lang="en-US" dirty="0" err="1" smtClean="0"/>
              <a:t>isSpoiler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void explode();</a:t>
            </a:r>
          </a:p>
          <a:p>
            <a:r>
              <a:rPr lang="en-US" dirty="0" smtClean="0"/>
              <a:t>     void </a:t>
            </a:r>
            <a:r>
              <a:rPr lang="en-US" dirty="0" err="1"/>
              <a:t>changeColor</a:t>
            </a:r>
            <a:r>
              <a:rPr lang="en-US" dirty="0"/>
              <a:t>(char c);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public</a:t>
            </a:r>
            <a:r>
              <a:rPr lang="en-US" dirty="0" smtClean="0"/>
              <a:t>:   // </a:t>
            </a:r>
            <a:r>
              <a:rPr lang="ru-RU" i="1" dirty="0" smtClean="0">
                <a:solidFill>
                  <a:srgbClr val="FF0000"/>
                </a:solidFill>
              </a:rPr>
              <a:t>Доступны за пределами класса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smtClean="0"/>
              <a:t>Car();  // </a:t>
            </a:r>
            <a:r>
              <a:rPr lang="ru-RU" i="1" dirty="0" smtClean="0"/>
              <a:t>конструктор 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      bool lighting;      </a:t>
            </a:r>
            <a:endParaRPr lang="ru-RU" dirty="0" smtClean="0"/>
          </a:p>
          <a:p>
            <a:r>
              <a:rPr lang="en-US" dirty="0" smtClean="0"/>
              <a:t>      void </a:t>
            </a:r>
            <a:r>
              <a:rPr lang="en-US" dirty="0" err="1" smtClean="0"/>
              <a:t>addSpeed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  <a:endParaRPr lang="en-US" dirty="0"/>
          </a:p>
          <a:p>
            <a:r>
              <a:rPr lang="en-US" dirty="0" smtClean="0"/>
              <a:t>      void </a:t>
            </a:r>
            <a:r>
              <a:rPr lang="en-US" dirty="0" err="1" smtClean="0"/>
              <a:t>toDamage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  <a:endParaRPr lang="en-US" dirty="0"/>
          </a:p>
          <a:p>
            <a:r>
              <a:rPr lang="en-US" dirty="0" smtClean="0"/>
              <a:t>      void </a:t>
            </a:r>
            <a:r>
              <a:rPr lang="en-US" dirty="0" err="1" smtClean="0"/>
              <a:t>turnOnLight</a:t>
            </a:r>
            <a:r>
              <a:rPr lang="en-US" dirty="0" smtClean="0"/>
              <a:t>(bool turn);</a:t>
            </a:r>
            <a:endParaRPr lang="en-US" dirty="0"/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getDamage</a:t>
            </a:r>
            <a:r>
              <a:rPr lang="en-US" dirty="0" smtClean="0"/>
              <a:t>();        // </a:t>
            </a:r>
            <a:r>
              <a:rPr lang="ru-RU" i="1" dirty="0" smtClean="0"/>
              <a:t>узнать текущую степень повреждений</a:t>
            </a:r>
            <a:endParaRPr lang="en-US" dirty="0"/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getSpeed</a:t>
            </a:r>
            <a:r>
              <a:rPr lang="en-US" dirty="0" smtClean="0"/>
              <a:t>();</a:t>
            </a:r>
            <a:r>
              <a:rPr lang="ru-RU" dirty="0"/>
              <a:t>	</a:t>
            </a:r>
            <a:r>
              <a:rPr lang="ru-RU" dirty="0" smtClean="0"/>
              <a:t>        // </a:t>
            </a:r>
            <a:r>
              <a:rPr lang="ru-RU" i="1" dirty="0" smtClean="0"/>
              <a:t>узнать текущую скорость</a:t>
            </a:r>
            <a:endParaRPr lang="en-US" dirty="0" smtClean="0"/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68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606" y="457200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 создания объекта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3223" y="980420"/>
            <a:ext cx="9940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dirty="0" err="1" smtClean="0"/>
              <a:t>fast_car</a:t>
            </a:r>
            <a:r>
              <a:rPr lang="en-US" dirty="0" smtClean="0"/>
              <a:t>(“McLaren”, 300, 2);</a:t>
            </a:r>
            <a:r>
              <a:rPr lang="ru-RU" dirty="0" smtClean="0"/>
              <a:t>    // </a:t>
            </a:r>
            <a:r>
              <a:rPr lang="ru-RU" i="1" dirty="0" smtClean="0"/>
              <a:t>создание экземпляров класса </a:t>
            </a:r>
            <a:r>
              <a:rPr lang="en-US" i="1" dirty="0" smtClean="0"/>
              <a:t>Car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Car </a:t>
            </a:r>
            <a:r>
              <a:rPr lang="en-US" dirty="0" err="1" smtClean="0"/>
              <a:t>big_car</a:t>
            </a:r>
            <a:r>
              <a:rPr lang="en-US" dirty="0" smtClean="0"/>
              <a:t>(“Minivan”, 140, 8);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Car </a:t>
            </a:r>
            <a:r>
              <a:rPr lang="en-US" dirty="0" err="1" smtClean="0"/>
              <a:t>my_car</a:t>
            </a:r>
            <a:r>
              <a:rPr lang="en-US" dirty="0" smtClean="0"/>
              <a:t>(“</a:t>
            </a:r>
            <a:r>
              <a:rPr lang="en-US" dirty="0" err="1" smtClean="0"/>
              <a:t>Mersedez</a:t>
            </a:r>
            <a:r>
              <a:rPr lang="en-US" dirty="0" smtClean="0"/>
              <a:t>”, 240, 4);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my_car.addSpeed</a:t>
            </a:r>
            <a:r>
              <a:rPr lang="en-US" dirty="0" smtClean="0"/>
              <a:t>(20);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my_car.turnOnLight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my_car.explode</a:t>
            </a:r>
            <a:r>
              <a:rPr lang="en-US" dirty="0" smtClean="0"/>
              <a:t>(); // </a:t>
            </a:r>
            <a:r>
              <a:rPr lang="ru-RU" i="1" dirty="0" smtClean="0"/>
              <a:t>ошибка, так как эта функция не доступна за пределом класса</a:t>
            </a:r>
          </a:p>
          <a:p>
            <a:r>
              <a:rPr lang="ru-RU" i="1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status1 = </a:t>
            </a:r>
            <a:r>
              <a:rPr lang="en-US" dirty="0" err="1" smtClean="0"/>
              <a:t>fast_car.getDamage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return 0;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3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97" y="1439096"/>
            <a:ext cx="1888329" cy="309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679269"/>
            <a:ext cx="7537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/>
              <a:t>Human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private:   </a:t>
            </a:r>
            <a:r>
              <a:rPr lang="en-US" dirty="0" smtClean="0"/>
              <a:t>// </a:t>
            </a:r>
            <a:r>
              <a:rPr lang="ru-RU" i="1" dirty="0" smtClean="0">
                <a:solidFill>
                  <a:srgbClr val="FF0000"/>
                </a:solidFill>
              </a:rPr>
              <a:t>недоступны за пределами класса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string name;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money;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health;</a:t>
            </a:r>
          </a:p>
          <a:p>
            <a:r>
              <a:rPr lang="en-US" dirty="0"/>
              <a:t> </a:t>
            </a:r>
            <a:r>
              <a:rPr lang="en-US" dirty="0" smtClean="0"/>
              <a:t>      char </a:t>
            </a:r>
            <a:r>
              <a:rPr lang="en-US" dirty="0" err="1" smtClean="0"/>
              <a:t>colorSkin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weapon[10];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dirty="0" err="1" smtClean="0"/>
              <a:t>his_car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public:</a:t>
            </a:r>
            <a:r>
              <a:rPr lang="ru-RU" b="1" dirty="0" smtClean="0"/>
              <a:t>    </a:t>
            </a:r>
            <a:r>
              <a:rPr lang="en-US" dirty="0"/>
              <a:t>// </a:t>
            </a:r>
            <a:r>
              <a:rPr lang="ru-RU" i="1" dirty="0" smtClean="0">
                <a:solidFill>
                  <a:srgbClr val="FF0000"/>
                </a:solidFill>
              </a:rPr>
              <a:t>доступны </a:t>
            </a:r>
            <a:r>
              <a:rPr lang="ru-RU" i="1" dirty="0">
                <a:solidFill>
                  <a:srgbClr val="FF0000"/>
                </a:solidFill>
              </a:rPr>
              <a:t>за пределами </a:t>
            </a:r>
            <a:r>
              <a:rPr lang="ru-RU" i="1" dirty="0" smtClean="0">
                <a:solidFill>
                  <a:srgbClr val="FF0000"/>
                </a:solidFill>
              </a:rPr>
              <a:t>класса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Human(); // </a:t>
            </a:r>
            <a:r>
              <a:rPr lang="ru-RU" i="1" dirty="0" smtClean="0"/>
              <a:t>конструктор</a:t>
            </a:r>
            <a:r>
              <a:rPr lang="en-US" dirty="0" smtClean="0"/>
              <a:t>???</a:t>
            </a:r>
            <a:endParaRPr lang="en-US" b="1" dirty="0"/>
          </a:p>
          <a:p>
            <a:r>
              <a:rPr lang="en-US" b="1" dirty="0" smtClean="0"/>
              <a:t>       </a:t>
            </a:r>
            <a:r>
              <a:rPr lang="en-US" dirty="0" smtClean="0"/>
              <a:t>void run();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void </a:t>
            </a:r>
            <a:r>
              <a:rPr lang="en-US" dirty="0" err="1" smtClean="0"/>
              <a:t>speek</a:t>
            </a:r>
            <a:r>
              <a:rPr lang="en-US" dirty="0" smtClean="0"/>
              <a:t>(string phrase);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getMoney</a:t>
            </a:r>
            <a:r>
              <a:rPr lang="en-US" dirty="0" smtClean="0"/>
              <a:t>();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void </a:t>
            </a:r>
            <a:r>
              <a:rPr lang="en-US" dirty="0" err="1" smtClean="0"/>
              <a:t>sitTotheCar</a:t>
            </a:r>
            <a:r>
              <a:rPr lang="en-US" dirty="0" smtClean="0"/>
              <a:t>(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dirty="0" err="1" smtClean="0"/>
              <a:t>new_car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0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606" y="457200"/>
            <a:ext cx="1020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 класса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3223" y="980420"/>
            <a:ext cx="9940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fast_car</a:t>
            </a:r>
            <a:r>
              <a:rPr lang="en-US" dirty="0" smtClean="0"/>
              <a:t>(“McLaren”, 300, 2);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Human </a:t>
            </a:r>
            <a:r>
              <a:rPr lang="en-US" dirty="0" smtClean="0"/>
              <a:t>player(“Trevor”, 1500, ‘w’);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player.sitTotheCar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fast_car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4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1174</Words>
  <Application>Microsoft Office PowerPoint</Application>
  <PresentationFormat>Широкоэкранный</PresentationFormat>
  <Paragraphs>246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192</cp:revision>
  <dcterms:created xsi:type="dcterms:W3CDTF">2018-11-13T15:17:44Z</dcterms:created>
  <dcterms:modified xsi:type="dcterms:W3CDTF">2019-05-15T07:12:30Z</dcterms:modified>
</cp:coreProperties>
</file>