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1" r:id="rId7"/>
    <p:sldId id="263" r:id="rId8"/>
    <p:sldId id="264" r:id="rId9"/>
    <p:sldId id="265" r:id="rId10"/>
    <p:sldId id="276" r:id="rId11"/>
    <p:sldId id="278" r:id="rId12"/>
    <p:sldId id="277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71" r:id="rId21"/>
    <p:sldId id="273" r:id="rId22"/>
    <p:sldId id="274" r:id="rId23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ОН" lastIdx="7" clrIdx="0"/>
  <p:cmAuthor id="1" name="Юрий Климович" initials="ЮК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1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19T07:43:29.172" idx="5">
    <p:pos x="4679" y="3959"/>
    <p:text>Неизменно на каждой страницы кроме титула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6144D-2DF5-4C90-871D-7CFEB4D0C6A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8FD76-1AA0-4415-A4D4-45D56F99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63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49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59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42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21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86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1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4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03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5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95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16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74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3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</a:t>
            </a:r>
            <a:r>
              <a:rPr lang="ru-RU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объектов.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latin typeface="Calibri"/>
                <a:ea typeface="Calibri"/>
              </a:rPr>
              <a:t>9-11 </a:t>
            </a:r>
            <a:r>
              <a:rPr lang="ru-RU" sz="12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79" name="Google Shape;88;p1"/>
          <p:cNvPicPr/>
          <p:nvPr/>
        </p:nvPicPr>
        <p:blipFill>
          <a:blip r:embed="rId3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Презентация занятия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8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Arial"/>
              </a:rPr>
              <a:t>9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 dirty="0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702248" y="1900440"/>
            <a:ext cx="8043823" cy="199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614880" y="1693996"/>
            <a:ext cx="7891200" cy="4141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Имя у деструктора такое же, как и у класса, только с префиксом тильда (</a:t>
            </a:r>
            <a:r>
              <a:rPr lang="en-US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~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lnSpc>
                <a:spcPct val="100000"/>
              </a:lnSpc>
            </a:pPr>
            <a:endParaRPr lang="ru-RU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73" y="2404917"/>
            <a:ext cx="5563376" cy="280074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372" y="2584093"/>
            <a:ext cx="2638793" cy="21815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010" y="5502415"/>
            <a:ext cx="2473750" cy="693194"/>
          </a:xfrm>
          <a:prstGeom prst="rect">
            <a:avLst/>
          </a:prstGeom>
        </p:spPr>
      </p:pic>
      <p:sp>
        <p:nvSpPr>
          <p:cNvPr id="22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Композиция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объектов.</a:t>
            </a:r>
            <a:endParaRPr lang="ru-RU" sz="2000" spc="-1" dirty="0"/>
          </a:p>
        </p:txBody>
      </p:sp>
      <p:sp>
        <p:nvSpPr>
          <p:cNvPr id="23" name="CustomShape 3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9971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Arial"/>
              </a:rPr>
              <a:t>9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 dirty="0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490869" y="1697760"/>
            <a:ext cx="5360874" cy="49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C++ предоставляет удобный синтаксис для инициализации элементов класса, который называется списком инициализаторов (также называется инициализацией полей в конструкторе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Этот класс имеет две переменные, </a:t>
            </a:r>
            <a:r>
              <a:rPr lang="ru-RU" spc="-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constVar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. У него также есть конструктор, который принимает два параметра, которые используются для инициализации переменных-членов.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Запуск этого кода возвращает ошибку, потому что одна из его переменных-членов является константой, к которой не может быть присвоено значение после объявления.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 таких случаях, список инициализаторов может быть использован для присваивания значений переменным-членам.</a:t>
            </a:r>
            <a:endParaRPr lang="ru-RU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836" y="1897200"/>
            <a:ext cx="2979244" cy="4359104"/>
          </a:xfrm>
          <a:prstGeom prst="rect">
            <a:avLst/>
          </a:prstGeom>
        </p:spPr>
      </p:pic>
      <p:sp>
        <p:nvSpPr>
          <p:cNvPr id="16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Композиция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объектов.</a:t>
            </a:r>
            <a:endParaRPr lang="ru-RU" sz="2000" spc="-1" dirty="0"/>
          </a:p>
        </p:txBody>
      </p:sp>
      <p:sp>
        <p:nvSpPr>
          <p:cNvPr id="19" name="CustomShape 3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4402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Arial"/>
              </a:rPr>
              <a:t>9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 dirty="0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548886" y="1897200"/>
            <a:ext cx="5551068" cy="3851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205" y="1893480"/>
            <a:ext cx="3362810" cy="4035371"/>
          </a:xfrm>
          <a:prstGeom prst="rect">
            <a:avLst/>
          </a:prstGeom>
        </p:spPr>
      </p:pic>
      <p:sp>
        <p:nvSpPr>
          <p:cNvPr id="19" name="CustomShape 3"/>
          <p:cNvSpPr/>
          <p:nvPr/>
        </p:nvSpPr>
        <p:spPr>
          <a:xfrm>
            <a:off x="548886" y="1897200"/>
            <a:ext cx="4642546" cy="3851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этом синтаксисе список инициализации следует за параметрами конструктора. Список начинается с двоеточия (:), а затем следуют разделенные запятыми инициализируемые переменные вместе со значениями.  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ru-RU" spc="-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интаксис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переменная(значение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) для присваивания значений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Список инициализации элементов может быть использован для регулярных переменных и должен быть использован для константных переменных.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Композиция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объектов.</a:t>
            </a:r>
            <a:endParaRPr lang="ru-RU" sz="2000" spc="-1" dirty="0"/>
          </a:p>
        </p:txBody>
      </p:sp>
      <p:sp>
        <p:nvSpPr>
          <p:cNvPr id="23" name="CustomShape 3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6215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Arial"/>
              </a:rPr>
              <a:t>9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-1846260" y="25632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 dirty="0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7" name="CustomShape 3"/>
          <p:cNvSpPr/>
          <p:nvPr/>
        </p:nvSpPr>
        <p:spPr>
          <a:xfrm>
            <a:off x="548886" y="1897200"/>
            <a:ext cx="5551068" cy="3851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ustomShape 3"/>
          <p:cNvSpPr/>
          <p:nvPr/>
        </p:nvSpPr>
        <p:spPr>
          <a:xfrm>
            <a:off x="4351514" y="2285384"/>
            <a:ext cx="4642546" cy="3851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 реальном мире, сложные объекты обычно состоят из маленьких, более простых объектов. Например, машина собрана с использованием металлической рамы, двигателя, колес и огромного количества других деталей. Этот процесс называется композицией.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 C++, объектная композиция подразумевает использование классов в качестве переменных-членов в других классах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46" y="1697760"/>
            <a:ext cx="3639058" cy="5125165"/>
          </a:xfrm>
          <a:prstGeom prst="rect">
            <a:avLst/>
          </a:prstGeom>
        </p:spPr>
      </p:pic>
      <p:sp>
        <p:nvSpPr>
          <p:cNvPr id="16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Композиция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объектов.</a:t>
            </a:r>
            <a:endParaRPr lang="ru-RU" sz="2000" spc="-1" dirty="0"/>
          </a:p>
        </p:txBody>
      </p:sp>
      <p:sp>
        <p:nvSpPr>
          <p:cNvPr id="18" name="CustomShape 3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645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Arial"/>
              </a:rPr>
              <a:t>9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-1846260" y="25632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 dirty="0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7" name="CustomShape 3"/>
          <p:cNvSpPr/>
          <p:nvPr/>
        </p:nvSpPr>
        <p:spPr>
          <a:xfrm>
            <a:off x="548886" y="1897200"/>
            <a:ext cx="5551068" cy="3851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ustomShape 3"/>
          <p:cNvSpPr/>
          <p:nvPr/>
        </p:nvSpPr>
        <p:spPr>
          <a:xfrm>
            <a:off x="313011" y="1716184"/>
            <a:ext cx="4790418" cy="46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spc="-1" dirty="0">
                <a:latin typeface="Calibri" panose="020F0502020204030204" pitchFamily="34" charset="0"/>
                <a:cs typeface="Calibri" panose="020F0502020204030204" pitchFamily="34" charset="0"/>
              </a:rPr>
              <a:t>Дружественные функции </a:t>
            </a:r>
          </a:p>
          <a:p>
            <a:pPr>
              <a:lnSpc>
                <a:spcPct val="100000"/>
              </a:lnSpc>
            </a:pPr>
            <a:r>
              <a:rPr lang="ru-RU" sz="1600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z="1600" spc="-1" dirty="0">
                <a:latin typeface="Calibri" panose="020F0502020204030204" pitchFamily="34" charset="0"/>
                <a:cs typeface="Calibri" panose="020F0502020204030204" pitchFamily="34" charset="0"/>
              </a:rPr>
              <a:t>Обычно, скрытые поля класса недоступны извне класса. </a:t>
            </a:r>
            <a:r>
              <a:rPr lang="ru-RU" sz="16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Однако</a:t>
            </a:r>
            <a:r>
              <a:rPr lang="ru-RU" sz="1600" spc="-1" dirty="0">
                <a:latin typeface="Calibri" panose="020F0502020204030204" pitchFamily="34" charset="0"/>
                <a:cs typeface="Calibri" panose="020F0502020204030204" pitchFamily="34" charset="0"/>
              </a:rPr>
              <a:t>, если объявление функции как не-член класса с использованием ключевого слова </a:t>
            </a:r>
            <a:r>
              <a:rPr lang="ru-RU" sz="1600" spc="-1" dirty="0" err="1">
                <a:latin typeface="Calibri" panose="020F0502020204030204" pitchFamily="34" charset="0"/>
                <a:cs typeface="Calibri" panose="020F0502020204030204" pitchFamily="34" charset="0"/>
              </a:rPr>
              <a:t>friend</a:t>
            </a:r>
            <a:r>
              <a:rPr lang="ru-RU" sz="1600" spc="-1" dirty="0">
                <a:latin typeface="Calibri" panose="020F0502020204030204" pitchFamily="34" charset="0"/>
                <a:cs typeface="Calibri" panose="020F0502020204030204" pitchFamily="34" charset="0"/>
              </a:rPr>
              <a:t> позволяет получить доступ к скрытым полям класса. Это выполняется путем включения объявления этой внешней функции внутри класса, с предшествующим ключевым словом </a:t>
            </a:r>
            <a:r>
              <a:rPr lang="ru-RU" sz="1600" spc="-1" dirty="0" err="1">
                <a:latin typeface="Calibri" panose="020F0502020204030204" pitchFamily="34" charset="0"/>
                <a:cs typeface="Calibri" panose="020F0502020204030204" pitchFamily="34" charset="0"/>
              </a:rPr>
              <a:t>friend</a:t>
            </a:r>
            <a:r>
              <a:rPr lang="ru-RU" sz="1600" spc="-1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pPr>
              <a:lnSpc>
                <a:spcPct val="100000"/>
              </a:lnSpc>
            </a:pPr>
            <a:r>
              <a:rPr lang="ru-RU" sz="1600" spc="-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someFunc</a:t>
            </a:r>
            <a:r>
              <a:rPr lang="ru-RU" sz="1600" spc="-1" dirty="0">
                <a:latin typeface="Calibri" panose="020F0502020204030204" pitchFamily="34" charset="0"/>
                <a:cs typeface="Calibri" panose="020F0502020204030204" pitchFamily="34" charset="0"/>
              </a:rPr>
              <a:t>(), которая не является функцией-элементом класса, является дружественной функцией класса </a:t>
            </a:r>
            <a:r>
              <a:rPr lang="ru-RU" sz="1600" spc="-1" dirty="0" err="1">
                <a:latin typeface="Calibri" panose="020F0502020204030204" pitchFamily="34" charset="0"/>
                <a:cs typeface="Calibri" panose="020F0502020204030204" pitchFamily="34" charset="0"/>
              </a:rPr>
              <a:t>MyClass</a:t>
            </a:r>
            <a:r>
              <a:rPr lang="ru-RU" sz="1600" spc="-1" dirty="0">
                <a:latin typeface="Calibri" panose="020F0502020204030204" pitchFamily="34" charset="0"/>
                <a:cs typeface="Calibri" panose="020F0502020204030204" pitchFamily="34" charset="0"/>
              </a:rPr>
              <a:t> и имеет доступ к его скрытым полям</a:t>
            </a:r>
            <a:r>
              <a:rPr lang="ru-RU" sz="16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spc="-1" dirty="0">
                <a:latin typeface="Calibri" panose="020F0502020204030204" pitchFamily="34" charset="0"/>
                <a:cs typeface="Calibri" panose="020F0502020204030204" pitchFamily="34" charset="0"/>
              </a:rPr>
              <a:t>Чтобы сделать элементы доступными, в классе в определении должна быть объявлена функция с использованием ключевого слова </a:t>
            </a:r>
            <a:r>
              <a:rPr lang="ru-RU" sz="1600" spc="-1" dirty="0" err="1">
                <a:latin typeface="Calibri" panose="020F0502020204030204" pitchFamily="34" charset="0"/>
                <a:cs typeface="Calibri" panose="020F0502020204030204" pitchFamily="34" charset="0"/>
              </a:rPr>
              <a:t>friend</a:t>
            </a:r>
            <a:r>
              <a:rPr lang="ru-RU" sz="1600" spc="-1" dirty="0">
                <a:latin typeface="Calibri" panose="020F0502020204030204" pitchFamily="34" charset="0"/>
                <a:cs typeface="Calibri" panose="020F0502020204030204" pitchFamily="34" charset="0"/>
              </a:rPr>
              <a:t>. Вы не можете "сделать" функцию дружественной для класса без "согласия" класса.</a:t>
            </a:r>
            <a:endParaRPr lang="en-US" sz="1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6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49" y="1744780"/>
            <a:ext cx="3640251" cy="4405959"/>
          </a:xfrm>
          <a:prstGeom prst="rect">
            <a:avLst/>
          </a:prstGeom>
        </p:spPr>
      </p:pic>
      <p:sp>
        <p:nvSpPr>
          <p:cNvPr id="16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Композиция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объектов.</a:t>
            </a:r>
            <a:endParaRPr lang="ru-RU" sz="2000" spc="-1" dirty="0"/>
          </a:p>
        </p:txBody>
      </p:sp>
      <p:sp>
        <p:nvSpPr>
          <p:cNvPr id="18" name="CustomShape 3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9406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Arial"/>
              </a:rPr>
              <a:t>9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-1846260" y="25632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 dirty="0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7" name="CustomShape 3"/>
          <p:cNvSpPr/>
          <p:nvPr/>
        </p:nvSpPr>
        <p:spPr>
          <a:xfrm>
            <a:off x="548886" y="1897200"/>
            <a:ext cx="5551068" cy="3851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ustomShape 3"/>
          <p:cNvSpPr/>
          <p:nvPr/>
        </p:nvSpPr>
        <p:spPr>
          <a:xfrm>
            <a:off x="548886" y="1766444"/>
            <a:ext cx="4744507" cy="3851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Что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если названия скрытых полей класса совпадут с аргументами, передаваемыми в конструктор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5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Каждый объект в C++ имеет доступ к его собственному адресу через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указатель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который называется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Внутри функции-члена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может быть использовано для ссылки на вызывающий объект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Дружественные функции не имеют указателя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потому что дружественные функции не являются элементами класса.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229" y="1802487"/>
            <a:ext cx="3673997" cy="3946144"/>
          </a:xfrm>
          <a:prstGeom prst="rect">
            <a:avLst/>
          </a:prstGeom>
        </p:spPr>
      </p:pic>
      <p:sp>
        <p:nvSpPr>
          <p:cNvPr id="16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Композиция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объектов.</a:t>
            </a:r>
            <a:endParaRPr lang="ru-RU" sz="2000" spc="-1" dirty="0"/>
          </a:p>
        </p:txBody>
      </p:sp>
      <p:sp>
        <p:nvSpPr>
          <p:cNvPr id="18" name="CustomShape 3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1826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Arial"/>
              </a:rPr>
              <a:t>9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610187"/>
            <a:ext cx="808200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pc="-1" dirty="0"/>
              <a:t>Перегрузка Операторов </a:t>
            </a:r>
          </a:p>
          <a:p>
            <a:pPr>
              <a:lnSpc>
                <a:spcPct val="100000"/>
              </a:lnSpc>
            </a:pPr>
            <a:r>
              <a:rPr lang="ru-RU" sz="1600" spc="-1" dirty="0"/>
              <a:t> </a:t>
            </a:r>
          </a:p>
          <a:p>
            <a:pPr>
              <a:lnSpc>
                <a:spcPct val="100000"/>
              </a:lnSpc>
            </a:pPr>
            <a:r>
              <a:rPr lang="ru-RU" sz="1600" spc="-1" dirty="0"/>
              <a:t>Большинство операторов в C++ могут быть переопределены или перегружены.  </a:t>
            </a:r>
          </a:p>
          <a:p>
            <a:pPr>
              <a:lnSpc>
                <a:spcPct val="100000"/>
              </a:lnSpc>
            </a:pPr>
            <a:r>
              <a:rPr lang="ru-RU" sz="1600" spc="-1" dirty="0"/>
              <a:t>Таким образом, операторы могут быть использованы также с определенными пользователем типами (например, позволяют вам складывать два объекта вместе). </a:t>
            </a:r>
          </a:p>
          <a:p>
            <a:pPr>
              <a:lnSpc>
                <a:spcPct val="100000"/>
              </a:lnSpc>
            </a:pPr>
            <a:r>
              <a:rPr lang="ru-RU" sz="1600" spc="-1" dirty="0"/>
              <a:t> </a:t>
            </a:r>
          </a:p>
          <a:p>
            <a:pPr>
              <a:lnSpc>
                <a:spcPct val="100000"/>
              </a:lnSpc>
            </a:pPr>
            <a:r>
              <a:rPr lang="ru-RU" sz="1600" spc="-1" dirty="0"/>
              <a:t>В данной таблице указаны операторы, которые могут быть перегружены.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 dirty="0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7" name="CustomShape 3"/>
          <p:cNvSpPr/>
          <p:nvPr/>
        </p:nvSpPr>
        <p:spPr>
          <a:xfrm>
            <a:off x="548886" y="1897200"/>
            <a:ext cx="5551068" cy="3851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20" y="3726453"/>
            <a:ext cx="6287377" cy="2286319"/>
          </a:xfrm>
          <a:prstGeom prst="rect">
            <a:avLst/>
          </a:prstGeom>
        </p:spPr>
      </p:pic>
      <p:sp>
        <p:nvSpPr>
          <p:cNvPr id="15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Композиция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объектов.</a:t>
            </a:r>
            <a:endParaRPr lang="ru-RU" sz="2000" spc="-1" dirty="0"/>
          </a:p>
        </p:txBody>
      </p:sp>
      <p:sp>
        <p:nvSpPr>
          <p:cNvPr id="16" name="CustomShape 3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4412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Arial"/>
              </a:rPr>
              <a:t>9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 dirty="0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20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С++.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CustomShape 2"/>
          <p:cNvSpPr/>
          <p:nvPr/>
        </p:nvSpPr>
        <p:spPr>
          <a:xfrm>
            <a:off x="666958" y="1697760"/>
            <a:ext cx="7553160" cy="46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spc="-1" dirty="0"/>
              <a:t>Перегруженные операторы это функции, определенные с помощью ключевого слова </a:t>
            </a:r>
            <a:r>
              <a:rPr lang="ru-RU" sz="2000" spc="-1" dirty="0" err="1"/>
              <a:t>operator</a:t>
            </a:r>
            <a:r>
              <a:rPr lang="ru-RU" sz="2000" spc="-1" dirty="0"/>
              <a:t>, за которым следует символ определяемого оператора. </a:t>
            </a:r>
          </a:p>
          <a:p>
            <a:pPr>
              <a:lnSpc>
                <a:spcPct val="100000"/>
              </a:lnSpc>
            </a:pPr>
            <a:r>
              <a:rPr lang="ru-RU" sz="2000" spc="-1" dirty="0"/>
              <a:t>Перегруженный оператор схож с другими функциями в том, что он тоже имеет возвращаемый тип и список параметров. </a:t>
            </a:r>
          </a:p>
          <a:p>
            <a:pPr>
              <a:lnSpc>
                <a:spcPct val="100000"/>
              </a:lnSpc>
            </a:pPr>
            <a:r>
              <a:rPr lang="ru-RU" sz="2000" spc="-1" dirty="0"/>
              <a:t> </a:t>
            </a:r>
          </a:p>
          <a:p>
            <a:pPr>
              <a:lnSpc>
                <a:spcPct val="100000"/>
              </a:lnSpc>
            </a:pPr>
            <a:r>
              <a:rPr lang="ru-RU" sz="2000" spc="-1" dirty="0"/>
              <a:t>В нашем примере мы будем перегружать оператор +. Он будет возвращать объект нашего класса и принимать объект нашего класса в качестве параметра</a:t>
            </a:r>
            <a:r>
              <a:rPr lang="ru-RU" sz="2000" spc="-1" dirty="0" smtClean="0"/>
              <a:t>.</a:t>
            </a:r>
            <a:endParaRPr lang="en-US" sz="2000" spc="-1" dirty="0" smtClean="0"/>
          </a:p>
          <a:p>
            <a:pPr>
              <a:lnSpc>
                <a:spcPct val="100000"/>
              </a:lnSpc>
            </a:pPr>
            <a:endParaRPr lang="en-US" sz="2000" spc="-1" dirty="0" smtClean="0"/>
          </a:p>
          <a:p>
            <a:pPr algn="ctr">
              <a:lnSpc>
                <a:spcPct val="100000"/>
              </a:lnSpc>
            </a:pPr>
            <a:r>
              <a:rPr lang="en-US" sz="4800" b="1" spc="-1" dirty="0" smtClean="0"/>
              <a:t>operator+</a:t>
            </a:r>
            <a:endParaRPr lang="ru-RU" sz="4800" b="1" spc="-1" dirty="0"/>
          </a:p>
        </p:txBody>
      </p:sp>
      <p:sp>
        <p:nvSpPr>
          <p:cNvPr id="13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Композиция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объектов.</a:t>
            </a:r>
            <a:endParaRPr lang="ru-RU" sz="2000" spc="-1" dirty="0"/>
          </a:p>
        </p:txBody>
      </p:sp>
    </p:spTree>
    <p:extLst>
      <p:ext uri="{BB962C8B-B14F-4D97-AF65-F5344CB8AC3E}">
        <p14:creationId xmlns:p14="http://schemas.microsoft.com/office/powerpoint/2010/main" val="11786217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Arial"/>
              </a:rPr>
              <a:t>9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 dirty="0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32" name="CustomShape 2"/>
          <p:cNvSpPr/>
          <p:nvPr/>
        </p:nvSpPr>
        <p:spPr>
          <a:xfrm>
            <a:off x="666958" y="1697760"/>
            <a:ext cx="7553160" cy="15468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4800" b="1" spc="-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9" y="2241720"/>
            <a:ext cx="4669721" cy="384936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700" y="2766293"/>
            <a:ext cx="4026616" cy="1647253"/>
          </a:xfrm>
          <a:prstGeom prst="rect">
            <a:avLst/>
          </a:prstGeom>
        </p:spPr>
      </p:pic>
      <p:sp>
        <p:nvSpPr>
          <p:cNvPr id="15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Композиция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объектов.</a:t>
            </a:r>
            <a:endParaRPr lang="ru-RU" sz="2000" spc="-1" dirty="0"/>
          </a:p>
        </p:txBody>
      </p:sp>
      <p:sp>
        <p:nvSpPr>
          <p:cNvPr id="16" name="CustomShape 3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0215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7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Практическая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970380" y="3382380"/>
            <a:ext cx="723312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Наследование в С++.</a:t>
            </a:r>
          </a:p>
          <a:p>
            <a:pPr algn="ctr">
              <a:lnSpc>
                <a:spcPct val="100000"/>
              </a:lnSpc>
            </a:pPr>
            <a:r>
              <a:rPr lang="ru-RU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объектов.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56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97;p2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86" name="Google Shape;99;p2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733680" y="1060920"/>
            <a:ext cx="4966200" cy="5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  <a:ea typeface="Calibri"/>
              </a:rPr>
              <a:t>СОДЕРЖАНИЕ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750600" y="1833420"/>
            <a:ext cx="5534280" cy="52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1. ВВЕДЕНИЕ. ОРГАНИЗАЦИОННАЯ ИНФОРМАЦИЯ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Результаты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преподавателя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ученика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проведения занятия 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2. ТЕОРЕТИЧЕСКАЯ ЧАСТЬ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Композиция объектов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Дружественные функции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Инициализатор</a:t>
            </a:r>
            <a:endParaRPr lang="ru-RU" sz="1400" spc="-1" dirty="0" smtClean="0">
              <a:solidFill>
                <a:srgbClr val="000000"/>
              </a:solidFill>
              <a:latin typeface="Calibri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3. ПРАКТИЧЕСКАЯ ЧАСТЬ</a:t>
            </a:r>
            <a:r>
              <a:rPr lang="ru-RU" sz="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8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Создание классовой иерархии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</a:rPr>
              <a:t>Изучение принципов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наследования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ru-RU" sz="1400" b="0" strike="noStrike" spc="-1" dirty="0">
              <a:latin typeface="Arial"/>
            </a:endParaRPr>
          </a:p>
          <a:p>
            <a:pPr>
              <a:lnSpc>
                <a:spcPct val="80000"/>
              </a:lnSpc>
            </a:pPr>
            <a:endParaRPr lang="ru-RU" sz="1400" b="0" strike="noStrike" spc="-1" dirty="0">
              <a:latin typeface="Arial"/>
            </a:endParaRPr>
          </a:p>
        </p:txBody>
      </p:sp>
      <p:pic>
        <p:nvPicPr>
          <p:cNvPr id="89" name="Google Shape;102;p2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90" name="Google Shape;103;p2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92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93" name="Google Shape;106;p2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94" name="Google Shape;107;p2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4" name="CustomShape 3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18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643680" y="2161214"/>
            <a:ext cx="7618260" cy="4278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Задание 1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Определить класс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Human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который содержит такие поля (члены класса):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имя,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фамилию 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возраст,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публичные – методы ввода данных и отображения их на экран. Определить класс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Pupil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который содержит такие поля (члены класса): имя,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фамилию,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возраст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класс, номер школы и средний бал. Публичные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– методы ввода данных и отображения их на экран. Объявить два объекта класса, внести данные и показать их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Сделать конструктор по умолчанию и конструктор с помощью инициализатора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Сделать дружественную функцию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heck_human_for_school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(Human &amp;person)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Композиция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объектов.</a:t>
            </a:r>
            <a:endParaRPr lang="ru-RU" sz="2000" spc="-1" dirty="0"/>
          </a:p>
        </p:txBody>
      </p:sp>
      <p:sp>
        <p:nvSpPr>
          <p:cNvPr id="19" name="CustomShape 3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15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en-US" sz="1200" spc="-1" dirty="0" smtClean="0">
                <a:latin typeface="Arial"/>
              </a:rPr>
              <a:t>9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7" name="CustomShape 3"/>
          <p:cNvSpPr/>
          <p:nvPr/>
        </p:nvSpPr>
        <p:spPr>
          <a:xfrm>
            <a:off x="736920" y="2161214"/>
            <a:ext cx="7618260" cy="38331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Задание 2</a:t>
            </a:r>
            <a:endParaRPr lang="ru-R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Определить класс 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сокр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от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string)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который содержит такие поля (члены класса): закрытые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числитель и знаменатель,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публичные –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конструктор по умолчанию, конструктор, методы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ввода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данных (принимается числитель и знаменатель отдельно)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отображение дроби на экран в обычном виде и десятичном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Работоспособность программы с неправильными дробями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Сумма, разность, умножение и деление дробей (названия методов: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operator+, operator-, operator*, operator/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Композиция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объектов.</a:t>
            </a:r>
            <a:endParaRPr lang="ru-RU" sz="2000" spc="-1" dirty="0"/>
          </a:p>
        </p:txBody>
      </p:sp>
      <p:sp>
        <p:nvSpPr>
          <p:cNvPr id="15" name="CustomShape 3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796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66080" y="936360"/>
            <a:ext cx="6944760" cy="88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ВВЕДЕНИЕ. 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ОРГАНИЗАЦИОННАЯ ИНФОРМАЦИЯ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600" b="0" strike="noStrike" spc="-1">
              <a:latin typeface="Arial"/>
            </a:endParaRPr>
          </a:p>
        </p:txBody>
      </p:sp>
      <p:pic>
        <p:nvPicPr>
          <p:cNvPr id="96" name="Google Shape;113;p3"/>
          <p:cNvPicPr/>
          <p:nvPr/>
        </p:nvPicPr>
        <p:blipFill>
          <a:blip r:embed="rId2"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ln>
            <a:noFill/>
          </a:ln>
        </p:spPr>
      </p:pic>
      <p:pic>
        <p:nvPicPr>
          <p:cNvPr id="97" name="Google Shape;114;p3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99" name="Google Shape;116;p3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117;p3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18;p3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808920" y="2170800"/>
            <a:ext cx="7747920" cy="386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С++. Композиция объектов.</a:t>
            </a:r>
            <a:endParaRPr lang="ru-RU" sz="18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задачи: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Рассказать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о перегрузке основных операторов в С++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Рассказать о деструкторах</a:t>
            </a: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знать: 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Как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использовать полиморфизм для взаимодействия объектов класса между собой и не только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05" name="Google Shape;122;p3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23;p3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4" name="CustomShape 3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С++. Композиция объектов.</a:t>
            </a:r>
            <a:endParaRPr lang="ru-RU" sz="2000" spc="-1" dirty="0"/>
          </a:p>
        </p:txBody>
      </p:sp>
      <p:sp>
        <p:nvSpPr>
          <p:cNvPr id="110" name="CustomShape 3"/>
          <p:cNvSpPr/>
          <p:nvPr/>
        </p:nvSpPr>
        <p:spPr>
          <a:xfrm>
            <a:off x="739078" y="1900440"/>
            <a:ext cx="7301835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уметь:</a:t>
            </a:r>
            <a:r>
              <a:rPr lang="ru-RU" sz="1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2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Создавать иерархическу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ю структуру с помощью наследования классов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 dirty="0" smtClean="0">
                <a:latin typeface="Arial"/>
              </a:rPr>
              <a:t>Структурировать проект (разбиение </a:t>
            </a:r>
            <a:r>
              <a:rPr lang="ru-RU" sz="1400" spc="-1" dirty="0" smtClean="0">
                <a:latin typeface="Arial"/>
              </a:rPr>
              <a:t>определение класса </a:t>
            </a:r>
            <a:r>
              <a:rPr lang="ru-RU" sz="1400" b="0" strike="noStrike" spc="-1" dirty="0" smtClean="0">
                <a:latin typeface="Arial"/>
              </a:rPr>
              <a:t>на </a:t>
            </a:r>
            <a:r>
              <a:rPr lang="en-US" sz="1400" spc="-1" dirty="0" smtClean="0">
                <a:latin typeface="Arial"/>
              </a:rPr>
              <a:t>*.h </a:t>
            </a:r>
            <a:r>
              <a:rPr lang="ru-RU" sz="1400" spc="-1" dirty="0" smtClean="0">
                <a:latin typeface="Arial"/>
              </a:rPr>
              <a:t>и </a:t>
            </a:r>
            <a:r>
              <a:rPr lang="en-US" sz="1400" spc="-1" dirty="0" smtClean="0">
                <a:latin typeface="Arial"/>
              </a:rPr>
              <a:t>*.</a:t>
            </a:r>
            <a:r>
              <a:rPr lang="en-US" sz="1400" spc="-1" dirty="0" err="1" smtClean="0">
                <a:latin typeface="Arial"/>
              </a:rPr>
              <a:t>cpp</a:t>
            </a:r>
            <a:r>
              <a:rPr lang="en-US" sz="1400" spc="-1" dirty="0" smtClean="0">
                <a:latin typeface="Arial"/>
              </a:rPr>
              <a:t> </a:t>
            </a:r>
            <a:r>
              <a:rPr lang="ru-RU" sz="1400" spc="-1" dirty="0" smtClean="0">
                <a:latin typeface="Arial"/>
              </a:rPr>
              <a:t>файлы</a:t>
            </a:r>
            <a:r>
              <a:rPr lang="ru-RU" sz="1400" b="0" strike="noStrike" spc="-1" dirty="0" smtClean="0">
                <a:latin typeface="Arial"/>
              </a:rPr>
              <a:t>)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занятия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graphicFrame>
        <p:nvGraphicFramePr>
          <p:cNvPr id="115" name="Table 5"/>
          <p:cNvGraphicFramePr/>
          <p:nvPr>
            <p:extLst>
              <p:ext uri="{D42A27DB-BD31-4B8C-83A1-F6EECF244321}">
                <p14:modId xmlns:p14="http://schemas.microsoft.com/office/powerpoint/2010/main" val="628262414"/>
              </p:ext>
            </p:extLst>
          </p:nvPr>
        </p:nvGraphicFramePr>
        <p:xfrm>
          <a:off x="806040" y="4126680"/>
          <a:ext cx="7725240" cy="2241855"/>
        </p:xfrm>
        <a:graphic>
          <a:graphicData uri="http://schemas.openxmlformats.org/drawingml/2006/table">
            <a:tbl>
              <a:tblPr/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№</a:t>
                      </a: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2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Этапы</a:t>
                      </a:r>
                      <a:endParaRPr lang="ru-RU" sz="12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время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Сумма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Приветственное слово преподавателя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Повторение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пройденного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100" b="0" strike="noStrike" spc="-1" dirty="0" smtClean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Теоретическая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Вопросы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по теоретической части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latin typeface="Arial"/>
                        </a:rPr>
                        <a:t>  </a:t>
                      </a: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Перерыв</a:t>
                      </a:r>
                      <a:endParaRPr lang="ru-RU" sz="1100" b="0" strike="noStrike" kern="1200" spc="-1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Практическая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i="1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Рефлексия</a:t>
                      </a:r>
                      <a:r>
                        <a:rPr lang="ru-RU" sz="1100" b="0" i="1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и вопросы</a:t>
                      </a:r>
                      <a:endParaRPr lang="ru-RU" sz="1100" b="0" i="1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6" name="Google Shape;137;p4"/>
          <p:cNvPicPr/>
          <p:nvPr/>
        </p:nvPicPr>
        <p:blipFill>
          <a:blip r:embed="rId3"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ln>
            <a:noFill/>
          </a:ln>
        </p:spPr>
      </p:pic>
      <p:sp>
        <p:nvSpPr>
          <p:cNvPr id="117" name="CustomShape 6"/>
          <p:cNvSpPr/>
          <p:nvPr/>
        </p:nvSpPr>
        <p:spPr>
          <a:xfrm>
            <a:off x="7857720" y="3654360"/>
            <a:ext cx="60372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Таб.1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7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Теоретическая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1104480" y="3480840"/>
            <a:ext cx="723312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</a:t>
            </a:r>
            <a:r>
              <a:rPr lang="ru-RU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объектов.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756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Arial"/>
              </a:rPr>
              <a:t>7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2"/>
            <a:ext cx="7665360" cy="962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Создание новых классов в отдельных файлах является хорошим тоном, так как это делает код более удобочитаемым и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его легче поддерживать в дальнейшем. Возьмём за правило- для классов создавать 2 файла</a:t>
            </a:r>
            <a:r>
              <a:rPr lang="en-US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Композиция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объектов.</a:t>
            </a:r>
            <a:endParaRPr lang="ru-RU" sz="2000" spc="-1" dirty="0"/>
          </a:p>
        </p:txBody>
      </p:sp>
      <p:sp>
        <p:nvSpPr>
          <p:cNvPr id="16" name="CustomShape 3"/>
          <p:cNvSpPr/>
          <p:nvPr/>
        </p:nvSpPr>
        <p:spPr>
          <a:xfrm>
            <a:off x="1527093" y="2892488"/>
            <a:ext cx="1800054" cy="14554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6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*.h</a:t>
            </a:r>
            <a:endParaRPr lang="ru-RU" sz="9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4060419" y="2875936"/>
            <a:ext cx="3282490" cy="14720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6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*.</a:t>
            </a:r>
            <a:r>
              <a:rPr lang="en-US" sz="9600" spc="-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cpp</a:t>
            </a:r>
            <a:endParaRPr lang="ru-RU" sz="9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536160" y="4493376"/>
            <a:ext cx="8303280" cy="19459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название класса.</a:t>
            </a:r>
          </a:p>
          <a:p>
            <a:pPr>
              <a:lnSpc>
                <a:spcPct val="100000"/>
              </a:lnSpc>
            </a:pPr>
            <a:r>
              <a:rPr lang="ru-RU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.h – </a:t>
            </a:r>
            <a:r>
              <a:rPr lang="ru-RU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заголовочный файл, содержащий в себе объявления функций (их прототипы) и объявления переменных (полей класса).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*.</a:t>
            </a:r>
            <a:r>
              <a:rPr lang="en-US" spc="-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cpp</a:t>
            </a:r>
            <a:r>
              <a:rPr lang="en-US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исходный файл, который предоставляет реализацию методов, описанных (прототипами) в </a:t>
            </a:r>
            <a:r>
              <a:rPr lang="en-US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*.h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файле.</a:t>
            </a:r>
            <a:endParaRPr lang="ru-RU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ustomShape 3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4336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 smtClean="0">
                <a:latin typeface="Arial"/>
              </a:rPr>
              <a:t>8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736921" y="1760219"/>
            <a:ext cx="8143559" cy="3047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66" y="1760219"/>
            <a:ext cx="1726600" cy="178454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53" y="1683990"/>
            <a:ext cx="4543842" cy="4255697"/>
          </a:xfrm>
          <a:prstGeom prst="rect">
            <a:avLst/>
          </a:prstGeom>
        </p:spPr>
      </p:pic>
      <p:sp>
        <p:nvSpPr>
          <p:cNvPr id="22" name="CustomShape 3"/>
          <p:cNvSpPr/>
          <p:nvPr/>
        </p:nvSpPr>
        <p:spPr>
          <a:xfrm>
            <a:off x="320040" y="3926641"/>
            <a:ext cx="3335348" cy="2141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Два двоеточия – оператор доступа к области видимости (используется для определения методов класса, которые уже были объявлены в пространстве имён класса в заголовочном файле)</a:t>
            </a:r>
            <a:endParaRPr lang="ru-RU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Композиция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объектов.</a:t>
            </a:r>
            <a:endParaRPr lang="ru-RU" sz="2000" spc="-1" dirty="0"/>
          </a:p>
        </p:txBody>
      </p:sp>
      <p:sp>
        <p:nvSpPr>
          <p:cNvPr id="23" name="CustomShape 3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623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Arial"/>
              </a:rPr>
              <a:t>9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 dirty="0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702248" y="1900440"/>
            <a:ext cx="8043823" cy="199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643680" y="2002945"/>
            <a:ext cx="7554960" cy="7466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создания объекта класса, объявленного в заголовочном файле (</a:t>
            </a:r>
            <a:r>
              <a:rPr lang="en-US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.h</a:t>
            </a:r>
            <a:r>
              <a:rPr lang="ru-RU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), достаточно подключить в текущий файл заголовочный файл класса.</a:t>
            </a:r>
          </a:p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0" y="2903040"/>
            <a:ext cx="3355407" cy="31769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760" y="3753026"/>
            <a:ext cx="2120955" cy="959157"/>
          </a:xfrm>
          <a:prstGeom prst="rect">
            <a:avLst/>
          </a:prstGeom>
        </p:spPr>
      </p:pic>
      <p:sp>
        <p:nvSpPr>
          <p:cNvPr id="23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Композиция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объектов.</a:t>
            </a:r>
            <a:endParaRPr lang="ru-RU" sz="2000" spc="-1" dirty="0"/>
          </a:p>
        </p:txBody>
      </p:sp>
      <p:sp>
        <p:nvSpPr>
          <p:cNvPr id="24" name="CustomShape 3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5787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Arial"/>
              </a:rPr>
              <a:t>9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 dirty="0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702248" y="1900440"/>
            <a:ext cx="8043823" cy="199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614880" y="1693996"/>
            <a:ext cx="7891200" cy="46924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Помимо конструкторов, также в классе объявляется и деструктор. Как и конструктор, деструктор является специальной функцией/методом. Он вызывается при уничтожении или удалении объекта файла. Таким образом, «жизненный цикл» объекта класса выглядит следующим образом:</a:t>
            </a:r>
          </a:p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Создание объекта (вызов конструктора)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Работа с объектом (вызов его методов и т д)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Уничтожение объекта (вызов деструктора)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В отличие от конструктора (которых может быть сколь угодно много), деструктор только один. Он не принимает никаких аргументов и ничего не возвращает.</a:t>
            </a:r>
          </a:p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Объекты класса уничтожаются при выходе за пределы видимости вызова конструктора (например, тело функции </a:t>
            </a:r>
            <a:r>
              <a:rPr lang="en-US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), или при применении выражения </a:t>
            </a:r>
            <a:r>
              <a:rPr lang="en-US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delete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указателю, направленному на объект класса.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ru-RU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Композиция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объектов.</a:t>
            </a:r>
            <a:endParaRPr lang="ru-RU" sz="2000" spc="-1" dirty="0"/>
          </a:p>
        </p:txBody>
      </p:sp>
      <p:sp>
        <p:nvSpPr>
          <p:cNvPr id="22" name="CustomShape 3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КОМПОЗИЦИЯ 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ОБЪЕКТОВ.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4540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Words>1085</Words>
  <Application>Microsoft Office PowerPoint</Application>
  <PresentationFormat>Экран (4:3)</PresentationFormat>
  <Paragraphs>245</Paragraphs>
  <Slides>21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Кирилл Приёмко</dc:creator>
  <dc:description/>
  <cp:lastModifiedBy>Кирилл Приёмко</cp:lastModifiedBy>
  <cp:revision>111</cp:revision>
  <dcterms:created xsi:type="dcterms:W3CDTF">2012-07-30T23:42:41Z</dcterms:created>
  <dcterms:modified xsi:type="dcterms:W3CDTF">2019-10-18T21:40:30Z</dcterms:modified>
  <dc:language>ru-RU</dc:language>
</cp:coreProperties>
</file>