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1" r:id="rId7"/>
    <p:sldId id="260" r:id="rId8"/>
    <p:sldId id="276" r:id="rId9"/>
    <p:sldId id="277" r:id="rId10"/>
    <p:sldId id="278" r:id="rId11"/>
    <p:sldId id="280" r:id="rId12"/>
    <p:sldId id="281" r:id="rId13"/>
    <p:sldId id="282" r:id="rId14"/>
    <p:sldId id="271" r:id="rId15"/>
    <p:sldId id="273" r:id="rId16"/>
    <p:sldId id="274" r:id="rId1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С</a:t>
            </a: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9-11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279840" y="1724964"/>
            <a:ext cx="4467765" cy="1692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</a:t>
            </a:r>
          </a:p>
          <a:p>
            <a:pPr>
              <a:lnSpc>
                <a:spcPct val="100000"/>
              </a:lnSpc>
            </a:pPr>
            <a:r>
              <a:rPr lang="ru-RU" sz="1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наследовании классов, конструктор и деструктор базового класса не наследуется. </a:t>
            </a:r>
          </a:p>
          <a:p>
            <a:pPr>
              <a:lnSpc>
                <a:spcPct val="100000"/>
              </a:lnSpc>
            </a:pPr>
            <a:r>
              <a:rPr lang="ru-RU" sz="1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Однако, они вызываются, когда создается или удаляется объект производного класса.</a:t>
            </a:r>
            <a:endParaRPr lang="ru-RU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65" y="1635225"/>
            <a:ext cx="3495675" cy="4752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4" y="3398692"/>
            <a:ext cx="3505942" cy="9135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89" y="4336848"/>
            <a:ext cx="1367657" cy="11071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3640" y="4547102"/>
            <a:ext cx="2956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базового класса вызывается первым.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640" y="5340094"/>
            <a:ext cx="334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Деструктор производного класса будет вызван первым, затем будет вызван деструктор базового класса.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760470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5" name="CustomShape 3"/>
          <p:cNvSpPr/>
          <p:nvPr/>
        </p:nvSpPr>
        <p:spPr>
          <a:xfrm>
            <a:off x="279840" y="1724965"/>
            <a:ext cx="8277000" cy="408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Полиморфизм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Слово полиморфизм означает "имеет много форм".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Обычно, полиморфизм используется там, где присутствует иерархия классов, связанная наследованием.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В C++ полиморфизм означает, что вызов функций-членов будет причиной выполнения различного исполнения, в зависимости от типа объекта, который вызывает функцию</a:t>
            </a:r>
            <a:r>
              <a:rPr lang="ru-RU" sz="1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Проще говоря, полиморфизм означает, что одна функция может иметь множество различных действий</a:t>
            </a:r>
            <a:r>
              <a:rPr lang="ru-RU" sz="1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Полиморфизм может быть продемонстрирован более ясно, с помощью примера: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Предположим, вы хотите сделать простую игру, которая включает различных врагов: монстры, ниндзя и др. Все враги имеют одну общую функцию: функцию </a:t>
            </a:r>
            <a:r>
              <a:rPr lang="ru-RU" sz="1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attack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(атаковать). Однако все они атакуют различным образом. В этой ситуации полиморфизм позволяет вызывать одну и ту же функцию </a:t>
            </a:r>
            <a:r>
              <a:rPr lang="ru-RU" sz="1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attack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 в разных объектах, но результатом будет различное поведение.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64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0" y="1869930"/>
            <a:ext cx="4543845" cy="4817083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9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5" name="CustomShape 3"/>
          <p:cNvSpPr/>
          <p:nvPr/>
        </p:nvSpPr>
        <p:spPr>
          <a:xfrm>
            <a:off x="4085303" y="1724965"/>
            <a:ext cx="4471537" cy="408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Мы получили бы такой же результат, если бы вызвали эти функции прямо из объектов. Однако, быстрее и намного эффективнее использовать указатели. 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Также, указатели демонстрируют, что вы можете использовать указатель </a:t>
            </a:r>
            <a:r>
              <a:rPr lang="ru-RU" sz="1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Enemy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 не зная точно, что он содержит объект подкласса.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10" y="3708756"/>
            <a:ext cx="2900558" cy="2494040"/>
          </a:xfrm>
          <a:prstGeom prst="rect">
            <a:avLst/>
          </a:prstGeom>
        </p:spPr>
      </p:pic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10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С</a:t>
            </a: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задание, используя указатели на объекты класса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2161214"/>
            <a:ext cx="7618260" cy="38331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2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числитель и знаменатель,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 по умолчанию, конструктор, методы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ввода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(принимается числитель и знаменатель отдельно)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дроби на экран в обычном виде и десятичном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Работоспособность программы с неправильными дробями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Сумма, разность, умножение и деление дробей (названия методов: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operator+, operator-, operator*, operator/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2960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Наследование в С++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Изучение принципов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наследования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принципе наследования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Рассказать о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модификаторах доступа в случае наследования от родительского класса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Принцип наследования в ООП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Как использовать полиморфизм для взаимодействия объектов класса между собой и не только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>
              <p:ext uri="{D42A27DB-BD31-4B8C-83A1-F6EECF244321}">
                <p14:modId xmlns:p14="http://schemas.microsoft.com/office/powerpoint/2010/main" val="628262414"/>
              </p:ext>
            </p:extLst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С++.</a:t>
            </a:r>
          </a:p>
          <a:p>
            <a:pPr algn="ctr">
              <a:lnSpc>
                <a:spcPct val="100000"/>
              </a:lnSpc>
            </a:pP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23641" y="1714204"/>
            <a:ext cx="6224644" cy="470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является одной из наиболее важных концепций объектно-ориентированного программирования.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позволяет нам определять класс, основанный на другом классе. Это облегчает удобство создания и управления приложением.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чьи свойства наследованы другим классом, называется Базовым классом. Класс, который наследует свойства, называется Производным. Например, класс </a:t>
            </a:r>
            <a:r>
              <a:rPr lang="ru-RU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Daughter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(производный) может быть наследован от класса </a:t>
            </a:r>
            <a:r>
              <a:rPr lang="ru-RU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(базовый).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Производный класс наследует все особенности базового класса, и может иметь свои дополнительные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особенности.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Идея наследования заключается в отношении это. Например, млекопитающее ЭТО животное, собака ЭТО млекопитающее, следовательно собака ЭТО также животное.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50" y="1690928"/>
            <a:ext cx="1500670" cy="21033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02" y="4012486"/>
            <a:ext cx="1959018" cy="2075872"/>
          </a:xfrm>
          <a:prstGeom prst="rect">
            <a:avLst/>
          </a:prstGeom>
        </p:spPr>
      </p:pic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268415" y="1752311"/>
            <a:ext cx="5523817" cy="4877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Базовый класс указывается с помощью использования двоеточия и спецификатора доступа: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означает, что все публичные элементы базового класса являются публичными в производном классе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Другими словами, все публичные элементы класса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становятся публичными элементами класса </a:t>
            </a:r>
            <a:r>
              <a:rPr lang="ru-RU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Daughter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Производный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класс наследует все базовые методы класса, кроме следующего: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- Конструкторы, деструкторы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- Перегруженные операторы 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Дружественные(</a:t>
            </a:r>
            <a:r>
              <a:rPr lang="ru-RU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friend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Класс может быть наследован от множества классов, с помощью указания базовых классов, разделенных запятыми. Например: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Daughter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Father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41" y="1697760"/>
            <a:ext cx="3067039" cy="4595062"/>
          </a:xfrm>
          <a:prstGeom prst="rect">
            <a:avLst/>
          </a:prstGeom>
        </p:spPr>
      </p:pic>
      <p:sp>
        <p:nvSpPr>
          <p:cNvPr id="15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740335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pc="-1" dirty="0"/>
              <a:t>Спецификаторы Доступа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До этого времени, мы работали только со спецификаторами доступа </a:t>
            </a:r>
            <a:r>
              <a:rPr lang="ru-RU" sz="1600" spc="-1" dirty="0" err="1"/>
              <a:t>public</a:t>
            </a:r>
            <a:r>
              <a:rPr lang="ru-RU" sz="1600" spc="-1" dirty="0"/>
              <a:t> и </a:t>
            </a:r>
            <a:r>
              <a:rPr lang="ru-RU" sz="1600" spc="-1" dirty="0" err="1"/>
              <a:t>private</a:t>
            </a:r>
            <a:r>
              <a:rPr lang="ru-RU" sz="1600" spc="-1" dirty="0"/>
              <a:t>. 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Доступ к публичным элементам может быть получен снаружи класса, в то время как доступ к приватным элементам имеют только их класс и дружественные функции</a:t>
            </a:r>
            <a:r>
              <a:rPr lang="ru-RU" sz="1600" spc="-1" dirty="0" smtClean="0"/>
              <a:t>.</a:t>
            </a:r>
            <a:endParaRPr lang="en-US" sz="1600" spc="-1" dirty="0" smtClean="0"/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spc="-1" dirty="0" err="1"/>
              <a:t>Protected</a:t>
            </a: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Существует еще один спецификатор доступа - </a:t>
            </a:r>
            <a:r>
              <a:rPr lang="ru-RU" sz="1600" spc="-1" dirty="0" err="1"/>
              <a:t>protected</a:t>
            </a:r>
            <a:r>
              <a:rPr lang="ru-RU" sz="1600" spc="-1" dirty="0"/>
              <a:t>. </a:t>
            </a:r>
          </a:p>
          <a:p>
            <a:pPr>
              <a:lnSpc>
                <a:spcPct val="100000"/>
              </a:lnSpc>
            </a:pPr>
            <a:r>
              <a:rPr lang="ru-RU" sz="1600" spc="-1" dirty="0" err="1"/>
              <a:t>Protected</a:t>
            </a:r>
            <a:r>
              <a:rPr lang="ru-RU" sz="1600" spc="-1" dirty="0"/>
              <a:t> переменная или функция очень похожа на приватный элемент, с одним отличием – она может быть доступна в производном классе</a:t>
            </a:r>
            <a:r>
              <a:rPr lang="ru-RU" sz="1600" spc="-1" dirty="0" smtClean="0"/>
              <a:t>.</a:t>
            </a:r>
            <a:endParaRPr lang="en-US" sz="1600" spc="-1" dirty="0" smtClean="0"/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753873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90120" y="1897200"/>
            <a:ext cx="2542153" cy="1679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pc="-1" dirty="0"/>
              <a:t>Типы наследования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Спецификаторы доступа также используются для описания типа наследования. </a:t>
            </a:r>
            <a:endParaRPr lang="en-US" sz="1600" spc="-1" dirty="0" smtClean="0"/>
          </a:p>
          <a:p>
            <a:pPr>
              <a:lnSpc>
                <a:spcPct val="100000"/>
              </a:lnSpc>
            </a:pPr>
            <a:endParaRPr lang="ru-RU" sz="1600" spc="-1" dirty="0"/>
          </a:p>
        </p:txBody>
      </p:sp>
      <p:sp>
        <p:nvSpPr>
          <p:cNvPr id="19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34576"/>
              </p:ext>
            </p:extLst>
          </p:nvPr>
        </p:nvGraphicFramePr>
        <p:xfrm>
          <a:off x="3628168" y="1561801"/>
          <a:ext cx="5063532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4709">
                  <a:extLst>
                    <a:ext uri="{9D8B030D-6E8A-4147-A177-3AD203B41FA5}">
                      <a16:colId xmlns:a16="http://schemas.microsoft.com/office/drawing/2014/main" val="1152434669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3928376896"/>
                    </a:ext>
                  </a:extLst>
                </a:gridCol>
                <a:gridCol w="1201512">
                  <a:extLst>
                    <a:ext uri="{9D8B030D-6E8A-4147-A177-3AD203B41FA5}">
                      <a16:colId xmlns:a16="http://schemas.microsoft.com/office/drawing/2014/main" val="1975145441"/>
                    </a:ext>
                  </a:extLst>
                </a:gridCol>
                <a:gridCol w="865131">
                  <a:extLst>
                    <a:ext uri="{9D8B030D-6E8A-4147-A177-3AD203B41FA5}">
                      <a16:colId xmlns:a16="http://schemas.microsoft.com/office/drawing/2014/main" val="798330277"/>
                    </a:ext>
                  </a:extLst>
                </a:gridCol>
              </a:tblGrid>
              <a:tr h="3330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30218"/>
                  </a:ext>
                </a:extLst>
              </a:tr>
              <a:tr h="33303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</a:t>
                      </a:r>
                      <a:r>
                        <a:rPr lang="ru-RU" sz="1400" baseline="0" dirty="0" smtClean="0"/>
                        <a:t> из тела класса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842341"/>
                  </a:ext>
                </a:extLst>
              </a:tr>
              <a:tr h="47179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</a:t>
                      </a:r>
                      <a:r>
                        <a:rPr lang="ru-RU" sz="1400" baseline="0" dirty="0" smtClean="0"/>
                        <a:t> из производных классов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48243"/>
                  </a:ext>
                </a:extLst>
              </a:tr>
              <a:tr h="47179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из внешних функций</a:t>
                      </a:r>
                      <a:r>
                        <a:rPr lang="ru-RU" sz="1400" baseline="0" dirty="0" smtClean="0"/>
                        <a:t> и классов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2219580"/>
                  </a:ext>
                </a:extLst>
              </a:tr>
            </a:tbl>
          </a:graphicData>
        </a:graphic>
      </p:graphicFrame>
      <p:sp>
        <p:nvSpPr>
          <p:cNvPr id="15" name="CustomShape 3"/>
          <p:cNvSpPr/>
          <p:nvPr/>
        </p:nvSpPr>
        <p:spPr>
          <a:xfrm>
            <a:off x="451770" y="3583958"/>
            <a:ext cx="8428710" cy="2830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 smtClean="0"/>
              <a:t>Наследование </a:t>
            </a:r>
            <a:r>
              <a:rPr lang="ru-RU" sz="1600" spc="-1" dirty="0"/>
              <a:t>с ключом доступа </a:t>
            </a:r>
            <a:r>
              <a:rPr lang="ru-RU" sz="1600" spc="-1" dirty="0" err="1"/>
              <a:t>Public</a:t>
            </a:r>
            <a:r>
              <a:rPr lang="ru-RU" sz="1600" spc="-1" dirty="0"/>
              <a:t>: </a:t>
            </a:r>
            <a:r>
              <a:rPr lang="ru-RU" sz="1600" spc="-1" dirty="0" err="1"/>
              <a:t>public</a:t>
            </a:r>
            <a:r>
              <a:rPr lang="ru-RU" sz="1600" spc="-1" dirty="0"/>
              <a:t> элементы базового класса становятся </a:t>
            </a:r>
            <a:r>
              <a:rPr lang="ru-RU" sz="1600" spc="-1" dirty="0" err="1"/>
              <a:t>public</a:t>
            </a:r>
            <a:r>
              <a:rPr lang="ru-RU" sz="1600" spc="-1" dirty="0"/>
              <a:t> элементами производного класса, </a:t>
            </a:r>
            <a:r>
              <a:rPr lang="ru-RU" sz="1600" spc="-1" dirty="0" err="1"/>
              <a:t>protected</a:t>
            </a:r>
            <a:r>
              <a:rPr lang="ru-RU" sz="1600" spc="-1" dirty="0"/>
              <a:t> элементы базового класса становятся </a:t>
            </a:r>
            <a:r>
              <a:rPr lang="ru-RU" sz="1600" spc="-1" dirty="0" err="1"/>
              <a:t>protected</a:t>
            </a:r>
            <a:r>
              <a:rPr lang="ru-RU" sz="1600" spc="-1" dirty="0"/>
              <a:t> элементами производного класса. </a:t>
            </a:r>
            <a:r>
              <a:rPr lang="ru-RU" sz="1600" spc="-1" dirty="0" err="1"/>
              <a:t>Private</a:t>
            </a:r>
            <a:r>
              <a:rPr lang="ru-RU" sz="1600" spc="-1" dirty="0"/>
              <a:t> элементы никогда не бывают доступны из производного класса, но могут быть доступны, с помощью вызова </a:t>
            </a:r>
            <a:r>
              <a:rPr lang="ru-RU" sz="1600" spc="-1" dirty="0" err="1"/>
              <a:t>public</a:t>
            </a:r>
            <a:r>
              <a:rPr lang="ru-RU" sz="1600" spc="-1" dirty="0"/>
              <a:t> и </a:t>
            </a:r>
            <a:r>
              <a:rPr lang="ru-RU" sz="1600" spc="-1" dirty="0" err="1"/>
              <a:t>protected</a:t>
            </a:r>
            <a:r>
              <a:rPr lang="ru-RU" sz="1600" spc="-1" dirty="0"/>
              <a:t> элементов базового класса.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Наследование с ключом доступа </a:t>
            </a:r>
            <a:r>
              <a:rPr lang="ru-RU" sz="1600" spc="-1" dirty="0" err="1"/>
              <a:t>Protected</a:t>
            </a:r>
            <a:r>
              <a:rPr lang="ru-RU" sz="1600" spc="-1" dirty="0"/>
              <a:t>: </a:t>
            </a:r>
            <a:r>
              <a:rPr lang="ru-RU" sz="1600" spc="-1" dirty="0" err="1"/>
              <a:t>public</a:t>
            </a:r>
            <a:r>
              <a:rPr lang="ru-RU" sz="1600" spc="-1" dirty="0"/>
              <a:t> и </a:t>
            </a:r>
            <a:r>
              <a:rPr lang="ru-RU" sz="1600" spc="-1" dirty="0" err="1"/>
              <a:t>protected</a:t>
            </a:r>
            <a:r>
              <a:rPr lang="ru-RU" sz="1600" spc="-1" dirty="0"/>
              <a:t> элементы базового класса становятся </a:t>
            </a:r>
            <a:r>
              <a:rPr lang="ru-RU" sz="1600" spc="-1" dirty="0" err="1"/>
              <a:t>protected</a:t>
            </a:r>
            <a:r>
              <a:rPr lang="ru-RU" sz="1600" spc="-1" dirty="0"/>
              <a:t> элементами производного класса.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Наследование с ключом доступа </a:t>
            </a:r>
            <a:r>
              <a:rPr lang="ru-RU" sz="1600" spc="-1" dirty="0" err="1"/>
              <a:t>Private</a:t>
            </a:r>
            <a:r>
              <a:rPr lang="ru-RU" sz="1600" spc="-1" dirty="0"/>
              <a:t>: </a:t>
            </a:r>
            <a:r>
              <a:rPr lang="ru-RU" sz="1600" spc="-1" dirty="0" err="1"/>
              <a:t>public</a:t>
            </a:r>
            <a:r>
              <a:rPr lang="ru-RU" sz="1600" spc="-1" dirty="0"/>
              <a:t> и </a:t>
            </a:r>
            <a:r>
              <a:rPr lang="ru-RU" sz="1600" spc="-1" dirty="0" err="1"/>
              <a:t>protected</a:t>
            </a:r>
            <a:r>
              <a:rPr lang="ru-RU" sz="1600" spc="-1" dirty="0"/>
              <a:t> элементы базового </a:t>
            </a:r>
            <a:r>
              <a:rPr lang="ru-RU" sz="1600" spc="-1" dirty="0" err="1"/>
              <a:t>private</a:t>
            </a:r>
            <a:r>
              <a:rPr lang="ru-RU" sz="1600" spc="-1" dirty="0"/>
              <a:t> класса становятся </a:t>
            </a:r>
            <a:r>
              <a:rPr lang="ru-RU" sz="1600" spc="-1" dirty="0" err="1"/>
              <a:t>private</a:t>
            </a:r>
            <a:r>
              <a:rPr lang="ru-RU" sz="1600" spc="-1" dirty="0"/>
              <a:t> элементами производного класса.</a:t>
            </a:r>
            <a:endParaRPr lang="en-US" sz="1600" spc="-1" dirty="0"/>
          </a:p>
          <a:p>
            <a:pPr>
              <a:lnSpc>
                <a:spcPct val="100000"/>
              </a:lnSpc>
            </a:pPr>
            <a:endParaRPr lang="ru-RU" sz="16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98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935</Words>
  <Application>Microsoft Office PowerPoint</Application>
  <PresentationFormat>Экран (4:3)</PresentationFormat>
  <Paragraphs>217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127</cp:revision>
  <dcterms:created xsi:type="dcterms:W3CDTF">2012-07-30T23:42:41Z</dcterms:created>
  <dcterms:modified xsi:type="dcterms:W3CDTF">2019-10-18T21:40:31Z</dcterms:modified>
  <dc:language>ru-RU</dc:language>
</cp:coreProperties>
</file>