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5"/>
  </p:notesMasterIdLst>
  <p:sldIdLst>
    <p:sldId id="256" r:id="rId3"/>
    <p:sldId id="288" r:id="rId4"/>
    <p:sldId id="289" r:id="rId5"/>
    <p:sldId id="290" r:id="rId6"/>
    <p:sldId id="261" r:id="rId7"/>
    <p:sldId id="277" r:id="rId8"/>
    <p:sldId id="278" r:id="rId9"/>
    <p:sldId id="260" r:id="rId10"/>
    <p:sldId id="274" r:id="rId11"/>
    <p:sldId id="275" r:id="rId12"/>
    <p:sldId id="276" r:id="rId13"/>
    <p:sldId id="279" r:id="rId14"/>
    <p:sldId id="280" r:id="rId15"/>
    <p:sldId id="281" r:id="rId16"/>
    <p:sldId id="283" r:id="rId17"/>
    <p:sldId id="282" r:id="rId18"/>
    <p:sldId id="284" r:id="rId19"/>
    <p:sldId id="285" r:id="rId20"/>
    <p:sldId id="286" r:id="rId21"/>
    <p:sldId id="287" r:id="rId22"/>
    <p:sldId id="271" r:id="rId23"/>
    <p:sldId id="273" r:id="rId24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Ольга Николаева" initials="ОН" lastIdx="7" clrIdx="0"/>
  <p:cmAuthor id="1" name="Юрий Климович" initials="ЮК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10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9-07-19T07:43:29.172" idx="5">
    <p:pos x="4679" y="3959"/>
    <p:text>Неизменно на каждой страницы кроме титула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E6144D-2DF5-4C90-871D-7CFEB4D0C6A7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B8FD76-1AA0-4415-A4D4-45D56F99D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883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8FD76-1AA0-4415-A4D4-45D56F99DAA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218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8FD76-1AA0-4415-A4D4-45D56F99DAA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53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8FD76-1AA0-4415-A4D4-45D56F99DAA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34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8FD76-1AA0-4415-A4D4-45D56F99DAA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6404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8FD76-1AA0-4415-A4D4-45D56F99DAA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6143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8FD76-1AA0-4415-A4D4-45D56F99DAA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5072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8FD76-1AA0-4415-A4D4-45D56F99DAA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6715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8FD76-1AA0-4415-A4D4-45D56F99DAA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621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ru-RU" sz="4400" b="0" strike="noStrike" spc="-1"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ru-RU" sz="4400" b="0" strike="noStrike" spc="-1"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6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1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23.jpg"/><Relationship Id="rId4" Type="http://schemas.openxmlformats.org/officeDocument/2006/relationships/image" Target="../media/image3.png"/><Relationship Id="rId9" Type="http://schemas.openxmlformats.org/officeDocument/2006/relationships/image" Target="../media/image22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comments" Target="../comments/commen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85;p1"/>
          <p:cNvPicPr/>
          <p:nvPr/>
        </p:nvPicPr>
        <p:blipFill>
          <a:blip r:embed="rId2"/>
          <a:stretch/>
        </p:blipFill>
        <p:spPr>
          <a:xfrm>
            <a:off x="3829680" y="5519160"/>
            <a:ext cx="1514520" cy="723960"/>
          </a:xfrm>
          <a:prstGeom prst="rect">
            <a:avLst/>
          </a:prstGeom>
          <a:ln>
            <a:noFill/>
          </a:ln>
        </p:spPr>
      </p:pic>
      <p:sp>
        <p:nvSpPr>
          <p:cNvPr id="77" name="CustomShape 1"/>
          <p:cNvSpPr/>
          <p:nvPr/>
        </p:nvSpPr>
        <p:spPr>
          <a:xfrm>
            <a:off x="1104480" y="3708360"/>
            <a:ext cx="7233120" cy="42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2400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Переменные. </a:t>
            </a:r>
          </a:p>
          <a:p>
            <a:pPr algn="ctr">
              <a:lnSpc>
                <a:spcPct val="100000"/>
              </a:lnSpc>
            </a:pPr>
            <a:r>
              <a:rPr lang="ru-RU" sz="2400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Простые типы данных.</a:t>
            </a:r>
            <a:endParaRPr lang="ru-RU" sz="24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941280" y="2167200"/>
            <a:ext cx="1222920" cy="381240"/>
          </a:xfrm>
          <a:prstGeom prst="rect">
            <a:avLst/>
          </a:prstGeom>
          <a:solidFill>
            <a:srgbClr val="CF236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spc="-1" dirty="0" smtClean="0">
                <a:solidFill>
                  <a:srgbClr val="000000"/>
                </a:solidFill>
                <a:latin typeface="Calibri"/>
                <a:ea typeface="Calibri"/>
              </a:rPr>
              <a:t>5-8 </a:t>
            </a:r>
            <a:r>
              <a:rPr lang="ru-RU" sz="1200" b="0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классы</a:t>
            </a:r>
            <a:endParaRPr lang="ru-RU" sz="1200" b="0" strike="noStrike" spc="-1" dirty="0">
              <a:latin typeface="Arial"/>
            </a:endParaRPr>
          </a:p>
        </p:txBody>
      </p:sp>
      <p:pic>
        <p:nvPicPr>
          <p:cNvPr id="79" name="Google Shape;88;p1"/>
          <p:cNvPicPr/>
          <p:nvPr/>
        </p:nvPicPr>
        <p:blipFill>
          <a:blip r:embed="rId3"/>
          <a:stretch/>
        </p:blipFill>
        <p:spPr>
          <a:xfrm>
            <a:off x="3879360" y="566280"/>
            <a:ext cx="1345320" cy="1343160"/>
          </a:xfrm>
          <a:prstGeom prst="rect">
            <a:avLst/>
          </a:prstGeom>
          <a:ln>
            <a:noFill/>
          </a:ln>
        </p:spPr>
      </p:pic>
      <p:sp>
        <p:nvSpPr>
          <p:cNvPr id="80" name="CustomShape 3"/>
          <p:cNvSpPr/>
          <p:nvPr/>
        </p:nvSpPr>
        <p:spPr>
          <a:xfrm>
            <a:off x="3430080" y="2674440"/>
            <a:ext cx="233064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18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Программирование на </a:t>
            </a:r>
            <a:r>
              <a:rPr lang="en-US" spc="-1" dirty="0" smtClean="0">
                <a:solidFill>
                  <a:srgbClr val="000000"/>
                </a:solidFill>
                <a:latin typeface="Calibri"/>
                <a:ea typeface="Calibri"/>
              </a:rPr>
              <a:t>C++</a:t>
            </a:r>
            <a:endParaRPr lang="ru-RU" sz="1800" b="0" strike="noStrike" spc="-1" dirty="0">
              <a:latin typeface="Arial"/>
            </a:endParaRPr>
          </a:p>
        </p:txBody>
      </p:sp>
      <p:sp>
        <p:nvSpPr>
          <p:cNvPr id="81" name="CustomShape 4"/>
          <p:cNvSpPr/>
          <p:nvPr/>
        </p:nvSpPr>
        <p:spPr>
          <a:xfrm>
            <a:off x="3296160" y="3391560"/>
            <a:ext cx="2598120" cy="30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Презентация занятия</a:t>
            </a:r>
            <a:endParaRPr lang="ru-RU" sz="1400" b="0" strike="noStrike" spc="-1">
              <a:latin typeface="Arial"/>
            </a:endParaRPr>
          </a:p>
        </p:txBody>
      </p:sp>
      <p:sp>
        <p:nvSpPr>
          <p:cNvPr id="82" name="CustomShape 5"/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1400" spc="-1" dirty="0">
                <a:solidFill>
                  <a:srgbClr val="000000"/>
                </a:solidFill>
                <a:latin typeface="Calibri"/>
                <a:ea typeface="Calibri"/>
              </a:rPr>
              <a:t>2</a:t>
            </a:r>
            <a:r>
              <a:rPr lang="ru-RU" sz="1400" b="0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ru-RU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занятие</a:t>
            </a:r>
            <a:endParaRPr lang="ru-RU" sz="1400" b="0" strike="noStrike" spc="-1" dirty="0">
              <a:latin typeface="Arial"/>
            </a:endParaRPr>
          </a:p>
        </p:txBody>
      </p:sp>
      <p:sp>
        <p:nvSpPr>
          <p:cNvPr id="83" name="CustomShape 6"/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ru-RU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2019</a:t>
            </a:r>
            <a:endParaRPr lang="ru-RU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28;p4"/>
          <p:cNvPicPr/>
          <p:nvPr/>
        </p:nvPicPr>
        <p:blipFill>
          <a:blip r:embed="rId2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sp>
        <p:nvSpPr>
          <p:cNvPr id="108" name="CustomShape 1"/>
          <p:cNvSpPr/>
          <p:nvPr/>
        </p:nvSpPr>
        <p:spPr>
          <a:xfrm>
            <a:off x="8491080" y="424620"/>
            <a:ext cx="3890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endParaRPr lang="ru-RU" sz="12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690120" y="1153800"/>
            <a:ext cx="7553160" cy="85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Тема</a:t>
            </a:r>
            <a:r>
              <a:rPr lang="ru-RU" sz="20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: </a:t>
            </a:r>
            <a:r>
              <a:rPr lang="ru-RU" sz="2000" b="1" spc="-1" dirty="0" smtClean="0">
                <a:solidFill>
                  <a:srgbClr val="000000"/>
                </a:solidFill>
                <a:latin typeface="Calibri"/>
                <a:ea typeface="Calibri"/>
              </a:rPr>
              <a:t>Переменные. Простые типы данных.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2000" b="0" strike="noStrike" spc="-1" dirty="0">
              <a:latin typeface="Arial"/>
            </a:endParaRPr>
          </a:p>
        </p:txBody>
      </p:sp>
      <p:pic>
        <p:nvPicPr>
          <p:cNvPr id="111" name="Google Shape;132;p4"/>
          <p:cNvPicPr/>
          <p:nvPr/>
        </p:nvPicPr>
        <p:blipFill>
          <a:blip r:embed="rId3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33;p4"/>
          <p:cNvPicPr/>
          <p:nvPr/>
        </p:nvPicPr>
        <p:blipFill>
          <a:blip r:embed="rId4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34;p4"/>
          <p:cNvPicPr/>
          <p:nvPr/>
        </p:nvPicPr>
        <p:blipFill>
          <a:blip r:embed="rId3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118" name="CustomShape 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19" name="Google Shape;140;p4"/>
          <p:cNvPicPr/>
          <p:nvPr/>
        </p:nvPicPr>
        <p:blipFill>
          <a:blip r:embed="rId5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41;p4"/>
          <p:cNvPicPr/>
          <p:nvPr/>
        </p:nvPicPr>
        <p:blipFill>
          <a:blip r:embed="rId6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8" name="CustomShape 3"/>
          <p:cNvSpPr/>
          <p:nvPr/>
        </p:nvSpPr>
        <p:spPr>
          <a:xfrm>
            <a:off x="643680" y="1580040"/>
            <a:ext cx="4037175" cy="344386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ru-RU" b="1" spc="-1" dirty="0">
                <a:latin typeface="Calibri" panose="020F0502020204030204" pitchFamily="34" charset="0"/>
                <a:cs typeface="Calibri" panose="020F0502020204030204" pitchFamily="34" charset="0"/>
              </a:rPr>
              <a:t>Переменные </a:t>
            </a:r>
          </a:p>
          <a:p>
            <a:r>
              <a:rPr lang="ru-RU" b="1" spc="-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Определяйте все переменные с именем и типом данных до их использования в программе. В случае, если у вас есть несколько переменных одинакового типа, можно определять их в одном объявлении, разделяя их запятыми</a:t>
            </a:r>
            <a:r>
              <a:rPr lang="ru-RU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pc="-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b="1" u="sng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a, b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endParaRPr lang="en-US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Переменным могут быть присвоены значения и они могут использоваться для выполнения операций. </a:t>
            </a:r>
          </a:p>
          <a:p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Например, мы можем дополнительно создать переменную </a:t>
            </a:r>
            <a:r>
              <a:rPr lang="ru-RU" spc="-1" dirty="0" err="1">
                <a:latin typeface="Calibri" panose="020F0502020204030204" pitchFamily="34" charset="0"/>
                <a:cs typeface="Calibri" panose="020F0502020204030204" pitchFamily="34" charset="0"/>
              </a:rPr>
              <a:t>sum</a:t>
            </a: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, и сложить две переменные</a:t>
            </a:r>
            <a:r>
              <a:rPr lang="ru-RU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pc="-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294" y="1672762"/>
            <a:ext cx="4005965" cy="396112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015" y="5760405"/>
            <a:ext cx="1035541" cy="749115"/>
          </a:xfrm>
          <a:prstGeom prst="rect">
            <a:avLst/>
          </a:prstGeom>
        </p:spPr>
      </p:pic>
      <p:sp>
        <p:nvSpPr>
          <p:cNvPr id="20" name="CustomShape 3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ПЕРЕМЕННЫЕ.</a:t>
            </a:r>
          </a:p>
          <a:p>
            <a:pPr algn="r">
              <a:lnSpc>
                <a:spcPct val="100000"/>
              </a:lnSpc>
            </a:pPr>
            <a:r>
              <a:rPr lang="ru-RU" sz="900" b="1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ПРОСТЫЕ ТИПЫ ДАННЫХ.</a:t>
            </a:r>
            <a:endParaRPr lang="ru-RU" sz="900" b="1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8486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28;p4"/>
          <p:cNvPicPr/>
          <p:nvPr/>
        </p:nvPicPr>
        <p:blipFill>
          <a:blip r:embed="rId2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sp>
        <p:nvSpPr>
          <p:cNvPr id="109" name="CustomShape 2"/>
          <p:cNvSpPr/>
          <p:nvPr/>
        </p:nvSpPr>
        <p:spPr>
          <a:xfrm>
            <a:off x="690120" y="1153800"/>
            <a:ext cx="7553160" cy="85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Тема</a:t>
            </a:r>
            <a:r>
              <a:rPr lang="ru-RU" sz="20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: </a:t>
            </a:r>
            <a:r>
              <a:rPr lang="ru-RU" sz="2000" b="1" spc="-1" dirty="0" smtClean="0">
                <a:solidFill>
                  <a:srgbClr val="000000"/>
                </a:solidFill>
                <a:latin typeface="Calibri"/>
                <a:ea typeface="Calibri"/>
              </a:rPr>
              <a:t>Переменные. Простые типы данных.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2000" b="0" strike="noStrike" spc="-1" dirty="0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sz="1600" b="0" strike="noStrike" spc="-1" dirty="0">
              <a:latin typeface="Arial"/>
            </a:endParaRPr>
          </a:p>
        </p:txBody>
      </p:sp>
      <p:pic>
        <p:nvPicPr>
          <p:cNvPr id="111" name="Google Shape;132;p4"/>
          <p:cNvPicPr/>
          <p:nvPr/>
        </p:nvPicPr>
        <p:blipFill>
          <a:blip r:embed="rId3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33;p4"/>
          <p:cNvPicPr/>
          <p:nvPr/>
        </p:nvPicPr>
        <p:blipFill>
          <a:blip r:embed="rId4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34;p4"/>
          <p:cNvPicPr/>
          <p:nvPr/>
        </p:nvPicPr>
        <p:blipFill>
          <a:blip r:embed="rId3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118" name="CustomShape 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19" name="Google Shape;140;p4"/>
          <p:cNvPicPr/>
          <p:nvPr/>
        </p:nvPicPr>
        <p:blipFill>
          <a:blip r:embed="rId5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41;p4"/>
          <p:cNvPicPr/>
          <p:nvPr/>
        </p:nvPicPr>
        <p:blipFill>
          <a:blip r:embed="rId6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8" name="CustomShape 3"/>
          <p:cNvSpPr/>
          <p:nvPr/>
        </p:nvSpPr>
        <p:spPr>
          <a:xfrm>
            <a:off x="667560" y="1764865"/>
            <a:ext cx="8021400" cy="16959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ru-RU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Объявляем </a:t>
            </a:r>
            <a:r>
              <a:rPr lang="ru-RU" b="1" spc="-1" dirty="0">
                <a:latin typeface="Calibri" panose="020F0502020204030204" pitchFamily="34" charset="0"/>
                <a:cs typeface="Calibri" panose="020F0502020204030204" pitchFamily="34" charset="0"/>
              </a:rPr>
              <a:t>переменные </a:t>
            </a:r>
          </a:p>
          <a:p>
            <a:r>
              <a:rPr lang="ru-RU" b="1" spc="-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ru-RU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У вас есть возможность присвоить значение переменной во время ее объявления или объявить переменную и присвоить ей значение позже. </a:t>
            </a:r>
          </a:p>
          <a:p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Вы также можете изменить значение переменной. </a:t>
            </a:r>
          </a:p>
          <a:p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Несколько примеров</a:t>
            </a:r>
            <a:r>
              <a:rPr lang="ru-RU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endParaRPr lang="ru-RU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CustomShape 3"/>
          <p:cNvSpPr/>
          <p:nvPr/>
        </p:nvSpPr>
        <p:spPr>
          <a:xfrm>
            <a:off x="3718849" y="3830975"/>
            <a:ext cx="1495701" cy="20338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2400" b="1" spc="-1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sz="2400" b="1" spc="-1" dirty="0">
                <a:latin typeface="Calibri" panose="020F0502020204030204" pitchFamily="34" charset="0"/>
                <a:cs typeface="Calibri" panose="020F0502020204030204" pitchFamily="34" charset="0"/>
              </a:rPr>
              <a:t> a; </a:t>
            </a:r>
            <a:br>
              <a:rPr lang="en-US" sz="2400" b="1" spc="-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spc="-1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sz="2400" b="1" spc="-1" dirty="0">
                <a:latin typeface="Calibri" panose="020F0502020204030204" pitchFamily="34" charset="0"/>
                <a:cs typeface="Calibri" panose="020F0502020204030204" pitchFamily="34" charset="0"/>
              </a:rPr>
              <a:t> b = 42;</a:t>
            </a:r>
            <a:br>
              <a:rPr lang="en-US" sz="2400" b="1" spc="-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spc="-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400" b="1" spc="-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spc="-1" dirty="0">
                <a:latin typeface="Calibri" panose="020F0502020204030204" pitchFamily="34" charset="0"/>
                <a:cs typeface="Calibri" panose="020F0502020204030204" pitchFamily="34" charset="0"/>
              </a:rPr>
              <a:t>a = 10;</a:t>
            </a:r>
            <a:br>
              <a:rPr lang="en-US" sz="2400" b="1" spc="-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spc="-1" dirty="0">
                <a:latin typeface="Calibri" panose="020F0502020204030204" pitchFamily="34" charset="0"/>
                <a:cs typeface="Calibri" panose="020F0502020204030204" pitchFamily="34" charset="0"/>
              </a:rPr>
              <a:t>b = 3;</a:t>
            </a:r>
          </a:p>
        </p:txBody>
      </p:sp>
      <p:sp>
        <p:nvSpPr>
          <p:cNvPr id="17" name="CustomShape 3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ПЕРЕМЕННЫЕ.</a:t>
            </a:r>
          </a:p>
          <a:p>
            <a:pPr algn="r">
              <a:lnSpc>
                <a:spcPct val="100000"/>
              </a:lnSpc>
            </a:pPr>
            <a:r>
              <a:rPr lang="ru-RU" sz="900" b="1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ПРОСТЫЕ ТИПЫ ДАННЫХ.</a:t>
            </a:r>
            <a:endParaRPr lang="ru-RU" sz="900" b="1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CustomShape 1"/>
          <p:cNvSpPr/>
          <p:nvPr/>
        </p:nvSpPr>
        <p:spPr>
          <a:xfrm>
            <a:off x="8491080" y="424620"/>
            <a:ext cx="3890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endParaRPr lang="ru-RU" sz="12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14408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28;p4"/>
          <p:cNvPicPr/>
          <p:nvPr/>
        </p:nvPicPr>
        <p:blipFill>
          <a:blip r:embed="rId2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sp>
        <p:nvSpPr>
          <p:cNvPr id="109" name="CustomShape 2"/>
          <p:cNvSpPr/>
          <p:nvPr/>
        </p:nvSpPr>
        <p:spPr>
          <a:xfrm>
            <a:off x="690120" y="1153800"/>
            <a:ext cx="7553160" cy="85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Тема</a:t>
            </a:r>
            <a:r>
              <a:rPr lang="ru-RU" sz="20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: </a:t>
            </a:r>
            <a:r>
              <a:rPr lang="ru-RU" sz="2000" b="1" spc="-1" dirty="0" smtClean="0">
                <a:solidFill>
                  <a:srgbClr val="000000"/>
                </a:solidFill>
                <a:latin typeface="Calibri"/>
                <a:ea typeface="Calibri"/>
              </a:rPr>
              <a:t>Переменные. Простые типы данных.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2000" b="0" strike="noStrike" spc="-1" dirty="0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sz="1600" b="0" strike="noStrike" spc="-1" dirty="0">
              <a:latin typeface="Arial"/>
            </a:endParaRPr>
          </a:p>
        </p:txBody>
      </p:sp>
      <p:pic>
        <p:nvPicPr>
          <p:cNvPr id="111" name="Google Shape;132;p4"/>
          <p:cNvPicPr/>
          <p:nvPr/>
        </p:nvPicPr>
        <p:blipFill>
          <a:blip r:embed="rId3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33;p4"/>
          <p:cNvPicPr/>
          <p:nvPr/>
        </p:nvPicPr>
        <p:blipFill>
          <a:blip r:embed="rId4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34;p4"/>
          <p:cNvPicPr/>
          <p:nvPr/>
        </p:nvPicPr>
        <p:blipFill>
          <a:blip r:embed="rId3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118" name="CustomShape 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19" name="Google Shape;140;p4"/>
          <p:cNvPicPr/>
          <p:nvPr/>
        </p:nvPicPr>
        <p:blipFill>
          <a:blip r:embed="rId5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41;p4"/>
          <p:cNvPicPr/>
          <p:nvPr/>
        </p:nvPicPr>
        <p:blipFill>
          <a:blip r:embed="rId6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8" name="CustomShape 3"/>
          <p:cNvSpPr/>
          <p:nvPr/>
        </p:nvSpPr>
        <p:spPr>
          <a:xfrm>
            <a:off x="667560" y="1764865"/>
            <a:ext cx="8021400" cy="204021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ru-RU" b="1" spc="-1" dirty="0">
                <a:latin typeface="Calibri" panose="020F0502020204030204" pitchFamily="34" charset="0"/>
                <a:cs typeface="Calibri" panose="020F0502020204030204" pitchFamily="34" charset="0"/>
              </a:rPr>
              <a:t>Ввод пользователем </a:t>
            </a:r>
          </a:p>
          <a:p>
            <a:r>
              <a:rPr lang="ru-RU" b="1" spc="-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Чтобы позволить пользователю ввести значение используйте </a:t>
            </a:r>
            <a:r>
              <a:rPr lang="ru-RU" spc="-1" dirty="0" err="1">
                <a:latin typeface="Calibri" panose="020F0502020204030204" pitchFamily="34" charset="0"/>
                <a:cs typeface="Calibri" panose="020F0502020204030204" pitchFamily="34" charset="0"/>
              </a:rPr>
              <a:t>cin</a:t>
            </a: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 вместе с оператором извлечения (&gt;&gt;). Переменная содержащая извлекаемую информацию следует за оператором. </a:t>
            </a:r>
          </a:p>
          <a:p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Следующий пример показывает, как принимать введенную пользователем информацию и сохранять ее в переменной </a:t>
            </a:r>
            <a:r>
              <a:rPr lang="ru-RU" spc="-1" dirty="0" err="1">
                <a:latin typeface="Calibri" panose="020F0502020204030204" pitchFamily="34" charset="0"/>
                <a:cs typeface="Calibri" panose="020F0502020204030204" pitchFamily="34" charset="0"/>
              </a:rPr>
              <a:t>num</a:t>
            </a: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sp>
        <p:nvSpPr>
          <p:cNvPr id="17" name="CustomShape 3"/>
          <p:cNvSpPr/>
          <p:nvPr/>
        </p:nvSpPr>
        <p:spPr>
          <a:xfrm>
            <a:off x="3297945" y="4211399"/>
            <a:ext cx="3270199" cy="16581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4000" b="1" spc="-1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sz="4000" b="1" spc="-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000" b="1" spc="-1" dirty="0" err="1">
                <a:latin typeface="Calibri" panose="020F0502020204030204" pitchFamily="34" charset="0"/>
                <a:cs typeface="Calibri" panose="020F0502020204030204" pitchFamily="34" charset="0"/>
              </a:rPr>
              <a:t>num</a:t>
            </a:r>
            <a:r>
              <a:rPr lang="en-US" sz="4000" b="1" spc="-1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r>
              <a:rPr lang="en-US" sz="4000" b="1" spc="-1" dirty="0" err="1">
                <a:latin typeface="Calibri" panose="020F0502020204030204" pitchFamily="34" charset="0"/>
                <a:cs typeface="Calibri" panose="020F0502020204030204" pitchFamily="34" charset="0"/>
              </a:rPr>
              <a:t>cin</a:t>
            </a:r>
            <a:r>
              <a:rPr lang="en-US" sz="4000" b="1" spc="-1" dirty="0">
                <a:latin typeface="Calibri" panose="020F0502020204030204" pitchFamily="34" charset="0"/>
                <a:cs typeface="Calibri" panose="020F0502020204030204" pitchFamily="34" charset="0"/>
              </a:rPr>
              <a:t> &gt;&gt; </a:t>
            </a:r>
            <a:r>
              <a:rPr lang="en-US" sz="4000" b="1" spc="-1" dirty="0" err="1">
                <a:latin typeface="Calibri" panose="020F0502020204030204" pitchFamily="34" charset="0"/>
                <a:cs typeface="Calibri" panose="020F0502020204030204" pitchFamily="34" charset="0"/>
              </a:rPr>
              <a:t>num</a:t>
            </a:r>
            <a:r>
              <a:rPr lang="en-US" sz="4000" b="1" spc="-1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endParaRPr lang="ru-RU" sz="4000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CustomShape 3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ПЕРЕМЕННЫЕ.</a:t>
            </a:r>
          </a:p>
          <a:p>
            <a:pPr algn="r">
              <a:lnSpc>
                <a:spcPct val="100000"/>
              </a:lnSpc>
            </a:pPr>
            <a:r>
              <a:rPr lang="ru-RU" sz="900" b="1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ПРОСТЫЕ ТИПЫ ДАННЫХ.</a:t>
            </a:r>
            <a:endParaRPr lang="ru-RU" sz="900" b="1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CustomShape 1"/>
          <p:cNvSpPr/>
          <p:nvPr/>
        </p:nvSpPr>
        <p:spPr>
          <a:xfrm>
            <a:off x="8491080" y="424620"/>
            <a:ext cx="3890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endParaRPr lang="ru-RU" sz="12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065382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022" y="1641685"/>
            <a:ext cx="6661418" cy="3218586"/>
          </a:xfrm>
          <a:prstGeom prst="rect">
            <a:avLst/>
          </a:prstGeom>
        </p:spPr>
      </p:pic>
      <p:pic>
        <p:nvPicPr>
          <p:cNvPr id="107" name="Google Shape;128;p4"/>
          <p:cNvPicPr/>
          <p:nvPr/>
        </p:nvPicPr>
        <p:blipFill>
          <a:blip r:embed="rId3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sp>
        <p:nvSpPr>
          <p:cNvPr id="109" name="CustomShape 2"/>
          <p:cNvSpPr/>
          <p:nvPr/>
        </p:nvSpPr>
        <p:spPr>
          <a:xfrm>
            <a:off x="690120" y="1153800"/>
            <a:ext cx="7553160" cy="85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Тема</a:t>
            </a:r>
            <a:r>
              <a:rPr lang="ru-RU" sz="20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: </a:t>
            </a:r>
            <a:r>
              <a:rPr lang="ru-RU" sz="2000" b="1" spc="-1" dirty="0" smtClean="0">
                <a:solidFill>
                  <a:srgbClr val="000000"/>
                </a:solidFill>
                <a:latin typeface="Calibri"/>
                <a:ea typeface="Calibri"/>
              </a:rPr>
              <a:t>Переменные. Простые типы данных.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2000" b="0" strike="noStrike" spc="-1" dirty="0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sz="1600" b="0" strike="noStrike" spc="-1" dirty="0">
              <a:latin typeface="Arial"/>
            </a:endParaRPr>
          </a:p>
        </p:txBody>
      </p:sp>
      <p:pic>
        <p:nvPicPr>
          <p:cNvPr id="111" name="Google Shape;132;p4"/>
          <p:cNvPicPr/>
          <p:nvPr/>
        </p:nvPicPr>
        <p:blipFill>
          <a:blip r:embed="rId4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33;p4"/>
          <p:cNvPicPr/>
          <p:nvPr/>
        </p:nvPicPr>
        <p:blipFill>
          <a:blip r:embed="rId5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34;p4"/>
          <p:cNvPicPr/>
          <p:nvPr/>
        </p:nvPicPr>
        <p:blipFill>
          <a:blip r:embed="rId4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118" name="CustomShape 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19" name="Google Shape;140;p4"/>
          <p:cNvPicPr/>
          <p:nvPr/>
        </p:nvPicPr>
        <p:blipFill>
          <a:blip r:embed="rId6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41;p4"/>
          <p:cNvPicPr/>
          <p:nvPr/>
        </p:nvPicPr>
        <p:blipFill>
          <a:blip r:embed="rId7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9" name="CustomShape 3"/>
          <p:cNvSpPr/>
          <p:nvPr/>
        </p:nvSpPr>
        <p:spPr>
          <a:xfrm>
            <a:off x="382331" y="1900440"/>
            <a:ext cx="2103480" cy="29565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ru-RU" b="1" spc="-1" dirty="0">
                <a:latin typeface="Calibri" panose="020F0502020204030204" pitchFamily="34" charset="0"/>
                <a:cs typeface="Calibri" panose="020F0502020204030204" pitchFamily="34" charset="0"/>
              </a:rPr>
              <a:t>Получение введенной </a:t>
            </a:r>
            <a:r>
              <a:rPr lang="ru-RU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информации</a:t>
            </a:r>
            <a:endParaRPr lang="en-US" b="1" spc="-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ru-RU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Следующая программа подсказывает пользователю ввести число и сохраняет его в переменной a</a:t>
            </a:r>
            <a:r>
              <a:rPr lang="ru-RU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spc="-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CustomShape 3"/>
          <p:cNvSpPr/>
          <p:nvPr/>
        </p:nvSpPr>
        <p:spPr>
          <a:xfrm>
            <a:off x="1141930" y="5331422"/>
            <a:ext cx="7414910" cy="115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После запуска программы выводится сообщение "</a:t>
            </a:r>
            <a:r>
              <a:rPr lang="ru-RU" spc="-1" dirty="0" err="1">
                <a:latin typeface="Calibri" panose="020F0502020204030204" pitchFamily="34" charset="0"/>
                <a:cs typeface="Calibri" panose="020F0502020204030204" pitchFamily="34" charset="0"/>
              </a:rPr>
              <a:t>Please</a:t>
            </a: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pc="-1" dirty="0" err="1">
                <a:latin typeface="Calibri" panose="020F0502020204030204" pitchFamily="34" charset="0"/>
                <a:cs typeface="Calibri" panose="020F0502020204030204" pitchFamily="34" charset="0"/>
              </a:rPr>
              <a:t>enter</a:t>
            </a: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ru-RU" spc="-1" dirty="0" err="1"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", затем ожидается ввод пользователем числа и нажатие кнопки </a:t>
            </a:r>
            <a:r>
              <a:rPr lang="ru-RU" spc="-1" dirty="0" err="1">
                <a:latin typeface="Calibri" panose="020F0502020204030204" pitchFamily="34" charset="0"/>
                <a:cs typeface="Calibri" panose="020F0502020204030204" pitchFamily="34" charset="0"/>
              </a:rPr>
              <a:t>Enter</a:t>
            </a: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.  </a:t>
            </a:r>
          </a:p>
          <a:p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Введенное число сохраняется в переменной a.</a:t>
            </a:r>
          </a:p>
        </p:txBody>
      </p:sp>
      <p:sp>
        <p:nvSpPr>
          <p:cNvPr id="21" name="CustomShape 3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ПЕРЕМЕННЫЕ.</a:t>
            </a:r>
          </a:p>
          <a:p>
            <a:pPr algn="r">
              <a:lnSpc>
                <a:spcPct val="100000"/>
              </a:lnSpc>
            </a:pPr>
            <a:r>
              <a:rPr lang="ru-RU" sz="900" b="1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ПРОСТЫЕ ТИПЫ ДАННЫХ.</a:t>
            </a:r>
            <a:endParaRPr lang="ru-RU" sz="900" b="1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CustomShape 1"/>
          <p:cNvSpPr/>
          <p:nvPr/>
        </p:nvSpPr>
        <p:spPr>
          <a:xfrm>
            <a:off x="8491080" y="424620"/>
            <a:ext cx="3890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  <a:endParaRPr lang="ru-RU" sz="12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67364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760" y="2885836"/>
            <a:ext cx="5046840" cy="371872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4814" y="5375939"/>
            <a:ext cx="2139246" cy="1228621"/>
          </a:xfrm>
          <a:prstGeom prst="rect">
            <a:avLst/>
          </a:prstGeom>
        </p:spPr>
      </p:pic>
      <p:pic>
        <p:nvPicPr>
          <p:cNvPr id="107" name="Google Shape;128;p4"/>
          <p:cNvPicPr/>
          <p:nvPr/>
        </p:nvPicPr>
        <p:blipFill>
          <a:blip r:embed="rId5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sp>
        <p:nvSpPr>
          <p:cNvPr id="109" name="CustomShape 2"/>
          <p:cNvSpPr/>
          <p:nvPr/>
        </p:nvSpPr>
        <p:spPr>
          <a:xfrm>
            <a:off x="690120" y="1153800"/>
            <a:ext cx="7553160" cy="85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Тема</a:t>
            </a:r>
            <a:r>
              <a:rPr lang="ru-RU" sz="20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: </a:t>
            </a:r>
            <a:r>
              <a:rPr lang="ru-RU" sz="2000" b="1" spc="-1" dirty="0" smtClean="0">
                <a:solidFill>
                  <a:srgbClr val="000000"/>
                </a:solidFill>
                <a:latin typeface="Calibri"/>
                <a:ea typeface="Calibri"/>
              </a:rPr>
              <a:t>Переменные. Простые типы данных.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2000" b="0" strike="noStrike" spc="-1" dirty="0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493449" y="1782144"/>
            <a:ext cx="3759237" cy="83505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Программа будет ждать столько времени, сколько необходимо пользователю чтобы ввести число.</a:t>
            </a:r>
            <a:endParaRPr lang="ru-RU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1" name="Google Shape;132;p4"/>
          <p:cNvPicPr/>
          <p:nvPr/>
        </p:nvPicPr>
        <p:blipFill>
          <a:blip r:embed="rId6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33;p4"/>
          <p:cNvPicPr/>
          <p:nvPr/>
        </p:nvPicPr>
        <p:blipFill>
          <a:blip r:embed="rId7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34;p4"/>
          <p:cNvPicPr/>
          <p:nvPr/>
        </p:nvPicPr>
        <p:blipFill>
          <a:blip r:embed="rId6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118" name="CustomShape 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19" name="Google Shape;140;p4"/>
          <p:cNvPicPr/>
          <p:nvPr/>
        </p:nvPicPr>
        <p:blipFill>
          <a:blip r:embed="rId8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41;p4"/>
          <p:cNvPicPr/>
          <p:nvPr/>
        </p:nvPicPr>
        <p:blipFill>
          <a:blip r:embed="rId9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297" y="1701326"/>
            <a:ext cx="3857543" cy="996686"/>
          </a:xfrm>
          <a:prstGeom prst="rect">
            <a:avLst/>
          </a:prstGeom>
        </p:spPr>
      </p:pic>
      <p:sp>
        <p:nvSpPr>
          <p:cNvPr id="21" name="CustomShape 3"/>
          <p:cNvSpPr/>
          <p:nvPr/>
        </p:nvSpPr>
        <p:spPr>
          <a:xfrm>
            <a:off x="493449" y="3032352"/>
            <a:ext cx="1933671" cy="154375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b="1" spc="-1" dirty="0">
                <a:latin typeface="Calibri" panose="020F0502020204030204" pitchFamily="34" charset="0"/>
                <a:cs typeface="Calibri" panose="020F0502020204030204" pitchFamily="34" charset="0"/>
              </a:rPr>
              <a:t>Получение введенной информации </a:t>
            </a:r>
          </a:p>
          <a:p>
            <a:pPr>
              <a:lnSpc>
                <a:spcPct val="100000"/>
              </a:lnSpc>
            </a:pPr>
            <a:r>
              <a:rPr lang="ru-RU" b="1" spc="-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Вы можете выполнить ввод пользователем информации множество раз, как сделано в следующей программе:</a:t>
            </a:r>
            <a:endParaRPr lang="ru-RU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CustomShape 3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ПЕРЕМЕННЫЕ.</a:t>
            </a:r>
          </a:p>
          <a:p>
            <a:pPr algn="r">
              <a:lnSpc>
                <a:spcPct val="100000"/>
              </a:lnSpc>
            </a:pPr>
            <a:r>
              <a:rPr lang="ru-RU" sz="900" b="1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ПРОСТЫЕ ТИПЫ ДАННЫХ.</a:t>
            </a:r>
            <a:endParaRPr lang="ru-RU" sz="900" b="1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CustomShape 1"/>
          <p:cNvSpPr/>
          <p:nvPr/>
        </p:nvSpPr>
        <p:spPr>
          <a:xfrm>
            <a:off x="8491080" y="424620"/>
            <a:ext cx="3890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  <a:endParaRPr lang="ru-RU" sz="12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519179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28;p4"/>
          <p:cNvPicPr/>
          <p:nvPr/>
        </p:nvPicPr>
        <p:blipFill>
          <a:blip r:embed="rId3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sp>
        <p:nvSpPr>
          <p:cNvPr id="109" name="CustomShape 2"/>
          <p:cNvSpPr/>
          <p:nvPr/>
        </p:nvSpPr>
        <p:spPr>
          <a:xfrm>
            <a:off x="690120" y="1153800"/>
            <a:ext cx="7553160" cy="85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Тема</a:t>
            </a:r>
            <a:r>
              <a:rPr lang="ru-RU" sz="20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: </a:t>
            </a:r>
            <a:r>
              <a:rPr lang="ru-RU" sz="2000" b="1" spc="-1" dirty="0" smtClean="0">
                <a:solidFill>
                  <a:srgbClr val="000000"/>
                </a:solidFill>
                <a:latin typeface="Calibri"/>
                <a:ea typeface="Calibri"/>
              </a:rPr>
              <a:t>Переменные. Простые типы данных.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2000" b="0" strike="noStrike" spc="-1" dirty="0">
              <a:latin typeface="Arial"/>
            </a:endParaRPr>
          </a:p>
        </p:txBody>
      </p:sp>
      <p:pic>
        <p:nvPicPr>
          <p:cNvPr id="111" name="Google Shape;132;p4"/>
          <p:cNvPicPr/>
          <p:nvPr/>
        </p:nvPicPr>
        <p:blipFill>
          <a:blip r:embed="rId4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33;p4"/>
          <p:cNvPicPr/>
          <p:nvPr/>
        </p:nvPicPr>
        <p:blipFill>
          <a:blip r:embed="rId5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34;p4"/>
          <p:cNvPicPr/>
          <p:nvPr/>
        </p:nvPicPr>
        <p:blipFill>
          <a:blip r:embed="rId4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118" name="CustomShape 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19" name="Google Shape;140;p4"/>
          <p:cNvPicPr/>
          <p:nvPr/>
        </p:nvPicPr>
        <p:blipFill>
          <a:blip r:embed="rId6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41;p4"/>
          <p:cNvPicPr/>
          <p:nvPr/>
        </p:nvPicPr>
        <p:blipFill>
          <a:blip r:embed="rId7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21" name="CustomShape 3"/>
          <p:cNvSpPr/>
          <p:nvPr/>
        </p:nvSpPr>
        <p:spPr>
          <a:xfrm>
            <a:off x="598320" y="1881601"/>
            <a:ext cx="7958520" cy="125348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b="1" spc="-1" dirty="0">
                <a:latin typeface="Calibri" panose="020F0502020204030204" pitchFamily="34" charset="0"/>
                <a:cs typeface="Calibri" panose="020F0502020204030204" pitchFamily="34" charset="0"/>
              </a:rPr>
              <a:t>Получение введенной информации </a:t>
            </a:r>
          </a:p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Давайте создадим программу, которая позволяет ввести два числа и выводит на экран их сумму.</a:t>
            </a:r>
            <a:endParaRPr lang="ru-RU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51" y="3192720"/>
            <a:ext cx="4542661" cy="3437039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899" y="3923324"/>
            <a:ext cx="2231842" cy="1336069"/>
          </a:xfrm>
          <a:prstGeom prst="rect">
            <a:avLst/>
          </a:prstGeom>
        </p:spPr>
      </p:pic>
      <p:sp>
        <p:nvSpPr>
          <p:cNvPr id="17" name="CustomShape 3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ПЕРЕМЕННЫЕ.</a:t>
            </a:r>
          </a:p>
          <a:p>
            <a:pPr algn="r">
              <a:lnSpc>
                <a:spcPct val="100000"/>
              </a:lnSpc>
            </a:pPr>
            <a:r>
              <a:rPr lang="ru-RU" sz="900" b="1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ПРОСТЫЕ ТИПЫ ДАННЫХ.</a:t>
            </a:r>
            <a:endParaRPr lang="ru-RU" sz="900" b="1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CustomShape 1"/>
          <p:cNvSpPr/>
          <p:nvPr/>
        </p:nvSpPr>
        <p:spPr>
          <a:xfrm>
            <a:off x="8491080" y="424620"/>
            <a:ext cx="3890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</a:p>
          <a:p>
            <a:pPr>
              <a:lnSpc>
                <a:spcPct val="100000"/>
              </a:lnSpc>
            </a:pPr>
            <a:endParaRPr lang="ru-RU" sz="12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38605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91" y="2962209"/>
            <a:ext cx="4667070" cy="3644151"/>
          </a:xfrm>
          <a:prstGeom prst="rect">
            <a:avLst/>
          </a:prstGeom>
        </p:spPr>
      </p:pic>
      <p:pic>
        <p:nvPicPr>
          <p:cNvPr id="107" name="Google Shape;128;p4"/>
          <p:cNvPicPr/>
          <p:nvPr/>
        </p:nvPicPr>
        <p:blipFill>
          <a:blip r:embed="rId4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sp>
        <p:nvSpPr>
          <p:cNvPr id="109" name="CustomShape 2"/>
          <p:cNvSpPr/>
          <p:nvPr/>
        </p:nvSpPr>
        <p:spPr>
          <a:xfrm>
            <a:off x="690120" y="1153800"/>
            <a:ext cx="7553160" cy="85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Тема</a:t>
            </a:r>
            <a:r>
              <a:rPr lang="ru-RU" sz="20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: </a:t>
            </a:r>
            <a:r>
              <a:rPr lang="ru-RU" sz="2000" b="1" spc="-1" dirty="0" smtClean="0">
                <a:solidFill>
                  <a:srgbClr val="000000"/>
                </a:solidFill>
                <a:latin typeface="Calibri"/>
                <a:ea typeface="Calibri"/>
              </a:rPr>
              <a:t>Переменные. Простые типы данных.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2000" b="0" strike="noStrike" spc="-1" dirty="0">
              <a:latin typeface="Arial"/>
            </a:endParaRPr>
          </a:p>
        </p:txBody>
      </p:sp>
      <p:pic>
        <p:nvPicPr>
          <p:cNvPr id="111" name="Google Shape;132;p4"/>
          <p:cNvPicPr/>
          <p:nvPr/>
        </p:nvPicPr>
        <p:blipFill>
          <a:blip r:embed="rId5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33;p4"/>
          <p:cNvPicPr/>
          <p:nvPr/>
        </p:nvPicPr>
        <p:blipFill>
          <a:blip r:embed="rId6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34;p4"/>
          <p:cNvPicPr/>
          <p:nvPr/>
        </p:nvPicPr>
        <p:blipFill>
          <a:blip r:embed="rId5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118" name="CustomShape 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19" name="Google Shape;140;p4"/>
          <p:cNvPicPr/>
          <p:nvPr/>
        </p:nvPicPr>
        <p:blipFill>
          <a:blip r:embed="rId7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41;p4"/>
          <p:cNvPicPr/>
          <p:nvPr/>
        </p:nvPicPr>
        <p:blipFill>
          <a:blip r:embed="rId8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7" name="CustomShape 3"/>
          <p:cNvSpPr/>
          <p:nvPr/>
        </p:nvSpPr>
        <p:spPr>
          <a:xfrm>
            <a:off x="736920" y="1756162"/>
            <a:ext cx="3269023" cy="105028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b="1" spc="-1" dirty="0">
                <a:latin typeface="Calibri" panose="020F0502020204030204" pitchFamily="34" charset="0"/>
                <a:cs typeface="Calibri" panose="020F0502020204030204" pitchFamily="34" charset="0"/>
              </a:rPr>
              <a:t>Арифметические операторы </a:t>
            </a:r>
          </a:p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C++ поддерживает следующие арифметические операторы.</a:t>
            </a:r>
            <a:endParaRPr lang="ru-RU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4522" y="1651089"/>
            <a:ext cx="4412318" cy="183136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3166" y="4081287"/>
            <a:ext cx="1598674" cy="1871175"/>
          </a:xfrm>
          <a:prstGeom prst="rect">
            <a:avLst/>
          </a:prstGeom>
        </p:spPr>
      </p:pic>
      <p:sp>
        <p:nvSpPr>
          <p:cNvPr id="22" name="CustomShape 3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ПЕРЕМЕННЫЕ.</a:t>
            </a:r>
          </a:p>
          <a:p>
            <a:pPr algn="r">
              <a:lnSpc>
                <a:spcPct val="100000"/>
              </a:lnSpc>
            </a:pPr>
            <a:r>
              <a:rPr lang="ru-RU" sz="900" b="1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ПРОСТЫЕ ТИПЫ ДАННЫХ.</a:t>
            </a:r>
            <a:endParaRPr lang="ru-RU" sz="900" b="1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CustomShape 1"/>
          <p:cNvSpPr/>
          <p:nvPr/>
        </p:nvSpPr>
        <p:spPr>
          <a:xfrm>
            <a:off x="8491080" y="424620"/>
            <a:ext cx="3890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  <a:endParaRPr lang="ru-RU" sz="12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231064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28;p4"/>
          <p:cNvPicPr/>
          <p:nvPr/>
        </p:nvPicPr>
        <p:blipFill>
          <a:blip r:embed="rId3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sp>
        <p:nvSpPr>
          <p:cNvPr id="109" name="CustomShape 2"/>
          <p:cNvSpPr/>
          <p:nvPr/>
        </p:nvSpPr>
        <p:spPr>
          <a:xfrm>
            <a:off x="690120" y="1153800"/>
            <a:ext cx="7553160" cy="85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Тема</a:t>
            </a:r>
            <a:r>
              <a:rPr lang="ru-RU" sz="20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: </a:t>
            </a:r>
            <a:r>
              <a:rPr lang="ru-RU" sz="2000" b="1" spc="-1" dirty="0" smtClean="0">
                <a:solidFill>
                  <a:srgbClr val="000000"/>
                </a:solidFill>
                <a:latin typeface="Calibri"/>
                <a:ea typeface="Calibri"/>
              </a:rPr>
              <a:t>Переменные. Простые типы данных.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2000" b="0" strike="noStrike" spc="-1" dirty="0">
              <a:latin typeface="Arial"/>
            </a:endParaRPr>
          </a:p>
        </p:txBody>
      </p:sp>
      <p:pic>
        <p:nvPicPr>
          <p:cNvPr id="111" name="Google Shape;132;p4"/>
          <p:cNvPicPr/>
          <p:nvPr/>
        </p:nvPicPr>
        <p:blipFill>
          <a:blip r:embed="rId4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33;p4"/>
          <p:cNvPicPr/>
          <p:nvPr/>
        </p:nvPicPr>
        <p:blipFill>
          <a:blip r:embed="rId5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34;p4"/>
          <p:cNvPicPr/>
          <p:nvPr/>
        </p:nvPicPr>
        <p:blipFill>
          <a:blip r:embed="rId4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118" name="CustomShape 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19" name="Google Shape;140;p4"/>
          <p:cNvPicPr/>
          <p:nvPr/>
        </p:nvPicPr>
        <p:blipFill>
          <a:blip r:embed="rId6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41;p4"/>
          <p:cNvPicPr/>
          <p:nvPr/>
        </p:nvPicPr>
        <p:blipFill>
          <a:blip r:embed="rId7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5" name="CustomShape 3"/>
          <p:cNvSpPr/>
          <p:nvPr/>
        </p:nvSpPr>
        <p:spPr>
          <a:xfrm>
            <a:off x="736920" y="1756162"/>
            <a:ext cx="7245937" cy="423823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b="1" spc="-1" dirty="0">
                <a:latin typeface="Calibri" panose="020F0502020204030204" pitchFamily="34" charset="0"/>
                <a:cs typeface="Calibri" panose="020F0502020204030204" pitchFamily="34" charset="0"/>
              </a:rPr>
              <a:t>Деление по модулю </a:t>
            </a:r>
          </a:p>
          <a:p>
            <a:pPr>
              <a:lnSpc>
                <a:spcPct val="100000"/>
              </a:lnSpc>
            </a:pPr>
            <a:r>
              <a:rPr lang="ru-RU" b="1" spc="-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Оператор деления по модулю (%) неофициально известен как оператор остатка, потому что он возвращает остаток после деления целочисленных переменных. </a:t>
            </a:r>
            <a:endParaRPr lang="en-US" spc="-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b="1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ru-RU" b="1" spc="-1" dirty="0">
                <a:latin typeface="Calibri" panose="020F0502020204030204" pitchFamily="34" charset="0"/>
                <a:cs typeface="Calibri" panose="020F0502020204030204" pitchFamily="34" charset="0"/>
              </a:rPr>
              <a:t>Приоритет операторов </a:t>
            </a:r>
          </a:p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Приоритет операторов определяет порядок вычисления, который влияет на то, как выражения будут вычислены. Определенные операторы имеют приоритет выше других; например, оператор умножения имеет приоритет выше, чем у оператора сложения. </a:t>
            </a:r>
            <a:endParaRPr lang="en-US" spc="-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pc="-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ru-RU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Как </a:t>
            </a: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и в математике, использование скобок изменяет приоритет операторов.</a:t>
            </a:r>
            <a:endParaRPr lang="ru-RU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CustomShape 3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ПЕРЕМЕННЫЕ.</a:t>
            </a:r>
          </a:p>
          <a:p>
            <a:pPr algn="r">
              <a:lnSpc>
                <a:spcPct val="100000"/>
              </a:lnSpc>
            </a:pPr>
            <a:r>
              <a:rPr lang="ru-RU" sz="900" b="1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ПРОСТЫЕ ТИПЫ ДАННЫХ.</a:t>
            </a:r>
            <a:endParaRPr lang="ru-RU" sz="900" b="1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CustomShape 1"/>
          <p:cNvSpPr/>
          <p:nvPr/>
        </p:nvSpPr>
        <p:spPr>
          <a:xfrm>
            <a:off x="8491080" y="424620"/>
            <a:ext cx="3890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17</a:t>
            </a:r>
            <a:endParaRPr lang="ru-RU" sz="12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4645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28;p4"/>
          <p:cNvPicPr/>
          <p:nvPr/>
        </p:nvPicPr>
        <p:blipFill>
          <a:blip r:embed="rId3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sp>
        <p:nvSpPr>
          <p:cNvPr id="109" name="CustomShape 2"/>
          <p:cNvSpPr/>
          <p:nvPr/>
        </p:nvSpPr>
        <p:spPr>
          <a:xfrm>
            <a:off x="690120" y="1153800"/>
            <a:ext cx="7553160" cy="85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Тема</a:t>
            </a:r>
            <a:r>
              <a:rPr lang="ru-RU" sz="20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: </a:t>
            </a:r>
            <a:r>
              <a:rPr lang="ru-RU" sz="2000" b="1" spc="-1" dirty="0" smtClean="0">
                <a:solidFill>
                  <a:srgbClr val="000000"/>
                </a:solidFill>
                <a:latin typeface="Calibri"/>
                <a:ea typeface="Calibri"/>
              </a:rPr>
              <a:t>Переменные. Простые типы данных.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2000" b="0" strike="noStrike" spc="-1" dirty="0">
              <a:latin typeface="Arial"/>
            </a:endParaRPr>
          </a:p>
        </p:txBody>
      </p:sp>
      <p:pic>
        <p:nvPicPr>
          <p:cNvPr id="111" name="Google Shape;132;p4"/>
          <p:cNvPicPr/>
          <p:nvPr/>
        </p:nvPicPr>
        <p:blipFill>
          <a:blip r:embed="rId4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33;p4"/>
          <p:cNvPicPr/>
          <p:nvPr/>
        </p:nvPicPr>
        <p:blipFill>
          <a:blip r:embed="rId5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34;p4"/>
          <p:cNvPicPr/>
          <p:nvPr/>
        </p:nvPicPr>
        <p:blipFill>
          <a:blip r:embed="rId4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118" name="CustomShape 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19" name="Google Shape;140;p4"/>
          <p:cNvPicPr/>
          <p:nvPr/>
        </p:nvPicPr>
        <p:blipFill>
          <a:blip r:embed="rId6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41;p4"/>
          <p:cNvPicPr/>
          <p:nvPr/>
        </p:nvPicPr>
        <p:blipFill>
          <a:blip r:embed="rId7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5" name="CustomShape 3"/>
          <p:cNvSpPr/>
          <p:nvPr/>
        </p:nvSpPr>
        <p:spPr>
          <a:xfrm>
            <a:off x="736920" y="1756162"/>
            <a:ext cx="8102520" cy="487359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b="1" spc="-1" dirty="0">
                <a:latin typeface="Calibri" panose="020F0502020204030204" pitchFamily="34" charset="0"/>
                <a:cs typeface="Calibri" panose="020F0502020204030204" pitchFamily="34" charset="0"/>
              </a:rPr>
              <a:t>Приоритет операторов </a:t>
            </a:r>
          </a:p>
          <a:p>
            <a:pPr>
              <a:lnSpc>
                <a:spcPct val="100000"/>
              </a:lnSpc>
            </a:pPr>
            <a:r>
              <a:rPr lang="ru-RU" b="1" spc="-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Скобки присваивают операциям высокий приоритет. Если выражение в скобках находится в другом выражении, также закрытом скобками, то сперва вычисляется выражение, лежащее внутри</a:t>
            </a:r>
            <a:r>
              <a:rPr lang="ru-RU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b="1" spc="-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b="1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Если никакие выражения не заключены в скобки, то мультипликативные (умножение, деление, деление по модулю) операторы будут вычислены до аддитивных (сложение, вычитание) операторов</a:t>
            </a:r>
            <a:r>
              <a:rPr lang="ru-RU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pc="-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ru-RU" b="1" spc="-1" dirty="0">
                <a:latin typeface="Calibri" panose="020F0502020204030204" pitchFamily="34" charset="0"/>
                <a:cs typeface="Calibri" panose="020F0502020204030204" pitchFamily="34" charset="0"/>
              </a:rPr>
              <a:t>Операторы присваивания </a:t>
            </a:r>
          </a:p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Простой оператор присваивания (=) присваивает правую часть выражения к левой части.  </a:t>
            </a:r>
          </a:p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C++ имеет короткие операторы одновременного выполнения операции и присваивания.  </a:t>
            </a:r>
          </a:p>
        </p:txBody>
      </p:sp>
      <p:sp>
        <p:nvSpPr>
          <p:cNvPr id="13" name="CustomShape 3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ПЕРЕМЕННЫЕ.</a:t>
            </a:r>
          </a:p>
          <a:p>
            <a:pPr algn="r">
              <a:lnSpc>
                <a:spcPct val="100000"/>
              </a:lnSpc>
            </a:pPr>
            <a:r>
              <a:rPr lang="ru-RU" sz="900" b="1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ПРОСТЫЕ ТИПЫ ДАННЫХ.</a:t>
            </a:r>
            <a:endParaRPr lang="ru-RU" sz="900" b="1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CustomShape 1"/>
          <p:cNvSpPr/>
          <p:nvPr/>
        </p:nvSpPr>
        <p:spPr>
          <a:xfrm>
            <a:off x="8491080" y="424620"/>
            <a:ext cx="3890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18</a:t>
            </a:r>
            <a:endParaRPr lang="ru-RU" sz="12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441768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28;p4"/>
          <p:cNvPicPr/>
          <p:nvPr/>
        </p:nvPicPr>
        <p:blipFill>
          <a:blip r:embed="rId3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sp>
        <p:nvSpPr>
          <p:cNvPr id="109" name="CustomShape 2"/>
          <p:cNvSpPr/>
          <p:nvPr/>
        </p:nvSpPr>
        <p:spPr>
          <a:xfrm>
            <a:off x="690120" y="1153800"/>
            <a:ext cx="7553160" cy="85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Тема</a:t>
            </a:r>
            <a:r>
              <a:rPr lang="ru-RU" sz="20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: </a:t>
            </a:r>
            <a:r>
              <a:rPr lang="ru-RU" sz="2000" b="1" spc="-1" dirty="0" smtClean="0">
                <a:solidFill>
                  <a:srgbClr val="000000"/>
                </a:solidFill>
                <a:latin typeface="Calibri"/>
                <a:ea typeface="Calibri"/>
              </a:rPr>
              <a:t>Переменные. Простые типы данных.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2000" b="0" strike="noStrike" spc="-1" dirty="0">
              <a:latin typeface="Arial"/>
            </a:endParaRPr>
          </a:p>
        </p:txBody>
      </p:sp>
      <p:pic>
        <p:nvPicPr>
          <p:cNvPr id="111" name="Google Shape;132;p4"/>
          <p:cNvPicPr/>
          <p:nvPr/>
        </p:nvPicPr>
        <p:blipFill>
          <a:blip r:embed="rId4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33;p4"/>
          <p:cNvPicPr/>
          <p:nvPr/>
        </p:nvPicPr>
        <p:blipFill>
          <a:blip r:embed="rId5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34;p4"/>
          <p:cNvPicPr/>
          <p:nvPr/>
        </p:nvPicPr>
        <p:blipFill>
          <a:blip r:embed="rId4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118" name="CustomShape 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19" name="Google Shape;140;p4"/>
          <p:cNvPicPr/>
          <p:nvPr/>
        </p:nvPicPr>
        <p:blipFill>
          <a:blip r:embed="rId6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41;p4"/>
          <p:cNvPicPr/>
          <p:nvPr/>
        </p:nvPicPr>
        <p:blipFill>
          <a:blip r:embed="rId7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5" name="CustomShape 3"/>
          <p:cNvSpPr/>
          <p:nvPr/>
        </p:nvSpPr>
        <p:spPr>
          <a:xfrm>
            <a:off x="2066526" y="2063998"/>
            <a:ext cx="5928983" cy="66051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C++ имеет короткие операторы одновременного выполнения операции и присваивания.  </a:t>
            </a:r>
            <a:endParaRPr lang="en-US" spc="-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2000" spc="-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2000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2000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ru-RU" sz="2000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CustomShape 3"/>
          <p:cNvSpPr/>
          <p:nvPr/>
        </p:nvSpPr>
        <p:spPr>
          <a:xfrm>
            <a:off x="2572263" y="3009364"/>
            <a:ext cx="4554251" cy="237575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spc="-1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sz="2400" spc="-1" dirty="0">
                <a:latin typeface="Calibri" panose="020F0502020204030204" pitchFamily="34" charset="0"/>
                <a:cs typeface="Calibri" panose="020F0502020204030204" pitchFamily="34" charset="0"/>
              </a:rPr>
              <a:t> x = 10;</a:t>
            </a:r>
            <a:br>
              <a:rPr lang="en-US" sz="2400" spc="-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spc="-1" dirty="0">
                <a:latin typeface="Calibri" panose="020F0502020204030204" pitchFamily="34" charset="0"/>
                <a:cs typeface="Calibri" panose="020F0502020204030204" pitchFamily="34" charset="0"/>
              </a:rPr>
              <a:t>x += 4; </a:t>
            </a:r>
            <a:r>
              <a:rPr lang="en-US" sz="2400" spc="-1" dirty="0">
                <a:latin typeface="Calibri" panose="020F0502020204030204" pitchFamily="34" charset="0"/>
                <a:cs typeface="Calibri" panose="020F0502020204030204" pitchFamily="34" charset="0"/>
              </a:rPr>
              <a:t>// equivalent to x = x + 4</a:t>
            </a:r>
            <a:br>
              <a:rPr lang="en-US" sz="2400" spc="-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spc="-1" dirty="0">
                <a:latin typeface="Calibri" panose="020F0502020204030204" pitchFamily="34" charset="0"/>
                <a:cs typeface="Calibri" panose="020F0502020204030204" pitchFamily="34" charset="0"/>
              </a:rPr>
              <a:t>x -= 5; </a:t>
            </a:r>
            <a:r>
              <a:rPr lang="en-US" sz="2400" spc="-1" dirty="0">
                <a:latin typeface="Calibri" panose="020F0502020204030204" pitchFamily="34" charset="0"/>
                <a:cs typeface="Calibri" panose="020F0502020204030204" pitchFamily="34" charset="0"/>
              </a:rPr>
              <a:t>// equivalent to x = x – 5</a:t>
            </a:r>
          </a:p>
          <a:p>
            <a:pPr>
              <a:lnSpc>
                <a:spcPct val="100000"/>
              </a:lnSpc>
            </a:pPr>
            <a:r>
              <a:rPr lang="en-US" sz="2400" b="1" spc="-1" dirty="0">
                <a:latin typeface="Calibri" panose="020F0502020204030204" pitchFamily="34" charset="0"/>
                <a:cs typeface="Calibri" panose="020F0502020204030204" pitchFamily="34" charset="0"/>
              </a:rPr>
              <a:t>x *= 3; </a:t>
            </a:r>
            <a:r>
              <a:rPr lang="en-US" sz="2400" spc="-1" dirty="0">
                <a:latin typeface="Calibri" panose="020F0502020204030204" pitchFamily="34" charset="0"/>
                <a:cs typeface="Calibri" panose="020F0502020204030204" pitchFamily="34" charset="0"/>
              </a:rPr>
              <a:t>// equivalent to x = x * 3</a:t>
            </a:r>
            <a:br>
              <a:rPr lang="en-US" sz="2400" spc="-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spc="-1" dirty="0">
                <a:latin typeface="Calibri" panose="020F0502020204030204" pitchFamily="34" charset="0"/>
                <a:cs typeface="Calibri" panose="020F0502020204030204" pitchFamily="34" charset="0"/>
              </a:rPr>
              <a:t>x /= 2; </a:t>
            </a:r>
            <a:r>
              <a:rPr lang="en-US" sz="2400" spc="-1" dirty="0">
                <a:latin typeface="Calibri" panose="020F0502020204030204" pitchFamily="34" charset="0"/>
                <a:cs typeface="Calibri" panose="020F0502020204030204" pitchFamily="34" charset="0"/>
              </a:rPr>
              <a:t>// equivalent to x = x / 2</a:t>
            </a:r>
            <a:br>
              <a:rPr lang="en-US" sz="2400" spc="-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spc="-1" dirty="0">
                <a:latin typeface="Calibri" panose="020F0502020204030204" pitchFamily="34" charset="0"/>
                <a:cs typeface="Calibri" panose="020F0502020204030204" pitchFamily="34" charset="0"/>
              </a:rPr>
              <a:t>x %= 4; </a:t>
            </a:r>
            <a:r>
              <a:rPr lang="en-US" sz="2400" spc="-1" dirty="0">
                <a:latin typeface="Calibri" panose="020F0502020204030204" pitchFamily="34" charset="0"/>
                <a:cs typeface="Calibri" panose="020F0502020204030204" pitchFamily="34" charset="0"/>
              </a:rPr>
              <a:t>// equivalent to x = x % 4</a:t>
            </a:r>
          </a:p>
        </p:txBody>
      </p:sp>
      <p:sp>
        <p:nvSpPr>
          <p:cNvPr id="14" name="CustomShape 3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ПЕРЕМЕННЫЕ.</a:t>
            </a:r>
          </a:p>
          <a:p>
            <a:pPr algn="r">
              <a:lnSpc>
                <a:spcPct val="100000"/>
              </a:lnSpc>
            </a:pPr>
            <a:r>
              <a:rPr lang="ru-RU" sz="900" b="1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ПРОСТЫЕ ТИПЫ ДАННЫХ.</a:t>
            </a:r>
            <a:endParaRPr lang="ru-RU" sz="900" b="1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CustomShape 1"/>
          <p:cNvSpPr/>
          <p:nvPr/>
        </p:nvSpPr>
        <p:spPr>
          <a:xfrm>
            <a:off x="8491080" y="424620"/>
            <a:ext cx="3890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190</a:t>
            </a:r>
            <a:endParaRPr lang="ru-RU" sz="12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21031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97;p2"/>
          <p:cNvPicPr/>
          <p:nvPr/>
        </p:nvPicPr>
        <p:blipFill>
          <a:blip r:embed="rId2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sp>
        <p:nvSpPr>
          <p:cNvPr id="85" name="CustomShape 1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2</a:t>
            </a:r>
            <a:endParaRPr lang="ru-RU" sz="1200" b="0" strike="noStrike" spc="-1">
              <a:latin typeface="Arial"/>
            </a:endParaRPr>
          </a:p>
        </p:txBody>
      </p:sp>
      <p:pic>
        <p:nvPicPr>
          <p:cNvPr id="86" name="Google Shape;99;p2"/>
          <p:cNvPicPr/>
          <p:nvPr/>
        </p:nvPicPr>
        <p:blipFill>
          <a:blip r:embed="rId3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87" name="CustomShape 2"/>
          <p:cNvSpPr/>
          <p:nvPr/>
        </p:nvSpPr>
        <p:spPr>
          <a:xfrm>
            <a:off x="733680" y="1060920"/>
            <a:ext cx="4966200" cy="57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32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СОДЕРЖАНИЕ</a:t>
            </a:r>
            <a:endParaRPr lang="ru-RU" sz="3200" b="0" strike="noStrike" spc="-1" dirty="0">
              <a:latin typeface="Arial"/>
            </a:endParaRPr>
          </a:p>
        </p:txBody>
      </p:sp>
      <p:sp>
        <p:nvSpPr>
          <p:cNvPr id="88" name="CustomShape 3"/>
          <p:cNvSpPr/>
          <p:nvPr/>
        </p:nvSpPr>
        <p:spPr>
          <a:xfrm>
            <a:off x="750600" y="1833420"/>
            <a:ext cx="5534280" cy="527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8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1. ВВЕДЕНИЕ. ОРГАНИЗАЦИОННАЯ ИНФОРМАЦИЯ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 dirty="0"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Тема занятия </a:t>
            </a:r>
            <a:endParaRPr lang="ru-RU" sz="1400" b="0" strike="noStrike" spc="-1" dirty="0"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Цели и задачи занятия </a:t>
            </a:r>
            <a:endParaRPr lang="ru-RU" sz="1400" b="0" strike="noStrike" spc="-1" dirty="0"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Результаты занятия </a:t>
            </a:r>
            <a:endParaRPr lang="ru-RU" sz="1400" b="0" strike="noStrike" spc="-1" dirty="0"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Материалы для преподавателя</a:t>
            </a:r>
            <a:endParaRPr lang="ru-RU" sz="1400" b="0" strike="noStrike" spc="-1" dirty="0"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Материалы для ученика </a:t>
            </a:r>
            <a:endParaRPr lang="ru-RU" sz="1400" b="0" strike="noStrike" spc="-1" dirty="0"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b="0" strike="noStrike" spc="-1" dirty="0" err="1">
                <a:solidFill>
                  <a:srgbClr val="000000"/>
                </a:solidFill>
                <a:latin typeface="Calibri"/>
                <a:ea typeface="Calibri"/>
              </a:rPr>
              <a:t>Тайминг</a:t>
            </a:r>
            <a:r>
              <a:rPr lang="ru-RU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 проведения занятия </a:t>
            </a:r>
            <a:endParaRPr lang="ru-RU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2. ТЕОРЕТИЧЕСКАЯ ЧАСТЬ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 dirty="0"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spc="-1" dirty="0" smtClean="0">
                <a:solidFill>
                  <a:srgbClr val="000000"/>
                </a:solidFill>
                <a:latin typeface="Calibri"/>
              </a:rPr>
              <a:t>Стандартный ввод и вывод</a:t>
            </a: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spc="-1" dirty="0" smtClean="0">
                <a:solidFill>
                  <a:srgbClr val="000000"/>
                </a:solidFill>
                <a:latin typeface="Calibri"/>
              </a:rPr>
              <a:t>Комментарии</a:t>
            </a: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spc="-1" dirty="0" smtClean="0">
                <a:solidFill>
                  <a:srgbClr val="000000"/>
                </a:solidFill>
                <a:latin typeface="Calibri"/>
              </a:rPr>
              <a:t>Переменные и типы данных</a:t>
            </a:r>
            <a:endParaRPr lang="ru-RU" sz="1400" b="0" strike="noStrike" spc="-1" dirty="0">
              <a:latin typeface="Arial"/>
            </a:endParaRPr>
          </a:p>
          <a:p>
            <a:pPr marL="285840" indent="-233640">
              <a:lnSpc>
                <a:spcPct val="100000"/>
              </a:lnSpc>
            </a:pPr>
            <a:endParaRPr lang="ru-RU" sz="1400" b="0" strike="noStrike" spc="-1" dirty="0">
              <a:latin typeface="Arial"/>
            </a:endParaRPr>
          </a:p>
          <a:p>
            <a:pPr marL="285840" indent="-233640">
              <a:lnSpc>
                <a:spcPct val="100000"/>
              </a:lnSpc>
            </a:pPr>
            <a:r>
              <a:rPr lang="ru-RU" sz="18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3. ПРАКТИЧЕСКАЯ ЧАСТЬ</a:t>
            </a:r>
            <a:r>
              <a:rPr lang="ru-RU" sz="8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800" b="0" strike="noStrike" spc="-1" dirty="0">
              <a:latin typeface="Arial"/>
            </a:endParaRPr>
          </a:p>
          <a:p>
            <a:pPr marL="285840" indent="-233640">
              <a:lnSpc>
                <a:spcPct val="100000"/>
              </a:lnSpc>
            </a:pPr>
            <a:endParaRPr lang="ru-RU" sz="800" b="0" strike="noStrike" spc="-1" dirty="0"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spc="-1" dirty="0" smtClean="0">
                <a:solidFill>
                  <a:srgbClr val="000000"/>
                </a:solidFill>
                <a:latin typeface="Calibri"/>
              </a:rPr>
              <a:t>Работа с стандартным вводом и выводом</a:t>
            </a: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spc="-1" dirty="0" smtClean="0">
                <a:solidFill>
                  <a:srgbClr val="000000"/>
                </a:solidFill>
                <a:latin typeface="Calibri"/>
              </a:rPr>
              <a:t>Работа с переменными</a:t>
            </a: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b="0" strike="noStrike" spc="-1" dirty="0" smtClean="0">
                <a:solidFill>
                  <a:srgbClr val="000000"/>
                </a:solidFill>
                <a:latin typeface="Calibri"/>
              </a:rPr>
              <a:t>Использование арифметических операция</a:t>
            </a:r>
          </a:p>
          <a:p>
            <a:pPr marL="1440">
              <a:lnSpc>
                <a:spcPct val="100000"/>
              </a:lnSpc>
              <a:buClr>
                <a:srgbClr val="000000"/>
              </a:buClr>
            </a:pPr>
            <a:endParaRPr lang="ru-RU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dirty="0"/>
              <a:t/>
            </a:r>
            <a:br>
              <a:rPr dirty="0"/>
            </a:br>
            <a:endParaRPr lang="ru-RU" sz="1400" b="0" strike="noStrike" spc="-1" dirty="0">
              <a:latin typeface="Arial"/>
            </a:endParaRPr>
          </a:p>
          <a:p>
            <a:pPr>
              <a:lnSpc>
                <a:spcPct val="80000"/>
              </a:lnSpc>
            </a:pPr>
            <a:endParaRPr lang="ru-RU" sz="1400" b="0" strike="noStrike" spc="-1" dirty="0">
              <a:latin typeface="Arial"/>
            </a:endParaRPr>
          </a:p>
        </p:txBody>
      </p:sp>
      <p:pic>
        <p:nvPicPr>
          <p:cNvPr id="89" name="Google Shape;102;p2"/>
          <p:cNvPicPr/>
          <p:nvPr/>
        </p:nvPicPr>
        <p:blipFill>
          <a:blip r:embed="rId4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90" name="Google Shape;103;p2"/>
          <p:cNvPicPr/>
          <p:nvPr/>
        </p:nvPicPr>
        <p:blipFill>
          <a:blip r:embed="rId3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92" name="CustomShape 5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93" name="Google Shape;106;p2"/>
          <p:cNvPicPr/>
          <p:nvPr/>
        </p:nvPicPr>
        <p:blipFill>
          <a:blip r:embed="rId5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94" name="Google Shape;107;p2"/>
          <p:cNvPicPr/>
          <p:nvPr/>
        </p:nvPicPr>
        <p:blipFill>
          <a:blip r:embed="rId6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3" name="CustomShape 3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ПЕРЕМЕННЫЕ.</a:t>
            </a:r>
          </a:p>
          <a:p>
            <a:pPr algn="r">
              <a:lnSpc>
                <a:spcPct val="100000"/>
              </a:lnSpc>
            </a:pPr>
            <a:r>
              <a:rPr lang="ru-RU" sz="900" b="1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ПРОСТЫЕ ТИПЫ ДАННЫХ.</a:t>
            </a:r>
            <a:endParaRPr lang="ru-RU" sz="900" b="1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1690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28;p4"/>
          <p:cNvPicPr/>
          <p:nvPr/>
        </p:nvPicPr>
        <p:blipFill>
          <a:blip r:embed="rId3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sp>
        <p:nvSpPr>
          <p:cNvPr id="109" name="CustomShape 2"/>
          <p:cNvSpPr/>
          <p:nvPr/>
        </p:nvSpPr>
        <p:spPr>
          <a:xfrm>
            <a:off x="690120" y="1153800"/>
            <a:ext cx="7553160" cy="85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Тема</a:t>
            </a:r>
            <a:r>
              <a:rPr lang="ru-RU" sz="20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: </a:t>
            </a:r>
            <a:r>
              <a:rPr lang="ru-RU" sz="2000" b="1" spc="-1" dirty="0" smtClean="0">
                <a:solidFill>
                  <a:srgbClr val="000000"/>
                </a:solidFill>
                <a:latin typeface="Calibri"/>
                <a:ea typeface="Calibri"/>
              </a:rPr>
              <a:t>Переменные. Простые типы данных.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2000" b="0" strike="noStrike" spc="-1" dirty="0">
              <a:latin typeface="Arial"/>
            </a:endParaRPr>
          </a:p>
        </p:txBody>
      </p:sp>
      <p:pic>
        <p:nvPicPr>
          <p:cNvPr id="111" name="Google Shape;132;p4"/>
          <p:cNvPicPr/>
          <p:nvPr/>
        </p:nvPicPr>
        <p:blipFill>
          <a:blip r:embed="rId4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33;p4"/>
          <p:cNvPicPr/>
          <p:nvPr/>
        </p:nvPicPr>
        <p:blipFill>
          <a:blip r:embed="rId5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34;p4"/>
          <p:cNvPicPr/>
          <p:nvPr/>
        </p:nvPicPr>
        <p:blipFill>
          <a:blip r:embed="rId4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118" name="CustomShape 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19" name="Google Shape;140;p4"/>
          <p:cNvPicPr/>
          <p:nvPr/>
        </p:nvPicPr>
        <p:blipFill>
          <a:blip r:embed="rId6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41;p4"/>
          <p:cNvPicPr/>
          <p:nvPr/>
        </p:nvPicPr>
        <p:blipFill>
          <a:blip r:embed="rId7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5" name="CustomShape 3"/>
          <p:cNvSpPr/>
          <p:nvPr/>
        </p:nvSpPr>
        <p:spPr>
          <a:xfrm>
            <a:off x="690120" y="1860329"/>
            <a:ext cx="7153680" cy="194309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b="1" spc="-1" dirty="0">
                <a:latin typeface="Calibri" panose="020F0502020204030204" pitchFamily="34" charset="0"/>
                <a:cs typeface="Calibri" panose="020F0502020204030204" pitchFamily="34" charset="0"/>
              </a:rPr>
              <a:t>Оператор инкремента </a:t>
            </a:r>
            <a:endParaRPr lang="ru-RU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Оператор инкремента используется для увеличения целочисленного значения на единицу</a:t>
            </a:r>
            <a:r>
              <a:rPr lang="ru-RU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pc="-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2000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ru-RU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Следующие выражения эквивалентны:</a:t>
            </a:r>
            <a:endParaRPr lang="ru-RU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CustomShape 3"/>
          <p:cNvSpPr/>
          <p:nvPr/>
        </p:nvSpPr>
        <p:spPr>
          <a:xfrm>
            <a:off x="1798970" y="3228124"/>
            <a:ext cx="5902869" cy="6372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b="1" spc="-1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40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++;  	x</a:t>
            </a:r>
            <a:r>
              <a:rPr lang="ru-RU" sz="40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0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+=1; 	x = x + 1;</a:t>
            </a:r>
            <a:endParaRPr lang="ru-RU" sz="4000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CustomShape 3"/>
          <p:cNvSpPr/>
          <p:nvPr/>
        </p:nvSpPr>
        <p:spPr>
          <a:xfrm>
            <a:off x="834960" y="4235535"/>
            <a:ext cx="7153680" cy="14387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b="1" spc="-1" dirty="0">
                <a:latin typeface="Calibri" panose="020F0502020204030204" pitchFamily="34" charset="0"/>
                <a:cs typeface="Calibri" panose="020F0502020204030204" pitchFamily="34" charset="0"/>
              </a:rPr>
              <a:t>Оператор декремента </a:t>
            </a:r>
          </a:p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Оператор декремента (--) работает почти таким же образом, как и оператор инкремента, но вместо увеличения значения, он уменьшает его на единицу.</a:t>
            </a:r>
            <a:endParaRPr lang="ru-RU" sz="2000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CustomShape 3"/>
          <p:cNvSpPr/>
          <p:nvPr/>
        </p:nvSpPr>
        <p:spPr>
          <a:xfrm>
            <a:off x="1798970" y="5469122"/>
            <a:ext cx="5902869" cy="6372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ru-RU" sz="40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--</a:t>
            </a:r>
            <a:r>
              <a:rPr lang="en-US" sz="40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;		x</a:t>
            </a:r>
            <a:r>
              <a:rPr lang="ru-RU" sz="40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 -</a:t>
            </a:r>
            <a:r>
              <a:rPr lang="en-US" sz="40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=1; 	x = x </a:t>
            </a:r>
            <a:r>
              <a:rPr lang="ru-RU" sz="40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sz="40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 1;</a:t>
            </a:r>
            <a:endParaRPr lang="ru-RU" sz="4000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CustomShape 3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ПЕРЕМЕННЫЕ.</a:t>
            </a:r>
          </a:p>
          <a:p>
            <a:pPr algn="r">
              <a:lnSpc>
                <a:spcPct val="100000"/>
              </a:lnSpc>
            </a:pPr>
            <a:r>
              <a:rPr lang="ru-RU" sz="900" b="1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ПРОСТЫЕ ТИПЫ ДАННЫХ.</a:t>
            </a:r>
            <a:endParaRPr lang="ru-RU" sz="900" b="1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CustomShape 1"/>
          <p:cNvSpPr/>
          <p:nvPr/>
        </p:nvSpPr>
        <p:spPr>
          <a:xfrm>
            <a:off x="8491080" y="424620"/>
            <a:ext cx="3890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spc="-1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ru-RU" sz="1200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lang="ru-RU" sz="12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2803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85;p1"/>
          <p:cNvPicPr/>
          <p:nvPr/>
        </p:nvPicPr>
        <p:blipFill>
          <a:blip r:embed="rId2"/>
          <a:stretch/>
        </p:blipFill>
        <p:spPr>
          <a:xfrm>
            <a:off x="3829680" y="5519160"/>
            <a:ext cx="1514520" cy="723960"/>
          </a:xfrm>
          <a:prstGeom prst="rect">
            <a:avLst/>
          </a:prstGeom>
          <a:ln>
            <a:noFill/>
          </a:ln>
        </p:spPr>
      </p:pic>
      <p:sp>
        <p:nvSpPr>
          <p:cNvPr id="80" name="CustomShape 3"/>
          <p:cNvSpPr/>
          <p:nvPr/>
        </p:nvSpPr>
        <p:spPr>
          <a:xfrm>
            <a:off x="3387420" y="531315"/>
            <a:ext cx="233064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18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Программирование на </a:t>
            </a:r>
            <a:r>
              <a:rPr lang="en-US" spc="-1" dirty="0" smtClean="0">
                <a:solidFill>
                  <a:srgbClr val="000000"/>
                </a:solidFill>
                <a:latin typeface="Calibri"/>
                <a:ea typeface="Calibri"/>
              </a:rPr>
              <a:t>C++</a:t>
            </a:r>
            <a:endParaRPr lang="ru-RU" sz="1800" b="0" strike="noStrike" spc="-1" dirty="0">
              <a:latin typeface="Arial"/>
            </a:endParaRPr>
          </a:p>
        </p:txBody>
      </p:sp>
      <p:sp>
        <p:nvSpPr>
          <p:cNvPr id="82" name="CustomShape 5"/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1400" spc="-1" dirty="0">
                <a:solidFill>
                  <a:srgbClr val="000000"/>
                </a:solidFill>
                <a:latin typeface="Calibri"/>
                <a:ea typeface="Calibri"/>
              </a:rPr>
              <a:t>2</a:t>
            </a:r>
            <a:r>
              <a:rPr lang="ru-RU" sz="1400" b="0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ru-RU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занятие</a:t>
            </a:r>
            <a:endParaRPr lang="ru-RU" sz="1400" b="0" strike="noStrike" spc="-1" dirty="0">
              <a:latin typeface="Arial"/>
            </a:endParaRPr>
          </a:p>
        </p:txBody>
      </p:sp>
      <p:sp>
        <p:nvSpPr>
          <p:cNvPr id="83" name="CustomShape 6"/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ru-RU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2019</a:t>
            </a:r>
            <a:endParaRPr lang="ru-RU" sz="1200" b="0" strike="noStrike" spc="-1">
              <a:latin typeface="Arial"/>
            </a:endParaRPr>
          </a:p>
        </p:txBody>
      </p:sp>
      <p:sp>
        <p:nvSpPr>
          <p:cNvPr id="10" name="CustomShape 1"/>
          <p:cNvSpPr/>
          <p:nvPr/>
        </p:nvSpPr>
        <p:spPr>
          <a:xfrm>
            <a:off x="970380" y="1814355"/>
            <a:ext cx="7233120" cy="42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4000" spc="-1" dirty="0" smtClean="0">
                <a:latin typeface="Arial"/>
              </a:rPr>
              <a:t>Практическая часть</a:t>
            </a:r>
            <a:endParaRPr lang="ru-RU" sz="4000" b="0" strike="noStrike" spc="-1" dirty="0">
              <a:latin typeface="Arial"/>
            </a:endParaRPr>
          </a:p>
        </p:txBody>
      </p:sp>
      <p:sp>
        <p:nvSpPr>
          <p:cNvPr id="8" name="CustomShape 1"/>
          <p:cNvSpPr/>
          <p:nvPr/>
        </p:nvSpPr>
        <p:spPr>
          <a:xfrm>
            <a:off x="1104480" y="3708360"/>
            <a:ext cx="7233120" cy="42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2400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Переменные. </a:t>
            </a:r>
          </a:p>
          <a:p>
            <a:pPr algn="ctr">
              <a:lnSpc>
                <a:spcPct val="100000"/>
              </a:lnSpc>
            </a:pPr>
            <a:r>
              <a:rPr lang="ru-RU" sz="2400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Простые типы данных.</a:t>
            </a:r>
            <a:endParaRPr lang="ru-RU" sz="24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115641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28;p4"/>
          <p:cNvPicPr/>
          <p:nvPr/>
        </p:nvPicPr>
        <p:blipFill>
          <a:blip r:embed="rId3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sp>
        <p:nvSpPr>
          <p:cNvPr id="110" name="CustomShape 3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sz="1600" b="0" strike="noStrike" spc="-1" dirty="0">
              <a:latin typeface="Arial"/>
            </a:endParaRPr>
          </a:p>
        </p:txBody>
      </p:sp>
      <p:pic>
        <p:nvPicPr>
          <p:cNvPr id="111" name="Google Shape;132;p4"/>
          <p:cNvPicPr/>
          <p:nvPr/>
        </p:nvPicPr>
        <p:blipFill>
          <a:blip r:embed="rId4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33;p4"/>
          <p:cNvPicPr/>
          <p:nvPr/>
        </p:nvPicPr>
        <p:blipFill>
          <a:blip r:embed="rId5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34;p4"/>
          <p:cNvPicPr/>
          <p:nvPr/>
        </p:nvPicPr>
        <p:blipFill>
          <a:blip r:embed="rId4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118" name="CustomShape 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19" name="Google Shape;140;p4"/>
          <p:cNvPicPr/>
          <p:nvPr/>
        </p:nvPicPr>
        <p:blipFill>
          <a:blip r:embed="rId6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41;p4"/>
          <p:cNvPicPr/>
          <p:nvPr/>
        </p:nvPicPr>
        <p:blipFill>
          <a:blip r:embed="rId7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8" name="CustomShape 3"/>
          <p:cNvSpPr/>
          <p:nvPr/>
        </p:nvSpPr>
        <p:spPr>
          <a:xfrm>
            <a:off x="891480" y="1913751"/>
            <a:ext cx="7665360" cy="21326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sz="1600" b="0" strike="noStrike" spc="-1" dirty="0">
              <a:latin typeface="Arial"/>
            </a:endParaRPr>
          </a:p>
        </p:txBody>
      </p:sp>
      <p:sp>
        <p:nvSpPr>
          <p:cNvPr id="17" name="CustomShape 3"/>
          <p:cNvSpPr/>
          <p:nvPr/>
        </p:nvSpPr>
        <p:spPr>
          <a:xfrm>
            <a:off x="625020" y="1757407"/>
            <a:ext cx="7618260" cy="48471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ru-RU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Задание</a:t>
            </a:r>
          </a:p>
          <a:p>
            <a:endParaRPr lang="ru-RU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Пользователь вводит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2 числа.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Ваша программа в стандартный вывод (на экран) посылает сумму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этих чисел,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и разницу и произведение.</a:t>
            </a:r>
          </a:p>
          <a:p>
            <a:endParaRPr lang="ru-RU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</a:p>
          <a:p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Также выведите среднее арифметическое двух чисел (среднее арифметическое нескольких чисел – это их сумма заданных чисел, делённая на их </a:t>
            </a:r>
            <a:r>
              <a:rPr lang="ru-RU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количсетво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endParaRPr lang="ru-RU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Выведите на экран поясняющие предложение, например,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“Hello!” , “Enter first number”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и т.д.</a:t>
            </a:r>
          </a:p>
          <a:p>
            <a:endParaRPr lang="ru-RU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***</a:t>
            </a:r>
          </a:p>
          <a:p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Не используйте промежуточные переменные для хранения результатов арифметических операций.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CustomShape 2"/>
          <p:cNvSpPr/>
          <p:nvPr/>
        </p:nvSpPr>
        <p:spPr>
          <a:xfrm>
            <a:off x="690120" y="1153800"/>
            <a:ext cx="7553160" cy="85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Тема</a:t>
            </a:r>
            <a:r>
              <a:rPr lang="ru-RU" sz="20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: </a:t>
            </a:r>
            <a:r>
              <a:rPr lang="ru-RU" sz="2000" b="1" spc="-1" dirty="0" smtClean="0">
                <a:solidFill>
                  <a:srgbClr val="000000"/>
                </a:solidFill>
                <a:latin typeface="Calibri"/>
                <a:ea typeface="Calibri"/>
              </a:rPr>
              <a:t>Переменные. Простые типы данных.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2000" b="0" strike="noStrike" spc="-1" dirty="0">
              <a:latin typeface="Arial"/>
            </a:endParaRPr>
          </a:p>
        </p:txBody>
      </p:sp>
      <p:sp>
        <p:nvSpPr>
          <p:cNvPr id="19" name="CustomShape 3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ПЕРЕМЕННЫЕ.</a:t>
            </a:r>
          </a:p>
          <a:p>
            <a:pPr algn="r">
              <a:lnSpc>
                <a:spcPct val="100000"/>
              </a:lnSpc>
            </a:pPr>
            <a:r>
              <a:rPr lang="ru-RU" sz="900" b="1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ПРОСТЫЕ ТИПЫ ДАННЫХ.</a:t>
            </a:r>
            <a:endParaRPr lang="ru-RU" sz="900" b="1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CustomShape 1"/>
          <p:cNvSpPr/>
          <p:nvPr/>
        </p:nvSpPr>
        <p:spPr>
          <a:xfrm>
            <a:off x="8491080" y="424620"/>
            <a:ext cx="3890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22</a:t>
            </a:r>
            <a:endParaRPr lang="ru-RU" sz="12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951519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766080" y="936360"/>
            <a:ext cx="6944760" cy="88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600" b="1" strike="noStrike" spc="-1">
                <a:solidFill>
                  <a:srgbClr val="000000"/>
                </a:solidFill>
                <a:latin typeface="Calibri"/>
                <a:ea typeface="Calibri"/>
              </a:rPr>
              <a:t>ВВЕДЕНИЕ. </a:t>
            </a:r>
            <a:endParaRPr lang="ru-RU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600" b="1" strike="noStrike" spc="-1">
                <a:solidFill>
                  <a:srgbClr val="000000"/>
                </a:solidFill>
                <a:latin typeface="Calibri"/>
                <a:ea typeface="Calibri"/>
              </a:rPr>
              <a:t>ОРГАНИЗАЦИОННАЯ ИНФОРМАЦИЯ</a:t>
            </a:r>
            <a:r>
              <a:rPr lang="ru-RU" sz="2600" b="0" strike="noStrike" spc="-1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2600" b="0" strike="noStrike" spc="-1">
              <a:latin typeface="Arial"/>
            </a:endParaRPr>
          </a:p>
        </p:txBody>
      </p:sp>
      <p:pic>
        <p:nvPicPr>
          <p:cNvPr id="96" name="Google Shape;113;p3"/>
          <p:cNvPicPr/>
          <p:nvPr/>
        </p:nvPicPr>
        <p:blipFill>
          <a:blip r:embed="rId2"/>
          <a:stretch/>
        </p:blipFill>
        <p:spPr>
          <a:xfrm>
            <a:off x="693720" y="866520"/>
            <a:ext cx="74160" cy="448560"/>
          </a:xfrm>
          <a:prstGeom prst="rect">
            <a:avLst/>
          </a:prstGeom>
          <a:ln>
            <a:noFill/>
          </a:ln>
        </p:spPr>
      </p:pic>
      <p:pic>
        <p:nvPicPr>
          <p:cNvPr id="97" name="Google Shape;114;p3"/>
          <p:cNvPicPr/>
          <p:nvPr/>
        </p:nvPicPr>
        <p:blipFill>
          <a:blip r:embed="rId3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sp>
        <p:nvSpPr>
          <p:cNvPr id="98" name="CustomShape 2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3</a:t>
            </a:r>
            <a:endParaRPr lang="ru-RU" sz="1200" b="0" strike="noStrike" spc="-1" dirty="0">
              <a:latin typeface="Arial"/>
            </a:endParaRPr>
          </a:p>
        </p:txBody>
      </p:sp>
      <p:pic>
        <p:nvPicPr>
          <p:cNvPr id="99" name="Google Shape;116;p3"/>
          <p:cNvPicPr/>
          <p:nvPr/>
        </p:nvPicPr>
        <p:blipFill>
          <a:blip r:embed="rId4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00" name="Google Shape;117;p3"/>
          <p:cNvPicPr/>
          <p:nvPr/>
        </p:nvPicPr>
        <p:blipFill>
          <a:blip r:embed="rId5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01" name="Google Shape;118;p3"/>
          <p:cNvPicPr/>
          <p:nvPr/>
        </p:nvPicPr>
        <p:blipFill>
          <a:blip r:embed="rId4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103" name="CustomShape 4"/>
          <p:cNvSpPr/>
          <p:nvPr/>
        </p:nvSpPr>
        <p:spPr>
          <a:xfrm>
            <a:off x="596760" y="2036520"/>
            <a:ext cx="7573080" cy="386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b="1" spc="-1" dirty="0">
                <a:solidFill>
                  <a:srgbClr val="000000"/>
                </a:solidFill>
                <a:latin typeface="Calibri"/>
                <a:ea typeface="Calibri"/>
              </a:rPr>
              <a:t>Тема: Переменные. Простые типы данных.</a:t>
            </a:r>
            <a:endParaRPr lang="ru-RU" sz="1600" spc="-1" dirty="0"/>
          </a:p>
          <a:p>
            <a:pPr>
              <a:lnSpc>
                <a:spcPct val="100000"/>
              </a:lnSpc>
            </a:pPr>
            <a:r>
              <a:rPr lang="ru-RU" spc="-1" dirty="0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pc="-1" dirty="0"/>
          </a:p>
          <a:p>
            <a:pPr>
              <a:lnSpc>
                <a:spcPct val="100000"/>
              </a:lnSpc>
            </a:pP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6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Цели и задачи:</a:t>
            </a:r>
            <a:endParaRPr lang="ru-RU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600" b="0" strike="noStrike" spc="-1" dirty="0">
              <a:latin typeface="Arial"/>
            </a:endParaRPr>
          </a:p>
          <a:p>
            <a:pPr marL="171360" indent="-169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spc="-1" dirty="0" smtClean="0">
                <a:solidFill>
                  <a:srgbClr val="000000"/>
                </a:solidFill>
                <a:latin typeface="Calibri"/>
              </a:rPr>
              <a:t>Познакомиться </a:t>
            </a:r>
            <a:r>
              <a:rPr lang="ru-RU" sz="1400" spc="-1" dirty="0" smtClean="0">
                <a:solidFill>
                  <a:srgbClr val="000000"/>
                </a:solidFill>
                <a:latin typeface="Calibri"/>
              </a:rPr>
              <a:t>с стандартным вводом и выводом в С++</a:t>
            </a:r>
          </a:p>
          <a:p>
            <a:pPr marL="171360" indent="-169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spc="-1" dirty="0" smtClean="0">
                <a:solidFill>
                  <a:srgbClr val="000000"/>
                </a:solidFill>
                <a:latin typeface="Calibri"/>
              </a:rPr>
              <a:t>Познакомиться </a:t>
            </a:r>
            <a:r>
              <a:rPr lang="ru-RU" sz="1400" spc="-1" dirty="0" smtClean="0">
                <a:solidFill>
                  <a:srgbClr val="000000"/>
                </a:solidFill>
                <a:latin typeface="Calibri"/>
              </a:rPr>
              <a:t>с переменными и типами данных</a:t>
            </a:r>
          </a:p>
          <a:p>
            <a:pPr marL="171360" indent="-169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spc="-1" dirty="0" smtClean="0">
                <a:solidFill>
                  <a:srgbClr val="000000"/>
                </a:solidFill>
                <a:latin typeface="Calibri"/>
              </a:rPr>
              <a:t>Научиться </a:t>
            </a:r>
            <a:r>
              <a:rPr lang="ru-RU" sz="1400" spc="-1" dirty="0" smtClean="0">
                <a:solidFill>
                  <a:srgbClr val="000000"/>
                </a:solidFill>
                <a:latin typeface="Calibri"/>
              </a:rPr>
              <a:t>использовать арифметические операции с переменными</a:t>
            </a:r>
            <a:endParaRPr lang="ru-RU" sz="1400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dirty="0"/>
              <a:t/>
            </a:r>
            <a:br>
              <a:rPr dirty="0"/>
            </a:br>
            <a:r>
              <a:rPr lang="ru-RU" sz="16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По результатам занятия слушатель будет знать: </a:t>
            </a:r>
            <a:endParaRPr lang="ru-RU" sz="1600" b="0" strike="noStrike" spc="-1" dirty="0">
              <a:latin typeface="Arial"/>
            </a:endParaRPr>
          </a:p>
          <a:p>
            <a:pPr marL="1440">
              <a:lnSpc>
                <a:spcPct val="100000"/>
              </a:lnSpc>
              <a:buClr>
                <a:srgbClr val="000000"/>
              </a:buClr>
            </a:pPr>
            <a:endParaRPr lang="ru-RU" sz="1400" b="0" strike="noStrike" spc="-1" dirty="0" smtClean="0">
              <a:solidFill>
                <a:srgbClr val="000000"/>
              </a:solidFill>
              <a:latin typeface="Calibri"/>
              <a:ea typeface="Calibri"/>
            </a:endParaRPr>
          </a:p>
          <a:p>
            <a:pPr marL="171360" indent="-169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b="0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Что такое переменная</a:t>
            </a:r>
          </a:p>
          <a:p>
            <a:pPr marL="171360" indent="-169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spc="-1" dirty="0" smtClean="0">
                <a:solidFill>
                  <a:srgbClr val="000000"/>
                </a:solidFill>
                <a:latin typeface="Calibri"/>
                <a:ea typeface="Calibri"/>
              </a:rPr>
              <a:t>Что такое стандартный ввод и вывод</a:t>
            </a:r>
            <a:endParaRPr lang="ru-RU" sz="1400" b="0" strike="noStrike" spc="-1" dirty="0" smtClean="0">
              <a:solidFill>
                <a:srgbClr val="000000"/>
              </a:solidFill>
              <a:latin typeface="Calibri"/>
              <a:ea typeface="Calibri"/>
            </a:endParaRPr>
          </a:p>
          <a:p>
            <a:pPr marL="171360" indent="-169920">
              <a:buClr>
                <a:srgbClr val="000000"/>
              </a:buClr>
              <a:buFont typeface="Arial"/>
              <a:buChar char="•"/>
            </a:pPr>
            <a:r>
              <a:rPr lang="ru-RU" sz="1400" spc="-1" dirty="0">
                <a:solidFill>
                  <a:srgbClr val="000000"/>
                </a:solidFill>
                <a:latin typeface="Calibri"/>
                <a:ea typeface="Calibri"/>
              </a:rPr>
              <a:t>Что такое </a:t>
            </a:r>
            <a:r>
              <a:rPr lang="ru-RU" sz="1400" spc="-1" dirty="0" smtClean="0">
                <a:solidFill>
                  <a:srgbClr val="000000"/>
                </a:solidFill>
                <a:latin typeface="Calibri"/>
                <a:ea typeface="Calibri"/>
              </a:rPr>
              <a:t>тип данных</a:t>
            </a:r>
          </a:p>
          <a:p>
            <a:pPr marL="171360" indent="-169920">
              <a:buClr>
                <a:srgbClr val="000000"/>
              </a:buClr>
              <a:buFont typeface="Arial"/>
              <a:buChar char="•"/>
            </a:pPr>
            <a:r>
              <a:rPr lang="ru-RU" sz="1400" spc="-1" dirty="0" smtClean="0">
                <a:solidFill>
                  <a:srgbClr val="000000"/>
                </a:solidFill>
                <a:latin typeface="Calibri"/>
                <a:ea typeface="Calibri"/>
              </a:rPr>
              <a:t>Что такое комментарий</a:t>
            </a:r>
          </a:p>
          <a:p>
            <a:pPr marL="171360" indent="-169920">
              <a:buClr>
                <a:srgbClr val="000000"/>
              </a:buClr>
              <a:buFont typeface="Arial"/>
              <a:buChar char="•"/>
            </a:pPr>
            <a:endParaRPr lang="ru-RU" sz="1400" spc="-1" dirty="0" smtClean="0">
              <a:solidFill>
                <a:srgbClr val="000000"/>
              </a:solidFill>
              <a:latin typeface="Calibri"/>
              <a:ea typeface="Calibri"/>
            </a:endParaRPr>
          </a:p>
          <a:p>
            <a:pPr marL="171360" indent="-169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ru-RU" sz="1400" b="0" strike="noStrike" spc="-1" dirty="0">
              <a:latin typeface="Arial"/>
            </a:endParaRPr>
          </a:p>
        </p:txBody>
      </p:sp>
      <p:sp>
        <p:nvSpPr>
          <p:cNvPr id="104" name="CustomShape 5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05" name="Google Shape;122;p3"/>
          <p:cNvPicPr/>
          <p:nvPr/>
        </p:nvPicPr>
        <p:blipFill>
          <a:blip r:embed="rId6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06" name="Google Shape;123;p3"/>
          <p:cNvPicPr/>
          <p:nvPr/>
        </p:nvPicPr>
        <p:blipFill>
          <a:blip r:embed="rId7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6" name="CustomShape 3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ПЕРЕМЕННЫЕ.</a:t>
            </a:r>
          </a:p>
          <a:p>
            <a:pPr algn="r">
              <a:lnSpc>
                <a:spcPct val="100000"/>
              </a:lnSpc>
            </a:pPr>
            <a:r>
              <a:rPr lang="ru-RU" sz="900" b="1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ПРОСТЫЕ ТИПЫ ДАННЫХ.</a:t>
            </a:r>
            <a:endParaRPr lang="ru-RU" sz="900" b="1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904609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28;p4"/>
          <p:cNvPicPr/>
          <p:nvPr/>
        </p:nvPicPr>
        <p:blipFill>
          <a:blip r:embed="rId2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sp>
        <p:nvSpPr>
          <p:cNvPr id="108" name="CustomShape 1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4</a:t>
            </a:r>
            <a:endParaRPr lang="ru-RU" sz="1200" b="0" strike="noStrike" spc="-1" dirty="0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690120" y="1153800"/>
            <a:ext cx="7553160" cy="3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pc="-1" dirty="0">
                <a:solidFill>
                  <a:srgbClr val="000000"/>
                </a:solidFill>
                <a:latin typeface="Calibri"/>
                <a:ea typeface="Calibri"/>
              </a:rPr>
              <a:t>Тема: Переменные. Простые типы данных.</a:t>
            </a:r>
            <a:endParaRPr lang="ru-RU" spc="-1" dirty="0"/>
          </a:p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2000" spc="-1" dirty="0"/>
          </a:p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2000" b="0" strike="noStrike" spc="-1" dirty="0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6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По результатам занятия слушатель будет уметь:</a:t>
            </a:r>
            <a:r>
              <a:rPr lang="ru-RU" sz="12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200" b="0" strike="noStrike" spc="-1" dirty="0">
              <a:latin typeface="Arial"/>
            </a:endParaRPr>
          </a:p>
          <a:p>
            <a:pPr marL="171360" indent="-169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ru-RU" sz="1400" b="0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Создавать </a:t>
            </a:r>
            <a:r>
              <a:rPr lang="ru-RU" sz="1400" spc="-1" dirty="0" smtClean="0">
                <a:solidFill>
                  <a:srgbClr val="000000"/>
                </a:solidFill>
                <a:latin typeface="Calibri"/>
                <a:ea typeface="Calibri"/>
              </a:rPr>
              <a:t>переменные</a:t>
            </a:r>
            <a:r>
              <a:rPr lang="ru-RU" sz="1400" b="0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 в С++</a:t>
            </a:r>
            <a:endParaRPr lang="ru-RU" sz="1400" b="0" strike="noStrike" spc="-1" dirty="0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400" b="0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Работать с стандартным вводом и выводом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400" spc="-1" dirty="0" smtClean="0">
                <a:solidFill>
                  <a:srgbClr val="000000"/>
                </a:solidFill>
                <a:latin typeface="Calibri"/>
              </a:rPr>
              <a:t>Использовать арифметические операции с переменными</a:t>
            </a:r>
            <a:endParaRPr lang="ru-RU" sz="1400" b="0" strike="noStrike" spc="-1" dirty="0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ru-RU" sz="1400" b="0" strike="noStrike" spc="-1" dirty="0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ru-RU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600" b="1" strike="noStrike" spc="-1" dirty="0" err="1">
                <a:solidFill>
                  <a:srgbClr val="000000"/>
                </a:solidFill>
                <a:latin typeface="Calibri"/>
                <a:ea typeface="Calibri"/>
              </a:rPr>
              <a:t>Тайминг</a:t>
            </a:r>
            <a:r>
              <a:rPr lang="ru-RU" sz="16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 занятия</a:t>
            </a:r>
            <a:endParaRPr lang="ru-RU" sz="1600" b="0" strike="noStrike" spc="-1" dirty="0">
              <a:latin typeface="Arial"/>
            </a:endParaRPr>
          </a:p>
        </p:txBody>
      </p:sp>
      <p:pic>
        <p:nvPicPr>
          <p:cNvPr id="111" name="Google Shape;132;p4"/>
          <p:cNvPicPr/>
          <p:nvPr/>
        </p:nvPicPr>
        <p:blipFill>
          <a:blip r:embed="rId3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33;p4"/>
          <p:cNvPicPr/>
          <p:nvPr/>
        </p:nvPicPr>
        <p:blipFill>
          <a:blip r:embed="rId4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34;p4"/>
          <p:cNvPicPr/>
          <p:nvPr/>
        </p:nvPicPr>
        <p:blipFill>
          <a:blip r:embed="rId3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graphicFrame>
        <p:nvGraphicFramePr>
          <p:cNvPr id="115" name="Table 5"/>
          <p:cNvGraphicFramePr/>
          <p:nvPr>
            <p:extLst/>
          </p:nvPr>
        </p:nvGraphicFramePr>
        <p:xfrm>
          <a:off x="806040" y="4126680"/>
          <a:ext cx="7725240" cy="2241855"/>
        </p:xfrm>
        <a:graphic>
          <a:graphicData uri="http://schemas.openxmlformats.org/drawingml/2006/table">
            <a:tbl>
              <a:tblPr/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8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7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№</a:t>
                      </a:r>
                      <a:r>
                        <a:rPr lang="ru-RU" sz="1200" b="1" strike="noStrike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​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EE5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200" b="1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Этапы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EE5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200" b="1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время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EE5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Сумма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EE5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1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1​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100" b="0" strike="noStrike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Приветственное слово преподавателя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1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 </a:t>
                      </a:r>
                      <a:r>
                        <a:rPr lang="ru-RU" sz="11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мин.​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100" b="0" strike="noStrike" spc="-1" dirty="0" smtClean="0">
                          <a:solidFill>
                            <a:srgbClr val="000000"/>
                          </a:solidFill>
                          <a:latin typeface="Arial"/>
                        </a:rPr>
                        <a:t>5 мин.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1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2​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100" b="0" strike="noStrike" spc="-1" dirty="0" smtClean="0">
                          <a:solidFill>
                            <a:srgbClr val="000000"/>
                          </a:solidFill>
                          <a:latin typeface="Calibri"/>
                        </a:rPr>
                        <a:t>Повторение</a:t>
                      </a:r>
                      <a:r>
                        <a:rPr lang="ru-RU" sz="1100" b="0" strike="noStrike" spc="-1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пройденного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1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 </a:t>
                      </a:r>
                      <a:r>
                        <a:rPr lang="ru-RU" sz="11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мин.​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D8D8D8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ru-RU" sz="1100" b="0" strike="noStrike" spc="-1" dirty="0" smtClean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1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40 </a:t>
                      </a:r>
                      <a:r>
                        <a:rPr lang="ru-RU" sz="11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мин.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1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3​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100" b="0" strike="noStrike" spc="-1" dirty="0" smtClean="0">
                          <a:solidFill>
                            <a:srgbClr val="000000"/>
                          </a:solidFill>
                          <a:latin typeface="Calibri"/>
                        </a:rPr>
                        <a:t>Теоретическая</a:t>
                      </a:r>
                      <a:r>
                        <a:rPr lang="ru-RU" sz="1100" b="0" strike="noStrike" spc="-1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часть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1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30 </a:t>
                      </a:r>
                      <a:r>
                        <a:rPr lang="ru-RU" sz="11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мин​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1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4​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100" b="0" strike="noStrike" kern="1200" spc="-1" baseline="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Вопросы</a:t>
                      </a:r>
                      <a:r>
                        <a:rPr lang="ru-RU" sz="1100" b="0" strike="noStrike" spc="-1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по теоретической части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1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 мин.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D8D8D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57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100" b="0" strike="noStrike" spc="-1" dirty="0">
                          <a:latin typeface="Arial"/>
                        </a:rPr>
                        <a:t>  </a:t>
                      </a: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100" b="0" strike="noStrike" kern="1200" spc="-1" baseline="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Перерыв</a:t>
                      </a:r>
                      <a:endParaRPr lang="ru-RU" sz="1100" b="0" strike="noStrike" kern="1200" spc="-1" baseline="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1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15 </a:t>
                      </a:r>
                      <a:r>
                        <a:rPr lang="ru-RU" sz="11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мин.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1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15 </a:t>
                      </a:r>
                      <a:r>
                        <a:rPr lang="ru-RU" sz="11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мин.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1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6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100" b="0" strike="noStrike" spc="-1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Практическая</a:t>
                      </a:r>
                      <a:r>
                        <a:rPr lang="ru-RU" sz="1100" b="0" strike="noStrike" spc="-1" baseline="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 часть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1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40 </a:t>
                      </a:r>
                      <a:r>
                        <a:rPr lang="ru-RU" sz="11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мин.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1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40 </a:t>
                      </a:r>
                      <a:r>
                        <a:rPr lang="ru-RU" sz="11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мин.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81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100" b="0" i="1" strike="noStrike" spc="-1" dirty="0" smtClean="0">
                          <a:solidFill>
                            <a:srgbClr val="000000"/>
                          </a:solidFill>
                          <a:latin typeface="Calibri"/>
                        </a:rPr>
                        <a:t>Рефлексия</a:t>
                      </a:r>
                      <a:r>
                        <a:rPr lang="ru-RU" sz="1100" b="0" i="1" strike="noStrike" spc="-1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и вопросы</a:t>
                      </a:r>
                      <a:endParaRPr lang="ru-RU" sz="1100" b="0" i="1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1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 мин.​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1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 мин.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16" name="Google Shape;137;p4"/>
          <p:cNvPicPr/>
          <p:nvPr/>
        </p:nvPicPr>
        <p:blipFill>
          <a:blip r:embed="rId3"/>
          <a:stretch/>
        </p:blipFill>
        <p:spPr>
          <a:xfrm>
            <a:off x="7854840" y="3655800"/>
            <a:ext cx="667800" cy="268920"/>
          </a:xfrm>
          <a:prstGeom prst="rect">
            <a:avLst/>
          </a:prstGeom>
          <a:ln>
            <a:noFill/>
          </a:ln>
        </p:spPr>
      </p:pic>
      <p:sp>
        <p:nvSpPr>
          <p:cNvPr id="117" name="CustomShape 6"/>
          <p:cNvSpPr/>
          <p:nvPr/>
        </p:nvSpPr>
        <p:spPr>
          <a:xfrm>
            <a:off x="7857720" y="3654360"/>
            <a:ext cx="603720" cy="27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Таб.1</a:t>
            </a:r>
            <a:endParaRPr lang="ru-RU" sz="1200" b="0" strike="noStrike" spc="-1">
              <a:latin typeface="Arial"/>
            </a:endParaRPr>
          </a:p>
        </p:txBody>
      </p:sp>
      <p:sp>
        <p:nvSpPr>
          <p:cNvPr id="118" name="CustomShape 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19" name="Google Shape;140;p4"/>
          <p:cNvPicPr/>
          <p:nvPr/>
        </p:nvPicPr>
        <p:blipFill>
          <a:blip r:embed="rId5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41;p4"/>
          <p:cNvPicPr/>
          <p:nvPr/>
        </p:nvPicPr>
        <p:blipFill>
          <a:blip r:embed="rId6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7" name="CustomShape 3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ПЕРЕМЕННЫЕ.</a:t>
            </a:r>
          </a:p>
          <a:p>
            <a:pPr algn="r">
              <a:lnSpc>
                <a:spcPct val="100000"/>
              </a:lnSpc>
            </a:pPr>
            <a:r>
              <a:rPr lang="ru-RU" sz="900" b="1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ПРОСТЫЕ ТИПЫ ДАННЫХ.</a:t>
            </a:r>
            <a:endParaRPr lang="ru-RU" sz="900" b="1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706699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85;p1"/>
          <p:cNvPicPr/>
          <p:nvPr/>
        </p:nvPicPr>
        <p:blipFill>
          <a:blip r:embed="rId2"/>
          <a:stretch/>
        </p:blipFill>
        <p:spPr>
          <a:xfrm>
            <a:off x="3829680" y="5519160"/>
            <a:ext cx="1514520" cy="723960"/>
          </a:xfrm>
          <a:prstGeom prst="rect">
            <a:avLst/>
          </a:prstGeom>
          <a:ln>
            <a:noFill/>
          </a:ln>
        </p:spPr>
      </p:pic>
      <p:sp>
        <p:nvSpPr>
          <p:cNvPr id="80" name="CustomShape 3"/>
          <p:cNvSpPr/>
          <p:nvPr/>
        </p:nvSpPr>
        <p:spPr>
          <a:xfrm>
            <a:off x="3387420" y="531315"/>
            <a:ext cx="233064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18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Программирование на </a:t>
            </a:r>
            <a:r>
              <a:rPr lang="en-US" spc="-1" dirty="0" smtClean="0">
                <a:solidFill>
                  <a:srgbClr val="000000"/>
                </a:solidFill>
                <a:latin typeface="Calibri"/>
                <a:ea typeface="Calibri"/>
              </a:rPr>
              <a:t>C++</a:t>
            </a:r>
            <a:endParaRPr lang="ru-RU" sz="1800" b="0" strike="noStrike" spc="-1" dirty="0">
              <a:latin typeface="Arial"/>
            </a:endParaRPr>
          </a:p>
        </p:txBody>
      </p:sp>
      <p:sp>
        <p:nvSpPr>
          <p:cNvPr id="82" name="CustomShape 5"/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1400" spc="-1" dirty="0">
                <a:solidFill>
                  <a:srgbClr val="000000"/>
                </a:solidFill>
                <a:latin typeface="Calibri"/>
                <a:ea typeface="Calibri"/>
              </a:rPr>
              <a:t>2</a:t>
            </a:r>
            <a:r>
              <a:rPr lang="ru-RU" sz="1400" b="0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ru-RU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занятие</a:t>
            </a:r>
            <a:endParaRPr lang="ru-RU" sz="1400" b="0" strike="noStrike" spc="-1" dirty="0">
              <a:latin typeface="Arial"/>
            </a:endParaRPr>
          </a:p>
        </p:txBody>
      </p:sp>
      <p:sp>
        <p:nvSpPr>
          <p:cNvPr id="83" name="CustomShape 6"/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ru-RU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2019</a:t>
            </a:r>
            <a:endParaRPr lang="ru-RU" sz="1200" b="0" strike="noStrike" spc="-1">
              <a:latin typeface="Arial"/>
            </a:endParaRPr>
          </a:p>
        </p:txBody>
      </p:sp>
      <p:sp>
        <p:nvSpPr>
          <p:cNvPr id="10" name="CustomShape 1"/>
          <p:cNvSpPr/>
          <p:nvPr/>
        </p:nvSpPr>
        <p:spPr>
          <a:xfrm>
            <a:off x="970380" y="1814355"/>
            <a:ext cx="7233120" cy="42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4000" spc="-1" dirty="0" smtClean="0">
                <a:latin typeface="Arial"/>
              </a:rPr>
              <a:t>Теоретическая часть</a:t>
            </a:r>
            <a:endParaRPr lang="ru-RU" sz="4000" b="0" strike="noStrike" spc="-1" dirty="0">
              <a:latin typeface="Arial"/>
            </a:endParaRPr>
          </a:p>
        </p:txBody>
      </p:sp>
      <p:sp>
        <p:nvSpPr>
          <p:cNvPr id="8" name="CustomShape 1"/>
          <p:cNvSpPr/>
          <p:nvPr/>
        </p:nvSpPr>
        <p:spPr>
          <a:xfrm>
            <a:off x="1104480" y="3708360"/>
            <a:ext cx="7233120" cy="42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2400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Переменные. </a:t>
            </a:r>
          </a:p>
          <a:p>
            <a:pPr algn="ctr">
              <a:lnSpc>
                <a:spcPct val="100000"/>
              </a:lnSpc>
            </a:pPr>
            <a:r>
              <a:rPr lang="ru-RU" sz="2400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Простые типы данных.</a:t>
            </a:r>
            <a:endParaRPr lang="ru-RU" sz="24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37561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618" y="4210575"/>
            <a:ext cx="5587382" cy="1990026"/>
          </a:xfrm>
          <a:prstGeom prst="rect">
            <a:avLst/>
          </a:prstGeom>
        </p:spPr>
      </p:pic>
      <p:pic>
        <p:nvPicPr>
          <p:cNvPr id="107" name="Google Shape;128;p4"/>
          <p:cNvPicPr/>
          <p:nvPr/>
        </p:nvPicPr>
        <p:blipFill>
          <a:blip r:embed="rId3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sp>
        <p:nvSpPr>
          <p:cNvPr id="109" name="CustomShape 2"/>
          <p:cNvSpPr/>
          <p:nvPr/>
        </p:nvSpPr>
        <p:spPr>
          <a:xfrm>
            <a:off x="690120" y="1153800"/>
            <a:ext cx="7553160" cy="85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Тема</a:t>
            </a:r>
            <a:r>
              <a:rPr lang="ru-RU" sz="20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: </a:t>
            </a:r>
            <a:r>
              <a:rPr lang="ru-RU" sz="2000" b="1" spc="-1" dirty="0" smtClean="0">
                <a:solidFill>
                  <a:srgbClr val="000000"/>
                </a:solidFill>
                <a:latin typeface="Calibri"/>
                <a:ea typeface="Calibri"/>
              </a:rPr>
              <a:t>Переменные. Простые типы данных.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2000" b="0" strike="noStrike" spc="-1" dirty="0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sz="1600" b="0" strike="noStrike" spc="-1" dirty="0">
              <a:latin typeface="Arial"/>
            </a:endParaRPr>
          </a:p>
        </p:txBody>
      </p:sp>
      <p:pic>
        <p:nvPicPr>
          <p:cNvPr id="111" name="Google Shape;132;p4"/>
          <p:cNvPicPr/>
          <p:nvPr/>
        </p:nvPicPr>
        <p:blipFill>
          <a:blip r:embed="rId4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33;p4"/>
          <p:cNvPicPr/>
          <p:nvPr/>
        </p:nvPicPr>
        <p:blipFill>
          <a:blip r:embed="rId5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34;p4"/>
          <p:cNvPicPr/>
          <p:nvPr/>
        </p:nvPicPr>
        <p:blipFill>
          <a:blip r:embed="rId4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118" name="CustomShape 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19" name="Google Shape;140;p4"/>
          <p:cNvPicPr/>
          <p:nvPr/>
        </p:nvPicPr>
        <p:blipFill>
          <a:blip r:embed="rId6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41;p4"/>
          <p:cNvPicPr/>
          <p:nvPr/>
        </p:nvPicPr>
        <p:blipFill>
          <a:blip r:embed="rId7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6" name="CustomShape 3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ПЕРЕМЕННЫЕ.</a:t>
            </a:r>
          </a:p>
          <a:p>
            <a:pPr algn="r">
              <a:lnSpc>
                <a:spcPct val="100000"/>
              </a:lnSpc>
            </a:pPr>
            <a:r>
              <a:rPr lang="ru-RU" sz="900" b="1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ПРОСТЫЕ ТИПЫ ДАННЫХ.</a:t>
            </a:r>
            <a:endParaRPr lang="ru-RU" sz="900" b="1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CustomShape 3"/>
          <p:cNvSpPr/>
          <p:nvPr/>
        </p:nvSpPr>
        <p:spPr>
          <a:xfrm>
            <a:off x="529018" y="2063838"/>
            <a:ext cx="3038992" cy="36728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b="1" spc="-1" dirty="0">
                <a:latin typeface="Calibri" panose="020F0502020204030204" pitchFamily="34" charset="0"/>
                <a:cs typeface="Calibri" panose="020F0502020204030204" pitchFamily="34" charset="0"/>
              </a:rPr>
              <a:t>Комментарии </a:t>
            </a:r>
          </a:p>
          <a:p>
            <a:pPr>
              <a:lnSpc>
                <a:spcPct val="100000"/>
              </a:lnSpc>
            </a:pPr>
            <a:r>
              <a:rPr lang="ru-RU" b="1" spc="-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Комментариями называются пояснительные выражения, которые вы можете включать в ваш код на языке C++, чтобы объяснить что именно выполняет программа.  </a:t>
            </a:r>
          </a:p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Компилятор игнорирует все, что находится в комментариях. Это значит, что их не будет видно в результате выполнения программы.  </a:t>
            </a:r>
          </a:p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15" name="CustomShape 3"/>
          <p:cNvSpPr/>
          <p:nvPr/>
        </p:nvSpPr>
        <p:spPr>
          <a:xfrm>
            <a:off x="3592490" y="2383941"/>
            <a:ext cx="5060830" cy="15163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Комментарий, который начинается с двух </a:t>
            </a:r>
            <a:r>
              <a:rPr lang="ru-RU" spc="-1" dirty="0" err="1">
                <a:latin typeface="Calibri" panose="020F0502020204030204" pitchFamily="34" charset="0"/>
                <a:cs typeface="Calibri" panose="020F0502020204030204" pitchFamily="34" charset="0"/>
              </a:rPr>
              <a:t>слэшей</a:t>
            </a: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 (//), называется однострочным комментарием. Комбинация двух </a:t>
            </a:r>
            <a:r>
              <a:rPr lang="ru-RU" spc="-1" dirty="0" err="1">
                <a:latin typeface="Calibri" panose="020F0502020204030204" pitchFamily="34" charset="0"/>
                <a:cs typeface="Calibri" panose="020F0502020204030204" pitchFamily="34" charset="0"/>
              </a:rPr>
              <a:t>слэш</a:t>
            </a: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 символов указывает компилятору игнорировать все, что следует за ними, вплоть до окончания строки.</a:t>
            </a:r>
          </a:p>
        </p:txBody>
      </p:sp>
      <p:sp>
        <p:nvSpPr>
          <p:cNvPr id="17" name="CustomShape 1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b="0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endParaRPr lang="ru-RU" sz="12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16006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28;p4"/>
          <p:cNvPicPr/>
          <p:nvPr/>
        </p:nvPicPr>
        <p:blipFill>
          <a:blip r:embed="rId2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sp>
        <p:nvSpPr>
          <p:cNvPr id="109" name="CustomShape 2"/>
          <p:cNvSpPr/>
          <p:nvPr/>
        </p:nvSpPr>
        <p:spPr>
          <a:xfrm>
            <a:off x="690120" y="1153800"/>
            <a:ext cx="7553160" cy="85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Тема</a:t>
            </a:r>
            <a:r>
              <a:rPr lang="ru-RU" sz="20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: </a:t>
            </a:r>
            <a:r>
              <a:rPr lang="ru-RU" sz="2000" b="1" spc="-1" dirty="0" smtClean="0">
                <a:solidFill>
                  <a:srgbClr val="000000"/>
                </a:solidFill>
                <a:latin typeface="Calibri"/>
                <a:ea typeface="Calibri"/>
              </a:rPr>
              <a:t>Переменные. Простые типы данных.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2000" b="0" strike="noStrike" spc="-1" dirty="0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sz="1600" b="0" strike="noStrike" spc="-1" dirty="0">
              <a:latin typeface="Arial"/>
            </a:endParaRPr>
          </a:p>
        </p:txBody>
      </p:sp>
      <p:pic>
        <p:nvPicPr>
          <p:cNvPr id="111" name="Google Shape;132;p4"/>
          <p:cNvPicPr/>
          <p:nvPr/>
        </p:nvPicPr>
        <p:blipFill>
          <a:blip r:embed="rId3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33;p4"/>
          <p:cNvPicPr/>
          <p:nvPr/>
        </p:nvPicPr>
        <p:blipFill>
          <a:blip r:embed="rId4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34;p4"/>
          <p:cNvPicPr/>
          <p:nvPr/>
        </p:nvPicPr>
        <p:blipFill>
          <a:blip r:embed="rId3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118" name="CustomShape 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19" name="Google Shape;140;p4"/>
          <p:cNvPicPr/>
          <p:nvPr/>
        </p:nvPicPr>
        <p:blipFill>
          <a:blip r:embed="rId5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41;p4"/>
          <p:cNvPicPr/>
          <p:nvPr/>
        </p:nvPicPr>
        <p:blipFill>
          <a:blip r:embed="rId6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8" name="CustomShape 3"/>
          <p:cNvSpPr/>
          <p:nvPr/>
        </p:nvSpPr>
        <p:spPr>
          <a:xfrm>
            <a:off x="529018" y="2063838"/>
            <a:ext cx="2405911" cy="36728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b="1" spc="-1" dirty="0">
                <a:latin typeface="Calibri" panose="020F0502020204030204" pitchFamily="34" charset="0"/>
                <a:cs typeface="Calibri" panose="020F0502020204030204" pitchFamily="34" charset="0"/>
              </a:rPr>
              <a:t>Многострочные комментарии </a:t>
            </a:r>
          </a:p>
          <a:p>
            <a:pPr>
              <a:lnSpc>
                <a:spcPct val="100000"/>
              </a:lnSpc>
            </a:pPr>
            <a:r>
              <a:rPr lang="ru-RU" b="1" spc="-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Комментарии, в </a:t>
            </a:r>
            <a:r>
              <a:rPr lang="ru-RU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которых </a:t>
            </a: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необходимо использование множества строк начинаются с /* и заканчиваются */ </a:t>
            </a:r>
          </a:p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Вы можете поместить их на одной строке, или же поместить одну и более строк между ними.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4929" y="2306669"/>
            <a:ext cx="6134811" cy="3509617"/>
          </a:xfrm>
          <a:prstGeom prst="rect">
            <a:avLst/>
          </a:prstGeom>
        </p:spPr>
      </p:pic>
      <p:sp>
        <p:nvSpPr>
          <p:cNvPr id="19" name="CustomShape 3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ПЕРЕМЕННЫЕ.</a:t>
            </a:r>
          </a:p>
          <a:p>
            <a:pPr algn="r">
              <a:lnSpc>
                <a:spcPct val="100000"/>
              </a:lnSpc>
            </a:pPr>
            <a:r>
              <a:rPr lang="ru-RU" sz="900" b="1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ПРОСТЫЕ ТИПЫ ДАННЫХ.</a:t>
            </a:r>
            <a:endParaRPr lang="ru-RU" sz="900" b="1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CustomShape 1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b="0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endParaRPr lang="ru-RU" sz="12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820604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28;p4"/>
          <p:cNvPicPr/>
          <p:nvPr/>
        </p:nvPicPr>
        <p:blipFill>
          <a:blip r:embed="rId2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sp>
        <p:nvSpPr>
          <p:cNvPr id="109" name="CustomShape 2"/>
          <p:cNvSpPr/>
          <p:nvPr/>
        </p:nvSpPr>
        <p:spPr>
          <a:xfrm>
            <a:off x="690120" y="1153800"/>
            <a:ext cx="7553160" cy="85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Тема</a:t>
            </a:r>
            <a:r>
              <a:rPr lang="ru-RU" sz="20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: </a:t>
            </a:r>
            <a:r>
              <a:rPr lang="ru-RU" sz="2000" b="1" spc="-1" dirty="0" smtClean="0">
                <a:solidFill>
                  <a:srgbClr val="000000"/>
                </a:solidFill>
                <a:latin typeface="Calibri"/>
                <a:ea typeface="Calibri"/>
              </a:rPr>
              <a:t>Переменные. Простые типы данных.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2000" b="0" strike="noStrike" spc="-1" dirty="0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sz="1600" b="0" strike="noStrike" spc="-1" dirty="0">
              <a:latin typeface="Arial"/>
            </a:endParaRPr>
          </a:p>
        </p:txBody>
      </p:sp>
      <p:pic>
        <p:nvPicPr>
          <p:cNvPr id="111" name="Google Shape;132;p4"/>
          <p:cNvPicPr/>
          <p:nvPr/>
        </p:nvPicPr>
        <p:blipFill>
          <a:blip r:embed="rId3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33;p4"/>
          <p:cNvPicPr/>
          <p:nvPr/>
        </p:nvPicPr>
        <p:blipFill>
          <a:blip r:embed="rId4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34;p4"/>
          <p:cNvPicPr/>
          <p:nvPr/>
        </p:nvPicPr>
        <p:blipFill>
          <a:blip r:embed="rId3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118" name="CustomShape 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19" name="Google Shape;140;p4"/>
          <p:cNvPicPr/>
          <p:nvPr/>
        </p:nvPicPr>
        <p:blipFill>
          <a:blip r:embed="rId5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41;p4"/>
          <p:cNvPicPr/>
          <p:nvPr/>
        </p:nvPicPr>
        <p:blipFill>
          <a:blip r:embed="rId6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8" name="CustomShape 3"/>
          <p:cNvSpPr/>
          <p:nvPr/>
        </p:nvSpPr>
        <p:spPr>
          <a:xfrm>
            <a:off x="818040" y="1695591"/>
            <a:ext cx="7351800" cy="399961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b="1" spc="-1" dirty="0">
                <a:latin typeface="Calibri" panose="020F0502020204030204" pitchFamily="34" charset="0"/>
                <a:cs typeface="Calibri" panose="020F0502020204030204" pitchFamily="34" charset="0"/>
              </a:rPr>
              <a:t>Переменные </a:t>
            </a:r>
          </a:p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Создание переменной резервирует место, или пространство в памяти для хранения значений. Компилятору необходимо, чтобы вы указали тип данных для каждой объявляемой переменной.  </a:t>
            </a:r>
          </a:p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C++ предлагает большой ассортимент встроенных типов данных. </a:t>
            </a:r>
          </a:p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Целочисленный тип, встроенный тип, представляет собой целое число. Для определения переменной целочисленного типа используется ключевое слово </a:t>
            </a:r>
            <a:r>
              <a:rPr lang="ru-RU" b="1" spc="-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ru-RU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integer</a:t>
            </a:r>
            <a:r>
              <a:rPr lang="ru-RU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b="1" spc="-1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ru-RU" b="1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C++ требует чтобы вы указали </a:t>
            </a:r>
            <a:r>
              <a:rPr lang="ru-RU" b="1" spc="-1" dirty="0">
                <a:latin typeface="Calibri" panose="020F0502020204030204" pitchFamily="34" charset="0"/>
                <a:cs typeface="Calibri" panose="020F0502020204030204" pitchFamily="34" charset="0"/>
              </a:rPr>
              <a:t>тип и идентификатор </a:t>
            </a:r>
            <a:r>
              <a:rPr lang="en-US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ru-RU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имя</a:t>
            </a:r>
            <a:r>
              <a:rPr lang="en-US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ru-RU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 для </a:t>
            </a: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каждой переменной. </a:t>
            </a:r>
          </a:p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Идентификатор это имя для переменной, функции, класса, модуля, или чего-либо другого определенного пользователем. Идентификатор начинается с буквы (A-Z или a-z) или нижнего подчеркивания (_), с последующими дополнительно буквами, нижними подчеркиваниями, и цифрами (от 0 до 9). </a:t>
            </a:r>
          </a:p>
        </p:txBody>
      </p:sp>
      <p:sp>
        <p:nvSpPr>
          <p:cNvPr id="15" name="CustomShape 3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ПЕРЕМЕННЫЕ.</a:t>
            </a:r>
          </a:p>
          <a:p>
            <a:pPr algn="r">
              <a:lnSpc>
                <a:spcPct val="100000"/>
              </a:lnSpc>
            </a:pPr>
            <a:r>
              <a:rPr lang="ru-RU" sz="900" b="1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ПРОСТЫЕ ТИПЫ ДАННЫХ.</a:t>
            </a:r>
            <a:endParaRPr lang="ru-RU" sz="900" b="1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CustomShape 1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b="0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endParaRPr lang="ru-RU" sz="12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30951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28;p4"/>
          <p:cNvPicPr/>
          <p:nvPr/>
        </p:nvPicPr>
        <p:blipFill>
          <a:blip r:embed="rId2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sp>
        <p:nvSpPr>
          <p:cNvPr id="108" name="CustomShape 1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b="0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endParaRPr lang="ru-RU" sz="12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690120" y="1153800"/>
            <a:ext cx="7553160" cy="85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Тема</a:t>
            </a:r>
            <a:r>
              <a:rPr lang="ru-RU" sz="20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: </a:t>
            </a:r>
            <a:r>
              <a:rPr lang="ru-RU" sz="2000" b="1" spc="-1" dirty="0" smtClean="0">
                <a:solidFill>
                  <a:srgbClr val="000000"/>
                </a:solidFill>
                <a:latin typeface="Calibri"/>
                <a:ea typeface="Calibri"/>
              </a:rPr>
              <a:t>Переменные. Простые типы данных.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2000" b="0" strike="noStrike" spc="-1" dirty="0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sz="1600" b="0" strike="noStrike" spc="-1" dirty="0">
              <a:latin typeface="Arial"/>
            </a:endParaRPr>
          </a:p>
        </p:txBody>
      </p:sp>
      <p:pic>
        <p:nvPicPr>
          <p:cNvPr id="111" name="Google Shape;132;p4"/>
          <p:cNvPicPr/>
          <p:nvPr/>
        </p:nvPicPr>
        <p:blipFill>
          <a:blip r:embed="rId3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33;p4"/>
          <p:cNvPicPr/>
          <p:nvPr/>
        </p:nvPicPr>
        <p:blipFill>
          <a:blip r:embed="rId4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34;p4"/>
          <p:cNvPicPr/>
          <p:nvPr/>
        </p:nvPicPr>
        <p:blipFill>
          <a:blip r:embed="rId3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118" name="CustomShape 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19" name="Google Shape;140;p4"/>
          <p:cNvPicPr/>
          <p:nvPr/>
        </p:nvPicPr>
        <p:blipFill>
          <a:blip r:embed="rId5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41;p4"/>
          <p:cNvPicPr/>
          <p:nvPr/>
        </p:nvPicPr>
        <p:blipFill>
          <a:blip r:embed="rId6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8" name="CustomShape 3"/>
          <p:cNvSpPr/>
          <p:nvPr/>
        </p:nvSpPr>
        <p:spPr>
          <a:xfrm>
            <a:off x="800220" y="1586372"/>
            <a:ext cx="7351800" cy="399961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Например, определим переменную под названием </a:t>
            </a:r>
            <a:r>
              <a:rPr lang="ru-RU" spc="-1" dirty="0" err="1">
                <a:latin typeface="Calibri" panose="020F0502020204030204" pitchFamily="34" charset="0"/>
                <a:cs typeface="Calibri" panose="020F0502020204030204" pitchFamily="34" charset="0"/>
              </a:rPr>
              <a:t>myVariable</a:t>
            </a: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 которая может хранить целочисленные </a:t>
            </a:r>
            <a:r>
              <a:rPr lang="ru-RU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значения.</a:t>
            </a:r>
          </a:p>
          <a:p>
            <a:endParaRPr lang="ru-RU" sz="2400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b="1" u="sng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myVariable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= 10; </a:t>
            </a:r>
            <a:endParaRPr lang="ru-RU" sz="2400" spc="-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spc="-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Язык программирования C++  чувствителен к регистру, так что </a:t>
            </a:r>
            <a:r>
              <a:rPr lang="ru-RU" spc="-1" dirty="0" err="1">
                <a:latin typeface="Calibri" panose="020F0502020204030204" pitchFamily="34" charset="0"/>
                <a:cs typeface="Calibri" panose="020F0502020204030204" pitchFamily="34" charset="0"/>
              </a:rPr>
              <a:t>myVariable</a:t>
            </a: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 и </a:t>
            </a:r>
            <a:r>
              <a:rPr lang="ru-RU" spc="-1" dirty="0" err="1">
                <a:latin typeface="Calibri" panose="020F0502020204030204" pitchFamily="34" charset="0"/>
                <a:cs typeface="Calibri" panose="020F0502020204030204" pitchFamily="34" charset="0"/>
              </a:rPr>
              <a:t>myvariable</a:t>
            </a: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 это два разных </a:t>
            </a:r>
            <a:r>
              <a:rPr lang="ru-RU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идентификатора (имени).</a:t>
            </a:r>
            <a:endParaRPr lang="ru-RU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205" y="3992541"/>
            <a:ext cx="3985119" cy="2704189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614" y="4575760"/>
            <a:ext cx="1215776" cy="733659"/>
          </a:xfrm>
          <a:prstGeom prst="rect">
            <a:avLst/>
          </a:prstGeom>
        </p:spPr>
      </p:pic>
      <p:sp>
        <p:nvSpPr>
          <p:cNvPr id="19" name="CustomShape 3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ПЕРЕМЕННЫЕ.</a:t>
            </a:r>
          </a:p>
          <a:p>
            <a:pPr algn="r">
              <a:lnSpc>
                <a:spcPct val="100000"/>
              </a:lnSpc>
            </a:pPr>
            <a:r>
              <a:rPr lang="ru-RU" sz="900" b="1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ПРОСТЫЕ ТИПЫ ДАННЫХ.</a:t>
            </a:r>
            <a:endParaRPr lang="ru-RU" sz="900" b="1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64917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852</TotalTime>
  <Words>1269</Words>
  <Application>Microsoft Office PowerPoint</Application>
  <PresentationFormat>Экран (4:3)</PresentationFormat>
  <Paragraphs>319</Paragraphs>
  <Slides>22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22</vt:i4>
      </vt:variant>
    </vt:vector>
  </HeadingPairs>
  <TitlesOfParts>
    <vt:vector size="29" baseType="lpstr">
      <vt:lpstr>Arial</vt:lpstr>
      <vt:lpstr>Calibri</vt:lpstr>
      <vt:lpstr>DejaVu Sans</vt:lpstr>
      <vt:lpstr>Symbol</vt:lpstr>
      <vt:lpstr>Wingdings</vt:lpstr>
      <vt:lpstr>Office Theme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>Кирилл Приёмко</dc:creator>
  <dc:description/>
  <cp:lastModifiedBy>Кирилл Приёмко</cp:lastModifiedBy>
  <cp:revision>131</cp:revision>
  <dcterms:created xsi:type="dcterms:W3CDTF">2012-07-30T23:42:41Z</dcterms:created>
  <dcterms:modified xsi:type="dcterms:W3CDTF">2019-10-19T21:01:00Z</dcterms:modified>
  <dc:language>ru-RU</dc:language>
</cp:coreProperties>
</file>