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2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jHqHjRrISBsCLREy17NYG3os3s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476" y="66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customschemas.google.com/relationships/presentationmetadata" Target="metadata"/><Relationship Id="rId4" Type="http://schemas.openxmlformats.org/officeDocument/2006/relationships/slide" Target="slides/slide2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5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6" name="Google Shape;106;p20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7" name="Google Shape;107;p20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7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0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9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4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6" name="Google Shape;96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"/>
          <p:cNvSpPr txBox="1"/>
          <p:nvPr/>
        </p:nvSpPr>
        <p:spPr>
          <a:xfrm>
            <a:off x="458068" y="1020061"/>
            <a:ext cx="822873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Example Process Map: </a:t>
            </a: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Bake a Cake</a:t>
            </a:r>
            <a:endParaRPr/>
          </a:p>
        </p:txBody>
      </p:sp>
      <p:pic>
        <p:nvPicPr>
          <p:cNvPr id="179" name="Google Shape;17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286279"/>
            <a:ext cx="405765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"/>
          <p:cNvSpPr txBox="1"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Process Mapping – Commonly Used UML Symbols</a:t>
            </a:r>
            <a:endParaRPr/>
          </a:p>
        </p:txBody>
      </p:sp>
      <p:sp>
        <p:nvSpPr>
          <p:cNvPr id="185" name="Google Shape;185;p2"/>
          <p:cNvSpPr/>
          <p:nvPr/>
        </p:nvSpPr>
        <p:spPr>
          <a:xfrm>
            <a:off x="389381" y="1975698"/>
            <a:ext cx="1270000" cy="457200"/>
          </a:xfrm>
          <a:prstGeom prst="flowChartTerminator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and End Process</a:t>
            </a:r>
            <a:endParaRPr/>
          </a:p>
        </p:txBody>
      </p:sp>
      <p:sp>
        <p:nvSpPr>
          <p:cNvPr id="186" name="Google Shape;186;p2"/>
          <p:cNvSpPr/>
          <p:nvPr/>
        </p:nvSpPr>
        <p:spPr>
          <a:xfrm>
            <a:off x="2082800" y="1899498"/>
            <a:ext cx="1394017" cy="609600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 Step</a:t>
            </a:r>
            <a:endParaRPr/>
          </a:p>
        </p:txBody>
      </p:sp>
      <p:sp>
        <p:nvSpPr>
          <p:cNvPr id="187" name="Google Shape;187;p2"/>
          <p:cNvSpPr/>
          <p:nvPr/>
        </p:nvSpPr>
        <p:spPr>
          <a:xfrm>
            <a:off x="3900237" y="1721698"/>
            <a:ext cx="1420577" cy="965200"/>
          </a:xfrm>
          <a:prstGeom prst="flowChartDecision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Decision Point</a:t>
            </a:r>
            <a:endParaRPr/>
          </a:p>
        </p:txBody>
      </p:sp>
      <p:sp>
        <p:nvSpPr>
          <p:cNvPr id="188" name="Google Shape;188;p2"/>
          <p:cNvSpPr/>
          <p:nvPr/>
        </p:nvSpPr>
        <p:spPr>
          <a:xfrm>
            <a:off x="5762619" y="1797898"/>
            <a:ext cx="1210167" cy="812800"/>
          </a:xfrm>
          <a:prstGeom prst="flowChartInputOutput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189" name="Google Shape;189;p2"/>
          <p:cNvSpPr/>
          <p:nvPr/>
        </p:nvSpPr>
        <p:spPr>
          <a:xfrm rot="10800000">
            <a:off x="7441151" y="1848698"/>
            <a:ext cx="1219200" cy="711200"/>
          </a:xfrm>
          <a:prstGeom prst="trapezoid">
            <a:avLst>
              <a:gd name="adj" fmla="val 25000"/>
            </a:avLst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"/>
          <p:cNvSpPr txBox="1"/>
          <p:nvPr/>
        </p:nvSpPr>
        <p:spPr>
          <a:xfrm>
            <a:off x="7441151" y="1988854"/>
            <a:ext cx="1219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Manual Operation</a:t>
            </a:r>
            <a:endParaRPr/>
          </a:p>
        </p:txBody>
      </p:sp>
      <p:sp>
        <p:nvSpPr>
          <p:cNvPr id="191" name="Google Shape;191;p2"/>
          <p:cNvSpPr txBox="1"/>
          <p:nvPr/>
        </p:nvSpPr>
        <p:spPr>
          <a:xfrm>
            <a:off x="291614" y="4451290"/>
            <a:ext cx="196322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8FB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478FBF"/>
                </a:solidFill>
                <a:latin typeface="Calibri"/>
                <a:ea typeface="Calibri"/>
                <a:cs typeface="Calibri"/>
                <a:sym typeface="Calibri"/>
              </a:rPr>
              <a:t>Symbols are connected to show flow, like this:</a:t>
            </a:r>
            <a:endParaRPr sz="1800" b="0" i="0" u="none" strike="noStrike" cap="none">
              <a:solidFill>
                <a:srgbClr val="478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"/>
          <p:cNvSpPr/>
          <p:nvPr/>
        </p:nvSpPr>
        <p:spPr>
          <a:xfrm>
            <a:off x="2722771" y="4065896"/>
            <a:ext cx="1394017" cy="609600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 Step</a:t>
            </a:r>
            <a:endParaRPr/>
          </a:p>
        </p:txBody>
      </p:sp>
      <p:sp>
        <p:nvSpPr>
          <p:cNvPr id="193" name="Google Shape;193;p2"/>
          <p:cNvSpPr/>
          <p:nvPr/>
        </p:nvSpPr>
        <p:spPr>
          <a:xfrm>
            <a:off x="4609416" y="3886200"/>
            <a:ext cx="1420578" cy="965200"/>
          </a:xfrm>
          <a:prstGeom prst="flowChartDecision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Decision Point</a:t>
            </a:r>
            <a:endParaRPr/>
          </a:p>
        </p:txBody>
      </p:sp>
      <p:cxnSp>
        <p:nvCxnSpPr>
          <p:cNvPr id="194" name="Google Shape;194;p2"/>
          <p:cNvCxnSpPr>
            <a:stCxn id="192" idx="3"/>
            <a:endCxn id="193" idx="1"/>
          </p:cNvCxnSpPr>
          <p:nvPr/>
        </p:nvCxnSpPr>
        <p:spPr>
          <a:xfrm rot="10800000" flipH="1">
            <a:off x="4116788" y="4368896"/>
            <a:ext cx="492600" cy="18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5" name="Google Shape;195;p2"/>
          <p:cNvSpPr/>
          <p:nvPr/>
        </p:nvSpPr>
        <p:spPr>
          <a:xfrm rot="10800000">
            <a:off x="6604000" y="4013200"/>
            <a:ext cx="1219200" cy="711200"/>
          </a:xfrm>
          <a:prstGeom prst="trapezoid">
            <a:avLst>
              <a:gd name="adj" fmla="val 25000"/>
            </a:avLst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"/>
          <p:cNvSpPr txBox="1"/>
          <p:nvPr/>
        </p:nvSpPr>
        <p:spPr>
          <a:xfrm>
            <a:off x="6604000" y="4153356"/>
            <a:ext cx="1219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Manual Operation</a:t>
            </a:r>
            <a:endParaRPr/>
          </a:p>
        </p:txBody>
      </p:sp>
      <p:cxnSp>
        <p:nvCxnSpPr>
          <p:cNvPr id="197" name="Google Shape;197;p2"/>
          <p:cNvCxnSpPr>
            <a:stCxn id="193" idx="3"/>
          </p:cNvCxnSpPr>
          <p:nvPr/>
        </p:nvCxnSpPr>
        <p:spPr>
          <a:xfrm>
            <a:off x="6029994" y="4368800"/>
            <a:ext cx="6624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8" name="Google Shape;198;p2"/>
          <p:cNvSpPr/>
          <p:nvPr/>
        </p:nvSpPr>
        <p:spPr>
          <a:xfrm>
            <a:off x="4609416" y="5291117"/>
            <a:ext cx="1394017" cy="609600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 Step</a:t>
            </a:r>
            <a:endParaRPr/>
          </a:p>
        </p:txBody>
      </p:sp>
      <p:cxnSp>
        <p:nvCxnSpPr>
          <p:cNvPr id="199" name="Google Shape;199;p2"/>
          <p:cNvCxnSpPr>
            <a:stCxn id="193" idx="2"/>
            <a:endCxn id="198" idx="0"/>
          </p:cNvCxnSpPr>
          <p:nvPr/>
        </p:nvCxnSpPr>
        <p:spPr>
          <a:xfrm flipH="1">
            <a:off x="5306505" y="4851400"/>
            <a:ext cx="13200" cy="4398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0" name="Google Shape;200;p2"/>
          <p:cNvSpPr txBox="1"/>
          <p:nvPr/>
        </p:nvSpPr>
        <p:spPr>
          <a:xfrm>
            <a:off x="6003433" y="4124475"/>
            <a:ext cx="53658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201" name="Google Shape;201;p2"/>
          <p:cNvSpPr txBox="1"/>
          <p:nvPr/>
        </p:nvSpPr>
        <p:spPr>
          <a:xfrm>
            <a:off x="5320814" y="4886475"/>
            <a:ext cx="38418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457200" y="574878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dirty="0">
                <a:solidFill>
                  <a:srgbClr val="0070C0"/>
                </a:solidFill>
              </a:rPr>
              <a:t>Process Map: Loan Application Process</a:t>
            </a:r>
            <a:endParaRPr dirty="0"/>
          </a:p>
        </p:txBody>
      </p:sp>
      <p:sp>
        <p:nvSpPr>
          <p:cNvPr id="207" name="Google Shape;207;p3"/>
          <p:cNvSpPr/>
          <p:nvPr/>
        </p:nvSpPr>
        <p:spPr>
          <a:xfrm>
            <a:off x="264021" y="1267088"/>
            <a:ext cx="1552297" cy="689764"/>
          </a:xfrm>
          <a:prstGeom prst="flowChartTerminator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1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900" dirty="0">
                <a:solidFill>
                  <a:schemeClr val="dk1"/>
                </a:solidFill>
              </a:rPr>
              <a:t>Borrower fills application</a:t>
            </a:r>
            <a:endParaRPr lang="en-US" sz="900" dirty="0"/>
          </a:p>
        </p:txBody>
      </p:sp>
      <p:sp>
        <p:nvSpPr>
          <p:cNvPr id="208" name="Google Shape;208;p3"/>
          <p:cNvSpPr/>
          <p:nvPr/>
        </p:nvSpPr>
        <p:spPr>
          <a:xfrm>
            <a:off x="777792" y="2316045"/>
            <a:ext cx="1060926" cy="499225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lang="en-US" sz="900" dirty="0">
                <a:latin typeface="Calibri"/>
                <a:ea typeface="Calibri"/>
                <a:cs typeface="Calibri"/>
                <a:sym typeface="Calibri"/>
              </a:rPr>
              <a:t>Application Rejected</a:t>
            </a:r>
            <a:endParaRPr lang="en-US" sz="900" dirty="0"/>
          </a:p>
        </p:txBody>
      </p:sp>
      <p:cxnSp>
        <p:nvCxnSpPr>
          <p:cNvPr id="209" name="Google Shape;209;p3"/>
          <p:cNvCxnSpPr>
            <a:cxnSpLocks/>
            <a:stCxn id="210" idx="3"/>
            <a:endCxn id="211" idx="1"/>
          </p:cNvCxnSpPr>
          <p:nvPr/>
        </p:nvCxnSpPr>
        <p:spPr>
          <a:xfrm>
            <a:off x="5651951" y="1713081"/>
            <a:ext cx="864024" cy="1108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2" name="Google Shape;212;p3"/>
          <p:cNvCxnSpPr>
            <a:cxnSpLocks/>
            <a:endCxn id="9" idx="1"/>
          </p:cNvCxnSpPr>
          <p:nvPr/>
        </p:nvCxnSpPr>
        <p:spPr>
          <a:xfrm>
            <a:off x="1814544" y="1744337"/>
            <a:ext cx="488475" cy="291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1" name="Google Shape;211;p3"/>
          <p:cNvSpPr/>
          <p:nvPr/>
        </p:nvSpPr>
        <p:spPr>
          <a:xfrm>
            <a:off x="6515975" y="1278178"/>
            <a:ext cx="1371327" cy="891969"/>
          </a:xfrm>
          <a:prstGeom prst="flowChartDecision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Contract can be negotiated</a:t>
            </a:r>
            <a:endParaRPr dirty="0"/>
          </a:p>
        </p:txBody>
      </p:sp>
      <p:sp>
        <p:nvSpPr>
          <p:cNvPr id="217" name="Google Shape;217;p3"/>
          <p:cNvSpPr txBox="1"/>
          <p:nvPr/>
        </p:nvSpPr>
        <p:spPr>
          <a:xfrm>
            <a:off x="8037180" y="2821517"/>
            <a:ext cx="42950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210" name="Google Shape;210;p3"/>
          <p:cNvSpPr/>
          <p:nvPr/>
        </p:nvSpPr>
        <p:spPr>
          <a:xfrm>
            <a:off x="4591025" y="1463468"/>
            <a:ext cx="1060926" cy="499225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Loan Program &amp; Rate Contract proposed</a:t>
            </a:r>
            <a:endParaRPr lang="en-US" dirty="0"/>
          </a:p>
        </p:txBody>
      </p:sp>
      <p:sp>
        <p:nvSpPr>
          <p:cNvPr id="215" name="Google Shape;215;p3"/>
          <p:cNvSpPr/>
          <p:nvPr/>
        </p:nvSpPr>
        <p:spPr>
          <a:xfrm>
            <a:off x="8005888" y="2515558"/>
            <a:ext cx="1180353" cy="499225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Contract Signed</a:t>
            </a:r>
            <a:endParaRPr dirty="0"/>
          </a:p>
        </p:txBody>
      </p:sp>
      <p:cxnSp>
        <p:nvCxnSpPr>
          <p:cNvPr id="224" name="Google Shape;224;p3"/>
          <p:cNvCxnSpPr>
            <a:cxnSpLocks/>
          </p:cNvCxnSpPr>
          <p:nvPr/>
        </p:nvCxnSpPr>
        <p:spPr>
          <a:xfrm>
            <a:off x="1361524" y="5906677"/>
            <a:ext cx="12181" cy="45887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5" name="Google Shape;225;p3"/>
          <p:cNvCxnSpPr>
            <a:cxnSpLocks/>
          </p:cNvCxnSpPr>
          <p:nvPr/>
        </p:nvCxnSpPr>
        <p:spPr>
          <a:xfrm flipH="1">
            <a:off x="1996097" y="5435115"/>
            <a:ext cx="941288" cy="128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6" name="Google Shape;226;p3"/>
          <p:cNvCxnSpPr>
            <a:cxnSpLocks/>
            <a:stCxn id="215" idx="2"/>
          </p:cNvCxnSpPr>
          <p:nvPr/>
        </p:nvCxnSpPr>
        <p:spPr>
          <a:xfrm flipH="1">
            <a:off x="8572728" y="3014783"/>
            <a:ext cx="23337" cy="76009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1" name="Google Shape;231;p3"/>
          <p:cNvCxnSpPr>
            <a:cxnSpLocks/>
            <a:endCxn id="208" idx="2"/>
          </p:cNvCxnSpPr>
          <p:nvPr/>
        </p:nvCxnSpPr>
        <p:spPr>
          <a:xfrm rot="16200000" flipV="1">
            <a:off x="122290" y="4001236"/>
            <a:ext cx="2371933" cy="2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2" name="Google Shape;232;p3"/>
          <p:cNvCxnSpPr>
            <a:cxnSpLocks/>
          </p:cNvCxnSpPr>
          <p:nvPr/>
        </p:nvCxnSpPr>
        <p:spPr>
          <a:xfrm flipH="1">
            <a:off x="4250952" y="5384888"/>
            <a:ext cx="517500" cy="1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3" name="Google Shape;243;p3"/>
          <p:cNvCxnSpPr/>
          <p:nvPr/>
        </p:nvCxnSpPr>
        <p:spPr>
          <a:xfrm rot="10800000">
            <a:off x="5881549" y="5280858"/>
            <a:ext cx="634425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3" name="Google Shape;233;p3"/>
          <p:cNvSpPr/>
          <p:nvPr/>
        </p:nvSpPr>
        <p:spPr>
          <a:xfrm>
            <a:off x="774062" y="6339974"/>
            <a:ext cx="1180353" cy="364848"/>
          </a:xfrm>
          <a:prstGeom prst="flowChartTerminator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lang="en-US" sz="900" dirty="0">
                <a:latin typeface="Calibri"/>
                <a:ea typeface="Calibri"/>
                <a:cs typeface="Calibri"/>
                <a:sym typeface="Calibri"/>
              </a:rPr>
              <a:t>Loan closing scheduled for meeting</a:t>
            </a:r>
            <a:endParaRPr dirty="0"/>
          </a:p>
        </p:txBody>
      </p:sp>
      <p:cxnSp>
        <p:nvCxnSpPr>
          <p:cNvPr id="244" name="Google Shape;244;p3"/>
          <p:cNvCxnSpPr>
            <a:cxnSpLocks/>
          </p:cNvCxnSpPr>
          <p:nvPr/>
        </p:nvCxnSpPr>
        <p:spPr>
          <a:xfrm flipH="1">
            <a:off x="7810829" y="4201830"/>
            <a:ext cx="686759" cy="118455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5" name="Google Shape;245;p3"/>
          <p:cNvCxnSpPr>
            <a:cxnSpLocks/>
            <a:endCxn id="215" idx="0"/>
          </p:cNvCxnSpPr>
          <p:nvPr/>
        </p:nvCxnSpPr>
        <p:spPr>
          <a:xfrm rot="16200000" flipH="1">
            <a:off x="7860391" y="1779884"/>
            <a:ext cx="803072" cy="668276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" name="Google Shape;211;p3">
            <a:extLst>
              <a:ext uri="{FF2B5EF4-FFF2-40B4-BE49-F238E27FC236}">
                <a16:creationId xmlns:a16="http://schemas.microsoft.com/office/drawing/2014/main" id="{3206CC9D-8478-9FC7-8A4E-A298159D39FF}"/>
              </a:ext>
            </a:extLst>
          </p:cNvPr>
          <p:cNvSpPr/>
          <p:nvPr/>
        </p:nvSpPr>
        <p:spPr>
          <a:xfrm>
            <a:off x="2303019" y="1248335"/>
            <a:ext cx="1565840" cy="997832"/>
          </a:xfrm>
          <a:prstGeom prst="flowChartDecision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Credit is reviewed for Prequalification</a:t>
            </a:r>
            <a:endParaRPr dirty="0"/>
          </a:p>
        </p:txBody>
      </p:sp>
      <p:cxnSp>
        <p:nvCxnSpPr>
          <p:cNvPr id="14" name="Google Shape;212;p3">
            <a:extLst>
              <a:ext uri="{FF2B5EF4-FFF2-40B4-BE49-F238E27FC236}">
                <a16:creationId xmlns:a16="http://schemas.microsoft.com/office/drawing/2014/main" id="{553D8974-4F2E-F2E1-D3BA-8DABA679B26F}"/>
              </a:ext>
            </a:extLst>
          </p:cNvPr>
          <p:cNvCxnSpPr>
            <a:cxnSpLocks/>
          </p:cNvCxnSpPr>
          <p:nvPr/>
        </p:nvCxnSpPr>
        <p:spPr>
          <a:xfrm flipV="1">
            <a:off x="3851008" y="1732489"/>
            <a:ext cx="740017" cy="585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93B45D9-3409-308E-773F-3DFF10193842}"/>
              </a:ext>
            </a:extLst>
          </p:cNvPr>
          <p:cNvSpPr txBox="1"/>
          <p:nvPr/>
        </p:nvSpPr>
        <p:spPr>
          <a:xfrm flipH="1">
            <a:off x="3851008" y="1385894"/>
            <a:ext cx="114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Pass</a:t>
            </a:r>
          </a:p>
        </p:txBody>
      </p:sp>
      <p:cxnSp>
        <p:nvCxnSpPr>
          <p:cNvPr id="23" name="Google Shape;231;p3">
            <a:extLst>
              <a:ext uri="{FF2B5EF4-FFF2-40B4-BE49-F238E27FC236}">
                <a16:creationId xmlns:a16="http://schemas.microsoft.com/office/drawing/2014/main" id="{3AC47FBE-565C-38F1-57D5-2D01DD4BCD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14544" y="2249721"/>
            <a:ext cx="1304396" cy="332899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3E7A882-E776-AD05-6D86-9261E5D0FC70}"/>
              </a:ext>
            </a:extLst>
          </p:cNvPr>
          <p:cNvSpPr txBox="1"/>
          <p:nvPr/>
        </p:nvSpPr>
        <p:spPr>
          <a:xfrm>
            <a:off x="2040318" y="220383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Fail</a:t>
            </a:r>
          </a:p>
        </p:txBody>
      </p:sp>
      <p:cxnSp>
        <p:nvCxnSpPr>
          <p:cNvPr id="37" name="Google Shape;231;p3">
            <a:extLst>
              <a:ext uri="{FF2B5EF4-FFF2-40B4-BE49-F238E27FC236}">
                <a16:creationId xmlns:a16="http://schemas.microsoft.com/office/drawing/2014/main" id="{DF5E2966-DA0E-0BA5-C493-A596C217F9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83964" y="2203837"/>
            <a:ext cx="1152579" cy="324173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" name="Google Shape;208;p3">
            <a:extLst>
              <a:ext uri="{FF2B5EF4-FFF2-40B4-BE49-F238E27FC236}">
                <a16:creationId xmlns:a16="http://schemas.microsoft.com/office/drawing/2014/main" id="{8F4BFA16-3ACC-FBF8-F006-7E7AE259439F}"/>
              </a:ext>
            </a:extLst>
          </p:cNvPr>
          <p:cNvSpPr/>
          <p:nvPr/>
        </p:nvSpPr>
        <p:spPr>
          <a:xfrm>
            <a:off x="5049165" y="2327348"/>
            <a:ext cx="1060926" cy="499225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lang="en-US" sz="900" dirty="0">
                <a:latin typeface="Calibri"/>
                <a:ea typeface="Calibri"/>
                <a:cs typeface="Calibri"/>
                <a:sym typeface="Calibri"/>
              </a:rPr>
              <a:t>Application Rejected</a:t>
            </a:r>
            <a:endParaRPr lang="en-US" sz="9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28BB07-C1E3-7189-20CA-C2C27D3FCAFE}"/>
              </a:ext>
            </a:extLst>
          </p:cNvPr>
          <p:cNvSpPr txBox="1"/>
          <p:nvPr/>
        </p:nvSpPr>
        <p:spPr>
          <a:xfrm flipH="1">
            <a:off x="5854662" y="4933922"/>
            <a:ext cx="114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Complete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3A8EF8-7DFA-473B-FFCD-90EFDF3DBCAF}"/>
              </a:ext>
            </a:extLst>
          </p:cNvPr>
          <p:cNvSpPr txBox="1"/>
          <p:nvPr/>
        </p:nvSpPr>
        <p:spPr>
          <a:xfrm>
            <a:off x="6083963" y="218460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Fail</a:t>
            </a:r>
          </a:p>
        </p:txBody>
      </p:sp>
      <p:cxnSp>
        <p:nvCxnSpPr>
          <p:cNvPr id="47" name="Google Shape;231;p3">
            <a:extLst>
              <a:ext uri="{FF2B5EF4-FFF2-40B4-BE49-F238E27FC236}">
                <a16:creationId xmlns:a16="http://schemas.microsoft.com/office/drawing/2014/main" id="{D7A34147-1C79-9FE1-AB27-86A0CDBC13D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01719" y="2869541"/>
            <a:ext cx="784980" cy="736386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5" name="Google Shape;215;p3">
            <a:extLst>
              <a:ext uri="{FF2B5EF4-FFF2-40B4-BE49-F238E27FC236}">
                <a16:creationId xmlns:a16="http://schemas.microsoft.com/office/drawing/2014/main" id="{8DEA828C-8B2A-3104-0BC9-074483718406}"/>
              </a:ext>
            </a:extLst>
          </p:cNvPr>
          <p:cNvSpPr/>
          <p:nvPr/>
        </p:nvSpPr>
        <p:spPr>
          <a:xfrm>
            <a:off x="8042944" y="3748896"/>
            <a:ext cx="1180353" cy="499225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 request sent to Borrower</a:t>
            </a:r>
            <a:endParaRPr dirty="0"/>
          </a:p>
        </p:txBody>
      </p:sp>
      <p:sp>
        <p:nvSpPr>
          <p:cNvPr id="196" name="Google Shape;215;p3">
            <a:extLst>
              <a:ext uri="{FF2B5EF4-FFF2-40B4-BE49-F238E27FC236}">
                <a16:creationId xmlns:a16="http://schemas.microsoft.com/office/drawing/2014/main" id="{6BD3E8DA-31F4-48FF-9E75-25389E4FB75E}"/>
              </a:ext>
            </a:extLst>
          </p:cNvPr>
          <p:cNvSpPr/>
          <p:nvPr/>
        </p:nvSpPr>
        <p:spPr>
          <a:xfrm>
            <a:off x="6026435" y="3383903"/>
            <a:ext cx="1180353" cy="499225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 request sent to Title company</a:t>
            </a:r>
            <a:endParaRPr dirty="0"/>
          </a:p>
        </p:txBody>
      </p:sp>
      <p:sp>
        <p:nvSpPr>
          <p:cNvPr id="199" name="Google Shape;211;p3">
            <a:extLst>
              <a:ext uri="{FF2B5EF4-FFF2-40B4-BE49-F238E27FC236}">
                <a16:creationId xmlns:a16="http://schemas.microsoft.com/office/drawing/2014/main" id="{E3BF396A-8044-790F-01C7-C7A4A7958EC8}"/>
              </a:ext>
            </a:extLst>
          </p:cNvPr>
          <p:cNvSpPr/>
          <p:nvPr/>
        </p:nvSpPr>
        <p:spPr>
          <a:xfrm>
            <a:off x="6515974" y="4821709"/>
            <a:ext cx="1371327" cy="891969"/>
          </a:xfrm>
          <a:prstGeom prst="flowChartDecision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Loan Package is reviewed</a:t>
            </a:r>
          </a:p>
        </p:txBody>
      </p:sp>
      <p:cxnSp>
        <p:nvCxnSpPr>
          <p:cNvPr id="201" name="Google Shape;226;p3">
            <a:extLst>
              <a:ext uri="{FF2B5EF4-FFF2-40B4-BE49-F238E27FC236}">
                <a16:creationId xmlns:a16="http://schemas.microsoft.com/office/drawing/2014/main" id="{395DEFEE-89FB-5319-A5C2-0B4A56C153E4}"/>
              </a:ext>
            </a:extLst>
          </p:cNvPr>
          <p:cNvCxnSpPr>
            <a:cxnSpLocks/>
            <a:endCxn id="199" idx="0"/>
          </p:cNvCxnSpPr>
          <p:nvPr/>
        </p:nvCxnSpPr>
        <p:spPr>
          <a:xfrm>
            <a:off x="6719632" y="3883128"/>
            <a:ext cx="482006" cy="93858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3" name="Google Shape;245;p3">
            <a:extLst>
              <a:ext uri="{FF2B5EF4-FFF2-40B4-BE49-F238E27FC236}">
                <a16:creationId xmlns:a16="http://schemas.microsoft.com/office/drawing/2014/main" id="{3A4A06B9-DA76-979B-616C-7795BF54723E}"/>
              </a:ext>
            </a:extLst>
          </p:cNvPr>
          <p:cNvCxnSpPr>
            <a:cxnSpLocks/>
          </p:cNvCxnSpPr>
          <p:nvPr/>
        </p:nvCxnSpPr>
        <p:spPr>
          <a:xfrm>
            <a:off x="7178434" y="5740628"/>
            <a:ext cx="858746" cy="483326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4" name="Google Shape;208;p3">
            <a:extLst>
              <a:ext uri="{FF2B5EF4-FFF2-40B4-BE49-F238E27FC236}">
                <a16:creationId xmlns:a16="http://schemas.microsoft.com/office/drawing/2014/main" id="{41C40BC3-80B7-A9E4-35CB-EDCB0512CBDE}"/>
              </a:ext>
            </a:extLst>
          </p:cNvPr>
          <p:cNvSpPr/>
          <p:nvPr/>
        </p:nvSpPr>
        <p:spPr>
          <a:xfrm>
            <a:off x="8001900" y="5838444"/>
            <a:ext cx="1060926" cy="499225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lang="en-US" sz="900" dirty="0">
                <a:latin typeface="Calibri"/>
                <a:ea typeface="Calibri"/>
                <a:cs typeface="Calibri"/>
                <a:sym typeface="Calibri"/>
              </a:rPr>
              <a:t>Application Rejected</a:t>
            </a:r>
            <a:endParaRPr lang="en-US" sz="900" dirty="0"/>
          </a:p>
        </p:txBody>
      </p:sp>
      <p:sp>
        <p:nvSpPr>
          <p:cNvPr id="246" name="Google Shape;215;p3">
            <a:extLst>
              <a:ext uri="{FF2B5EF4-FFF2-40B4-BE49-F238E27FC236}">
                <a16:creationId xmlns:a16="http://schemas.microsoft.com/office/drawing/2014/main" id="{5D3012D4-4ADB-6DCA-A71F-4D847953D38B}"/>
              </a:ext>
            </a:extLst>
          </p:cNvPr>
          <p:cNvSpPr/>
          <p:nvPr/>
        </p:nvSpPr>
        <p:spPr>
          <a:xfrm>
            <a:off x="4734294" y="5031245"/>
            <a:ext cx="1180353" cy="499225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 request sent to Title company</a:t>
            </a:r>
            <a:endParaRPr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7A2AB34A-ED78-D919-5760-4B553A3FAC3E}"/>
              </a:ext>
            </a:extLst>
          </p:cNvPr>
          <p:cNvSpPr txBox="1"/>
          <p:nvPr/>
        </p:nvSpPr>
        <p:spPr>
          <a:xfrm flipH="1">
            <a:off x="6787712" y="5838444"/>
            <a:ext cx="135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 Complete</a:t>
            </a:r>
          </a:p>
        </p:txBody>
      </p:sp>
      <p:sp>
        <p:nvSpPr>
          <p:cNvPr id="249" name="Google Shape;211;p3">
            <a:extLst>
              <a:ext uri="{FF2B5EF4-FFF2-40B4-BE49-F238E27FC236}">
                <a16:creationId xmlns:a16="http://schemas.microsoft.com/office/drawing/2014/main" id="{8921534A-983E-B48A-ECD9-4C6754F81C36}"/>
              </a:ext>
            </a:extLst>
          </p:cNvPr>
          <p:cNvSpPr/>
          <p:nvPr/>
        </p:nvSpPr>
        <p:spPr>
          <a:xfrm>
            <a:off x="2928550" y="4968697"/>
            <a:ext cx="1371327" cy="891969"/>
          </a:xfrm>
          <a:prstGeom prst="flowChartDecision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Underwriting Verifies all documents</a:t>
            </a:r>
          </a:p>
        </p:txBody>
      </p:sp>
      <p:cxnSp>
        <p:nvCxnSpPr>
          <p:cNvPr id="250" name="Google Shape;245;p3">
            <a:extLst>
              <a:ext uri="{FF2B5EF4-FFF2-40B4-BE49-F238E27FC236}">
                <a16:creationId xmlns:a16="http://schemas.microsoft.com/office/drawing/2014/main" id="{DEB1C884-B97D-C4C7-57EB-FDC99605F0B6}"/>
              </a:ext>
            </a:extLst>
          </p:cNvPr>
          <p:cNvCxnSpPr>
            <a:cxnSpLocks/>
          </p:cNvCxnSpPr>
          <p:nvPr/>
        </p:nvCxnSpPr>
        <p:spPr>
          <a:xfrm>
            <a:off x="3575439" y="5904558"/>
            <a:ext cx="4461741" cy="319396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C4FDA5DB-2CE9-FA0C-4114-790C48CEF807}"/>
              </a:ext>
            </a:extLst>
          </p:cNvPr>
          <p:cNvSpPr txBox="1"/>
          <p:nvPr/>
        </p:nvSpPr>
        <p:spPr>
          <a:xfrm flipH="1">
            <a:off x="4250951" y="5919171"/>
            <a:ext cx="1775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 Met Criteria</a:t>
            </a:r>
          </a:p>
        </p:txBody>
      </p:sp>
      <p:sp>
        <p:nvSpPr>
          <p:cNvPr id="254" name="Google Shape;211;p3">
            <a:extLst>
              <a:ext uri="{FF2B5EF4-FFF2-40B4-BE49-F238E27FC236}">
                <a16:creationId xmlns:a16="http://schemas.microsoft.com/office/drawing/2014/main" id="{78588200-18B8-71A4-3C8F-45EBEBC571DD}"/>
              </a:ext>
            </a:extLst>
          </p:cNvPr>
          <p:cNvSpPr/>
          <p:nvPr/>
        </p:nvSpPr>
        <p:spPr>
          <a:xfrm>
            <a:off x="666394" y="4989130"/>
            <a:ext cx="1371327" cy="891969"/>
          </a:xfrm>
          <a:prstGeom prst="flowChartDecision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lang="en-US" sz="900" dirty="0">
                <a:latin typeface="Calibri"/>
                <a:ea typeface="Calibri"/>
                <a:cs typeface="Calibri"/>
                <a:sym typeface="Calibri"/>
              </a:rPr>
              <a:t>Loan package reviewed for final approval</a:t>
            </a:r>
            <a:endParaRPr lang="en-US" sz="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33;p3">
            <a:extLst>
              <a:ext uri="{FF2B5EF4-FFF2-40B4-BE49-F238E27FC236}">
                <a16:creationId xmlns:a16="http://schemas.microsoft.com/office/drawing/2014/main" id="{F2CC8AE9-DA39-4EA7-2377-C6778461A9F7}"/>
              </a:ext>
            </a:extLst>
          </p:cNvPr>
          <p:cNvSpPr/>
          <p:nvPr/>
        </p:nvSpPr>
        <p:spPr>
          <a:xfrm>
            <a:off x="2513524" y="6348669"/>
            <a:ext cx="1180353" cy="364848"/>
          </a:xfrm>
          <a:prstGeom prst="flowChartTerminator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Loan Approved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lang="en-US" sz="900" dirty="0">
                <a:latin typeface="Calibri"/>
                <a:ea typeface="Calibri"/>
                <a:cs typeface="Calibri"/>
                <a:sym typeface="Calibri"/>
              </a:rPr>
              <a:t>Enjoy</a:t>
            </a:r>
            <a:endParaRPr dirty="0"/>
          </a:p>
        </p:txBody>
      </p:sp>
      <p:cxnSp>
        <p:nvCxnSpPr>
          <p:cNvPr id="260" name="Google Shape;224;p3">
            <a:extLst>
              <a:ext uri="{FF2B5EF4-FFF2-40B4-BE49-F238E27FC236}">
                <a16:creationId xmlns:a16="http://schemas.microsoft.com/office/drawing/2014/main" id="{11329461-5D45-1818-EFCE-4484450DC43C}"/>
              </a:ext>
            </a:extLst>
          </p:cNvPr>
          <p:cNvCxnSpPr>
            <a:cxnSpLocks/>
            <a:stCxn id="233" idx="3"/>
            <a:endCxn id="259" idx="1"/>
          </p:cNvCxnSpPr>
          <p:nvPr/>
        </p:nvCxnSpPr>
        <p:spPr>
          <a:xfrm>
            <a:off x="1954415" y="6522398"/>
            <a:ext cx="559109" cy="869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0B4D8E22-AB71-2611-F8B7-436C0029D45C}"/>
              </a:ext>
            </a:extLst>
          </p:cNvPr>
          <p:cNvSpPr txBox="1"/>
          <p:nvPr/>
        </p:nvSpPr>
        <p:spPr>
          <a:xfrm flipH="1">
            <a:off x="4250951" y="5069804"/>
            <a:ext cx="114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Met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884F251F-C037-FA58-DAB2-D5E3F7F143A6}"/>
              </a:ext>
            </a:extLst>
          </p:cNvPr>
          <p:cNvSpPr txBox="1"/>
          <p:nvPr/>
        </p:nvSpPr>
        <p:spPr>
          <a:xfrm flipH="1">
            <a:off x="509578" y="5860666"/>
            <a:ext cx="1146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Approved</a:t>
            </a:r>
          </a:p>
          <a:p>
            <a:endParaRPr lang="en-IN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DF06A0C-051A-EFE1-8C09-C7B7F9F5E759}"/>
              </a:ext>
            </a:extLst>
          </p:cNvPr>
          <p:cNvSpPr txBox="1"/>
          <p:nvPr/>
        </p:nvSpPr>
        <p:spPr>
          <a:xfrm flipH="1">
            <a:off x="427773" y="4376405"/>
            <a:ext cx="11464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 Approved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On-screen Show (4:3)</PresentationFormat>
  <Paragraphs>43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Office Theme</vt:lpstr>
      <vt:lpstr>1_Office Theme</vt:lpstr>
      <vt:lpstr>PowerPoint Presentation</vt:lpstr>
      <vt:lpstr>Process Mapping – Commonly Used UML Symbols</vt:lpstr>
      <vt:lpstr>Process Map: Loan Application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Neehanth Kadasi</cp:lastModifiedBy>
  <cp:revision>2</cp:revision>
  <dcterms:created xsi:type="dcterms:W3CDTF">2020-03-26T22:50:15Z</dcterms:created>
  <dcterms:modified xsi:type="dcterms:W3CDTF">2022-12-05T06:20:00Z</dcterms:modified>
</cp:coreProperties>
</file>