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60"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Xt/vVwfK6gicvj+hgX54eX+h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66"/>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f3d1f308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11f3d1f3080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1f3d1f3080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f3d1f3080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f3d1f308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f3d1f3080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chemeClr val="dk2"/>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1" name="Google Shape;3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211124"/>
            <a:ext cx="7022592"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Mapping:</a:t>
            </a:r>
            <a:endParaRPr/>
          </a:p>
        </p:txBody>
      </p:sp>
      <p:sp>
        <p:nvSpPr>
          <p:cNvPr id="97" name="Google Shape;97;p1"/>
          <p:cNvSpPr txBox="1"/>
          <p:nvPr/>
        </p:nvSpPr>
        <p:spPr>
          <a:xfrm>
            <a:off x="4400550" y="1211124"/>
            <a:ext cx="4229100" cy="123110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4000" dirty="0">
                <a:solidFill>
                  <a:srgbClr val="0070C0"/>
                </a:solidFill>
              </a:rPr>
              <a:t>Loan Application Process</a:t>
            </a:r>
            <a:endParaRPr dirty="0"/>
          </a:p>
        </p:txBody>
      </p:sp>
      <p:pic>
        <p:nvPicPr>
          <p:cNvPr id="98" name="Google Shape;98;p1"/>
          <p:cNvPicPr preferRelativeResize="0"/>
          <p:nvPr/>
        </p:nvPicPr>
        <p:blipFill>
          <a:blip r:embed="rId3">
            <a:alphaModFix/>
          </a:blip>
          <a:stretch>
            <a:fillRect/>
          </a:stretch>
        </p:blipFill>
        <p:spPr>
          <a:xfrm>
            <a:off x="4572000" y="6336760"/>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1f3d1f3080_0_1"/>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05" name="Google Shape;105;g11f3d1f3080_0_1"/>
          <p:cNvSpPr/>
          <p:nvPr/>
        </p:nvSpPr>
        <p:spPr>
          <a:xfrm>
            <a:off x="389381" y="1975698"/>
            <a:ext cx="1270026" cy="45721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Start and End Process</a:t>
            </a:r>
            <a:endParaRPr/>
          </a:p>
        </p:txBody>
      </p:sp>
      <p:sp>
        <p:nvSpPr>
          <p:cNvPr id="106" name="Google Shape;106;g11f3d1f3080_0_1"/>
          <p:cNvSpPr/>
          <p:nvPr/>
        </p:nvSpPr>
        <p:spPr>
          <a:xfrm>
            <a:off x="2082800" y="1899498"/>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Process Step</a:t>
            </a:r>
            <a:endParaRPr/>
          </a:p>
        </p:txBody>
      </p:sp>
      <p:sp>
        <p:nvSpPr>
          <p:cNvPr id="107" name="Google Shape;107;g11f3d1f3080_0_1"/>
          <p:cNvSpPr/>
          <p:nvPr/>
        </p:nvSpPr>
        <p:spPr>
          <a:xfrm>
            <a:off x="3900237" y="1721698"/>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Decision Point</a:t>
            </a:r>
            <a:endParaRPr/>
          </a:p>
        </p:txBody>
      </p:sp>
      <p:sp>
        <p:nvSpPr>
          <p:cNvPr id="108" name="Google Shape;108;g11f3d1f3080_0_1"/>
          <p:cNvSpPr/>
          <p:nvPr/>
        </p:nvSpPr>
        <p:spPr>
          <a:xfrm>
            <a:off x="5762619" y="1797898"/>
            <a:ext cx="1210167" cy="812800"/>
          </a:xfrm>
          <a:prstGeom prst="flowChartInputOutput">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Data</a:t>
            </a:r>
            <a:endParaRPr/>
          </a:p>
        </p:txBody>
      </p:sp>
      <p:sp>
        <p:nvSpPr>
          <p:cNvPr id="109" name="Google Shape;109;g11f3d1f3080_0_1"/>
          <p:cNvSpPr/>
          <p:nvPr/>
        </p:nvSpPr>
        <p:spPr>
          <a:xfrm rot="10800000">
            <a:off x="7441151" y="1848598"/>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10" name="Google Shape;110;g11f3d1f3080_0_1"/>
          <p:cNvSpPr txBox="1"/>
          <p:nvPr/>
        </p:nvSpPr>
        <p:spPr>
          <a:xfrm>
            <a:off x="7441151" y="1988854"/>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Manual Operation</a:t>
            </a:r>
            <a:endParaRPr/>
          </a:p>
        </p:txBody>
      </p:sp>
      <p:sp>
        <p:nvSpPr>
          <p:cNvPr id="111" name="Google Shape;111;g11f3d1f3080_0_1"/>
          <p:cNvSpPr txBox="1"/>
          <p:nvPr/>
        </p:nvSpPr>
        <p:spPr>
          <a:xfrm>
            <a:off x="291614" y="4451290"/>
            <a:ext cx="1963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2"/>
                </a:solidFill>
                <a:latin typeface="Calibri"/>
                <a:ea typeface="Calibri"/>
                <a:cs typeface="Calibri"/>
                <a:sym typeface="Calibri"/>
              </a:rPr>
              <a:t>Symbols are connected to show flow, like this:</a:t>
            </a:r>
            <a:endParaRPr sz="1800">
              <a:solidFill>
                <a:schemeClr val="lt2"/>
              </a:solidFill>
              <a:latin typeface="Calibri"/>
              <a:ea typeface="Calibri"/>
              <a:cs typeface="Calibri"/>
              <a:sym typeface="Calibri"/>
            </a:endParaRPr>
          </a:p>
        </p:txBody>
      </p:sp>
      <p:sp>
        <p:nvSpPr>
          <p:cNvPr id="112" name="Google Shape;112;g11f3d1f3080_0_1"/>
          <p:cNvSpPr/>
          <p:nvPr/>
        </p:nvSpPr>
        <p:spPr>
          <a:xfrm>
            <a:off x="2722771" y="4065896"/>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sp>
        <p:nvSpPr>
          <p:cNvPr id="113" name="Google Shape;113;g11f3d1f3080_0_1"/>
          <p:cNvSpPr/>
          <p:nvPr/>
        </p:nvSpPr>
        <p:spPr>
          <a:xfrm>
            <a:off x="4609416" y="3886200"/>
            <a:ext cx="1420578"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Decision Point</a:t>
            </a:r>
            <a:endParaRPr/>
          </a:p>
        </p:txBody>
      </p:sp>
      <p:cxnSp>
        <p:nvCxnSpPr>
          <p:cNvPr id="114" name="Google Shape;114;g11f3d1f3080_0_1"/>
          <p:cNvCxnSpPr>
            <a:stCxn id="112" idx="3"/>
            <a:endCxn id="113" idx="1"/>
          </p:cNvCxnSpPr>
          <p:nvPr/>
        </p:nvCxnSpPr>
        <p:spPr>
          <a:xfrm rot="10800000" flipH="1">
            <a:off x="4116788" y="4368896"/>
            <a:ext cx="492600" cy="1800"/>
          </a:xfrm>
          <a:prstGeom prst="straightConnector1">
            <a:avLst/>
          </a:prstGeom>
          <a:noFill/>
          <a:ln w="38100" cap="flat" cmpd="sng">
            <a:solidFill>
              <a:schemeClr val="lt2"/>
            </a:solidFill>
            <a:prstDash val="solid"/>
            <a:miter lim="800000"/>
            <a:headEnd type="none" w="sm" len="sm"/>
            <a:tailEnd type="triangle" w="med" len="med"/>
          </a:ln>
        </p:spPr>
      </p:cxnSp>
      <p:sp>
        <p:nvSpPr>
          <p:cNvPr id="115" name="Google Shape;115;g11f3d1f3080_0_1"/>
          <p:cNvSpPr/>
          <p:nvPr/>
        </p:nvSpPr>
        <p:spPr>
          <a:xfrm rot="10800000">
            <a:off x="6604000" y="4013100"/>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6" name="Google Shape;116;g11f3d1f3080_0_1"/>
          <p:cNvSpPr txBox="1"/>
          <p:nvPr/>
        </p:nvSpPr>
        <p:spPr>
          <a:xfrm>
            <a:off x="6604000" y="4153356"/>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Manual Operation</a:t>
            </a:r>
            <a:endParaRPr/>
          </a:p>
        </p:txBody>
      </p:sp>
      <p:cxnSp>
        <p:nvCxnSpPr>
          <p:cNvPr id="117" name="Google Shape;117;g11f3d1f3080_0_1"/>
          <p:cNvCxnSpPr>
            <a:stCxn id="113" idx="3"/>
          </p:cNvCxnSpPr>
          <p:nvPr/>
        </p:nvCxnSpPr>
        <p:spPr>
          <a:xfrm>
            <a:off x="6029994" y="4368800"/>
            <a:ext cx="662400" cy="0"/>
          </a:xfrm>
          <a:prstGeom prst="straightConnector1">
            <a:avLst/>
          </a:prstGeom>
          <a:noFill/>
          <a:ln w="38100" cap="flat" cmpd="sng">
            <a:solidFill>
              <a:schemeClr val="lt2"/>
            </a:solidFill>
            <a:prstDash val="solid"/>
            <a:miter lim="800000"/>
            <a:headEnd type="none" w="sm" len="sm"/>
            <a:tailEnd type="triangle" w="med" len="med"/>
          </a:ln>
        </p:spPr>
      </p:cxnSp>
      <p:sp>
        <p:nvSpPr>
          <p:cNvPr id="118" name="Google Shape;118;g11f3d1f3080_0_1"/>
          <p:cNvSpPr/>
          <p:nvPr/>
        </p:nvSpPr>
        <p:spPr>
          <a:xfrm>
            <a:off x="4609416" y="5291117"/>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cxnSp>
        <p:nvCxnSpPr>
          <p:cNvPr id="119" name="Google Shape;119;g11f3d1f3080_0_1"/>
          <p:cNvCxnSpPr>
            <a:stCxn id="113" idx="2"/>
            <a:endCxn id="118" idx="0"/>
          </p:cNvCxnSpPr>
          <p:nvPr/>
        </p:nvCxnSpPr>
        <p:spPr>
          <a:xfrm flipH="1">
            <a:off x="5306505" y="4851400"/>
            <a:ext cx="13200" cy="439800"/>
          </a:xfrm>
          <a:prstGeom prst="straightConnector1">
            <a:avLst/>
          </a:prstGeom>
          <a:noFill/>
          <a:ln w="38100" cap="flat" cmpd="sng">
            <a:solidFill>
              <a:schemeClr val="lt2"/>
            </a:solidFill>
            <a:prstDash val="solid"/>
            <a:miter lim="800000"/>
            <a:headEnd type="none" w="sm" len="sm"/>
            <a:tailEnd type="triangle" w="med" len="med"/>
          </a:ln>
        </p:spPr>
      </p:cxnSp>
      <p:sp>
        <p:nvSpPr>
          <p:cNvPr id="120" name="Google Shape;120;g11f3d1f3080_0_1"/>
          <p:cNvSpPr txBox="1"/>
          <p:nvPr/>
        </p:nvSpPr>
        <p:spPr>
          <a:xfrm>
            <a:off x="6003433" y="4124475"/>
            <a:ext cx="5367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Yes</a:t>
            </a:r>
            <a:endParaRPr/>
          </a:p>
        </p:txBody>
      </p:sp>
      <p:sp>
        <p:nvSpPr>
          <p:cNvPr id="121" name="Google Shape;121;g11f3d1f3080_0_1"/>
          <p:cNvSpPr txBox="1"/>
          <p:nvPr/>
        </p:nvSpPr>
        <p:spPr>
          <a:xfrm>
            <a:off x="5320814" y="4886475"/>
            <a:ext cx="38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a:t>
            </a:r>
            <a:endParaRPr/>
          </a:p>
        </p:txBody>
      </p:sp>
      <p:sp>
        <p:nvSpPr>
          <p:cNvPr id="122" name="Google Shape;122;g11f3d1f3080_0_1"/>
          <p:cNvSpPr txBox="1"/>
          <p:nvPr/>
        </p:nvSpPr>
        <p:spPr>
          <a:xfrm>
            <a:off x="477748" y="535377"/>
            <a:ext cx="8229600" cy="278100"/>
          </a:xfrm>
          <a:prstGeom prst="rect">
            <a:avLst/>
          </a:prstGeom>
          <a:noFill/>
          <a:ln>
            <a:noFill/>
          </a:ln>
        </p:spPr>
        <p:txBody>
          <a:bodyPr spcFirstLastPara="1" wrap="square" lIns="0" tIns="45700" rIns="0" bIns="45700" anchor="ctr" anchorCtr="0">
            <a:normAutofit fontScale="92500" lnSpcReduction="20000"/>
          </a:bodyPr>
          <a:lstStyle/>
          <a:p>
            <a:pPr marL="0" marR="0" lvl="0" indent="0" algn="l" rtl="0">
              <a:lnSpc>
                <a:spcPct val="90000"/>
              </a:lnSpc>
              <a:spcBef>
                <a:spcPts val="0"/>
              </a:spcBef>
              <a:spcAft>
                <a:spcPts val="0"/>
              </a:spcAft>
              <a:buClr>
                <a:srgbClr val="0070C0"/>
              </a:buClr>
              <a:buSzPct val="100000"/>
              <a:buFont typeface="Arial"/>
              <a:buNone/>
            </a:pPr>
            <a:r>
              <a:rPr lang="en-US" sz="1800" b="0" u="none">
                <a:solidFill>
                  <a:srgbClr val="0070C0"/>
                </a:solidFill>
                <a:latin typeface="Arial"/>
                <a:ea typeface="Arial"/>
                <a:cs typeface="Arial"/>
                <a:sym typeface="Arial"/>
              </a:rPr>
              <a:t>Process Mapping – Commonly Used UML Symbols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457200" y="574878"/>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Process Map: Loan Application Process</a:t>
            </a:r>
            <a:endParaRPr dirty="0"/>
          </a:p>
        </p:txBody>
      </p:sp>
      <p:sp>
        <p:nvSpPr>
          <p:cNvPr id="207" name="Google Shape;207;p3"/>
          <p:cNvSpPr/>
          <p:nvPr/>
        </p:nvSpPr>
        <p:spPr>
          <a:xfrm>
            <a:off x="264021" y="1267088"/>
            <a:ext cx="1552297" cy="689764"/>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457200" lvl="1" rtl="0">
              <a:lnSpc>
                <a:spcPct val="90000"/>
              </a:lnSpc>
              <a:spcBef>
                <a:spcPts val="500"/>
              </a:spcBef>
              <a:spcAft>
                <a:spcPts val="0"/>
              </a:spcAft>
              <a:buClr>
                <a:schemeClr val="dk1"/>
              </a:buClr>
              <a:buSzPts val="1100"/>
            </a:pPr>
            <a:r>
              <a:rPr lang="en-US" sz="900" dirty="0">
                <a:solidFill>
                  <a:schemeClr val="dk1"/>
                </a:solidFill>
              </a:rPr>
              <a:t>Borrower fills application</a:t>
            </a:r>
            <a:endParaRPr lang="en-US" sz="900" dirty="0"/>
          </a:p>
        </p:txBody>
      </p:sp>
      <p:sp>
        <p:nvSpPr>
          <p:cNvPr id="208" name="Google Shape;208;p3"/>
          <p:cNvSpPr/>
          <p:nvPr/>
        </p:nvSpPr>
        <p:spPr>
          <a:xfrm>
            <a:off x="777792" y="2316045"/>
            <a:ext cx="1060926"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Application Rejected</a:t>
            </a:r>
            <a:endParaRPr lang="en-US" sz="900" dirty="0"/>
          </a:p>
        </p:txBody>
      </p:sp>
      <p:cxnSp>
        <p:nvCxnSpPr>
          <p:cNvPr id="209" name="Google Shape;209;p3"/>
          <p:cNvCxnSpPr>
            <a:cxnSpLocks/>
            <a:stCxn id="210" idx="3"/>
            <a:endCxn id="211" idx="1"/>
          </p:cNvCxnSpPr>
          <p:nvPr/>
        </p:nvCxnSpPr>
        <p:spPr>
          <a:xfrm>
            <a:off x="5651951" y="1713081"/>
            <a:ext cx="864024" cy="11082"/>
          </a:xfrm>
          <a:prstGeom prst="straightConnector1">
            <a:avLst/>
          </a:prstGeom>
          <a:noFill/>
          <a:ln w="38100" cap="flat" cmpd="sng">
            <a:solidFill>
              <a:schemeClr val="accent1"/>
            </a:solidFill>
            <a:prstDash val="solid"/>
            <a:miter lim="800000"/>
            <a:headEnd type="none" w="sm" len="sm"/>
            <a:tailEnd type="triangle" w="med" len="med"/>
          </a:ln>
        </p:spPr>
      </p:cxnSp>
      <p:cxnSp>
        <p:nvCxnSpPr>
          <p:cNvPr id="212" name="Google Shape;212;p3"/>
          <p:cNvCxnSpPr>
            <a:cxnSpLocks/>
            <a:endCxn id="9" idx="1"/>
          </p:cNvCxnSpPr>
          <p:nvPr/>
        </p:nvCxnSpPr>
        <p:spPr>
          <a:xfrm>
            <a:off x="1814544" y="1744337"/>
            <a:ext cx="488475" cy="2914"/>
          </a:xfrm>
          <a:prstGeom prst="straightConnector1">
            <a:avLst/>
          </a:prstGeom>
          <a:noFill/>
          <a:ln w="38100" cap="flat" cmpd="sng">
            <a:solidFill>
              <a:schemeClr val="accent1"/>
            </a:solidFill>
            <a:prstDash val="solid"/>
            <a:miter lim="800000"/>
            <a:headEnd type="none" w="sm" len="sm"/>
            <a:tailEnd type="triangle" w="med" len="med"/>
          </a:ln>
        </p:spPr>
      </p:cxnSp>
      <p:sp>
        <p:nvSpPr>
          <p:cNvPr id="211" name="Google Shape;211;p3"/>
          <p:cNvSpPr/>
          <p:nvPr/>
        </p:nvSpPr>
        <p:spPr>
          <a:xfrm>
            <a:off x="6515975" y="1278178"/>
            <a:ext cx="1371327" cy="891969"/>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Contract can be negotiated</a:t>
            </a:r>
            <a:endParaRPr dirty="0"/>
          </a:p>
        </p:txBody>
      </p:sp>
      <p:sp>
        <p:nvSpPr>
          <p:cNvPr id="217" name="Google Shape;217;p3"/>
          <p:cNvSpPr txBox="1"/>
          <p:nvPr/>
        </p:nvSpPr>
        <p:spPr>
          <a:xfrm>
            <a:off x="8037180" y="2821517"/>
            <a:ext cx="42950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YES</a:t>
            </a:r>
            <a:endParaRPr/>
          </a:p>
        </p:txBody>
      </p:sp>
      <p:sp>
        <p:nvSpPr>
          <p:cNvPr id="210" name="Google Shape;210;p3"/>
          <p:cNvSpPr/>
          <p:nvPr/>
        </p:nvSpPr>
        <p:spPr>
          <a:xfrm>
            <a:off x="4591025" y="1463468"/>
            <a:ext cx="1060926"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Loan Program &amp; Rate Contract proposed</a:t>
            </a:r>
            <a:endParaRPr lang="en-US" dirty="0"/>
          </a:p>
        </p:txBody>
      </p:sp>
      <p:sp>
        <p:nvSpPr>
          <p:cNvPr id="215" name="Google Shape;215;p3"/>
          <p:cNvSpPr/>
          <p:nvPr/>
        </p:nvSpPr>
        <p:spPr>
          <a:xfrm>
            <a:off x="8005888" y="2515558"/>
            <a:ext cx="1180353"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Contract Signed</a:t>
            </a:r>
            <a:endParaRPr dirty="0"/>
          </a:p>
        </p:txBody>
      </p:sp>
      <p:cxnSp>
        <p:nvCxnSpPr>
          <p:cNvPr id="224" name="Google Shape;224;p3"/>
          <p:cNvCxnSpPr>
            <a:cxnSpLocks/>
          </p:cNvCxnSpPr>
          <p:nvPr/>
        </p:nvCxnSpPr>
        <p:spPr>
          <a:xfrm>
            <a:off x="1361524" y="5906677"/>
            <a:ext cx="12181" cy="458875"/>
          </a:xfrm>
          <a:prstGeom prst="straightConnector1">
            <a:avLst/>
          </a:prstGeom>
          <a:noFill/>
          <a:ln w="38100" cap="flat" cmpd="sng">
            <a:solidFill>
              <a:schemeClr val="accent1"/>
            </a:solidFill>
            <a:prstDash val="solid"/>
            <a:miter lim="800000"/>
            <a:headEnd type="none" w="sm" len="sm"/>
            <a:tailEnd type="triangle" w="med" len="med"/>
          </a:ln>
        </p:spPr>
      </p:cxnSp>
      <p:cxnSp>
        <p:nvCxnSpPr>
          <p:cNvPr id="225" name="Google Shape;225;p3"/>
          <p:cNvCxnSpPr>
            <a:cxnSpLocks/>
          </p:cNvCxnSpPr>
          <p:nvPr/>
        </p:nvCxnSpPr>
        <p:spPr>
          <a:xfrm flipH="1">
            <a:off x="1996097" y="5435115"/>
            <a:ext cx="941288" cy="1285"/>
          </a:xfrm>
          <a:prstGeom prst="straightConnector1">
            <a:avLst/>
          </a:prstGeom>
          <a:noFill/>
          <a:ln w="38100" cap="flat" cmpd="sng">
            <a:solidFill>
              <a:schemeClr val="accent1"/>
            </a:solidFill>
            <a:prstDash val="solid"/>
            <a:miter lim="800000"/>
            <a:headEnd type="none" w="sm" len="sm"/>
            <a:tailEnd type="triangle" w="med" len="med"/>
          </a:ln>
        </p:spPr>
      </p:cxnSp>
      <p:cxnSp>
        <p:nvCxnSpPr>
          <p:cNvPr id="226" name="Google Shape;226;p3"/>
          <p:cNvCxnSpPr>
            <a:cxnSpLocks/>
            <a:stCxn id="215" idx="2"/>
          </p:cNvCxnSpPr>
          <p:nvPr/>
        </p:nvCxnSpPr>
        <p:spPr>
          <a:xfrm flipH="1">
            <a:off x="8572728" y="3014783"/>
            <a:ext cx="23337" cy="760091"/>
          </a:xfrm>
          <a:prstGeom prst="straightConnector1">
            <a:avLst/>
          </a:prstGeom>
          <a:noFill/>
          <a:ln w="38100" cap="flat" cmpd="sng">
            <a:solidFill>
              <a:schemeClr val="accent1"/>
            </a:solidFill>
            <a:prstDash val="solid"/>
            <a:miter lim="800000"/>
            <a:headEnd type="none" w="sm" len="sm"/>
            <a:tailEnd type="triangle" w="med" len="med"/>
          </a:ln>
        </p:spPr>
      </p:cxnSp>
      <p:cxnSp>
        <p:nvCxnSpPr>
          <p:cNvPr id="231" name="Google Shape;231;p3"/>
          <p:cNvCxnSpPr>
            <a:cxnSpLocks/>
            <a:endCxn id="208" idx="2"/>
          </p:cNvCxnSpPr>
          <p:nvPr/>
        </p:nvCxnSpPr>
        <p:spPr>
          <a:xfrm rot="16200000" flipV="1">
            <a:off x="122290" y="4001236"/>
            <a:ext cx="2371933" cy="2"/>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cxnSp>
        <p:nvCxnSpPr>
          <p:cNvPr id="232" name="Google Shape;232;p3"/>
          <p:cNvCxnSpPr>
            <a:cxnSpLocks/>
          </p:cNvCxnSpPr>
          <p:nvPr/>
        </p:nvCxnSpPr>
        <p:spPr>
          <a:xfrm flipH="1">
            <a:off x="4250952" y="5384888"/>
            <a:ext cx="517500" cy="15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243" name="Google Shape;243;p3"/>
          <p:cNvCxnSpPr/>
          <p:nvPr/>
        </p:nvCxnSpPr>
        <p:spPr>
          <a:xfrm rot="10800000">
            <a:off x="5881549" y="5280858"/>
            <a:ext cx="634425" cy="0"/>
          </a:xfrm>
          <a:prstGeom prst="straightConnector1">
            <a:avLst/>
          </a:prstGeom>
          <a:noFill/>
          <a:ln w="38100" cap="flat" cmpd="sng">
            <a:solidFill>
              <a:schemeClr val="accent1"/>
            </a:solidFill>
            <a:prstDash val="solid"/>
            <a:miter lim="800000"/>
            <a:headEnd type="none" w="sm" len="sm"/>
            <a:tailEnd type="triangle" w="med" len="med"/>
          </a:ln>
        </p:spPr>
      </p:cxnSp>
      <p:sp>
        <p:nvSpPr>
          <p:cNvPr id="233" name="Google Shape;233;p3"/>
          <p:cNvSpPr/>
          <p:nvPr/>
        </p:nvSpPr>
        <p:spPr>
          <a:xfrm>
            <a:off x="774062" y="6339974"/>
            <a:ext cx="1180353" cy="36484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Loan closing scheduled for meeting</a:t>
            </a:r>
            <a:endParaRPr dirty="0"/>
          </a:p>
        </p:txBody>
      </p:sp>
      <p:cxnSp>
        <p:nvCxnSpPr>
          <p:cNvPr id="244" name="Google Shape;244;p3"/>
          <p:cNvCxnSpPr>
            <a:cxnSpLocks/>
          </p:cNvCxnSpPr>
          <p:nvPr/>
        </p:nvCxnSpPr>
        <p:spPr>
          <a:xfrm flipH="1">
            <a:off x="7810829" y="4201830"/>
            <a:ext cx="686759" cy="1184558"/>
          </a:xfrm>
          <a:prstGeom prst="straightConnector1">
            <a:avLst/>
          </a:prstGeom>
          <a:noFill/>
          <a:ln w="38100" cap="flat" cmpd="sng">
            <a:solidFill>
              <a:schemeClr val="accent1"/>
            </a:solidFill>
            <a:prstDash val="solid"/>
            <a:miter lim="800000"/>
            <a:headEnd type="none" w="sm" len="sm"/>
            <a:tailEnd type="triangle" w="med" len="med"/>
          </a:ln>
        </p:spPr>
      </p:cxnSp>
      <p:cxnSp>
        <p:nvCxnSpPr>
          <p:cNvPr id="245" name="Google Shape;245;p3"/>
          <p:cNvCxnSpPr>
            <a:cxnSpLocks/>
            <a:endCxn id="215" idx="0"/>
          </p:cNvCxnSpPr>
          <p:nvPr/>
        </p:nvCxnSpPr>
        <p:spPr>
          <a:xfrm rot="16200000" flipH="1">
            <a:off x="7860391" y="1779884"/>
            <a:ext cx="803072" cy="668276"/>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9" name="Google Shape;211;p3">
            <a:extLst>
              <a:ext uri="{FF2B5EF4-FFF2-40B4-BE49-F238E27FC236}">
                <a16:creationId xmlns:a16="http://schemas.microsoft.com/office/drawing/2014/main" id="{3206CC9D-8478-9FC7-8A4E-A298159D39FF}"/>
              </a:ext>
            </a:extLst>
          </p:cNvPr>
          <p:cNvSpPr/>
          <p:nvPr/>
        </p:nvSpPr>
        <p:spPr>
          <a:xfrm>
            <a:off x="2303019" y="1248335"/>
            <a:ext cx="1565840" cy="997832"/>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Credit is reviewed for Prequalification</a:t>
            </a:r>
            <a:endParaRPr dirty="0"/>
          </a:p>
        </p:txBody>
      </p:sp>
      <p:cxnSp>
        <p:nvCxnSpPr>
          <p:cNvPr id="14" name="Google Shape;212;p3">
            <a:extLst>
              <a:ext uri="{FF2B5EF4-FFF2-40B4-BE49-F238E27FC236}">
                <a16:creationId xmlns:a16="http://schemas.microsoft.com/office/drawing/2014/main" id="{553D8974-4F2E-F2E1-D3BA-8DABA679B26F}"/>
              </a:ext>
            </a:extLst>
          </p:cNvPr>
          <p:cNvCxnSpPr>
            <a:cxnSpLocks/>
          </p:cNvCxnSpPr>
          <p:nvPr/>
        </p:nvCxnSpPr>
        <p:spPr>
          <a:xfrm flipV="1">
            <a:off x="3851008" y="1732489"/>
            <a:ext cx="740017" cy="5857"/>
          </a:xfrm>
          <a:prstGeom prst="straightConnector1">
            <a:avLst/>
          </a:prstGeom>
          <a:noFill/>
          <a:ln w="38100" cap="flat" cmpd="sng">
            <a:solidFill>
              <a:schemeClr val="accent1"/>
            </a:solidFill>
            <a:prstDash val="solid"/>
            <a:miter lim="800000"/>
            <a:headEnd type="none" w="sm" len="sm"/>
            <a:tailEnd type="triangle" w="med" len="med"/>
          </a:ln>
        </p:spPr>
      </p:cxnSp>
      <p:sp>
        <p:nvSpPr>
          <p:cNvPr id="16" name="TextBox 15">
            <a:extLst>
              <a:ext uri="{FF2B5EF4-FFF2-40B4-BE49-F238E27FC236}">
                <a16:creationId xmlns:a16="http://schemas.microsoft.com/office/drawing/2014/main" id="{D93B45D9-3409-308E-773F-3DFF10193842}"/>
              </a:ext>
            </a:extLst>
          </p:cNvPr>
          <p:cNvSpPr txBox="1"/>
          <p:nvPr/>
        </p:nvSpPr>
        <p:spPr>
          <a:xfrm flipH="1">
            <a:off x="3851008" y="1385894"/>
            <a:ext cx="1146460" cy="307777"/>
          </a:xfrm>
          <a:prstGeom prst="rect">
            <a:avLst/>
          </a:prstGeom>
          <a:noFill/>
        </p:spPr>
        <p:txBody>
          <a:bodyPr wrap="square" rtlCol="0">
            <a:spAutoFit/>
          </a:bodyPr>
          <a:lstStyle/>
          <a:p>
            <a:r>
              <a:rPr lang="en-IN"/>
              <a:t>Pass</a:t>
            </a:r>
            <a:endParaRPr lang="en-IN" dirty="0"/>
          </a:p>
        </p:txBody>
      </p:sp>
      <p:cxnSp>
        <p:nvCxnSpPr>
          <p:cNvPr id="23" name="Google Shape;231;p3">
            <a:extLst>
              <a:ext uri="{FF2B5EF4-FFF2-40B4-BE49-F238E27FC236}">
                <a16:creationId xmlns:a16="http://schemas.microsoft.com/office/drawing/2014/main" id="{3AC47FBE-565C-38F1-57D5-2D01DD4BCDC8}"/>
              </a:ext>
            </a:extLst>
          </p:cNvPr>
          <p:cNvCxnSpPr>
            <a:cxnSpLocks/>
          </p:cNvCxnSpPr>
          <p:nvPr/>
        </p:nvCxnSpPr>
        <p:spPr>
          <a:xfrm rot="10800000" flipV="1">
            <a:off x="1814544" y="2249721"/>
            <a:ext cx="1304396" cy="332899"/>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24" name="TextBox 23">
            <a:extLst>
              <a:ext uri="{FF2B5EF4-FFF2-40B4-BE49-F238E27FC236}">
                <a16:creationId xmlns:a16="http://schemas.microsoft.com/office/drawing/2014/main" id="{63E7A882-E776-AD05-6D86-9261E5D0FC70}"/>
              </a:ext>
            </a:extLst>
          </p:cNvPr>
          <p:cNvSpPr txBox="1"/>
          <p:nvPr/>
        </p:nvSpPr>
        <p:spPr>
          <a:xfrm>
            <a:off x="2040318" y="2203839"/>
            <a:ext cx="473206" cy="307777"/>
          </a:xfrm>
          <a:prstGeom prst="rect">
            <a:avLst/>
          </a:prstGeom>
          <a:noFill/>
        </p:spPr>
        <p:txBody>
          <a:bodyPr wrap="none" rtlCol="0">
            <a:spAutoFit/>
          </a:bodyPr>
          <a:lstStyle/>
          <a:p>
            <a:r>
              <a:rPr lang="en-IN" dirty="0"/>
              <a:t>Fail</a:t>
            </a:r>
          </a:p>
        </p:txBody>
      </p:sp>
      <p:cxnSp>
        <p:nvCxnSpPr>
          <p:cNvPr id="37" name="Google Shape;231;p3">
            <a:extLst>
              <a:ext uri="{FF2B5EF4-FFF2-40B4-BE49-F238E27FC236}">
                <a16:creationId xmlns:a16="http://schemas.microsoft.com/office/drawing/2014/main" id="{DF5E2966-DA0E-0BA5-C493-A596C217F967}"/>
              </a:ext>
            </a:extLst>
          </p:cNvPr>
          <p:cNvCxnSpPr>
            <a:cxnSpLocks/>
          </p:cNvCxnSpPr>
          <p:nvPr/>
        </p:nvCxnSpPr>
        <p:spPr>
          <a:xfrm rot="10800000" flipV="1">
            <a:off x="6083964" y="2203837"/>
            <a:ext cx="1152579" cy="324173"/>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39" name="Google Shape;208;p3">
            <a:extLst>
              <a:ext uri="{FF2B5EF4-FFF2-40B4-BE49-F238E27FC236}">
                <a16:creationId xmlns:a16="http://schemas.microsoft.com/office/drawing/2014/main" id="{8F4BFA16-3ACC-FBF8-F006-7E7AE259439F}"/>
              </a:ext>
            </a:extLst>
          </p:cNvPr>
          <p:cNvSpPr/>
          <p:nvPr/>
        </p:nvSpPr>
        <p:spPr>
          <a:xfrm>
            <a:off x="5049165" y="2327348"/>
            <a:ext cx="1060926"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Application Rejected</a:t>
            </a:r>
            <a:endParaRPr lang="en-US" sz="900" dirty="0"/>
          </a:p>
        </p:txBody>
      </p:sp>
      <p:sp>
        <p:nvSpPr>
          <p:cNvPr id="40" name="TextBox 39">
            <a:extLst>
              <a:ext uri="{FF2B5EF4-FFF2-40B4-BE49-F238E27FC236}">
                <a16:creationId xmlns:a16="http://schemas.microsoft.com/office/drawing/2014/main" id="{5828BB07-C1E3-7189-20CA-C2C27D3FCAFE}"/>
              </a:ext>
            </a:extLst>
          </p:cNvPr>
          <p:cNvSpPr txBox="1"/>
          <p:nvPr/>
        </p:nvSpPr>
        <p:spPr>
          <a:xfrm flipH="1">
            <a:off x="5854662" y="4933922"/>
            <a:ext cx="1146460" cy="307777"/>
          </a:xfrm>
          <a:prstGeom prst="rect">
            <a:avLst/>
          </a:prstGeom>
          <a:noFill/>
        </p:spPr>
        <p:txBody>
          <a:bodyPr wrap="square" rtlCol="0">
            <a:spAutoFit/>
          </a:bodyPr>
          <a:lstStyle/>
          <a:p>
            <a:r>
              <a:rPr lang="en-IN" dirty="0"/>
              <a:t>Complete</a:t>
            </a:r>
          </a:p>
        </p:txBody>
      </p:sp>
      <p:sp>
        <p:nvSpPr>
          <p:cNvPr id="41" name="TextBox 40">
            <a:extLst>
              <a:ext uri="{FF2B5EF4-FFF2-40B4-BE49-F238E27FC236}">
                <a16:creationId xmlns:a16="http://schemas.microsoft.com/office/drawing/2014/main" id="{F53A8EF8-7DFA-473B-FFCD-90EFDF3DBCAF}"/>
              </a:ext>
            </a:extLst>
          </p:cNvPr>
          <p:cNvSpPr txBox="1"/>
          <p:nvPr/>
        </p:nvSpPr>
        <p:spPr>
          <a:xfrm>
            <a:off x="6083963" y="2184604"/>
            <a:ext cx="473206" cy="307777"/>
          </a:xfrm>
          <a:prstGeom prst="rect">
            <a:avLst/>
          </a:prstGeom>
          <a:noFill/>
        </p:spPr>
        <p:txBody>
          <a:bodyPr wrap="none" rtlCol="0">
            <a:spAutoFit/>
          </a:bodyPr>
          <a:lstStyle/>
          <a:p>
            <a:r>
              <a:rPr lang="en-IN" dirty="0"/>
              <a:t>Fail</a:t>
            </a:r>
          </a:p>
        </p:txBody>
      </p:sp>
      <p:cxnSp>
        <p:nvCxnSpPr>
          <p:cNvPr id="47" name="Google Shape;231;p3">
            <a:extLst>
              <a:ext uri="{FF2B5EF4-FFF2-40B4-BE49-F238E27FC236}">
                <a16:creationId xmlns:a16="http://schemas.microsoft.com/office/drawing/2014/main" id="{D7A34147-1C79-9FE1-AB27-86A0CDBC13D1}"/>
              </a:ext>
            </a:extLst>
          </p:cNvPr>
          <p:cNvCxnSpPr>
            <a:cxnSpLocks/>
          </p:cNvCxnSpPr>
          <p:nvPr/>
        </p:nvCxnSpPr>
        <p:spPr>
          <a:xfrm rot="10800000" flipV="1">
            <a:off x="7201719" y="2869541"/>
            <a:ext cx="784980" cy="736386"/>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195" name="Google Shape;215;p3">
            <a:extLst>
              <a:ext uri="{FF2B5EF4-FFF2-40B4-BE49-F238E27FC236}">
                <a16:creationId xmlns:a16="http://schemas.microsoft.com/office/drawing/2014/main" id="{8DEA828C-8B2A-3104-0BC9-074483718406}"/>
              </a:ext>
            </a:extLst>
          </p:cNvPr>
          <p:cNvSpPr/>
          <p:nvPr/>
        </p:nvSpPr>
        <p:spPr>
          <a:xfrm>
            <a:off x="8042944" y="3748896"/>
            <a:ext cx="1180353"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Doc request sent to Borrower</a:t>
            </a:r>
            <a:endParaRPr dirty="0"/>
          </a:p>
        </p:txBody>
      </p:sp>
      <p:sp>
        <p:nvSpPr>
          <p:cNvPr id="196" name="Google Shape;215;p3">
            <a:extLst>
              <a:ext uri="{FF2B5EF4-FFF2-40B4-BE49-F238E27FC236}">
                <a16:creationId xmlns:a16="http://schemas.microsoft.com/office/drawing/2014/main" id="{6BD3E8DA-31F4-48FF-9E75-25389E4FB75E}"/>
              </a:ext>
            </a:extLst>
          </p:cNvPr>
          <p:cNvSpPr/>
          <p:nvPr/>
        </p:nvSpPr>
        <p:spPr>
          <a:xfrm>
            <a:off x="6026435" y="3383903"/>
            <a:ext cx="1180353"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Doc request sent to Title company</a:t>
            </a:r>
            <a:endParaRPr dirty="0"/>
          </a:p>
        </p:txBody>
      </p:sp>
      <p:sp>
        <p:nvSpPr>
          <p:cNvPr id="199" name="Google Shape;211;p3">
            <a:extLst>
              <a:ext uri="{FF2B5EF4-FFF2-40B4-BE49-F238E27FC236}">
                <a16:creationId xmlns:a16="http://schemas.microsoft.com/office/drawing/2014/main" id="{E3BF396A-8044-790F-01C7-C7A4A7958EC8}"/>
              </a:ext>
            </a:extLst>
          </p:cNvPr>
          <p:cNvSpPr/>
          <p:nvPr/>
        </p:nvSpPr>
        <p:spPr>
          <a:xfrm>
            <a:off x="6515974" y="4821709"/>
            <a:ext cx="1371327" cy="891969"/>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Loan Package is reviewed</a:t>
            </a:r>
          </a:p>
        </p:txBody>
      </p:sp>
      <p:cxnSp>
        <p:nvCxnSpPr>
          <p:cNvPr id="201" name="Google Shape;226;p3">
            <a:extLst>
              <a:ext uri="{FF2B5EF4-FFF2-40B4-BE49-F238E27FC236}">
                <a16:creationId xmlns:a16="http://schemas.microsoft.com/office/drawing/2014/main" id="{395DEFEE-89FB-5319-A5C2-0B4A56C153E4}"/>
              </a:ext>
            </a:extLst>
          </p:cNvPr>
          <p:cNvCxnSpPr>
            <a:cxnSpLocks/>
            <a:endCxn id="199" idx="0"/>
          </p:cNvCxnSpPr>
          <p:nvPr/>
        </p:nvCxnSpPr>
        <p:spPr>
          <a:xfrm>
            <a:off x="6719632" y="3883128"/>
            <a:ext cx="482006" cy="938581"/>
          </a:xfrm>
          <a:prstGeom prst="straightConnector1">
            <a:avLst/>
          </a:prstGeom>
          <a:noFill/>
          <a:ln w="38100" cap="flat" cmpd="sng">
            <a:solidFill>
              <a:schemeClr val="accent1"/>
            </a:solidFill>
            <a:prstDash val="solid"/>
            <a:miter lim="800000"/>
            <a:headEnd type="none" w="sm" len="sm"/>
            <a:tailEnd type="triangle" w="med" len="med"/>
          </a:ln>
        </p:spPr>
      </p:cxnSp>
      <p:cxnSp>
        <p:nvCxnSpPr>
          <p:cNvPr id="203" name="Google Shape;245;p3">
            <a:extLst>
              <a:ext uri="{FF2B5EF4-FFF2-40B4-BE49-F238E27FC236}">
                <a16:creationId xmlns:a16="http://schemas.microsoft.com/office/drawing/2014/main" id="{3A4A06B9-DA76-979B-616C-7795BF54723E}"/>
              </a:ext>
            </a:extLst>
          </p:cNvPr>
          <p:cNvCxnSpPr>
            <a:cxnSpLocks/>
          </p:cNvCxnSpPr>
          <p:nvPr/>
        </p:nvCxnSpPr>
        <p:spPr>
          <a:xfrm>
            <a:off x="7178434" y="5740628"/>
            <a:ext cx="858746" cy="483326"/>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204" name="Google Shape;208;p3">
            <a:extLst>
              <a:ext uri="{FF2B5EF4-FFF2-40B4-BE49-F238E27FC236}">
                <a16:creationId xmlns:a16="http://schemas.microsoft.com/office/drawing/2014/main" id="{41C40BC3-80B7-A9E4-35CB-EDCB0512CBDE}"/>
              </a:ext>
            </a:extLst>
          </p:cNvPr>
          <p:cNvSpPr/>
          <p:nvPr/>
        </p:nvSpPr>
        <p:spPr>
          <a:xfrm>
            <a:off x="8001900" y="5838444"/>
            <a:ext cx="1060926"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Application Rejected</a:t>
            </a:r>
            <a:endParaRPr lang="en-US" sz="900" dirty="0"/>
          </a:p>
        </p:txBody>
      </p:sp>
      <p:sp>
        <p:nvSpPr>
          <p:cNvPr id="246" name="Google Shape;215;p3">
            <a:extLst>
              <a:ext uri="{FF2B5EF4-FFF2-40B4-BE49-F238E27FC236}">
                <a16:creationId xmlns:a16="http://schemas.microsoft.com/office/drawing/2014/main" id="{5D3012D4-4ADB-6DCA-A71F-4D847953D38B}"/>
              </a:ext>
            </a:extLst>
          </p:cNvPr>
          <p:cNvSpPr/>
          <p:nvPr/>
        </p:nvSpPr>
        <p:spPr>
          <a:xfrm>
            <a:off x="4734294" y="5031245"/>
            <a:ext cx="1180353" cy="499225"/>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Doc request sent to Title company</a:t>
            </a:r>
            <a:endParaRPr dirty="0"/>
          </a:p>
        </p:txBody>
      </p:sp>
      <p:sp>
        <p:nvSpPr>
          <p:cNvPr id="248" name="TextBox 247">
            <a:extLst>
              <a:ext uri="{FF2B5EF4-FFF2-40B4-BE49-F238E27FC236}">
                <a16:creationId xmlns:a16="http://schemas.microsoft.com/office/drawing/2014/main" id="{7A2AB34A-ED78-D919-5760-4B553A3FAC3E}"/>
              </a:ext>
            </a:extLst>
          </p:cNvPr>
          <p:cNvSpPr txBox="1"/>
          <p:nvPr/>
        </p:nvSpPr>
        <p:spPr>
          <a:xfrm flipH="1">
            <a:off x="6787712" y="5838444"/>
            <a:ext cx="1358232" cy="307777"/>
          </a:xfrm>
          <a:prstGeom prst="rect">
            <a:avLst/>
          </a:prstGeom>
          <a:noFill/>
        </p:spPr>
        <p:txBody>
          <a:bodyPr wrap="square" rtlCol="0">
            <a:spAutoFit/>
          </a:bodyPr>
          <a:lstStyle/>
          <a:p>
            <a:r>
              <a:rPr lang="en-IN" dirty="0"/>
              <a:t>Not Complete</a:t>
            </a:r>
          </a:p>
        </p:txBody>
      </p:sp>
      <p:sp>
        <p:nvSpPr>
          <p:cNvPr id="249" name="Google Shape;211;p3">
            <a:extLst>
              <a:ext uri="{FF2B5EF4-FFF2-40B4-BE49-F238E27FC236}">
                <a16:creationId xmlns:a16="http://schemas.microsoft.com/office/drawing/2014/main" id="{8921534A-983E-B48A-ECD9-4C6754F81C36}"/>
              </a:ext>
            </a:extLst>
          </p:cNvPr>
          <p:cNvSpPr/>
          <p:nvPr/>
        </p:nvSpPr>
        <p:spPr>
          <a:xfrm>
            <a:off x="2928550" y="4968697"/>
            <a:ext cx="1371327" cy="891969"/>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Underwriting Verifies all documents</a:t>
            </a:r>
          </a:p>
        </p:txBody>
      </p:sp>
      <p:cxnSp>
        <p:nvCxnSpPr>
          <p:cNvPr id="250" name="Google Shape;245;p3">
            <a:extLst>
              <a:ext uri="{FF2B5EF4-FFF2-40B4-BE49-F238E27FC236}">
                <a16:creationId xmlns:a16="http://schemas.microsoft.com/office/drawing/2014/main" id="{DEB1C884-B97D-C4C7-57EB-FDC99605F0B6}"/>
              </a:ext>
            </a:extLst>
          </p:cNvPr>
          <p:cNvCxnSpPr>
            <a:cxnSpLocks/>
          </p:cNvCxnSpPr>
          <p:nvPr/>
        </p:nvCxnSpPr>
        <p:spPr>
          <a:xfrm>
            <a:off x="3575439" y="5904558"/>
            <a:ext cx="4461741" cy="319396"/>
          </a:xfrm>
          <a:prstGeom prst="bentConnector3">
            <a:avLst>
              <a:gd name="adj1" fmla="val 50000"/>
            </a:avLst>
          </a:prstGeom>
          <a:noFill/>
          <a:ln w="38100" cap="flat" cmpd="sng">
            <a:solidFill>
              <a:schemeClr val="accent1"/>
            </a:solidFill>
            <a:prstDash val="solid"/>
            <a:miter lim="800000"/>
            <a:headEnd type="none" w="sm" len="sm"/>
            <a:tailEnd type="triangle" w="med" len="med"/>
          </a:ln>
        </p:spPr>
      </p:cxnSp>
      <p:sp>
        <p:nvSpPr>
          <p:cNvPr id="252" name="TextBox 251">
            <a:extLst>
              <a:ext uri="{FF2B5EF4-FFF2-40B4-BE49-F238E27FC236}">
                <a16:creationId xmlns:a16="http://schemas.microsoft.com/office/drawing/2014/main" id="{C4FDA5DB-2CE9-FA0C-4114-790C48CEF807}"/>
              </a:ext>
            </a:extLst>
          </p:cNvPr>
          <p:cNvSpPr txBox="1"/>
          <p:nvPr/>
        </p:nvSpPr>
        <p:spPr>
          <a:xfrm flipH="1">
            <a:off x="4250951" y="5919171"/>
            <a:ext cx="1775483" cy="307777"/>
          </a:xfrm>
          <a:prstGeom prst="rect">
            <a:avLst/>
          </a:prstGeom>
          <a:noFill/>
        </p:spPr>
        <p:txBody>
          <a:bodyPr wrap="square" rtlCol="0">
            <a:spAutoFit/>
          </a:bodyPr>
          <a:lstStyle/>
          <a:p>
            <a:r>
              <a:rPr lang="en-IN" dirty="0"/>
              <a:t>Not Met Criteria</a:t>
            </a:r>
          </a:p>
        </p:txBody>
      </p:sp>
      <p:sp>
        <p:nvSpPr>
          <p:cNvPr id="254" name="Google Shape;211;p3">
            <a:extLst>
              <a:ext uri="{FF2B5EF4-FFF2-40B4-BE49-F238E27FC236}">
                <a16:creationId xmlns:a16="http://schemas.microsoft.com/office/drawing/2014/main" id="{78588200-18B8-71A4-3C8F-45EBEBC571DD}"/>
              </a:ext>
            </a:extLst>
          </p:cNvPr>
          <p:cNvSpPr/>
          <p:nvPr/>
        </p:nvSpPr>
        <p:spPr>
          <a:xfrm>
            <a:off x="666394" y="4989130"/>
            <a:ext cx="1371327" cy="891969"/>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Loan package reviewed for final approval</a:t>
            </a:r>
            <a:endParaRPr lang="en-US" sz="900" b="0" i="0" u="none" strike="noStrike" cap="none" dirty="0">
              <a:solidFill>
                <a:srgbClr val="000000"/>
              </a:solidFill>
              <a:latin typeface="Calibri"/>
              <a:ea typeface="Calibri"/>
              <a:cs typeface="Calibri"/>
              <a:sym typeface="Calibri"/>
            </a:endParaRPr>
          </a:p>
        </p:txBody>
      </p:sp>
      <p:sp>
        <p:nvSpPr>
          <p:cNvPr id="259" name="Google Shape;233;p3">
            <a:extLst>
              <a:ext uri="{FF2B5EF4-FFF2-40B4-BE49-F238E27FC236}">
                <a16:creationId xmlns:a16="http://schemas.microsoft.com/office/drawing/2014/main" id="{F2CC8AE9-DA39-4EA7-2377-C6778461A9F7}"/>
              </a:ext>
            </a:extLst>
          </p:cNvPr>
          <p:cNvSpPr/>
          <p:nvPr/>
        </p:nvSpPr>
        <p:spPr>
          <a:xfrm>
            <a:off x="2513524" y="6348669"/>
            <a:ext cx="1180353" cy="36484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Calibri"/>
              <a:buNone/>
            </a:pPr>
            <a:r>
              <a:rPr lang="en-US" sz="900" b="0" i="0" u="none" strike="noStrike" cap="none" dirty="0">
                <a:solidFill>
                  <a:srgbClr val="000000"/>
                </a:solidFill>
                <a:latin typeface="Calibri"/>
                <a:ea typeface="Calibri"/>
                <a:cs typeface="Calibri"/>
                <a:sym typeface="Calibri"/>
              </a:rPr>
              <a:t>Loan Approved</a:t>
            </a:r>
          </a:p>
          <a:p>
            <a:pPr marL="0" marR="0" lvl="0" indent="0" algn="ctr" rtl="0">
              <a:lnSpc>
                <a:spcPct val="100000"/>
              </a:lnSpc>
              <a:spcBef>
                <a:spcPts val="0"/>
              </a:spcBef>
              <a:spcAft>
                <a:spcPts val="0"/>
              </a:spcAft>
              <a:buClr>
                <a:srgbClr val="000000"/>
              </a:buClr>
              <a:buSzPts val="900"/>
              <a:buFont typeface="Calibri"/>
              <a:buNone/>
            </a:pPr>
            <a:r>
              <a:rPr lang="en-US" sz="900" dirty="0">
                <a:latin typeface="Calibri"/>
                <a:ea typeface="Calibri"/>
                <a:cs typeface="Calibri"/>
                <a:sym typeface="Calibri"/>
              </a:rPr>
              <a:t>Enjoy</a:t>
            </a:r>
            <a:endParaRPr dirty="0"/>
          </a:p>
        </p:txBody>
      </p:sp>
      <p:cxnSp>
        <p:nvCxnSpPr>
          <p:cNvPr id="260" name="Google Shape;224;p3">
            <a:extLst>
              <a:ext uri="{FF2B5EF4-FFF2-40B4-BE49-F238E27FC236}">
                <a16:creationId xmlns:a16="http://schemas.microsoft.com/office/drawing/2014/main" id="{11329461-5D45-1818-EFCE-4484450DC43C}"/>
              </a:ext>
            </a:extLst>
          </p:cNvPr>
          <p:cNvCxnSpPr>
            <a:cxnSpLocks/>
            <a:stCxn id="233" idx="3"/>
            <a:endCxn id="259" idx="1"/>
          </p:cNvCxnSpPr>
          <p:nvPr/>
        </p:nvCxnSpPr>
        <p:spPr>
          <a:xfrm>
            <a:off x="1954415" y="6522398"/>
            <a:ext cx="559109" cy="8695"/>
          </a:xfrm>
          <a:prstGeom prst="straightConnector1">
            <a:avLst/>
          </a:prstGeom>
          <a:noFill/>
          <a:ln w="38100" cap="flat" cmpd="sng">
            <a:solidFill>
              <a:schemeClr val="accent1"/>
            </a:solidFill>
            <a:prstDash val="solid"/>
            <a:miter lim="800000"/>
            <a:headEnd type="none" w="sm" len="sm"/>
            <a:tailEnd type="triangle" w="med" len="med"/>
          </a:ln>
        </p:spPr>
      </p:cxnSp>
      <p:sp>
        <p:nvSpPr>
          <p:cNvPr id="263" name="TextBox 262">
            <a:extLst>
              <a:ext uri="{FF2B5EF4-FFF2-40B4-BE49-F238E27FC236}">
                <a16:creationId xmlns:a16="http://schemas.microsoft.com/office/drawing/2014/main" id="{0B4D8E22-AB71-2611-F8B7-436C0029D45C}"/>
              </a:ext>
            </a:extLst>
          </p:cNvPr>
          <p:cNvSpPr txBox="1"/>
          <p:nvPr/>
        </p:nvSpPr>
        <p:spPr>
          <a:xfrm flipH="1">
            <a:off x="4250951" y="5069804"/>
            <a:ext cx="1146460" cy="307777"/>
          </a:xfrm>
          <a:prstGeom prst="rect">
            <a:avLst/>
          </a:prstGeom>
          <a:noFill/>
        </p:spPr>
        <p:txBody>
          <a:bodyPr wrap="square" rtlCol="0">
            <a:spAutoFit/>
          </a:bodyPr>
          <a:lstStyle/>
          <a:p>
            <a:r>
              <a:rPr lang="en-IN" dirty="0"/>
              <a:t>Met</a:t>
            </a:r>
          </a:p>
        </p:txBody>
      </p:sp>
      <p:sp>
        <p:nvSpPr>
          <p:cNvPr id="264" name="TextBox 263">
            <a:extLst>
              <a:ext uri="{FF2B5EF4-FFF2-40B4-BE49-F238E27FC236}">
                <a16:creationId xmlns:a16="http://schemas.microsoft.com/office/drawing/2014/main" id="{884F251F-C037-FA58-DAB2-D5E3F7F143A6}"/>
              </a:ext>
            </a:extLst>
          </p:cNvPr>
          <p:cNvSpPr txBox="1"/>
          <p:nvPr/>
        </p:nvSpPr>
        <p:spPr>
          <a:xfrm flipH="1">
            <a:off x="509578" y="5860666"/>
            <a:ext cx="1146460" cy="523220"/>
          </a:xfrm>
          <a:prstGeom prst="rect">
            <a:avLst/>
          </a:prstGeom>
          <a:noFill/>
        </p:spPr>
        <p:txBody>
          <a:bodyPr wrap="square" rtlCol="0">
            <a:spAutoFit/>
          </a:bodyPr>
          <a:lstStyle/>
          <a:p>
            <a:r>
              <a:rPr lang="en-IN" dirty="0"/>
              <a:t>Approved</a:t>
            </a:r>
          </a:p>
          <a:p>
            <a:endParaRPr lang="en-IN" dirty="0"/>
          </a:p>
        </p:txBody>
      </p:sp>
      <p:sp>
        <p:nvSpPr>
          <p:cNvPr id="265" name="TextBox 264">
            <a:extLst>
              <a:ext uri="{FF2B5EF4-FFF2-40B4-BE49-F238E27FC236}">
                <a16:creationId xmlns:a16="http://schemas.microsoft.com/office/drawing/2014/main" id="{2DF06A0C-051A-EFE1-8C09-C7B7F9F5E759}"/>
              </a:ext>
            </a:extLst>
          </p:cNvPr>
          <p:cNvSpPr txBox="1"/>
          <p:nvPr/>
        </p:nvSpPr>
        <p:spPr>
          <a:xfrm flipH="1">
            <a:off x="427773" y="4376405"/>
            <a:ext cx="1146460" cy="738664"/>
          </a:xfrm>
          <a:prstGeom prst="rect">
            <a:avLst/>
          </a:prstGeom>
          <a:noFill/>
        </p:spPr>
        <p:txBody>
          <a:bodyPr wrap="square" rtlCol="0">
            <a:spAutoFit/>
          </a:bodyPr>
          <a:lstStyle/>
          <a:p>
            <a:r>
              <a:rPr lang="en-IN" dirty="0"/>
              <a:t>Not Approved</a:t>
            </a:r>
          </a:p>
          <a:p>
            <a:endParaRPr lang="en-IN" dirty="0"/>
          </a:p>
        </p:txBody>
      </p:sp>
      <p:sp>
        <p:nvSpPr>
          <p:cNvPr id="2" name="TextBox 1">
            <a:extLst>
              <a:ext uri="{FF2B5EF4-FFF2-40B4-BE49-F238E27FC236}">
                <a16:creationId xmlns:a16="http://schemas.microsoft.com/office/drawing/2014/main" id="{1A40D846-3908-E169-55C5-D5DAA327D063}"/>
              </a:ext>
            </a:extLst>
          </p:cNvPr>
          <p:cNvSpPr txBox="1"/>
          <p:nvPr/>
        </p:nvSpPr>
        <p:spPr>
          <a:xfrm flipH="1">
            <a:off x="8037180" y="1781445"/>
            <a:ext cx="1146460" cy="307777"/>
          </a:xfrm>
          <a:prstGeom prst="rect">
            <a:avLst/>
          </a:prstGeom>
          <a:noFill/>
        </p:spPr>
        <p:txBody>
          <a:bodyPr wrap="square" rtlCol="0">
            <a:spAutoFit/>
          </a:bodyPr>
          <a:lstStyle/>
          <a:p>
            <a:r>
              <a:rPr lang="en-IN"/>
              <a:t>Pass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f3d1f3080_0_15"/>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36" name="Google Shape;136;g11f3d1f3080_0_15"/>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Opportunities for Process Improvement:  </a:t>
            </a:r>
            <a:r>
              <a:rPr lang="en-US" i="1" dirty="0">
                <a:solidFill>
                  <a:srgbClr val="0070C0"/>
                </a:solidFill>
              </a:rPr>
              <a:t>Loan Application Process</a:t>
            </a:r>
            <a:endParaRPr dirty="0"/>
          </a:p>
        </p:txBody>
      </p:sp>
      <p:sp>
        <p:nvSpPr>
          <p:cNvPr id="137" name="Google Shape;137;g11f3d1f3080_0_15"/>
          <p:cNvSpPr txBox="1">
            <a:spLocks noGrp="1"/>
          </p:cNvSpPr>
          <p:nvPr>
            <p:ph type="body" idx="1"/>
          </p:nvPr>
        </p:nvSpPr>
        <p:spPr>
          <a:xfrm>
            <a:off x="480600" y="1825625"/>
            <a:ext cx="8149049"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2"/>
              </a:buClr>
              <a:buSzPts val="1200"/>
              <a:buChar char="●"/>
            </a:pPr>
            <a:r>
              <a:rPr lang="en-US" sz="1200" dirty="0"/>
              <a:t>When loan package is reviewed at that time can review the documents so that next step won’t be necessary and two times it will be reviewed and rejected if not met</a:t>
            </a:r>
            <a:endParaRPr dirty="0"/>
          </a:p>
        </p:txBody>
      </p:sp>
      <p:sp>
        <p:nvSpPr>
          <p:cNvPr id="138" name="Google Shape;138;g11f3d1f3080_0_15"/>
          <p:cNvSpPr txBox="1"/>
          <p:nvPr/>
        </p:nvSpPr>
        <p:spPr>
          <a:xfrm>
            <a:off x="477748" y="1436914"/>
            <a:ext cx="8229600" cy="369300"/>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 Improvement Opportunities</a:t>
            </a:r>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175</Words>
  <Application>Microsoft Office PowerPoint</Application>
  <PresentationFormat>On-screen Show (4:3)</PresentationFormat>
  <Paragraphs>50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Process Map: Loan Application Process</vt:lpstr>
      <vt:lpstr>Opportunities for Process Improvement:  Loan Application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Neehanth Kadasi</cp:lastModifiedBy>
  <cp:revision>2</cp:revision>
  <dcterms:created xsi:type="dcterms:W3CDTF">2020-03-26T22:50:15Z</dcterms:created>
  <dcterms:modified xsi:type="dcterms:W3CDTF">2022-12-05T06:25:12Z</dcterms:modified>
</cp:coreProperties>
</file>