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BFB3-EBC7-403E-996B-411C65538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40959-B399-462E-887C-0DC1A5B7A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6AF7-EE71-4750-908D-7BBB0A78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B4D-DFED-499C-AA7C-38A8D21C5F6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DA6EE-A7C4-4141-91D0-E98FB230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63997-0907-4C00-8C1A-496DE4E7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C096-157A-4B58-A944-5ABA6746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9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C71B-8270-402B-A624-F8C1B3BA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E5D66-10E7-48BE-AB78-8876FCF3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A0DC1-4E40-48CD-8278-A35600BD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B4D-DFED-499C-AA7C-38A8D21C5F6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8535B-1AA8-4A7C-864C-80C8F100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020E-F8DD-45D3-806B-8DDB5CBC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C096-157A-4B58-A944-5ABA6746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2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0B5F9-A1EB-41C1-8E5D-C2BA8F76C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D6CDF-6CC1-4B67-A98A-BAC9928EB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3351-CC61-46A9-9092-072EC8D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B4D-DFED-499C-AA7C-38A8D21C5F6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66130-2BE0-41BC-B2E2-61EC00E9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D72D5-7C07-430F-BBCB-37B9E887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C096-157A-4B58-A944-5ABA6746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9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042B-58F6-4C93-B129-7C21FDB6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4E971-833A-419F-A140-71103A07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78E2E-B35B-4F29-B9EF-83617964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B4D-DFED-499C-AA7C-38A8D21C5F6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8BCD-BC00-4089-97AC-979F7C4A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610D2-68D3-4A68-8862-CDFA2A5B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C096-157A-4B58-A944-5ABA6746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8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94ED-2A2A-4162-B861-E13CC9E5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4CC64-750F-4DA2-B04E-D3C7B19D3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1606C-B3A6-4F7F-846F-BD3467D2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B4D-DFED-499C-AA7C-38A8D21C5F6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AC11C-58F0-4860-BDB3-3237587A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A4E3E-FF70-4CD8-AC95-F67C7BB2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C096-157A-4B58-A944-5ABA6746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9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5C24-DD07-4694-803B-DE5A3017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99C-1BCB-4AE0-AB3C-AE4BA8763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59D15-C325-4DD1-9871-469A160C6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BCBEA-D1B0-4F00-BC7E-9AE55716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B4D-DFED-499C-AA7C-38A8D21C5F6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071FF-C703-46AA-BBB5-2A9698DC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0DF08-C71B-4E49-8446-1CC63966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C096-157A-4B58-A944-5ABA6746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5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2892-45FE-46F9-88BD-EB9659FF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6AA8C-E36D-43FD-BA28-EBCFAB031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26E0F-084B-4E8F-AD0B-CEA5B6211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7AD36-68FA-4DF3-A1AF-DFDD6B84F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108B4-DBF1-49D8-BB1B-169B2BD73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019C3-75CA-448B-9684-C2499D9D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B4D-DFED-499C-AA7C-38A8D21C5F6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18BA2-CCE6-480F-8149-8DDEA8D6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869CD-4B67-41C9-9557-C1D7ED48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C096-157A-4B58-A944-5ABA6746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9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6105-A60E-424A-845A-BD47A00A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27463-82A1-4F9A-A582-00D9994A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B4D-DFED-499C-AA7C-38A8D21C5F6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E93D5-3955-49F1-98A5-5B4C8BA1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D7DA8-DA77-422D-8377-353392F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C096-157A-4B58-A944-5ABA6746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5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5A4F4-CE42-4982-B9C4-1E0D6CB8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B4D-DFED-499C-AA7C-38A8D21C5F6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AEC99-F2DF-44A3-B450-29DAB370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51487-6176-4AD2-B11D-1A9999F8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C096-157A-4B58-A944-5ABA6746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1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0C6D-14FF-483C-8D43-6EAC6A45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F17D-CEB5-4618-AB66-F89D5AE0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0C9ED-5D58-4802-8162-60ADF34B3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3F3F6-5F60-48C0-AE6A-5A672AC2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B4D-DFED-499C-AA7C-38A8D21C5F6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8F9EC-14BC-403A-8544-C73CE232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DA4B3-DA85-4C30-AA3C-1B984C03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C096-157A-4B58-A944-5ABA6746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DA41-493B-44B8-8DBD-8E676C68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97439-4033-4D6A-A662-80FF208FF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83370-6746-4980-B56D-3690B8F89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D54BF-A9F0-4B2B-BA12-E15F48CA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5B4D-DFED-499C-AA7C-38A8D21C5F6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BD4F6-6B6D-4A46-A96D-B38E0AC1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2B44D-9FAF-4351-B67A-BC7FBBEB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C096-157A-4B58-A944-5ABA6746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DF7BF-A075-48BC-BDC3-FBE7F57D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CF13E-C636-4899-91D7-BACF5F998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705C-1C0D-4328-8D12-84436A203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45B4D-DFED-499C-AA7C-38A8D21C5F6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A4523-A130-485D-96F6-F605715CD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1D0B-CB25-4ECA-903D-9B16EC2F8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7C096-157A-4B58-A944-5ABA6746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3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6EE9-8EF6-4E91-A83A-BE75712EB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2A4F8-3FCE-49BD-BE5B-1B424F0EF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8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lose up of a device&#10;&#10;Description automatically generated">
            <a:extLst>
              <a:ext uri="{FF2B5EF4-FFF2-40B4-BE49-F238E27FC236}">
                <a16:creationId xmlns:a16="http://schemas.microsoft.com/office/drawing/2014/main" id="{008ECDC3-FFEC-4FBB-9078-48670EC2C22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" r="2086"/>
          <a:stretch>
            <a:fillRect/>
          </a:stretch>
        </p:blipFill>
        <p:spPr>
          <a:xfrm>
            <a:off x="-76200" y="718425"/>
            <a:ext cx="6172200" cy="48736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427B5-75A8-4CD3-ADC9-D03778DD8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80923" y="811764"/>
            <a:ext cx="5686424" cy="5775681"/>
          </a:xfrm>
        </p:spPr>
        <p:txBody>
          <a:bodyPr/>
          <a:lstStyle/>
          <a:p>
            <a:r>
              <a:rPr lang="en-US" b="1" dirty="0"/>
              <a:t>Payroll Related Services (PRS):</a:t>
            </a:r>
          </a:p>
          <a:p>
            <a:r>
              <a:rPr lang="en-US" dirty="0"/>
              <a:t>Rule based system for managing participant payroll functions</a:t>
            </a:r>
          </a:p>
          <a:p>
            <a:r>
              <a:rPr lang="en-US" b="1" dirty="0"/>
              <a:t> Core Functions</a:t>
            </a:r>
            <a:r>
              <a:rPr lang="en-US" dirty="0"/>
              <a:t>: Payroll Deferrals, Employee Contributions</a:t>
            </a:r>
          </a:p>
          <a:p>
            <a:r>
              <a:rPr lang="en-US" dirty="0"/>
              <a:t> </a:t>
            </a:r>
            <a:r>
              <a:rPr lang="en-US" b="1" dirty="0"/>
              <a:t>Tech Stack: </a:t>
            </a:r>
            <a:r>
              <a:rPr lang="en-US" dirty="0"/>
              <a:t>DB2 Database from IBM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VISTA (Core Record Keeping):</a:t>
            </a:r>
          </a:p>
          <a:p>
            <a:r>
              <a:rPr lang="en-US" dirty="0"/>
              <a:t>Main System of records</a:t>
            </a:r>
          </a:p>
          <a:p>
            <a:r>
              <a:rPr lang="en-US" b="1" dirty="0"/>
              <a:t>Core Functions</a:t>
            </a:r>
            <a:r>
              <a:rPr lang="en-US" dirty="0"/>
              <a:t>: Retirement plans, participants fund balances </a:t>
            </a:r>
            <a:r>
              <a:rPr lang="en-US" dirty="0" err="1"/>
              <a:t>e.t.c</a:t>
            </a:r>
            <a:endParaRPr lang="en-US" dirty="0"/>
          </a:p>
          <a:p>
            <a:r>
              <a:rPr lang="en-US" b="1" dirty="0"/>
              <a:t>Tech Stack : </a:t>
            </a:r>
            <a:r>
              <a:rPr lang="en-US" dirty="0"/>
              <a:t>VSAM (Virtual Storage Access Method) is a file storage access method.</a:t>
            </a:r>
          </a:p>
          <a:p>
            <a:endParaRPr lang="en-US" dirty="0"/>
          </a:p>
          <a:p>
            <a:r>
              <a:rPr lang="en-US" b="1" dirty="0"/>
              <a:t>Enterprise:</a:t>
            </a:r>
          </a:p>
          <a:p>
            <a:r>
              <a:rPr lang="en-US" dirty="0"/>
              <a:t>Record Keeping data from VISTA/VSM is replicated into DB2 for ease of access of data to other systems.</a:t>
            </a:r>
          </a:p>
          <a:p>
            <a:r>
              <a:rPr lang="en-US" dirty="0"/>
              <a:t> </a:t>
            </a:r>
            <a:r>
              <a:rPr lang="en-US" b="1" dirty="0"/>
              <a:t>Tech Stack : </a:t>
            </a:r>
            <a:r>
              <a:rPr lang="en-US" dirty="0"/>
              <a:t>DB2 Database from IBM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7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95BACC-D877-40D9-8129-14E16994E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69" y="1703808"/>
            <a:ext cx="5181619" cy="2644257"/>
          </a:xfrm>
          <a:prstGeom prst="rect">
            <a:avLst/>
          </a:prstGeom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5924B18-5965-46F5-88D9-6C6E33353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8792" y="1373544"/>
            <a:ext cx="5561045" cy="453273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is Asynchronously Synched from Enterprise DB2 to AWS Aurora.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AWS Aurora data is read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AWS Aurora Data structures mimic DB2 database (Tables, Views, Columns)</a:t>
            </a:r>
          </a:p>
        </p:txBody>
      </p:sp>
    </p:spTree>
    <p:extLst>
      <p:ext uri="{BB962C8B-B14F-4D97-AF65-F5344CB8AC3E}">
        <p14:creationId xmlns:p14="http://schemas.microsoft.com/office/powerpoint/2010/main" val="309865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30E2D0-3969-4FAC-8BDC-CFE3316BA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1" y="1292615"/>
            <a:ext cx="4618654" cy="41234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D6A661A-555E-4DFD-ACDC-464651269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45764" y="1162633"/>
            <a:ext cx="5561045" cy="453273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is Asynchronously Synched from Enterprise DB2 to AWS Aurora.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AWS Aurora data is read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AWS Aurora Data structures mimic DB2 database (Tables, Views, Columns)</a:t>
            </a:r>
          </a:p>
        </p:txBody>
      </p:sp>
    </p:spTree>
    <p:extLst>
      <p:ext uri="{BB962C8B-B14F-4D97-AF65-F5344CB8AC3E}">
        <p14:creationId xmlns:p14="http://schemas.microsoft.com/office/powerpoint/2010/main" val="248957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D6A661A-555E-4DFD-ACDC-464651269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41567" y="1026366"/>
            <a:ext cx="2870719" cy="395054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is Asynchronously Synched from Enterprise DB2 to AWS Aurora.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AWS Aurora data is read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AWS Aurora Data structures mimic DB2 database (Tables, Views, Columns)</a:t>
            </a:r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054DFB33-B81D-471D-ADA3-5B2183227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86" y="1595536"/>
            <a:ext cx="7446018" cy="43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7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7FC495-D6D0-459C-8731-B086C620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DB2 Tools </a:t>
            </a:r>
            <a:endParaRPr lang="en-US" dirty="0"/>
          </a:p>
        </p:txBody>
      </p:sp>
      <p:sp>
        <p:nvSpPr>
          <p:cNvPr id="26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1D2FA-F3C0-498D-92AE-A5D778EA1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RUMBA</a:t>
            </a:r>
          </a:p>
          <a:p>
            <a:pPr marL="0" indent="0">
              <a:buNone/>
            </a:pPr>
            <a:r>
              <a:rPr lang="en-US" sz="2400"/>
              <a:t>   Access mainframe DB2 to execute and write S.P</a:t>
            </a:r>
          </a:p>
          <a:p>
            <a:r>
              <a:rPr lang="en-US" sz="2400"/>
              <a:t>Microfocus Enterprise Developer(Eclipse)</a:t>
            </a:r>
          </a:p>
          <a:p>
            <a:pPr marL="0" indent="0">
              <a:buNone/>
            </a:pPr>
            <a:r>
              <a:rPr lang="en-US" sz="2400"/>
              <a:t>   Query Capability</a:t>
            </a:r>
          </a:p>
          <a:p>
            <a:pPr marL="0" indent="0">
              <a:buNone/>
            </a:pPr>
            <a:r>
              <a:rPr lang="en-US" sz="2400"/>
              <a:t>   Build/Execute S.P</a:t>
            </a:r>
          </a:p>
          <a:p>
            <a:r>
              <a:rPr lang="en-US" sz="2400"/>
              <a:t>IBM Data Studio</a:t>
            </a:r>
          </a:p>
          <a:p>
            <a:pPr marL="0" indent="0">
              <a:buNone/>
            </a:pPr>
            <a:r>
              <a:rPr lang="en-US" sz="2400"/>
              <a:t>   Query Capability</a:t>
            </a:r>
          </a:p>
          <a:p>
            <a:pPr marL="0" indent="0">
              <a:buNone/>
            </a:pPr>
            <a:r>
              <a:rPr lang="en-US" sz="2400"/>
              <a:t>   Build/Execute S.P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6719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DB2 Tools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PRUDHVI RAJ KANUMURI</dc:creator>
  <cp:lastModifiedBy>PRUDHVI RAJ KANUMURI</cp:lastModifiedBy>
  <cp:revision>1</cp:revision>
  <dcterms:created xsi:type="dcterms:W3CDTF">2020-09-18T05:36:51Z</dcterms:created>
  <dcterms:modified xsi:type="dcterms:W3CDTF">2020-09-18T05:37:47Z</dcterms:modified>
</cp:coreProperties>
</file>