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76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872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0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4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9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1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3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F328D49-CF55-4C92-86CE-EFA9A39EBE9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B975822-2C5E-4FB7-AC0A-AE393DE7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9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dgrades/uw-madison-courses?resource=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ACE9-31C2-2FEC-71A1-D72744D1F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868" y="1107282"/>
            <a:ext cx="7908131" cy="2494756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University of Wisconsin</a:t>
            </a:r>
            <a:br>
              <a:rPr lang="en-US" dirty="0"/>
            </a:br>
            <a:r>
              <a:rPr lang="en-US" dirty="0"/>
              <a:t> Courses 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B2A66-985C-8AED-D933-752308283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37453"/>
          </a:xfrm>
        </p:spPr>
        <p:txBody>
          <a:bodyPr/>
          <a:lstStyle/>
          <a:p>
            <a:r>
              <a:rPr lang="en-US" dirty="0"/>
              <a:t>By Kevin </a:t>
            </a:r>
            <a:r>
              <a:rPr lang="en-US" dirty="0" err="1"/>
              <a:t>Sheahen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6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26D0-7554-3639-145D-50049D0D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FC2B-C740-D544-5BBA-155015D1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just a refresher of the SQL language for my personal career development </a:t>
            </a:r>
          </a:p>
          <a:p>
            <a:pPr lvl="1"/>
            <a:r>
              <a:rPr lang="en-US" dirty="0"/>
              <a:t>So, it is quite simple</a:t>
            </a:r>
          </a:p>
          <a:p>
            <a:r>
              <a:rPr lang="en-US" dirty="0"/>
              <a:t>The data in this project represents University of Wisconsin Courses and Grades from 2006-2017</a:t>
            </a:r>
          </a:p>
          <a:p>
            <a:r>
              <a:rPr lang="en-US" dirty="0"/>
              <a:t>It encompasses 10 tables with unique keys for joining</a:t>
            </a:r>
          </a:p>
          <a:p>
            <a:r>
              <a:rPr lang="en-US" dirty="0"/>
              <a:t>Here’s the link to the dataset on Kaggle 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6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F7C06-324B-0ECD-BB1C-DD0696B8C7E8}"/>
              </a:ext>
            </a:extLst>
          </p:cNvPr>
          <p:cNvGraphicFramePr>
            <a:graphicFrameLocks noGrp="1"/>
          </p:cNvGraphicFramePr>
          <p:nvPr/>
        </p:nvGraphicFramePr>
        <p:xfrm>
          <a:off x="144087" y="1081471"/>
          <a:ext cx="2222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26">
                  <a:extLst>
                    <a:ext uri="{9D8B030D-6E8A-4147-A177-3AD203B41FA5}">
                      <a16:colId xmlns:a16="http://schemas.microsoft.com/office/drawing/2014/main" val="4097024531"/>
                    </a:ext>
                  </a:extLst>
                </a:gridCol>
                <a:gridCol w="900974">
                  <a:extLst>
                    <a:ext uri="{9D8B030D-6E8A-4147-A177-3AD203B41FA5}">
                      <a16:colId xmlns:a16="http://schemas.microsoft.com/office/drawing/2014/main" val="1023835014"/>
                    </a:ext>
                  </a:extLst>
                </a:gridCol>
              </a:tblGrid>
              <a:tr h="1963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TEACHINGS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443"/>
                  </a:ext>
                </a:extLst>
              </a:tr>
              <a:tr h="184527">
                <a:tc>
                  <a:txBody>
                    <a:bodyPr/>
                    <a:lstStyle/>
                    <a:p>
                      <a:r>
                        <a:rPr lang="en-US" sz="1000" dirty="0" err="1"/>
                        <a:t>Instructor_id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63617"/>
                  </a:ext>
                </a:extLst>
              </a:tr>
              <a:tr h="184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section_uuid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60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A62C64-C5B2-D268-5050-1BFCB35CC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8153"/>
              </p:ext>
            </p:extLst>
          </p:nvPr>
        </p:nvGraphicFramePr>
        <p:xfrm>
          <a:off x="6237942" y="5476884"/>
          <a:ext cx="225305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40">
                  <a:extLst>
                    <a:ext uri="{9D8B030D-6E8A-4147-A177-3AD203B41FA5}">
                      <a16:colId xmlns:a16="http://schemas.microsoft.com/office/drawing/2014/main" val="4097024531"/>
                    </a:ext>
                  </a:extLst>
                </a:gridCol>
                <a:gridCol w="1016819">
                  <a:extLst>
                    <a:ext uri="{9D8B030D-6E8A-4147-A177-3AD203B41FA5}">
                      <a16:colId xmlns:a16="http://schemas.microsoft.com/office/drawing/2014/main" val="1023835014"/>
                    </a:ext>
                  </a:extLst>
                </a:gridCol>
              </a:tblGrid>
              <a:tr h="18048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SUBJECTS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443"/>
                  </a:ext>
                </a:extLst>
              </a:tr>
              <a:tr h="169627">
                <a:tc>
                  <a:txBody>
                    <a:bodyPr/>
                    <a:lstStyle/>
                    <a:p>
                      <a:r>
                        <a:rPr lang="en-US" sz="10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63617"/>
                  </a:ext>
                </a:extLst>
              </a:tr>
              <a:tr h="169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6030"/>
                  </a:ext>
                </a:extLst>
              </a:tr>
              <a:tr h="169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abbreviation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482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9D1915-55FF-7151-4022-D4425BA5D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7095"/>
              </p:ext>
            </p:extLst>
          </p:nvPr>
        </p:nvGraphicFramePr>
        <p:xfrm>
          <a:off x="3286511" y="5410177"/>
          <a:ext cx="2222000" cy="103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26">
                  <a:extLst>
                    <a:ext uri="{9D8B030D-6E8A-4147-A177-3AD203B41FA5}">
                      <a16:colId xmlns:a16="http://schemas.microsoft.com/office/drawing/2014/main" val="4097024531"/>
                    </a:ext>
                  </a:extLst>
                </a:gridCol>
                <a:gridCol w="900974">
                  <a:extLst>
                    <a:ext uri="{9D8B030D-6E8A-4147-A177-3AD203B41FA5}">
                      <a16:colId xmlns:a16="http://schemas.microsoft.com/office/drawing/2014/main" val="1023835014"/>
                    </a:ext>
                  </a:extLst>
                </a:gridCol>
              </a:tblGrid>
              <a:tr h="3410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SUBJECT_MEMBERSHIPS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443"/>
                  </a:ext>
                </a:extLst>
              </a:tr>
              <a:tr h="344336">
                <a:tc>
                  <a:txBody>
                    <a:bodyPr/>
                    <a:lstStyle/>
                    <a:p>
                      <a:r>
                        <a:rPr lang="en-US" sz="1000" dirty="0" err="1"/>
                        <a:t>subject_code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63617"/>
                  </a:ext>
                </a:extLst>
              </a:tr>
              <a:tr h="350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course_offering_uuid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60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CC72C8-86A4-7577-4584-AE8AC715A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81072"/>
              </p:ext>
            </p:extLst>
          </p:nvPr>
        </p:nvGraphicFramePr>
        <p:xfrm>
          <a:off x="4607128" y="1515710"/>
          <a:ext cx="2222000" cy="185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25">
                  <a:extLst>
                    <a:ext uri="{9D8B030D-6E8A-4147-A177-3AD203B41FA5}">
                      <a16:colId xmlns:a16="http://schemas.microsoft.com/office/drawing/2014/main" val="4097024531"/>
                    </a:ext>
                  </a:extLst>
                </a:gridCol>
                <a:gridCol w="900975">
                  <a:extLst>
                    <a:ext uri="{9D8B030D-6E8A-4147-A177-3AD203B41FA5}">
                      <a16:colId xmlns:a16="http://schemas.microsoft.com/office/drawing/2014/main" val="1023835014"/>
                    </a:ext>
                  </a:extLst>
                </a:gridCol>
              </a:tblGrid>
              <a:tr h="1846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443"/>
                  </a:ext>
                </a:extLst>
              </a:tr>
              <a:tr h="153850">
                <a:tc>
                  <a:txBody>
                    <a:bodyPr/>
                    <a:lstStyle/>
                    <a:p>
                      <a:r>
                        <a:rPr lang="en-US" sz="1000" dirty="0" err="1"/>
                        <a:t>uuid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63617"/>
                  </a:ext>
                </a:extLst>
              </a:tr>
              <a:tr h="326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course_offering_uuid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6030"/>
                  </a:ext>
                </a:extLst>
              </a:tr>
              <a:tr h="15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section_type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48209"/>
                  </a:ext>
                </a:extLst>
              </a:tr>
              <a:tr h="15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number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8229"/>
                  </a:ext>
                </a:extLst>
              </a:tr>
              <a:tr h="15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room_uuid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schedule_uuid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975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8765E9-6FBF-B7CD-3590-C833BF9F7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13849"/>
              </p:ext>
            </p:extLst>
          </p:nvPr>
        </p:nvGraphicFramePr>
        <p:xfrm>
          <a:off x="9779991" y="3869674"/>
          <a:ext cx="222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25">
                  <a:extLst>
                    <a:ext uri="{9D8B030D-6E8A-4147-A177-3AD203B41FA5}">
                      <a16:colId xmlns:a16="http://schemas.microsoft.com/office/drawing/2014/main" val="4097024531"/>
                    </a:ext>
                  </a:extLst>
                </a:gridCol>
                <a:gridCol w="900975">
                  <a:extLst>
                    <a:ext uri="{9D8B030D-6E8A-4147-A177-3AD203B41FA5}">
                      <a16:colId xmlns:a16="http://schemas.microsoft.com/office/drawing/2014/main" val="1023835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SCHEDULES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443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r>
                        <a:rPr lang="en-US" sz="1000" dirty="0" err="1"/>
                        <a:t>uuid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63617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start_time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6030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end_time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48209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8229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3429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97581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thurs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65066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30153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386373"/>
                  </a:ext>
                </a:extLst>
              </a:tr>
              <a:tr h="21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921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FF2015-482F-395E-BBB4-AE54C4483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90533"/>
              </p:ext>
            </p:extLst>
          </p:nvPr>
        </p:nvGraphicFramePr>
        <p:xfrm>
          <a:off x="9779991" y="2692692"/>
          <a:ext cx="222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24">
                  <a:extLst>
                    <a:ext uri="{9D8B030D-6E8A-4147-A177-3AD203B41FA5}">
                      <a16:colId xmlns:a16="http://schemas.microsoft.com/office/drawing/2014/main" val="4097024531"/>
                    </a:ext>
                  </a:extLst>
                </a:gridCol>
                <a:gridCol w="900975">
                  <a:extLst>
                    <a:ext uri="{9D8B030D-6E8A-4147-A177-3AD203B41FA5}">
                      <a16:colId xmlns:a16="http://schemas.microsoft.com/office/drawing/2014/main" val="1023835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ROOMS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443"/>
                  </a:ext>
                </a:extLst>
              </a:tr>
              <a:tr h="169627">
                <a:tc>
                  <a:txBody>
                    <a:bodyPr/>
                    <a:lstStyle/>
                    <a:p>
                      <a:r>
                        <a:rPr lang="en-US" sz="1000" dirty="0" err="1"/>
                        <a:t>uuid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63617"/>
                  </a:ext>
                </a:extLst>
              </a:tr>
              <a:tr h="169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facility_code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6030"/>
                  </a:ext>
                </a:extLst>
              </a:tr>
              <a:tr h="169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room_code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482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0FD09E-B68B-C4C1-62A0-0CB891CB722A}"/>
              </a:ext>
            </a:extLst>
          </p:cNvPr>
          <p:cNvGraphicFramePr>
            <a:graphicFrameLocks noGrp="1"/>
          </p:cNvGraphicFramePr>
          <p:nvPr/>
        </p:nvGraphicFramePr>
        <p:xfrm>
          <a:off x="133865" y="201159"/>
          <a:ext cx="2222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26">
                  <a:extLst>
                    <a:ext uri="{9D8B030D-6E8A-4147-A177-3AD203B41FA5}">
                      <a16:colId xmlns:a16="http://schemas.microsoft.com/office/drawing/2014/main" val="4097024531"/>
                    </a:ext>
                  </a:extLst>
                </a:gridCol>
                <a:gridCol w="900974">
                  <a:extLst>
                    <a:ext uri="{9D8B030D-6E8A-4147-A177-3AD203B41FA5}">
                      <a16:colId xmlns:a16="http://schemas.microsoft.com/office/drawing/2014/main" val="1023835014"/>
                    </a:ext>
                  </a:extLst>
                </a:gridCol>
              </a:tblGrid>
              <a:tr h="1963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INSTRUCTORS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443"/>
                  </a:ext>
                </a:extLst>
              </a:tr>
              <a:tr h="184527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63617"/>
                  </a:ext>
                </a:extLst>
              </a:tr>
              <a:tr h="184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603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8CA7BE-8456-E14D-F6FB-49897A3F5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51110"/>
              </p:ext>
            </p:extLst>
          </p:nvPr>
        </p:nvGraphicFramePr>
        <p:xfrm>
          <a:off x="133865" y="1977000"/>
          <a:ext cx="2242881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472">
                  <a:extLst>
                    <a:ext uri="{9D8B030D-6E8A-4147-A177-3AD203B41FA5}">
                      <a16:colId xmlns:a16="http://schemas.microsoft.com/office/drawing/2014/main" val="4097024531"/>
                    </a:ext>
                  </a:extLst>
                </a:gridCol>
                <a:gridCol w="737409">
                  <a:extLst>
                    <a:ext uri="{9D8B030D-6E8A-4147-A177-3AD203B41FA5}">
                      <a16:colId xmlns:a16="http://schemas.microsoft.com/office/drawing/2014/main" val="1023835014"/>
                    </a:ext>
                  </a:extLst>
                </a:gridCol>
              </a:tblGrid>
              <a:tr h="17921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GRADE_DISTRIBUTIONS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443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r>
                        <a:rPr lang="en-US" sz="1000" dirty="0" err="1"/>
                        <a:t>course_offering_uuid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63617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section_number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6030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48209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8229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 _count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3429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97581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65066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30153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386373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9213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5549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53599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59298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613551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79614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nw_count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05101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12917"/>
                  </a:ext>
                </a:extLst>
              </a:tr>
              <a:tr h="14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other_count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6347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9FACE3-1A02-93B4-D139-D463597FFBEE}"/>
              </a:ext>
            </a:extLst>
          </p:cNvPr>
          <p:cNvGraphicFramePr>
            <a:graphicFrameLocks noGrp="1"/>
          </p:cNvGraphicFramePr>
          <p:nvPr/>
        </p:nvGraphicFramePr>
        <p:xfrm>
          <a:off x="9779991" y="1515710"/>
          <a:ext cx="2222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4097024531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1023835014"/>
                    </a:ext>
                  </a:extLst>
                </a:gridCol>
              </a:tblGrid>
              <a:tr h="2389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COURSES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443"/>
                  </a:ext>
                </a:extLst>
              </a:tr>
              <a:tr h="191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uuid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63617"/>
                  </a:ext>
                </a:extLst>
              </a:tr>
              <a:tr h="191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6030"/>
                  </a:ext>
                </a:extLst>
              </a:tr>
              <a:tr h="191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number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4820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15B0ED-A965-BA1E-B770-CABE1EDA8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01717"/>
              </p:ext>
            </p:extLst>
          </p:nvPr>
        </p:nvGraphicFramePr>
        <p:xfrm>
          <a:off x="9779991" y="94888"/>
          <a:ext cx="2222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25">
                  <a:extLst>
                    <a:ext uri="{9D8B030D-6E8A-4147-A177-3AD203B41FA5}">
                      <a16:colId xmlns:a16="http://schemas.microsoft.com/office/drawing/2014/main" val="4097024531"/>
                    </a:ext>
                  </a:extLst>
                </a:gridCol>
                <a:gridCol w="900975">
                  <a:extLst>
                    <a:ext uri="{9D8B030D-6E8A-4147-A177-3AD203B41FA5}">
                      <a16:colId xmlns:a16="http://schemas.microsoft.com/office/drawing/2014/main" val="1023835014"/>
                    </a:ext>
                  </a:extLst>
                </a:gridCol>
              </a:tblGrid>
              <a:tr h="118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COURSE OFFERINGS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7443"/>
                  </a:ext>
                </a:extLst>
              </a:tr>
              <a:tr h="139281">
                <a:tc>
                  <a:txBody>
                    <a:bodyPr/>
                    <a:lstStyle/>
                    <a:p>
                      <a:r>
                        <a:rPr lang="en-US" sz="1000" dirty="0" err="1"/>
                        <a:t>uuid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63617"/>
                  </a:ext>
                </a:extLst>
              </a:tr>
              <a:tr h="186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course_uuid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6030"/>
                  </a:ext>
                </a:extLst>
              </a:tr>
              <a:tr h="139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term_code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48209"/>
                  </a:ext>
                </a:extLst>
              </a:tr>
              <a:tr h="139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8229"/>
                  </a:ext>
                </a:extLst>
              </a:tr>
            </a:tbl>
          </a:graphicData>
        </a:graphic>
      </p:graphicFrame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6BF3F3-DC68-2E4D-371F-C48B0A87EDCB}"/>
              </a:ext>
            </a:extLst>
          </p:cNvPr>
          <p:cNvCxnSpPr>
            <a:cxnSpLocks/>
          </p:cNvCxnSpPr>
          <p:nvPr/>
        </p:nvCxnSpPr>
        <p:spPr>
          <a:xfrm>
            <a:off x="7899816" y="3210852"/>
            <a:ext cx="0" cy="1113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02B5205-7E5B-56CA-E0C4-EDF88BAEC882}"/>
              </a:ext>
            </a:extLst>
          </p:cNvPr>
          <p:cNvCxnSpPr>
            <a:cxnSpLocks/>
          </p:cNvCxnSpPr>
          <p:nvPr/>
        </p:nvCxnSpPr>
        <p:spPr>
          <a:xfrm flipH="1">
            <a:off x="6829127" y="2185161"/>
            <a:ext cx="294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C92B7A-CB7B-E3F3-570C-9257EC3301D1}"/>
              </a:ext>
            </a:extLst>
          </p:cNvPr>
          <p:cNvCxnSpPr>
            <a:cxnSpLocks/>
          </p:cNvCxnSpPr>
          <p:nvPr/>
        </p:nvCxnSpPr>
        <p:spPr>
          <a:xfrm>
            <a:off x="7123990" y="2185161"/>
            <a:ext cx="13255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334AB1-2073-0A2D-17FF-E6CDFA6B5A1D}"/>
              </a:ext>
            </a:extLst>
          </p:cNvPr>
          <p:cNvCxnSpPr>
            <a:cxnSpLocks/>
          </p:cNvCxnSpPr>
          <p:nvPr/>
        </p:nvCxnSpPr>
        <p:spPr>
          <a:xfrm>
            <a:off x="4264702" y="2316425"/>
            <a:ext cx="342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43A4AE-B1E5-875B-0EBF-571D0B7FB90C}"/>
              </a:ext>
            </a:extLst>
          </p:cNvPr>
          <p:cNvCxnSpPr>
            <a:cxnSpLocks/>
          </p:cNvCxnSpPr>
          <p:nvPr/>
        </p:nvCxnSpPr>
        <p:spPr>
          <a:xfrm>
            <a:off x="3043003" y="652517"/>
            <a:ext cx="0" cy="86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56CEFB-3E55-9E19-B1D7-D8CC5303FD90}"/>
              </a:ext>
            </a:extLst>
          </p:cNvPr>
          <p:cNvCxnSpPr>
            <a:cxnSpLocks/>
          </p:cNvCxnSpPr>
          <p:nvPr/>
        </p:nvCxnSpPr>
        <p:spPr>
          <a:xfrm flipH="1">
            <a:off x="2366087" y="1514805"/>
            <a:ext cx="666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D37109-FCFA-B129-F1F2-FB94749222E6}"/>
              </a:ext>
            </a:extLst>
          </p:cNvPr>
          <p:cNvCxnSpPr>
            <a:cxnSpLocks/>
          </p:cNvCxnSpPr>
          <p:nvPr/>
        </p:nvCxnSpPr>
        <p:spPr>
          <a:xfrm flipV="1">
            <a:off x="8202171" y="2998033"/>
            <a:ext cx="0" cy="11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A1D91D-CF7A-4559-6406-AE1F1F2D159F}"/>
              </a:ext>
            </a:extLst>
          </p:cNvPr>
          <p:cNvCxnSpPr>
            <a:cxnSpLocks/>
          </p:cNvCxnSpPr>
          <p:nvPr/>
        </p:nvCxnSpPr>
        <p:spPr>
          <a:xfrm>
            <a:off x="7128911" y="2998033"/>
            <a:ext cx="10732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FD2C3FA-1417-5A44-8028-1CD7916F3B9E}"/>
              </a:ext>
            </a:extLst>
          </p:cNvPr>
          <p:cNvCxnSpPr>
            <a:cxnSpLocks/>
          </p:cNvCxnSpPr>
          <p:nvPr/>
        </p:nvCxnSpPr>
        <p:spPr>
          <a:xfrm flipH="1">
            <a:off x="6829128" y="2998033"/>
            <a:ext cx="294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C33C9E-A426-0BF4-5BDB-DA1A1E0535B8}"/>
              </a:ext>
            </a:extLst>
          </p:cNvPr>
          <p:cNvCxnSpPr>
            <a:cxnSpLocks/>
          </p:cNvCxnSpPr>
          <p:nvPr/>
        </p:nvCxnSpPr>
        <p:spPr>
          <a:xfrm flipH="1">
            <a:off x="6829128" y="3210852"/>
            <a:ext cx="10706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58DFC70-A7EF-8C47-9636-D7AF0B24305A}"/>
              </a:ext>
            </a:extLst>
          </p:cNvPr>
          <p:cNvCxnSpPr>
            <a:cxnSpLocks/>
          </p:cNvCxnSpPr>
          <p:nvPr/>
        </p:nvCxnSpPr>
        <p:spPr>
          <a:xfrm>
            <a:off x="3032344" y="1854408"/>
            <a:ext cx="1574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D900342-2B02-4BF7-65A8-E0358F3A25A7}"/>
              </a:ext>
            </a:extLst>
          </p:cNvPr>
          <p:cNvCxnSpPr>
            <a:cxnSpLocks/>
          </p:cNvCxnSpPr>
          <p:nvPr/>
        </p:nvCxnSpPr>
        <p:spPr>
          <a:xfrm flipV="1">
            <a:off x="8449529" y="521253"/>
            <a:ext cx="0" cy="16639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57D5893-BBFA-6481-A0DE-E6DF1F1F49DC}"/>
              </a:ext>
            </a:extLst>
          </p:cNvPr>
          <p:cNvCxnSpPr>
            <a:cxnSpLocks/>
          </p:cNvCxnSpPr>
          <p:nvPr/>
        </p:nvCxnSpPr>
        <p:spPr>
          <a:xfrm flipV="1">
            <a:off x="3025834" y="2316425"/>
            <a:ext cx="0" cy="3966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F2C18E0-879B-0DA3-3A0D-5B4E3093A1E5}"/>
              </a:ext>
            </a:extLst>
          </p:cNvPr>
          <p:cNvCxnSpPr>
            <a:cxnSpLocks/>
          </p:cNvCxnSpPr>
          <p:nvPr/>
        </p:nvCxnSpPr>
        <p:spPr>
          <a:xfrm flipH="1">
            <a:off x="2376746" y="663309"/>
            <a:ext cx="666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49E6A3F-0935-DAF9-FB25-B370969DD10D}"/>
              </a:ext>
            </a:extLst>
          </p:cNvPr>
          <p:cNvCxnSpPr>
            <a:cxnSpLocks/>
          </p:cNvCxnSpPr>
          <p:nvPr/>
        </p:nvCxnSpPr>
        <p:spPr>
          <a:xfrm flipH="1">
            <a:off x="2366087" y="1854408"/>
            <a:ext cx="666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99438D-15BA-0AD4-1EC5-C41C6CFC6691}"/>
              </a:ext>
            </a:extLst>
          </p:cNvPr>
          <p:cNvCxnSpPr>
            <a:cxnSpLocks/>
          </p:cNvCxnSpPr>
          <p:nvPr/>
        </p:nvCxnSpPr>
        <p:spPr>
          <a:xfrm flipH="1">
            <a:off x="2376746" y="2316425"/>
            <a:ext cx="1887956" cy="3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558E9B9-1B4E-C523-30B5-F7D949F013D2}"/>
              </a:ext>
            </a:extLst>
          </p:cNvPr>
          <p:cNvCxnSpPr>
            <a:cxnSpLocks/>
          </p:cNvCxnSpPr>
          <p:nvPr/>
        </p:nvCxnSpPr>
        <p:spPr>
          <a:xfrm>
            <a:off x="3022122" y="6280273"/>
            <a:ext cx="264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D84B77-0D13-D1C6-7A9F-602CDB1C447F}"/>
              </a:ext>
            </a:extLst>
          </p:cNvPr>
          <p:cNvCxnSpPr>
            <a:cxnSpLocks/>
          </p:cNvCxnSpPr>
          <p:nvPr/>
        </p:nvCxnSpPr>
        <p:spPr>
          <a:xfrm>
            <a:off x="8449529" y="532045"/>
            <a:ext cx="1325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CA373EF-5046-1CB9-0263-C0AA8661A83F}"/>
              </a:ext>
            </a:extLst>
          </p:cNvPr>
          <p:cNvCxnSpPr>
            <a:cxnSpLocks/>
          </p:cNvCxnSpPr>
          <p:nvPr/>
        </p:nvCxnSpPr>
        <p:spPr>
          <a:xfrm>
            <a:off x="8202171" y="3114030"/>
            <a:ext cx="15728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B930FED-3844-D1CC-3EF9-2E91A9508766}"/>
              </a:ext>
            </a:extLst>
          </p:cNvPr>
          <p:cNvCxnSpPr>
            <a:cxnSpLocks/>
          </p:cNvCxnSpPr>
          <p:nvPr/>
        </p:nvCxnSpPr>
        <p:spPr>
          <a:xfrm>
            <a:off x="7899816" y="4323960"/>
            <a:ext cx="1875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430BCFB-E4DD-6948-5AE4-EDA5E4D500FF}"/>
              </a:ext>
            </a:extLst>
          </p:cNvPr>
          <p:cNvCxnSpPr>
            <a:cxnSpLocks/>
          </p:cNvCxnSpPr>
          <p:nvPr/>
        </p:nvCxnSpPr>
        <p:spPr>
          <a:xfrm flipH="1">
            <a:off x="5508511" y="5909146"/>
            <a:ext cx="3376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91AD3D6-228E-04BF-4026-685775E7B6D8}"/>
              </a:ext>
            </a:extLst>
          </p:cNvPr>
          <p:cNvCxnSpPr>
            <a:cxnSpLocks/>
          </p:cNvCxnSpPr>
          <p:nvPr/>
        </p:nvCxnSpPr>
        <p:spPr>
          <a:xfrm>
            <a:off x="5846164" y="5909146"/>
            <a:ext cx="391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D8489D0-F69B-F4AE-9D81-25B6A955DDD3}"/>
              </a:ext>
            </a:extLst>
          </p:cNvPr>
          <p:cNvCxnSpPr>
            <a:cxnSpLocks/>
          </p:cNvCxnSpPr>
          <p:nvPr/>
        </p:nvCxnSpPr>
        <p:spPr>
          <a:xfrm>
            <a:off x="9286407" y="1961105"/>
            <a:ext cx="4886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F36005-A65B-D22E-5579-687039EBA277}"/>
              </a:ext>
            </a:extLst>
          </p:cNvPr>
          <p:cNvCxnSpPr>
            <a:cxnSpLocks/>
          </p:cNvCxnSpPr>
          <p:nvPr/>
        </p:nvCxnSpPr>
        <p:spPr>
          <a:xfrm>
            <a:off x="9286407" y="829486"/>
            <a:ext cx="4886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7ADBF38-F75B-AA85-24CA-0884CC6A8DFC}"/>
              </a:ext>
            </a:extLst>
          </p:cNvPr>
          <p:cNvCxnSpPr>
            <a:cxnSpLocks/>
          </p:cNvCxnSpPr>
          <p:nvPr/>
        </p:nvCxnSpPr>
        <p:spPr>
          <a:xfrm flipV="1">
            <a:off x="9286407" y="829486"/>
            <a:ext cx="0" cy="1147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3B9D-84CA-1F22-4FE2-FFA5643D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6" y="75565"/>
            <a:ext cx="10515600" cy="1325563"/>
          </a:xfrm>
        </p:spPr>
        <p:txBody>
          <a:bodyPr/>
          <a:lstStyle/>
          <a:p>
            <a:r>
              <a:rPr lang="en-US" dirty="0"/>
              <a:t>Course Profile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48B311-71ED-F834-DCF1-D8BB8C43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00" y="133977"/>
            <a:ext cx="4299197" cy="329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F0E9B-F46A-C4C6-27AD-D67FEA15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226" y="1307253"/>
            <a:ext cx="6735374" cy="4351338"/>
          </a:xfrm>
        </p:spPr>
        <p:txBody>
          <a:bodyPr>
            <a:normAutofit/>
          </a:bodyPr>
          <a:lstStyle/>
          <a:p>
            <a:r>
              <a:rPr lang="en-US" dirty="0"/>
              <a:t>The most in demand class on average was Physiology</a:t>
            </a:r>
          </a:p>
          <a:p>
            <a:pPr lvl="1"/>
            <a:r>
              <a:rPr lang="en-US" dirty="0"/>
              <a:t>447.67 Students</a:t>
            </a:r>
          </a:p>
          <a:p>
            <a:pPr lvl="1"/>
            <a:r>
              <a:rPr lang="en-US" dirty="0"/>
              <a:t>“Introduction to Biochemistry”, “Music in Performance” and others were in the top 10 (Top Right Image)</a:t>
            </a:r>
          </a:p>
          <a:p>
            <a:r>
              <a:rPr lang="en-US" dirty="0"/>
              <a:t>The lowest in demand classes on average was Master’s Research </a:t>
            </a:r>
          </a:p>
          <a:p>
            <a:pPr lvl="1"/>
            <a:r>
              <a:rPr lang="en-US" dirty="0"/>
              <a:t>1 Student  (* Condition of 1 student) </a:t>
            </a:r>
          </a:p>
          <a:p>
            <a:pPr lvl="1"/>
            <a:r>
              <a:rPr lang="en-US" dirty="0"/>
              <a:t>“Research-Chemical Biology”, “Sculpture II”, “Clinical Internship IV”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8511193-32F8-C8D2-508A-AC981368E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00" y="3482922"/>
            <a:ext cx="4299197" cy="329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4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3B9D-84CA-1F22-4FE2-FFA5643D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6" y="75565"/>
            <a:ext cx="10515600" cy="1325563"/>
          </a:xfrm>
        </p:spPr>
        <p:txBody>
          <a:bodyPr/>
          <a:lstStyle/>
          <a:p>
            <a:r>
              <a:rPr lang="en-US" dirty="0"/>
              <a:t>Distribution of Course Size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F0E9B-F46A-C4C6-27AD-D67FEA15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32" y="1146336"/>
            <a:ext cx="10445394" cy="2697529"/>
          </a:xfrm>
        </p:spPr>
        <p:txBody>
          <a:bodyPr>
            <a:normAutofit/>
          </a:bodyPr>
          <a:lstStyle/>
          <a:p>
            <a:r>
              <a:rPr lang="en-US" dirty="0"/>
              <a:t>The Median Course Size sits below 25 students</a:t>
            </a:r>
          </a:p>
          <a:p>
            <a:r>
              <a:rPr lang="en-US" dirty="0"/>
              <a:t>There are about a dozen outlier classes</a:t>
            </a:r>
          </a:p>
          <a:p>
            <a:pPr lvl="1"/>
            <a:r>
              <a:rPr lang="en-US" dirty="0"/>
              <a:t>These Outliers seem to range from 75 to over 200 students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F04FD8-907C-24F8-BB6A-AA960540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33" y="2862985"/>
            <a:ext cx="7956875" cy="352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0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3B9D-84CA-1F22-4FE2-FFA5643D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6" y="75565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F0E9B-F46A-C4C6-27AD-D67FEA15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32" y="1146336"/>
            <a:ext cx="10445394" cy="477186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Most Failed Subjects based on Percentage</a:t>
            </a:r>
          </a:p>
          <a:p>
            <a:pPr lvl="2"/>
            <a:r>
              <a:rPr lang="en-US" dirty="0"/>
              <a:t>Mathematics 3.8% , Computer Sciences 3.25%, Engineering Mechanics and Astronautics 2.98%</a:t>
            </a:r>
          </a:p>
          <a:p>
            <a:pPr lvl="1"/>
            <a:r>
              <a:rPr lang="en-US" dirty="0"/>
              <a:t>Subject with the highest concentration of A’s</a:t>
            </a:r>
          </a:p>
          <a:p>
            <a:pPr lvl="2"/>
            <a:r>
              <a:rPr lang="en-US" dirty="0"/>
              <a:t>Art Education (Department of Art) 93.7%, Military Science 87%, Rehabilitation Psychology and Special Education 86.5%</a:t>
            </a:r>
          </a:p>
          <a:p>
            <a:pPr lvl="1"/>
            <a:r>
              <a:rPr lang="en-US" dirty="0"/>
              <a:t>Teacher Count</a:t>
            </a:r>
          </a:p>
          <a:p>
            <a:pPr lvl="2"/>
            <a:r>
              <a:rPr lang="en-US" dirty="0"/>
              <a:t>18,599 Unique Teachers</a:t>
            </a:r>
          </a:p>
          <a:p>
            <a:pPr lvl="1"/>
            <a:r>
              <a:rPr lang="en-US" dirty="0"/>
              <a:t>Course Count</a:t>
            </a:r>
          </a:p>
          <a:p>
            <a:pPr lvl="2"/>
            <a:r>
              <a:rPr lang="en-US" dirty="0"/>
              <a:t>7,921</a:t>
            </a:r>
          </a:p>
          <a:p>
            <a:pPr lvl="1"/>
            <a:r>
              <a:rPr lang="en-US" dirty="0"/>
              <a:t>Room Count</a:t>
            </a:r>
          </a:p>
          <a:p>
            <a:pPr lvl="2"/>
            <a:r>
              <a:rPr lang="en-US" dirty="0"/>
              <a:t>1,350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BF63-3AF3-EFC2-419A-80CE3543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E3DD-8CE5-3372-ED2A-B0018FD1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data project could be improved by bringing the data into Tableau or Power BI</a:t>
            </a:r>
          </a:p>
          <a:p>
            <a:pPr lvl="1"/>
            <a:r>
              <a:rPr lang="en-US" dirty="0"/>
              <a:t>Slicing and Dicing the data would unlock more trends and insights </a:t>
            </a:r>
          </a:p>
          <a:p>
            <a:r>
              <a:rPr lang="en-US" dirty="0"/>
              <a:t>Development on a professional level would be certification and/or further experience with enterprise level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1777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4946</TotalTime>
  <Words>493</Words>
  <Application>Microsoft Office PowerPoint</Application>
  <PresentationFormat>Widescreen</PresentationFormat>
  <Paragraphs>158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Corbel</vt:lpstr>
      <vt:lpstr>Depth</vt:lpstr>
      <vt:lpstr>University of Wisconsin  Courses SQL Project</vt:lpstr>
      <vt:lpstr>Overview</vt:lpstr>
      <vt:lpstr>PowerPoint Presentation</vt:lpstr>
      <vt:lpstr>Course Profile</vt:lpstr>
      <vt:lpstr>Distribution of Course Size</vt:lpstr>
      <vt:lpstr>Analysis</vt:lpstr>
      <vt:lpstr>Further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Wisconsin Courses SQL Project</dc:title>
  <dc:creator>Kevin Sheahen</dc:creator>
  <cp:lastModifiedBy>Kevin Sheahen</cp:lastModifiedBy>
  <cp:revision>6</cp:revision>
  <dcterms:created xsi:type="dcterms:W3CDTF">2024-01-13T14:37:34Z</dcterms:created>
  <dcterms:modified xsi:type="dcterms:W3CDTF">2024-01-23T20:47:04Z</dcterms:modified>
</cp:coreProperties>
</file>