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
  </p:notesMasterIdLst>
  <p:handoutMasterIdLst>
    <p:handoutMasterId r:id="rId10"/>
  </p:handoutMasterIdLst>
  <p:sldIdLst>
    <p:sldId id="269" r:id="rId2"/>
    <p:sldId id="270" r:id="rId3"/>
    <p:sldId id="271" r:id="rId4"/>
    <p:sldId id="272" r:id="rId5"/>
    <p:sldId id="273" r:id="rId6"/>
    <p:sldId id="263" r:id="rId7"/>
    <p:sldId id="274" r:id="rId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114" d="100"/>
          <a:sy n="114" d="100"/>
        </p:scale>
        <p:origin x="474" y="10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8/6/2020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8/6/2020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7</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02441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8539" y="2514601"/>
            <a:ext cx="8913077" cy="2262781"/>
          </a:xfrm>
        </p:spPr>
        <p:txBody>
          <a:bodyPr anchor="b">
            <a:normAutofit/>
          </a:bodyPr>
          <a:lstStyle>
            <a:lvl1pPr>
              <a:defRPr sz="5398"/>
            </a:lvl1pPr>
          </a:lstStyle>
          <a:p>
            <a:r>
              <a:rPr lang="en-US"/>
              <a:t>Click to edit Master title style</a:t>
            </a:r>
            <a:endParaRPr lang="en-US" dirty="0"/>
          </a:p>
        </p:txBody>
      </p:sp>
      <p:sp>
        <p:nvSpPr>
          <p:cNvPr id="3" name="Subtitle 2"/>
          <p:cNvSpPr>
            <a:spLocks noGrp="1"/>
          </p:cNvSpPr>
          <p:nvPr>
            <p:ph type="subTitle" idx="1"/>
          </p:nvPr>
        </p:nvSpPr>
        <p:spPr>
          <a:xfrm>
            <a:off x="2588539" y="4777380"/>
            <a:ext cx="8913077" cy="1126283"/>
          </a:xfrm>
        </p:spPr>
        <p:txBody>
          <a:bodyPr anchor="t"/>
          <a:lstStyle>
            <a:lvl1pPr marL="0" indent="0" algn="l">
              <a:buNone/>
              <a:defRPr>
                <a:solidFill>
                  <a:schemeClr val="tx1">
                    <a:lumMod val="65000"/>
                    <a:lumOff val="3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8/6/2020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7" name="Freeform 6"/>
          <p:cNvSpPr/>
          <p:nvPr/>
        </p:nvSpPr>
        <p:spPr bwMode="auto">
          <a:xfrm>
            <a:off x="0" y="4323811"/>
            <a:ext cx="1744198"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674" y="4529541"/>
            <a:ext cx="779564" cy="365125"/>
          </a:xfrm>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7521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609600"/>
            <a:ext cx="8913077" cy="3117040"/>
          </a:xfrm>
        </p:spPr>
        <p:txBody>
          <a:bodyPr anchor="ctr">
            <a:normAutofit/>
          </a:bodyPr>
          <a:lstStyle>
            <a:lvl1pPr algn="l">
              <a:defRPr sz="4799" b="0" cap="none"/>
            </a:lvl1pPr>
          </a:lstStyle>
          <a:p>
            <a:r>
              <a:rPr lang="en-US"/>
              <a:t>Click to edit Master title style</a:t>
            </a:r>
            <a:endParaRPr lang="en-US" dirty="0"/>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8/6/2020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15618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4159" y="3505200"/>
            <a:ext cx="7534591"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8/6/2020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1"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F36C87F6-986D-49E6-AF40-1B3A1EE8064D}" type="slidenum">
              <a:rPr lang="en-US" smtClean="0"/>
              <a:pPr/>
              <a:t>‹#›</a:t>
            </a:fld>
            <a:endParaRPr lang="en-US"/>
          </a:p>
        </p:txBody>
      </p:sp>
      <p:sp>
        <p:nvSpPr>
          <p:cNvPr id="14" name="TextBox 13"/>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5" name="TextBox 14"/>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9171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8539" y="2438401"/>
            <a:ext cx="8913078" cy="2724845"/>
          </a:xfrm>
        </p:spPr>
        <p:txBody>
          <a:bodyPr anchor="b">
            <a:normAutofit/>
          </a:bodyPr>
          <a:lstStyle>
            <a:lvl1pPr algn="l">
              <a:defRPr sz="4799" b="0"/>
            </a:lvl1pPr>
          </a:lstStyle>
          <a:p>
            <a:r>
              <a:rPr lang="en-US"/>
              <a:t>Click to edit Master title style</a:t>
            </a:r>
            <a:endParaRPr lang="en-US" dirty="0"/>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8/6/2020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514296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8/6/2020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1"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F36C87F6-986D-49E6-AF40-1B3A1EE8064D}" type="slidenum">
              <a:rPr lang="en-US" smtClean="0"/>
              <a:pPr/>
              <a:t>‹#›</a:t>
            </a:fld>
            <a:endParaRPr lang="en-US"/>
          </a:p>
        </p:txBody>
      </p:sp>
      <p:sp>
        <p:nvSpPr>
          <p:cNvPr id="17" name="TextBox 16"/>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8" name="TextBox 17"/>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3246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8538" y="627407"/>
            <a:ext cx="8913077" cy="2880020"/>
          </a:xfrm>
        </p:spPr>
        <p:txBody>
          <a:bodyPr anchor="ctr">
            <a:normAutofit/>
          </a:bodyPr>
          <a:lstStyle>
            <a:lvl1pPr algn="l">
              <a:defRPr sz="4799" b="0"/>
            </a:lvl1pPr>
          </a:lstStyle>
          <a:p>
            <a:r>
              <a:rPr lang="en-US"/>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pPr/>
              <a:t>8/6/2020</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07556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8/6/2020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25866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2392" y="627406"/>
            <a:ext cx="2207026"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8538" y="627406"/>
            <a:ext cx="6475313"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8/6/2020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04119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250" y="624110"/>
            <a:ext cx="8909366"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8538" y="2133600"/>
            <a:ext cx="8913078"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8/6/2020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587454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8538" y="2058750"/>
            <a:ext cx="8913077" cy="146880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2588538" y="3530129"/>
            <a:ext cx="8913077" cy="860400"/>
          </a:xfrm>
        </p:spPr>
        <p:txBody>
          <a:bodyPr anchor="t"/>
          <a:lstStyle>
            <a:lvl1pPr marL="0" indent="0" algn="l">
              <a:buNone/>
              <a:defRPr sz="19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8/6/2020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68359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8538" y="2133600"/>
            <a:ext cx="4312741"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88874" y="2126222"/>
            <a:ext cx="4312741"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8/6/2020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0"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674" y="787783"/>
            <a:ext cx="779564" cy="365125"/>
          </a:xfrm>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55373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8608" y="1972703"/>
            <a:ext cx="3991692"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2588538" y="2548966"/>
            <a:ext cx="4341762"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4674" y="1969475"/>
            <a:ext cx="3997960"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5091" y="2545738"/>
            <a:ext cx="433754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8/6/2020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12"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674" y="787783"/>
            <a:ext cx="779564" cy="365125"/>
          </a:xfrm>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9665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8/6/2020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7"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4435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8/6/2020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6"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2812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446088"/>
            <a:ext cx="3504286" cy="976312"/>
          </a:xfrm>
        </p:spPr>
        <p:txBody>
          <a:bodyPr anchor="b"/>
          <a:lstStyle>
            <a:lvl1pPr algn="l">
              <a:defRPr sz="1999" b="0"/>
            </a:lvl1pPr>
          </a:lstStyle>
          <a:p>
            <a:r>
              <a:rPr lang="en-US"/>
              <a:t>Click to edit Master title style</a:t>
            </a:r>
            <a:endParaRPr lang="en-US" dirty="0"/>
          </a:p>
        </p:txBody>
      </p:sp>
      <p:sp>
        <p:nvSpPr>
          <p:cNvPr id="3" name="Content Placeholder 2"/>
          <p:cNvSpPr>
            <a:spLocks noGrp="1"/>
          </p:cNvSpPr>
          <p:nvPr>
            <p:ph idx="1"/>
          </p:nvPr>
        </p:nvSpPr>
        <p:spPr>
          <a:xfrm>
            <a:off x="6321365" y="446089"/>
            <a:ext cx="5180251"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8538" y="1598613"/>
            <a:ext cx="3504286" cy="4262436"/>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8/6/2020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04410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9" y="4800600"/>
            <a:ext cx="891307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8538" y="634965"/>
            <a:ext cx="8913078" cy="3854970"/>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8539" y="5367338"/>
            <a:ext cx="891307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8/6/2020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36564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0773"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14" y="-786"/>
            <a:ext cx="2356060"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32"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249" y="624110"/>
            <a:ext cx="8909366"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8538" y="2133600"/>
            <a:ext cx="8913078"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58914" y="6130437"/>
            <a:ext cx="1145984"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F33987-6305-4E2A-BF18-EF013ECE927B}" type="datetimeFigureOut">
              <a:rPr lang="en-US" smtClean="0"/>
              <a:pPr/>
              <a:t>8/6/2020</a:t>
            </a:fld>
            <a:endParaRPr lang="en-US" dirty="0"/>
          </a:p>
        </p:txBody>
      </p:sp>
      <p:sp>
        <p:nvSpPr>
          <p:cNvPr id="5" name="Footer Placeholder 4"/>
          <p:cNvSpPr>
            <a:spLocks noGrp="1"/>
          </p:cNvSpPr>
          <p:nvPr>
            <p:ph type="ftr" sz="quarter" idx="3"/>
          </p:nvPr>
        </p:nvSpPr>
        <p:spPr>
          <a:xfrm>
            <a:off x="2588538" y="6135809"/>
            <a:ext cx="7618015"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531674" y="787783"/>
            <a:ext cx="779564" cy="365125"/>
          </a:xfrm>
          <a:prstGeom prst="rect">
            <a:avLst/>
          </a:prstGeom>
        </p:spPr>
        <p:txBody>
          <a:bodyPr vert="horz" lIns="91440" tIns="45720" rIns="91440" bIns="45720" rtlCol="0" anchor="ctr"/>
          <a:lstStyle>
            <a:lvl1pPr algn="r">
              <a:defRPr sz="1999">
                <a:solidFill>
                  <a:srgbClr val="FEFFFF"/>
                </a:solidFill>
              </a:defRPr>
            </a:lvl1pPr>
          </a:lstStyle>
          <a:p>
            <a:fld id="{F36C87F6-986D-49E6-AF40-1B3A1EE8064D}" type="slidenum">
              <a:rPr lang="en-US" smtClean="0"/>
              <a:pPr/>
              <a:t>‹#›</a:t>
            </a:fld>
            <a:endParaRPr lang="en-US"/>
          </a:p>
        </p:txBody>
      </p:sp>
      <p:sp>
        <p:nvSpPr>
          <p:cNvPr id="36" name="Rectangle 35">
            <a:extLst>
              <a:ext uri="{FF2B5EF4-FFF2-40B4-BE49-F238E27FC236}">
                <a16:creationId xmlns:a16="http://schemas.microsoft.com/office/drawing/2014/main" id="{044F544F-CF4C-4D52-B8F2-B1694C7D56F2}"/>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11221339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fontScale="85000" lnSpcReduction="10000"/>
          </a:bodyPr>
          <a:lstStyle/>
          <a:p>
            <a:r>
              <a:rPr lang="en-US" dirty="0"/>
              <a:t>By,</a:t>
            </a:r>
          </a:p>
          <a:p>
            <a:r>
              <a:rPr lang="en-US" dirty="0"/>
              <a:t>Jon Doyle</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85000" lnSpcReduction="10000"/>
          </a:bodyPr>
          <a:lstStyle/>
          <a:p>
            <a:pPr algn="just">
              <a:lnSpc>
                <a:spcPct val="120000"/>
              </a:lnSpc>
            </a:pPr>
            <a:r>
              <a:rPr lang="en-US" dirty="0"/>
              <a:t>New York City, simply called New York and abbreviated as NYC, is the most populous city in the United States. With an estimated 2019 population of 8,336,817 distributed over about 302.6 square miles, New York City is also the most densely populated major city in the United States.</a:t>
            </a:r>
          </a:p>
          <a:p>
            <a:pPr algn="just">
              <a:lnSpc>
                <a:spcPct val="120000"/>
              </a:lnSpc>
            </a:pPr>
            <a:r>
              <a:rPr lang="en-US" dirty="0"/>
              <a:t>Situated on one of the world's largest natural harbors, New York City is composed of five boroughs, each of which is a county of the State of New York. The five boroughs—Brooklyn, Queens, Manhattan, the Bronx, and Staten Island—were consolidated into a single city in 1898. The city and its metropolitan area constitute the premier gateway for legal immigration to the United States. As many as 800 languages are spoken in New York, making it the most linguistically diverse city in the world. New York is home to more than 3.2 million residents born outside the United States, the largest foreign-born population of any city in the world as of 2016.</a:t>
            </a:r>
          </a:p>
          <a:p>
            <a:pPr algn="just">
              <a:lnSpc>
                <a:spcPct val="120000"/>
              </a:lnSpc>
            </a:pPr>
            <a:r>
              <a:rPr lang="en-US" dirty="0"/>
              <a:t>The Restaurants industry in New York has experienced steady growth over the five years to 2018, as convenient and affordable food remains popular with consumers. While the low price point of the industry's products typically places restaurants and coffee shops with a competitive advantage over other segments of the foodservices sector, rising consumer sentiment has increased competition overall. Furthermore, with the rise of fast-casual concepts rapidly gaining market share, major industry operators have had to alter their offerings to effectively compete.</a:t>
            </a:r>
          </a:p>
          <a:p>
            <a:pPr algn="just">
              <a:lnSpc>
                <a:spcPct val="120000"/>
              </a:lnSpc>
            </a:pPr>
            <a:r>
              <a:rPr lang="en-US" dirty="0"/>
              <a:t>Given the history mentioned this project will attempt to answer a number of questions related to Chinese Restaurants.</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Find the answers to the following questions: </a:t>
            </a:r>
          </a:p>
          <a:p>
            <a:pPr algn="just"/>
            <a:endParaRPr lang="en-IN" dirty="0"/>
          </a:p>
          <a:p>
            <a:pPr marL="0" marR="0">
              <a:lnSpc>
                <a:spcPct val="115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What is the best location in New York City for Chinese Food? </a:t>
            </a:r>
          </a:p>
          <a:p>
            <a:pPr marL="0" marR="0">
              <a:lnSpc>
                <a:spcPct val="115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Which areas have potential for additional Chinese Restaurants? </a:t>
            </a:r>
          </a:p>
          <a:p>
            <a:pPr marL="0" marR="0">
              <a:lnSpc>
                <a:spcPct val="115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Which is the best place to stay if you prefer Chinese Food?</a:t>
            </a:r>
          </a:p>
          <a:p>
            <a:pPr marL="0" marR="0">
              <a:lnSpc>
                <a:spcPct val="115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List and visualize all major parts of New York City that has high ranked Chinese restaurants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Chinese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388620" indent="-342900" algn="just"/>
            <a:r>
              <a:rPr lang="en-US" sz="2000" dirty="0"/>
              <a:t>We begin by collecting the New York city data from "https://cocl.us/</a:t>
            </a:r>
            <a:r>
              <a:rPr lang="en-US" sz="2000" dirty="0" err="1"/>
              <a:t>new_york_dataset</a:t>
            </a:r>
            <a:r>
              <a:rPr lang="en-US" sz="2000" dirty="0"/>
              <a:t>".</a:t>
            </a:r>
          </a:p>
          <a:p>
            <a:pPr marL="388620" indent="-342900" algn="just"/>
            <a:endParaRPr lang="en-US" sz="2000" dirty="0"/>
          </a:p>
          <a:p>
            <a:pPr marL="388620" indent="-342900" algn="just"/>
            <a:r>
              <a:rPr lang="en-US" sz="2000" dirty="0"/>
              <a:t>We will find all venues for each neighborhood using </a:t>
            </a:r>
            <a:r>
              <a:rPr lang="en-US" sz="2000" dirty="0" err="1"/>
              <a:t>FourSquare</a:t>
            </a:r>
            <a:r>
              <a:rPr lang="en-US" sz="2000" dirty="0"/>
              <a:t> API Developer Account.</a:t>
            </a:r>
          </a:p>
          <a:p>
            <a:pPr marL="388620" indent="-342900" algn="just"/>
            <a:endParaRPr lang="en-US" sz="2000" dirty="0"/>
          </a:p>
          <a:p>
            <a:pPr marL="388620" indent="-342900" algn="just"/>
            <a:r>
              <a:rPr lang="en-US" sz="2000" dirty="0"/>
              <a:t>We will then filter out all Chinese Restaurant venues.</a:t>
            </a:r>
          </a:p>
          <a:p>
            <a:pPr marL="388620" indent="-342900" algn="just"/>
            <a:endParaRPr lang="en-US" sz="2000" dirty="0"/>
          </a:p>
          <a:p>
            <a:pPr marL="388620" indent="-342900" algn="just"/>
            <a:r>
              <a:rPr lang="en-US" sz="2000" dirty="0"/>
              <a:t>Next using </a:t>
            </a:r>
            <a:r>
              <a:rPr lang="en-US" sz="2000" dirty="0" err="1"/>
              <a:t>FourSquare</a:t>
            </a:r>
            <a:r>
              <a:rPr lang="en-US" sz="2000" dirty="0"/>
              <a:t> API, we will find the Ratings, Tips, and Like count for all the </a:t>
            </a:r>
            <a:r>
              <a:rPr lang="en-US" sz="2000" dirty="0" err="1"/>
              <a:t>Chineses</a:t>
            </a:r>
            <a:r>
              <a:rPr lang="en-US" sz="2000" dirty="0"/>
              <a:t> Restaurants.</a:t>
            </a:r>
          </a:p>
          <a:p>
            <a:pPr marL="388620" indent="-342900" algn="just"/>
            <a:endParaRPr lang="en-US" sz="2000" dirty="0"/>
          </a:p>
          <a:p>
            <a:pPr marL="388620" indent="-342900" algn="just"/>
            <a:r>
              <a:rPr lang="en-US" sz="2000" dirty="0"/>
              <a:t>Next, we will sort the data keeping Ratings as the constraint.</a:t>
            </a:r>
          </a:p>
          <a:p>
            <a:pPr marL="388620" indent="-342900" algn="just"/>
            <a:endParaRPr lang="en-US" sz="2000" dirty="0"/>
          </a:p>
          <a:p>
            <a:pPr marL="388620" indent="-342900" algn="just"/>
            <a:r>
              <a:rPr lang="en-US" sz="2000" dirty="0"/>
              <a:t>Finally, we will visualize the Ranking of neighborhoods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412776"/>
            <a:ext cx="11737304" cy="5328592"/>
          </a:xfrm>
        </p:spPr>
        <p:txBody>
          <a:bodyPr>
            <a:normAutofit lnSpcReduction="10000"/>
          </a:bodyPr>
          <a:lstStyle/>
          <a:p>
            <a:pPr marL="45720" indent="0">
              <a:buNone/>
            </a:pPr>
            <a:r>
              <a:rPr lang="en-IN" dirty="0"/>
              <a:t>Now we can answer the questions asked above in the Questions section:</a:t>
            </a:r>
            <a:endParaRPr lang="en-US" dirty="0"/>
          </a:p>
          <a:p>
            <a:pPr marL="0" marR="0">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What is best location in New York City for Chinese Food?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57130" lvl="1">
              <a:lnSpc>
                <a:spcPct val="115000"/>
              </a:lnSpc>
              <a:spcBef>
                <a:spcPts val="0"/>
              </a:spcBef>
            </a:pPr>
            <a:r>
              <a:rPr lang="en-US" sz="1601" dirty="0">
                <a:effectLst/>
                <a:latin typeface="Calibri" panose="020F0502020204030204" pitchFamily="34" charset="0"/>
                <a:ea typeface="Calibri" panose="020F0502020204030204" pitchFamily="34" charset="0"/>
                <a:cs typeface="Calibri" panose="020F0502020204030204" pitchFamily="34" charset="0"/>
              </a:rPr>
              <a:t>In the borough of Manhattan, the following locations are tops based on:</a:t>
            </a:r>
            <a:endParaRPr lang="en-US" sz="1601" dirty="0">
              <a:effectLst/>
              <a:latin typeface="Calibri" panose="020F0502020204030204" pitchFamily="34" charset="0"/>
              <a:ea typeface="Calibri" panose="020F0502020204030204" pitchFamily="34" charset="0"/>
              <a:cs typeface="Times New Roman" panose="02020603050405020304" pitchFamily="18" charset="0"/>
            </a:endParaRPr>
          </a:p>
          <a:p>
            <a:pPr marL="114403" marR="0" indent="0">
              <a:lnSpc>
                <a:spcPct val="115000"/>
              </a:lnSpc>
              <a:spcBef>
                <a:spcPts val="0"/>
              </a:spcBef>
              <a:spcAft>
                <a:spcPts val="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57130" lvl="1">
              <a:lnSpc>
                <a:spcPct val="115000"/>
              </a:lnSpc>
              <a:spcBef>
                <a:spcPts val="0"/>
              </a:spcBef>
            </a:pPr>
            <a:r>
              <a:rPr lang="en-US" sz="1601" b="1" dirty="0">
                <a:effectLst/>
                <a:latin typeface="Calibri" panose="020F0502020204030204" pitchFamily="34" charset="0"/>
                <a:ea typeface="Calibri" panose="020F0502020204030204" pitchFamily="34" charset="0"/>
                <a:cs typeface="Calibri" panose="020F0502020204030204" pitchFamily="34" charset="0"/>
              </a:rPr>
              <a:t>Ratings:</a:t>
            </a:r>
            <a:r>
              <a:rPr lang="en-US" sz="1601" dirty="0">
                <a:effectLst/>
                <a:latin typeface="Calibri" panose="020F0502020204030204" pitchFamily="34" charset="0"/>
                <a:ea typeface="Calibri" panose="020F0502020204030204" pitchFamily="34" charset="0"/>
                <a:cs typeface="Calibri" panose="020F0502020204030204" pitchFamily="34" charset="0"/>
              </a:rPr>
              <a:t> Kings County Imperial in the Lower East Side</a:t>
            </a:r>
            <a:endParaRPr lang="en-US" sz="1601" dirty="0">
              <a:effectLst/>
              <a:latin typeface="Calibri" panose="020F0502020204030204" pitchFamily="34" charset="0"/>
              <a:ea typeface="Calibri" panose="020F0502020204030204" pitchFamily="34" charset="0"/>
              <a:cs typeface="Times New Roman" panose="02020603050405020304" pitchFamily="18" charset="0"/>
            </a:endParaRPr>
          </a:p>
          <a:p>
            <a:pPr marL="857130" lvl="1">
              <a:lnSpc>
                <a:spcPct val="115000"/>
              </a:lnSpc>
              <a:spcBef>
                <a:spcPts val="0"/>
              </a:spcBef>
            </a:pPr>
            <a:r>
              <a:rPr lang="en-US" sz="1601" b="1" dirty="0">
                <a:effectLst/>
                <a:latin typeface="Calibri" panose="020F0502020204030204" pitchFamily="34" charset="0"/>
                <a:ea typeface="Calibri" panose="020F0502020204030204" pitchFamily="34" charset="0"/>
                <a:cs typeface="Calibri" panose="020F0502020204030204" pitchFamily="34" charset="0"/>
              </a:rPr>
              <a:t>Tips:</a:t>
            </a:r>
            <a:r>
              <a:rPr lang="en-US" sz="1601" dirty="0">
                <a:effectLst/>
                <a:latin typeface="Calibri" panose="020F0502020204030204" pitchFamily="34" charset="0"/>
                <a:ea typeface="Calibri" panose="020F0502020204030204" pitchFamily="34" charset="0"/>
                <a:cs typeface="Calibri" panose="020F0502020204030204" pitchFamily="34" charset="0"/>
              </a:rPr>
              <a:t> </a:t>
            </a:r>
            <a:r>
              <a:rPr lang="en-US" sz="1601" dirty="0" err="1">
                <a:effectLst/>
                <a:latin typeface="Calibri" panose="020F0502020204030204" pitchFamily="34" charset="0"/>
                <a:ea typeface="Calibri" panose="020F0502020204030204" pitchFamily="34" charset="0"/>
                <a:cs typeface="Calibri" panose="020F0502020204030204" pitchFamily="34" charset="0"/>
              </a:rPr>
              <a:t>Buddakan</a:t>
            </a:r>
            <a:r>
              <a:rPr lang="en-US" sz="1601" dirty="0">
                <a:effectLst/>
                <a:latin typeface="Calibri" panose="020F0502020204030204" pitchFamily="34" charset="0"/>
                <a:ea typeface="Calibri" panose="020F0502020204030204" pitchFamily="34" charset="0"/>
                <a:cs typeface="Calibri" panose="020F0502020204030204" pitchFamily="34" charset="0"/>
              </a:rPr>
              <a:t> in Chelsea</a:t>
            </a:r>
            <a:endParaRPr lang="en-US" sz="1601" dirty="0">
              <a:effectLst/>
              <a:latin typeface="Calibri" panose="020F0502020204030204" pitchFamily="34" charset="0"/>
              <a:ea typeface="Calibri" panose="020F0502020204030204" pitchFamily="34" charset="0"/>
              <a:cs typeface="Times New Roman" panose="02020603050405020304" pitchFamily="18" charset="0"/>
            </a:endParaRPr>
          </a:p>
          <a:p>
            <a:pPr marL="857130" lvl="1">
              <a:lnSpc>
                <a:spcPct val="115000"/>
              </a:lnSpc>
              <a:spcBef>
                <a:spcPts val="0"/>
              </a:spcBef>
            </a:pPr>
            <a:r>
              <a:rPr lang="en-US" sz="1601" b="1" dirty="0">
                <a:effectLst/>
                <a:latin typeface="Calibri" panose="020F0502020204030204" pitchFamily="34" charset="0"/>
                <a:ea typeface="Calibri" panose="020F0502020204030204" pitchFamily="34" charset="0"/>
                <a:cs typeface="Calibri" panose="020F0502020204030204" pitchFamily="34" charset="0"/>
              </a:rPr>
              <a:t>Likes</a:t>
            </a:r>
            <a:r>
              <a:rPr lang="en-US" sz="1601" dirty="0">
                <a:effectLst/>
                <a:latin typeface="Calibri" panose="020F0502020204030204" pitchFamily="34" charset="0"/>
                <a:ea typeface="Calibri" panose="020F0502020204030204" pitchFamily="34" charset="0"/>
                <a:cs typeface="Calibri" panose="020F0502020204030204" pitchFamily="34" charset="0"/>
              </a:rPr>
              <a:t>: </a:t>
            </a:r>
            <a:r>
              <a:rPr lang="en-US" sz="1601" dirty="0" err="1">
                <a:effectLst/>
                <a:latin typeface="Calibri" panose="020F0502020204030204" pitchFamily="34" charset="0"/>
                <a:ea typeface="Calibri" panose="020F0502020204030204" pitchFamily="34" charset="0"/>
                <a:cs typeface="Calibri" panose="020F0502020204030204" pitchFamily="34" charset="0"/>
              </a:rPr>
              <a:t>Buddakan</a:t>
            </a:r>
            <a:r>
              <a:rPr lang="en-US" sz="1601" dirty="0">
                <a:effectLst/>
                <a:latin typeface="Calibri" panose="020F0502020204030204" pitchFamily="34" charset="0"/>
                <a:ea typeface="Calibri" panose="020F0502020204030204" pitchFamily="34" charset="0"/>
                <a:cs typeface="Calibri" panose="020F0502020204030204" pitchFamily="34" charset="0"/>
              </a:rPr>
              <a:t> in Chelsea</a:t>
            </a:r>
            <a:endParaRPr lang="en-US" sz="160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Which areas have potential for additional Chinese Restaurants?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99930" lvl="1">
              <a:lnSpc>
                <a:spcPct val="115000"/>
              </a:lnSpc>
              <a:spcBef>
                <a:spcPts val="0"/>
              </a:spcBef>
            </a:pPr>
            <a:r>
              <a:rPr lang="en-US" sz="1601" dirty="0">
                <a:effectLst/>
                <a:latin typeface="Calibri" panose="020F0502020204030204" pitchFamily="34" charset="0"/>
                <a:ea typeface="Calibri" panose="020F0502020204030204" pitchFamily="34" charset="0"/>
                <a:cs typeface="Calibri" panose="020F0502020204030204" pitchFamily="34" charset="0"/>
              </a:rPr>
              <a:t>Staten Island has the fewest Chinese Restaurants however, the Bronx has the lowest rated Chinese Restaurants so depending on the type of Chinese Restaurant could further research these to areas to which one is a better fit.</a:t>
            </a:r>
            <a:endParaRPr lang="en-US" sz="160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Which is the best place to stay if you prefer Chinese Food?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99930" lvl="1">
              <a:lnSpc>
                <a:spcPct val="115000"/>
              </a:lnSpc>
              <a:spcBef>
                <a:spcPts val="0"/>
              </a:spcBef>
            </a:pPr>
            <a:r>
              <a:rPr lang="en-US" sz="1601" dirty="0">
                <a:effectLst/>
                <a:latin typeface="Calibri" panose="020F0502020204030204" pitchFamily="34" charset="0"/>
                <a:ea typeface="Calibri" panose="020F0502020204030204" pitchFamily="34" charset="0"/>
                <a:cs typeface="Calibri" panose="020F0502020204030204" pitchFamily="34" charset="0"/>
              </a:rPr>
              <a:t>Manhattan is the best place to stay to find the best rated Chinese Food.</a:t>
            </a:r>
            <a:endParaRPr lang="en-US" sz="1601" dirty="0">
              <a:effectLst/>
              <a:latin typeface="Calibri" panose="020F0502020204030204" pitchFamily="34" charset="0"/>
              <a:ea typeface="Calibri" panose="020F0502020204030204" pitchFamily="34" charset="0"/>
              <a:cs typeface="Times New Roman" panose="02020603050405020304" pitchFamily="18" charset="0"/>
            </a:endParaRPr>
          </a:p>
          <a:p>
            <a:pPr marL="274320" lvl="1" indent="0">
              <a:buNone/>
            </a:pPr>
            <a:endParaRPr lang="en-IN" dirty="0"/>
          </a:p>
          <a:p>
            <a:pPr marL="45720" indent="0">
              <a:buNone/>
            </a:pPr>
            <a:endParaRPr lang="en-US" dirty="0"/>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 (continued):</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endParaRPr lang="en-IN" dirty="0"/>
          </a:p>
          <a:p>
            <a:pPr marL="0" marR="0">
              <a:lnSpc>
                <a:spcPct val="115000"/>
              </a:lnSpc>
              <a:spcBef>
                <a:spcPts val="0"/>
              </a:spcBef>
              <a:spcAft>
                <a:spcPts val="0"/>
              </a:spcAft>
            </a:pPr>
            <a:r>
              <a:rPr lang="en-US" sz="1800" b="1" dirty="0">
                <a:effectLst/>
                <a:latin typeface="Calibri" panose="020F0502020204030204" pitchFamily="34" charset="0"/>
                <a:ea typeface="Calibri" panose="020F0502020204030204" pitchFamily="34" charset="0"/>
              </a:rPr>
              <a:t>Visualize Top Rated Neighborhoods on a map</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15000"/>
              </a:lnSpc>
              <a:spcBef>
                <a:spcPts val="0"/>
              </a:spcBef>
              <a:spcAft>
                <a:spcPts val="0"/>
              </a:spcAft>
            </a:pPr>
            <a:endParaRPr lang="en-US" sz="1601" dirty="0">
              <a:effectLst/>
              <a:latin typeface="Calibri" panose="020F0502020204030204" pitchFamily="34" charset="0"/>
              <a:ea typeface="Calibri" panose="020F0502020204030204" pitchFamily="34" charset="0"/>
              <a:cs typeface="Times New Roman" panose="02020603050405020304" pitchFamily="18" charset="0"/>
            </a:endParaRPr>
          </a:p>
          <a:p>
            <a:pPr marL="274320" lvl="1" indent="0">
              <a:buNone/>
            </a:pPr>
            <a:endParaRPr lang="en-IN" dirty="0"/>
          </a:p>
          <a:p>
            <a:pPr marL="45720" indent="0">
              <a:buNone/>
            </a:pPr>
            <a:endParaRPr lang="en-US" dirty="0"/>
          </a:p>
        </p:txBody>
      </p:sp>
      <p:pic>
        <p:nvPicPr>
          <p:cNvPr id="4" name="Picture 3">
            <a:extLst>
              <a:ext uri="{FF2B5EF4-FFF2-40B4-BE49-F238E27FC236}">
                <a16:creationId xmlns:a16="http://schemas.microsoft.com/office/drawing/2014/main" id="{E8B36398-C2EC-479E-9DBE-32BFC99813C9}"/>
              </a:ext>
            </a:extLst>
          </p:cNvPr>
          <p:cNvPicPr/>
          <p:nvPr/>
        </p:nvPicPr>
        <p:blipFill>
          <a:blip r:embed="rId3"/>
          <a:stretch>
            <a:fillRect/>
          </a:stretch>
        </p:blipFill>
        <p:spPr>
          <a:xfrm>
            <a:off x="1845940" y="1988840"/>
            <a:ext cx="6912768" cy="4709120"/>
          </a:xfrm>
          <a:prstGeom prst="rect">
            <a:avLst/>
          </a:prstGeom>
        </p:spPr>
      </p:pic>
    </p:spTree>
    <p:extLst>
      <p:ext uri="{BB962C8B-B14F-4D97-AF65-F5344CB8AC3E}">
        <p14:creationId xmlns:p14="http://schemas.microsoft.com/office/powerpoint/2010/main" val="79753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79</TotalTime>
  <Words>838</Words>
  <Application>Microsoft Office PowerPoint</Application>
  <PresentationFormat>Custom</PresentationFormat>
  <Paragraphs>76</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Wisp</vt:lpstr>
      <vt:lpstr>The Battle of Neighbourhoods</vt:lpstr>
      <vt:lpstr>INTRODUCTION </vt:lpstr>
      <vt:lpstr>Problem:</vt:lpstr>
      <vt:lpstr>Data Section:</vt:lpstr>
      <vt:lpstr>Methodology:</vt:lpstr>
      <vt:lpstr>Conclusion:</vt:lpstr>
      <vt:lpstr>Conclusion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Jon Doyle</cp:lastModifiedBy>
  <cp:revision>6</cp:revision>
  <dcterms:created xsi:type="dcterms:W3CDTF">2020-01-05T08:05:09Z</dcterms:created>
  <dcterms:modified xsi:type="dcterms:W3CDTF">2020-08-06T19:07:21Z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