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0" r:id="rId1"/>
  </p:sldMasterIdLst>
  <p:notesMasterIdLst>
    <p:notesMasterId r:id="rId73"/>
  </p:notesMasterIdLst>
  <p:sldIdLst>
    <p:sldId id="652" r:id="rId2"/>
    <p:sldId id="718" r:id="rId3"/>
    <p:sldId id="719" r:id="rId4"/>
    <p:sldId id="702" r:id="rId5"/>
    <p:sldId id="703" r:id="rId6"/>
    <p:sldId id="704" r:id="rId7"/>
    <p:sldId id="706" r:id="rId8"/>
    <p:sldId id="707" r:id="rId9"/>
    <p:sldId id="709" r:id="rId10"/>
    <p:sldId id="708" r:id="rId11"/>
    <p:sldId id="710" r:id="rId12"/>
    <p:sldId id="711" r:id="rId13"/>
    <p:sldId id="713" r:id="rId14"/>
    <p:sldId id="712" r:id="rId15"/>
    <p:sldId id="714" r:id="rId16"/>
    <p:sldId id="715" r:id="rId17"/>
    <p:sldId id="716" r:id="rId18"/>
    <p:sldId id="717" r:id="rId19"/>
    <p:sldId id="695" r:id="rId20"/>
    <p:sldId id="677" r:id="rId21"/>
    <p:sldId id="698" r:id="rId22"/>
    <p:sldId id="705" r:id="rId23"/>
    <p:sldId id="696" r:id="rId24"/>
    <p:sldId id="697" r:id="rId25"/>
    <p:sldId id="699" r:id="rId26"/>
    <p:sldId id="700" r:id="rId27"/>
    <p:sldId id="701" r:id="rId28"/>
    <p:sldId id="694" r:id="rId29"/>
    <p:sldId id="603" r:id="rId30"/>
    <p:sldId id="650" r:id="rId31"/>
    <p:sldId id="654" r:id="rId32"/>
    <p:sldId id="655" r:id="rId33"/>
    <p:sldId id="656" r:id="rId34"/>
    <p:sldId id="657" r:id="rId35"/>
    <p:sldId id="660" r:id="rId36"/>
    <p:sldId id="661" r:id="rId37"/>
    <p:sldId id="664" r:id="rId38"/>
    <p:sldId id="662" r:id="rId39"/>
    <p:sldId id="665" r:id="rId40"/>
    <p:sldId id="663" r:id="rId41"/>
    <p:sldId id="658" r:id="rId42"/>
    <p:sldId id="659" r:id="rId43"/>
    <p:sldId id="666" r:id="rId44"/>
    <p:sldId id="653" r:id="rId45"/>
    <p:sldId id="667" r:id="rId46"/>
    <p:sldId id="668" r:id="rId47"/>
    <p:sldId id="669" r:id="rId48"/>
    <p:sldId id="670" r:id="rId49"/>
    <p:sldId id="671" r:id="rId50"/>
    <p:sldId id="672" r:id="rId51"/>
    <p:sldId id="673" r:id="rId52"/>
    <p:sldId id="674" r:id="rId53"/>
    <p:sldId id="675" r:id="rId54"/>
    <p:sldId id="676" r:id="rId55"/>
    <p:sldId id="678" r:id="rId56"/>
    <p:sldId id="679" r:id="rId57"/>
    <p:sldId id="680" r:id="rId58"/>
    <p:sldId id="681" r:id="rId59"/>
    <p:sldId id="682" r:id="rId60"/>
    <p:sldId id="683" r:id="rId61"/>
    <p:sldId id="684" r:id="rId62"/>
    <p:sldId id="685" r:id="rId63"/>
    <p:sldId id="686" r:id="rId64"/>
    <p:sldId id="687" r:id="rId65"/>
    <p:sldId id="688" r:id="rId66"/>
    <p:sldId id="689" r:id="rId67"/>
    <p:sldId id="690" r:id="rId68"/>
    <p:sldId id="691" r:id="rId69"/>
    <p:sldId id="692" r:id="rId70"/>
    <p:sldId id="693" r:id="rId71"/>
    <p:sldId id="649" r:id="rId72"/>
  </p:sldIdLst>
  <p:sldSz cx="1219200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 본문" id="{A8DA2BAB-5465-4601-A6F2-CD7BEA505EC4}">
          <p14:sldIdLst>
            <p14:sldId id="652"/>
          </p14:sldIdLst>
        </p14:section>
        <p14:section name="6차 코딩일지" id="{A28BD22E-2659-419B-857A-FF365B16C587}">
          <p14:sldIdLst>
            <p14:sldId id="718"/>
            <p14:sldId id="719"/>
          </p14:sldIdLst>
        </p14:section>
        <p14:section name="5회 코딩일지" id="{F4A17030-A1C3-4575-896D-BA85B65B37E3}">
          <p14:sldIdLst>
            <p14:sldId id="702"/>
            <p14:sldId id="703"/>
            <p14:sldId id="704"/>
            <p14:sldId id="706"/>
            <p14:sldId id="707"/>
            <p14:sldId id="709"/>
            <p14:sldId id="708"/>
            <p14:sldId id="710"/>
            <p14:sldId id="711"/>
            <p14:sldId id="713"/>
            <p14:sldId id="712"/>
            <p14:sldId id="714"/>
            <p14:sldId id="715"/>
            <p14:sldId id="716"/>
            <p14:sldId id="717"/>
          </p14:sldIdLst>
        </p14:section>
        <p14:section name="4회 코딩일지" id="{20F8BF21-95A2-42D3-8FDC-D8DEDAD3E87D}">
          <p14:sldIdLst>
            <p14:sldId id="695"/>
            <p14:sldId id="677"/>
            <p14:sldId id="698"/>
            <p14:sldId id="705"/>
            <p14:sldId id="696"/>
            <p14:sldId id="697"/>
            <p14:sldId id="699"/>
            <p14:sldId id="700"/>
            <p14:sldId id="701"/>
            <p14:sldId id="694"/>
            <p14:sldId id="603"/>
            <p14:sldId id="650"/>
            <p14:sldId id="654"/>
            <p14:sldId id="655"/>
            <p14:sldId id="656"/>
            <p14:sldId id="657"/>
            <p14:sldId id="660"/>
            <p14:sldId id="661"/>
            <p14:sldId id="664"/>
            <p14:sldId id="662"/>
            <p14:sldId id="665"/>
            <p14:sldId id="663"/>
            <p14:sldId id="658"/>
            <p14:sldId id="659"/>
            <p14:sldId id="666"/>
            <p14:sldId id="653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C249"/>
    <a:srgbClr val="FF6600"/>
    <a:srgbClr val="ED7D31"/>
    <a:srgbClr val="F20000"/>
    <a:srgbClr val="00B050"/>
    <a:srgbClr val="F9B801"/>
    <a:srgbClr val="0F6FC6"/>
    <a:srgbClr val="0070C0"/>
    <a:srgbClr val="027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3757" autoAdjust="0"/>
  </p:normalViewPr>
  <p:slideViewPr>
    <p:cSldViewPr snapToGrid="0">
      <p:cViewPr varScale="1">
        <p:scale>
          <a:sx n="63" d="100"/>
          <a:sy n="63" d="100"/>
        </p:scale>
        <p:origin x="85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678"/>
    </p:cViewPr>
  </p:sorterViewPr>
  <p:notesViewPr>
    <p:cSldViewPr snapToGrid="0">
      <p:cViewPr varScale="1">
        <p:scale>
          <a:sx n="78" d="100"/>
          <a:sy n="78" d="100"/>
        </p:scale>
        <p:origin x="31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598F2-89C7-49BA-B086-EF6721DA1242}" type="datetimeFigureOut">
              <a:rPr lang="ko-KR" altLang="en-US" smtClean="0"/>
              <a:pPr/>
              <a:t>2022-01-30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B00CA-4F7D-4A41-90B9-51C7FAD860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1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C5194-BFF1-4FA5-A596-43BCA0D70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18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7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9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2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52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430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01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7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0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16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88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83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00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86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7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48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67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8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0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6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56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95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01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6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3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9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2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1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B00CA-4F7D-4A41-90B9-51C7FAD860B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5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291C94E-3040-CE4A-9A5E-DCD5924FD9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03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 rot="5400000">
            <a:off x="5690171" y="-5690171"/>
            <a:ext cx="811658" cy="12192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1C65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146872"/>
            <a:ext cx="12192000" cy="51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16000" rIns="0">
            <a:normAutofit/>
          </a:bodyPr>
          <a:lstStyle>
            <a:lvl1pPr algn="l">
              <a:defRPr lang="ko-KR" altLang="en-US" sz="2900" b="1" kern="1200" spc="-90" dirty="0">
                <a:gradFill>
                  <a:gsLst>
                    <a:gs pos="16438">
                      <a:schemeClr val="bg1"/>
                    </a:gs>
                    <a:gs pos="36000">
                      <a:schemeClr val="bg1"/>
                    </a:gs>
                  </a:gsLst>
                  <a:lin ang="0" scaled="1"/>
                </a:gradFill>
                <a:effectLst>
                  <a:outerShdw blurRad="152400" algn="ctr" rotWithShape="0">
                    <a:prstClr val="black">
                      <a:alpha val="79000"/>
                    </a:prst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169400" y="6270625"/>
            <a:ext cx="2844800" cy="476250"/>
          </a:xfrm>
          <a:prstGeom prst="rect">
            <a:avLst/>
          </a:prstGeom>
        </p:spPr>
        <p:txBody>
          <a:bodyPr/>
          <a:lstStyle>
            <a:lvl1pPr algn="r" eaLnBrk="0" latinLnBrk="0" hangingPunct="0">
              <a:defRPr kumimoji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0E2515AC-7950-6B45-889F-9649BAFFFB7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72915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32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4003" r:id="rId2"/>
  </p:sldLayoutIdLst>
  <p:transition>
    <p:fade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user_guide/indexing.html#returning-a-view-versus-a-copy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4R4WsDJ-KVc" TargetMode="Externa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 rot="5400000">
            <a:off x="4823113" y="-510883"/>
            <a:ext cx="2545774" cy="12192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1C65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1"/>
          <p:cNvSpPr>
            <a:spLocks noChangeArrowheads="1"/>
          </p:cNvSpPr>
          <p:nvPr/>
        </p:nvSpPr>
        <p:spPr bwMode="auto">
          <a:xfrm>
            <a:off x="8671800" y="154640"/>
            <a:ext cx="3362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800" b="1" dirty="0">
                <a:solidFill>
                  <a:srgbClr val="50505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발표 이벤트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844028" y="601193"/>
            <a:ext cx="1126299" cy="0"/>
          </a:xfrm>
          <a:prstGeom prst="line">
            <a:avLst/>
          </a:prstGeom>
          <a:ln w="190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8154553" y="5150112"/>
            <a:ext cx="5092120" cy="1700787"/>
            <a:chOff x="6624207" y="4593164"/>
            <a:chExt cx="5092120" cy="1700787"/>
          </a:xfrm>
        </p:grpSpPr>
        <p:sp>
          <p:nvSpPr>
            <p:cNvPr id="50" name="TextBox 30"/>
            <p:cNvSpPr txBox="1">
              <a:spLocks noChangeArrowheads="1"/>
            </p:cNvSpPr>
            <p:nvPr/>
          </p:nvSpPr>
          <p:spPr bwMode="auto">
            <a:xfrm>
              <a:off x="6751207" y="5022307"/>
              <a:ext cx="4597283" cy="3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endParaRPr lang="en-US" altLang="ko-KR" sz="1600" b="1" spc="-100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24207" y="4593164"/>
              <a:ext cx="5092120" cy="1700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ko-KR" altLang="en-US" b="1" spc="-1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</a:rPr>
                <a:t>김 정</a:t>
              </a:r>
              <a:endParaRPr lang="en-US" altLang="ko-KR" b="1" spc="-1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ko-KR" altLang="en-US" b="1" spc="-100" dirty="0" err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</a:rPr>
                <a:t>분리막</a:t>
              </a:r>
              <a:r>
                <a:rPr lang="ko-KR" altLang="en-US" b="1" spc="-1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</a:rPr>
                <a:t> 연구실</a:t>
              </a:r>
              <a:endParaRPr lang="en-US" altLang="ko-KR" b="1" spc="-1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ko-KR" altLang="en-US" b="1" spc="-1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Times New Roman" panose="02020603050405020304" pitchFamily="18" charset="0"/>
                </a:rPr>
                <a:t>인천대학교 에너지화학공학과</a:t>
              </a:r>
              <a:endParaRPr lang="en-US" altLang="ko-KR" b="1" spc="-1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endParaRPr lang="en-US" altLang="ko-KR" b="1" spc="-1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01380" y="2003909"/>
            <a:ext cx="10829247" cy="1404872"/>
            <a:chOff x="1001380" y="2003909"/>
            <a:chExt cx="10829247" cy="1404872"/>
          </a:xfrm>
        </p:grpSpPr>
        <p:sp>
          <p:nvSpPr>
            <p:cNvPr id="47" name="TextBox 2"/>
            <p:cNvSpPr txBox="1">
              <a:spLocks noChangeArrowheads="1"/>
            </p:cNvSpPr>
            <p:nvPr/>
          </p:nvSpPr>
          <p:spPr bwMode="auto">
            <a:xfrm>
              <a:off x="1001380" y="2003909"/>
              <a:ext cx="10829247" cy="1404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latinLnBrk="0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ko-KR" altLang="en-US" sz="3600" b="1" dirty="0" err="1">
                  <a:solidFill>
                    <a:srgbClr val="384F13"/>
                  </a:solidFill>
                </a:rPr>
                <a:t>코마톤</a:t>
              </a:r>
              <a:r>
                <a:rPr lang="ko-KR" altLang="en-US" sz="3600" b="1" dirty="0">
                  <a:solidFill>
                    <a:srgbClr val="384F13"/>
                  </a:solidFill>
                </a:rPr>
                <a:t> </a:t>
              </a:r>
              <a:r>
                <a:rPr lang="en-US" altLang="ko-KR" sz="3600" b="1" dirty="0">
                  <a:solidFill>
                    <a:srgbClr val="384F13"/>
                  </a:solidFill>
                </a:rPr>
                <a:t>5</a:t>
              </a:r>
              <a:r>
                <a:rPr lang="ko-KR" altLang="en-US" sz="3600" b="1" dirty="0">
                  <a:solidFill>
                    <a:srgbClr val="384F13"/>
                  </a:solidFill>
                </a:rPr>
                <a:t>회 준비 </a:t>
              </a:r>
              <a:r>
                <a:rPr lang="en-US" altLang="ko-KR" sz="3600" b="1" dirty="0">
                  <a:solidFill>
                    <a:srgbClr val="384F13"/>
                  </a:solidFill>
                </a:rPr>
                <a:t>: </a:t>
              </a:r>
              <a:r>
                <a:rPr lang="ko-KR" altLang="en-US" sz="3600" b="1" dirty="0">
                  <a:solidFill>
                    <a:srgbClr val="384F13"/>
                  </a:solidFill>
                </a:rPr>
                <a:t>코딩일지</a:t>
              </a:r>
              <a:endParaRPr lang="en-US" altLang="ko-KR" sz="3600" b="1" dirty="0">
                <a:solidFill>
                  <a:srgbClr val="384F13"/>
                </a:solidFill>
              </a:endParaRPr>
            </a:p>
            <a:p>
              <a:pPr algn="r" latinLnBrk="0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endParaRPr lang="ko-KR" altLang="en-US" sz="3600" b="1" spc="-100" dirty="0">
                <a:solidFill>
                  <a:srgbClr val="384F1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CE922D-8DDE-214E-80CF-C0D6EC6B0C35}"/>
                </a:ext>
              </a:extLst>
            </p:cNvPr>
            <p:cNvSpPr txBox="1"/>
            <p:nvPr/>
          </p:nvSpPr>
          <p:spPr>
            <a:xfrm>
              <a:off x="9819755" y="2679244"/>
              <a:ext cx="2010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2000" i="1" dirty="0">
                  <a:solidFill>
                    <a:srgbClr val="384F13"/>
                  </a:solidFill>
                  <a:latin typeface="+mj-lt"/>
                </a:rPr>
                <a:t>Presentation Title</a:t>
              </a:r>
            </a:p>
          </p:txBody>
        </p:sp>
      </p:grpSp>
      <p:sp>
        <p:nvSpPr>
          <p:cNvPr id="6" name="타원 5"/>
          <p:cNvSpPr/>
          <p:nvPr/>
        </p:nvSpPr>
        <p:spPr>
          <a:xfrm>
            <a:off x="673444" y="2969752"/>
            <a:ext cx="2550375" cy="25503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12"/>
          <p:cNvSpPr/>
          <p:nvPr/>
        </p:nvSpPr>
        <p:spPr bwMode="auto">
          <a:xfrm>
            <a:off x="7244689" y="5230939"/>
            <a:ext cx="868382" cy="289188"/>
          </a:xfrm>
          <a:prstGeom prst="roundRect">
            <a:avLst>
              <a:gd name="adj" fmla="val 50000"/>
            </a:avLst>
          </a:prstGeom>
          <a:solidFill>
            <a:srgbClr val="030E6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400" b="1" kern="0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발표자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4" y="5655519"/>
            <a:ext cx="6741870" cy="1087617"/>
          </a:xfrm>
          <a:prstGeom prst="rect">
            <a:avLst/>
          </a:prstGeom>
        </p:spPr>
      </p:pic>
      <p:pic>
        <p:nvPicPr>
          <p:cNvPr id="1026" name="Picture 2" descr="Algorithmic Trading Platform Quantconnect Extends Reach to Cryptocurrencies  | News Bitcoin News">
            <a:extLst>
              <a:ext uri="{FF2B5EF4-FFF2-40B4-BE49-F238E27FC236}">
                <a16:creationId xmlns:a16="http://schemas.microsoft.com/office/drawing/2014/main" id="{AF7904FA-E4C8-4014-95F0-B24E84E91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69" y="2988360"/>
            <a:ext cx="2550375" cy="254129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76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2021/08/04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45811" cy="369332"/>
            <a:chOff x="453628" y="1066140"/>
            <a:chExt cx="114581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4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Progress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512532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Class </a:t>
            </a:r>
            <a:r>
              <a:rPr lang="ko-KR" altLang="en-US" sz="1100" dirty="0">
                <a:latin typeface="+mn-ea"/>
                <a:ea typeface="+mn-ea"/>
              </a:rPr>
              <a:t>를 만들어서</a:t>
            </a:r>
            <a:r>
              <a:rPr lang="en-US" altLang="ko-KR" sz="1100" dirty="0">
                <a:latin typeface="+mn-ea"/>
                <a:ea typeface="+mn-ea"/>
              </a:rPr>
              <a:t>.. </a:t>
            </a:r>
            <a:r>
              <a:rPr lang="ko-KR" altLang="en-US" sz="1100" dirty="0">
                <a:latin typeface="+mn-ea"/>
                <a:ea typeface="+mn-ea"/>
              </a:rPr>
              <a:t>각 </a:t>
            </a:r>
            <a:r>
              <a:rPr lang="en-US" altLang="ko-KR" sz="1100" dirty="0">
                <a:latin typeface="+mn-ea"/>
                <a:ea typeface="+mn-ea"/>
              </a:rPr>
              <a:t>ticker</a:t>
            </a:r>
            <a:r>
              <a:rPr lang="ko-KR" altLang="en-US" sz="1100" dirty="0">
                <a:latin typeface="+mn-ea"/>
                <a:ea typeface="+mn-ea"/>
              </a:rPr>
              <a:t>를 </a:t>
            </a:r>
            <a:r>
              <a:rPr lang="en-US" altLang="ko-KR" sz="1100" dirty="0">
                <a:latin typeface="+mn-ea"/>
                <a:ea typeface="+mn-ea"/>
              </a:rPr>
              <a:t>instance</a:t>
            </a:r>
            <a:r>
              <a:rPr lang="ko-KR" altLang="en-US" sz="1100" dirty="0">
                <a:latin typeface="+mn-ea"/>
                <a:ea typeface="+mn-ea"/>
              </a:rPr>
              <a:t>로 만들어서 관리</a:t>
            </a:r>
            <a:r>
              <a:rPr lang="en-US" altLang="ko-KR" sz="1100" dirty="0">
                <a:latin typeface="+mn-ea"/>
                <a:ea typeface="+mn-ea"/>
              </a:rPr>
              <a:t>? </a:t>
            </a: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latin typeface="+mn-ea"/>
                <a:ea typeface="+mn-ea"/>
                <a:sym typeface="Wingdings" panose="05000000000000000000" pitchFamily="2" charset="2"/>
              </a:rPr>
              <a:t>좋은것</a:t>
            </a:r>
            <a:r>
              <a:rPr lang="ko-KR" altLang="en-US" sz="1100" dirty="0">
                <a:latin typeface="+mn-ea"/>
                <a:ea typeface="+mn-ea"/>
                <a:sym typeface="Wingdings" panose="05000000000000000000" pitchFamily="2" charset="2"/>
              </a:rPr>
              <a:t> 같다</a:t>
            </a:r>
            <a:endParaRPr lang="en-US" altLang="ko-KR" sz="11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“Nested Dictionaries” May be the way to 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Only buy more in the “bull market”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In Bull Market : HODL,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buy more at loss,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In Bear Market : Take STOP LOSS (Sell all coins below negative threshold)</a:t>
            </a:r>
          </a:p>
        </p:txBody>
      </p:sp>
    </p:spTree>
    <p:extLst>
      <p:ext uri="{BB962C8B-B14F-4D97-AF65-F5344CB8AC3E}">
        <p14:creationId xmlns:p14="http://schemas.microsoft.com/office/powerpoint/2010/main" val="857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2021/08/14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45811" cy="369332"/>
            <a:chOff x="453628" y="1066140"/>
            <a:chExt cx="114581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4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Progress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512532" cy="183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시그널을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MACD</a:t>
            </a:r>
            <a:r>
              <a:rPr lang="ko-KR" altLang="en-US" sz="1100" dirty="0">
                <a:latin typeface="+mn-ea"/>
                <a:ea typeface="+mn-ea"/>
              </a:rPr>
              <a:t>는 기존대로</a:t>
            </a:r>
            <a:r>
              <a:rPr lang="en-US" altLang="ko-KR" sz="1100" dirty="0">
                <a:latin typeface="+mn-ea"/>
                <a:ea typeface="+mn-ea"/>
              </a:rPr>
              <a:t> 4</a:t>
            </a:r>
            <a:r>
              <a:rPr lang="ko-KR" altLang="en-US" sz="1100" dirty="0">
                <a:latin typeface="+mn-ea"/>
                <a:ea typeface="+mn-ea"/>
              </a:rPr>
              <a:t>시간봉으로 거래하되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BTC </a:t>
            </a:r>
            <a:r>
              <a:rPr lang="ko-KR" altLang="en-US" sz="1100" dirty="0" err="1">
                <a:latin typeface="+mn-ea"/>
                <a:ea typeface="+mn-ea"/>
              </a:rPr>
              <a:t>일봉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15/50</a:t>
            </a:r>
            <a:r>
              <a:rPr lang="ko-KR" altLang="en-US" sz="1100" dirty="0" err="1">
                <a:latin typeface="+mn-ea"/>
                <a:ea typeface="+mn-ea"/>
              </a:rPr>
              <a:t>일봉</a:t>
            </a:r>
            <a:r>
              <a:rPr lang="ko-KR" altLang="en-US" sz="1100" dirty="0">
                <a:latin typeface="+mn-ea"/>
                <a:ea typeface="+mn-ea"/>
              </a:rPr>
              <a:t> 써서 </a:t>
            </a:r>
            <a:r>
              <a:rPr lang="en-US" altLang="ko-KR" sz="1100" dirty="0">
                <a:latin typeface="+mn-ea"/>
                <a:ea typeface="+mn-ea"/>
              </a:rPr>
              <a:t>GC/DC </a:t>
            </a:r>
            <a:r>
              <a:rPr lang="ko-KR" altLang="en-US" sz="1100" dirty="0">
                <a:latin typeface="+mn-ea"/>
                <a:ea typeface="+mn-ea"/>
              </a:rPr>
              <a:t>기준으로 마켓분위기 파악 </a:t>
            </a:r>
            <a:r>
              <a:rPr lang="en-US" altLang="ko-KR" sz="1100" dirty="0">
                <a:latin typeface="+mn-ea"/>
                <a:ea typeface="+mn-ea"/>
              </a:rPr>
              <a:t>(Bull Market &amp; Bear Market)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(08/15) 5</a:t>
            </a:r>
            <a:r>
              <a:rPr lang="ko-KR" altLang="en-US" sz="1100" dirty="0">
                <a:latin typeface="+mn-ea"/>
                <a:ea typeface="+mn-ea"/>
              </a:rPr>
              <a:t>분봉으로 </a:t>
            </a:r>
            <a:r>
              <a:rPr lang="en-US" altLang="ko-KR" sz="1100" dirty="0">
                <a:latin typeface="+mn-ea"/>
                <a:ea typeface="+mn-ea"/>
              </a:rPr>
              <a:t>Continuous Operation </a:t>
            </a:r>
            <a:r>
              <a:rPr lang="ko-KR" altLang="en-US" sz="1100" dirty="0">
                <a:latin typeface="+mn-ea"/>
                <a:ea typeface="+mn-ea"/>
              </a:rPr>
              <a:t>테스트 해보자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It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is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better to work with normal index, not “timestamp</a:t>
            </a:r>
            <a:r>
              <a:rPr lang="en-US" altLang="ko-KR" sz="1100">
                <a:latin typeface="+mn-ea"/>
                <a:ea typeface="+mn-ea"/>
              </a:rPr>
              <a:t>” index</a:t>
            </a:r>
            <a:r>
              <a:rPr lang="ko-KR" altLang="en-US" sz="1100">
                <a:latin typeface="+mn-ea"/>
                <a:ea typeface="+mn-ea"/>
              </a:rPr>
              <a:t> 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41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2021/08/18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45811" cy="369332"/>
            <a:chOff x="453628" y="1066140"/>
            <a:chExt cx="114581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4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Progress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512532" cy="33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진짜 다 </a:t>
            </a:r>
            <a:r>
              <a:rPr lang="ko-KR" altLang="en-US" sz="1100" dirty="0" err="1">
                <a:latin typeface="+mn-ea"/>
                <a:ea typeface="+mn-ea"/>
              </a:rPr>
              <a:t>떄려치고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MACD</a:t>
            </a:r>
            <a:r>
              <a:rPr lang="ko-KR" altLang="en-US" sz="1100" dirty="0">
                <a:latin typeface="+mn-ea"/>
                <a:ea typeface="+mn-ea"/>
              </a:rPr>
              <a:t>는 </a:t>
            </a:r>
            <a:r>
              <a:rPr lang="ko-KR" altLang="en-US" sz="1100" dirty="0" err="1">
                <a:latin typeface="+mn-ea"/>
                <a:ea typeface="+mn-ea"/>
              </a:rPr>
              <a:t>일봉이</a:t>
            </a:r>
            <a:r>
              <a:rPr lang="ko-KR" altLang="en-US" sz="1100" dirty="0">
                <a:latin typeface="+mn-ea"/>
                <a:ea typeface="+mn-ea"/>
              </a:rPr>
              <a:t> 제일 </a:t>
            </a:r>
            <a:r>
              <a:rPr lang="ko-KR" altLang="en-US" sz="1100" dirty="0" err="1">
                <a:latin typeface="+mn-ea"/>
                <a:ea typeface="+mn-ea"/>
              </a:rPr>
              <a:t>좋아보임</a:t>
            </a:r>
            <a:r>
              <a:rPr lang="en-US" altLang="ko-KR" sz="1100" dirty="0">
                <a:latin typeface="+mn-ea"/>
                <a:ea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MACD</a:t>
            </a:r>
            <a:r>
              <a:rPr lang="ko-KR" altLang="en-US" sz="1100" dirty="0">
                <a:latin typeface="+mn-ea"/>
                <a:ea typeface="+mn-ea"/>
              </a:rPr>
              <a:t>는 일봉으로 </a:t>
            </a:r>
            <a:r>
              <a:rPr lang="ko-KR" altLang="en-US" sz="1100" dirty="0" err="1">
                <a:latin typeface="+mn-ea"/>
                <a:ea typeface="+mn-ea"/>
              </a:rPr>
              <a:t>귀결시켜야함</a:t>
            </a:r>
            <a:r>
              <a:rPr lang="en-US" altLang="ko-KR" sz="1100" dirty="0">
                <a:latin typeface="+mn-ea"/>
                <a:ea typeface="+mn-ea"/>
              </a:rPr>
              <a:t>. </a:t>
            </a:r>
            <a:r>
              <a:rPr lang="ko-KR" altLang="en-US" sz="1100" dirty="0" err="1">
                <a:latin typeface="+mn-ea"/>
                <a:ea typeface="+mn-ea"/>
              </a:rPr>
              <a:t>일봉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dM</a:t>
            </a:r>
            <a:r>
              <a:rPr lang="en-US" altLang="ko-KR" sz="1100" dirty="0">
                <a:latin typeface="+mn-ea"/>
                <a:ea typeface="+mn-ea"/>
              </a:rPr>
              <a:t>/dt </a:t>
            </a:r>
            <a:r>
              <a:rPr lang="ko-KR" altLang="en-US" sz="1100" dirty="0">
                <a:latin typeface="+mn-ea"/>
                <a:ea typeface="+mn-ea"/>
              </a:rPr>
              <a:t>로 귀결시켜보자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뼈아프지만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이게 맞음</a:t>
            </a:r>
            <a:r>
              <a:rPr lang="en-US" altLang="ko-KR" sz="1100" dirty="0">
                <a:latin typeface="+mn-ea"/>
                <a:ea typeface="+mn-ea"/>
              </a:rPr>
              <a:t>. MACD</a:t>
            </a:r>
            <a:r>
              <a:rPr lang="ko-KR" altLang="en-US" sz="1100" dirty="0">
                <a:latin typeface="+mn-ea"/>
                <a:ea typeface="+mn-ea"/>
              </a:rPr>
              <a:t>는 </a:t>
            </a:r>
            <a:r>
              <a:rPr lang="ko-KR" altLang="en-US" sz="1100" dirty="0" err="1">
                <a:latin typeface="+mn-ea"/>
                <a:ea typeface="+mn-ea"/>
              </a:rPr>
              <a:t>일봉</a:t>
            </a:r>
            <a:r>
              <a:rPr lang="ko-KR" altLang="en-US" sz="1100" dirty="0">
                <a:latin typeface="+mn-ea"/>
                <a:ea typeface="+mn-ea"/>
              </a:rPr>
              <a:t> 위주로 가고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en-US" altLang="ko-KR" sz="1100" dirty="0" err="1">
                <a:latin typeface="+mn-ea"/>
                <a:ea typeface="+mn-ea"/>
              </a:rPr>
              <a:t>dM</a:t>
            </a:r>
            <a:r>
              <a:rPr lang="en-US" altLang="ko-KR" sz="1100" dirty="0">
                <a:latin typeface="+mn-ea"/>
                <a:ea typeface="+mn-ea"/>
              </a:rPr>
              <a:t>/dt </a:t>
            </a:r>
            <a:r>
              <a:rPr lang="ko-KR" altLang="en-US" sz="1100" dirty="0">
                <a:latin typeface="+mn-ea"/>
                <a:ea typeface="+mn-ea"/>
              </a:rPr>
              <a:t>적용해서 포트관리 하고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나는 분봉에 맞는 사람이 아님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추가적으로 분봉을 쓴다면 더 짧은 호흡으로 </a:t>
            </a:r>
            <a:r>
              <a:rPr lang="ko-KR" altLang="en-US" sz="1100" dirty="0" err="1">
                <a:latin typeface="+mn-ea"/>
                <a:ea typeface="+mn-ea"/>
              </a:rPr>
              <a:t>눌림목</a:t>
            </a:r>
            <a:r>
              <a:rPr lang="ko-KR" altLang="en-US" sz="1100" dirty="0">
                <a:latin typeface="+mn-ea"/>
                <a:ea typeface="+mn-ea"/>
              </a:rPr>
              <a:t> 매수를 따로 </a:t>
            </a:r>
            <a:r>
              <a:rPr lang="ko-KR" altLang="en-US" sz="1100" dirty="0" err="1">
                <a:latin typeface="+mn-ea"/>
                <a:ea typeface="+mn-ea"/>
              </a:rPr>
              <a:t>도입해야함</a:t>
            </a:r>
            <a:r>
              <a:rPr lang="en-US" altLang="ko-KR" sz="1100" dirty="0">
                <a:latin typeface="+mn-ea"/>
                <a:ea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Pie chart</a:t>
            </a:r>
            <a:r>
              <a:rPr lang="ko-KR" altLang="en-US" sz="1100" dirty="0">
                <a:latin typeface="+mn-ea"/>
                <a:ea typeface="+mn-ea"/>
              </a:rPr>
              <a:t>로 포트관리 </a:t>
            </a:r>
            <a:r>
              <a:rPr lang="ko-KR" altLang="en-US" sz="1100" dirty="0" err="1">
                <a:latin typeface="+mn-ea"/>
                <a:ea typeface="+mn-ea"/>
              </a:rPr>
              <a:t>같은것도</a:t>
            </a:r>
            <a:r>
              <a:rPr lang="ko-KR" altLang="en-US" sz="1100" dirty="0">
                <a:latin typeface="+mn-ea"/>
                <a:ea typeface="+mn-ea"/>
              </a:rPr>
              <a:t> 고려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와 미친 </a:t>
            </a:r>
            <a:r>
              <a:rPr lang="ko-KR" altLang="en-US" sz="1100" dirty="0" err="1">
                <a:latin typeface="+mn-ea"/>
                <a:ea typeface="+mn-ea"/>
              </a:rPr>
              <a:t>개소름</a:t>
            </a:r>
            <a:r>
              <a:rPr lang="en-US" altLang="ko-KR" sz="1100" dirty="0">
                <a:latin typeface="+mn-ea"/>
                <a:ea typeface="+mn-ea"/>
              </a:rPr>
              <a:t>, MACD </a:t>
            </a:r>
            <a:r>
              <a:rPr lang="ko-KR" altLang="en-US" sz="1100" dirty="0">
                <a:latin typeface="+mn-ea"/>
                <a:ea typeface="+mn-ea"/>
              </a:rPr>
              <a:t>업비트처럼 나오게 </a:t>
            </a:r>
            <a:r>
              <a:rPr lang="ko-KR" altLang="en-US" sz="1100" dirty="0" err="1">
                <a:latin typeface="+mn-ea"/>
                <a:ea typeface="+mn-ea"/>
              </a:rPr>
              <a:t>하는법</a:t>
            </a:r>
            <a:r>
              <a:rPr lang="ko-KR" altLang="en-US" sz="1100" dirty="0">
                <a:latin typeface="+mn-ea"/>
                <a:ea typeface="+mn-ea"/>
              </a:rPr>
              <a:t> 우연히 찾음</a:t>
            </a:r>
            <a:endParaRPr lang="en-US" altLang="ko-KR" sz="11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524B1B-06AE-4E05-B2C8-FE9326FD2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322" y="4252119"/>
            <a:ext cx="5748757" cy="20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2021/08/18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45811" cy="369332"/>
            <a:chOff x="453628" y="1066140"/>
            <a:chExt cx="114581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4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Progress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512532" cy="15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Buy/Sell Signal </a:t>
            </a:r>
            <a:r>
              <a:rPr lang="ko-KR" altLang="en-US" sz="1100" dirty="0">
                <a:latin typeface="+mn-ea"/>
                <a:ea typeface="+mn-ea"/>
              </a:rPr>
              <a:t>을 이렇게 </a:t>
            </a:r>
            <a:r>
              <a:rPr lang="en-US" altLang="ko-KR" sz="1100" dirty="0">
                <a:latin typeface="+mn-ea"/>
                <a:ea typeface="+mn-ea"/>
              </a:rPr>
              <a:t>scatter plot</a:t>
            </a:r>
            <a:r>
              <a:rPr lang="ko-KR" altLang="en-US" sz="1100" dirty="0">
                <a:latin typeface="+mn-ea"/>
                <a:ea typeface="+mn-ea"/>
              </a:rPr>
              <a:t>으로 표시해줄 수 있음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Df</a:t>
            </a:r>
            <a:r>
              <a:rPr lang="ko-KR" altLang="en-US" sz="1100" dirty="0">
                <a:latin typeface="+mn-ea"/>
                <a:ea typeface="+mn-ea"/>
              </a:rPr>
              <a:t>를 쭉 훑고 내려가면서 전 </a:t>
            </a:r>
            <a:r>
              <a:rPr lang="en-US" altLang="ko-KR" sz="1100" dirty="0">
                <a:latin typeface="+mn-ea"/>
                <a:ea typeface="+mn-ea"/>
              </a:rPr>
              <a:t>data</a:t>
            </a:r>
            <a:r>
              <a:rPr lang="ko-KR" altLang="en-US" sz="1100" dirty="0">
                <a:latin typeface="+mn-ea"/>
                <a:ea typeface="+mn-ea"/>
              </a:rPr>
              <a:t>와 비교하는 유용한 코드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문제는 </a:t>
            </a:r>
            <a:r>
              <a:rPr lang="ko-KR" altLang="en-US" sz="1100" dirty="0" err="1">
                <a:latin typeface="+mn-ea"/>
                <a:ea typeface="+mn-ea"/>
              </a:rPr>
              <a:t>후행성</a:t>
            </a:r>
            <a:r>
              <a:rPr lang="en-US" altLang="ko-KR" sz="1100" dirty="0">
                <a:latin typeface="+mn-ea"/>
                <a:ea typeface="+mn-ea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이걸 해결하기 위해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시그널이 </a:t>
            </a:r>
            <a:r>
              <a:rPr lang="ko-KR" altLang="en-US" sz="1100" dirty="0" err="1">
                <a:latin typeface="+mn-ea"/>
                <a:ea typeface="+mn-ea"/>
              </a:rPr>
              <a:t>바뀔듯</a:t>
            </a:r>
            <a:r>
              <a:rPr lang="ko-KR" altLang="en-US" sz="1100" dirty="0">
                <a:latin typeface="+mn-ea"/>
                <a:ea typeface="+mn-ea"/>
              </a:rPr>
              <a:t> 싶으면</a:t>
            </a:r>
            <a:r>
              <a:rPr lang="en-US" altLang="ko-KR" sz="1100" dirty="0">
                <a:latin typeface="+mn-ea"/>
                <a:ea typeface="+mn-ea"/>
              </a:rPr>
              <a:t>.. </a:t>
            </a:r>
            <a:r>
              <a:rPr lang="ko-KR" altLang="en-US" sz="1100" b="1" dirty="0">
                <a:latin typeface="+mn-ea"/>
                <a:ea typeface="+mn-ea"/>
              </a:rPr>
              <a:t>저녁 </a:t>
            </a:r>
            <a:r>
              <a:rPr lang="en-US" altLang="ko-KR" sz="1100" b="1" dirty="0">
                <a:latin typeface="+mn-ea"/>
                <a:ea typeface="+mn-ea"/>
              </a:rPr>
              <a:t>9</a:t>
            </a:r>
            <a:r>
              <a:rPr lang="ko-KR" altLang="en-US" sz="1100" b="1" dirty="0">
                <a:latin typeface="+mn-ea"/>
                <a:ea typeface="+mn-ea"/>
              </a:rPr>
              <a:t>시쯤 </a:t>
            </a:r>
            <a:r>
              <a:rPr lang="en-US" altLang="ko-KR" sz="1100" b="1" dirty="0">
                <a:latin typeface="+mn-ea"/>
                <a:ea typeface="+mn-ea"/>
              </a:rPr>
              <a:t>Close</a:t>
            </a:r>
            <a:r>
              <a:rPr lang="ko-KR" altLang="en-US" sz="1100" b="1" dirty="0">
                <a:latin typeface="+mn-ea"/>
                <a:ea typeface="+mn-ea"/>
              </a:rPr>
              <a:t>를 강제로 정해서</a:t>
            </a:r>
            <a:endParaRPr lang="en-US" altLang="ko-KR" sz="11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시그널을 계산해보고</a:t>
            </a:r>
            <a:r>
              <a:rPr lang="en-US" altLang="ko-KR" sz="1100" dirty="0">
                <a:latin typeface="+mn-ea"/>
                <a:ea typeface="+mn-ea"/>
              </a:rPr>
              <a:t>, safe</a:t>
            </a:r>
            <a:r>
              <a:rPr lang="ko-KR" altLang="en-US" sz="1100" dirty="0">
                <a:latin typeface="+mn-ea"/>
                <a:ea typeface="+mn-ea"/>
              </a:rPr>
              <a:t>하면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넘어가는 </a:t>
            </a:r>
            <a:r>
              <a:rPr lang="ko-KR" altLang="en-US" sz="1100" dirty="0" err="1">
                <a:latin typeface="+mn-ea"/>
                <a:ea typeface="+mn-ea"/>
              </a:rPr>
              <a:t>그런건</a:t>
            </a:r>
            <a:r>
              <a:rPr lang="ko-KR" altLang="en-US" sz="1100" dirty="0">
                <a:latin typeface="+mn-ea"/>
                <a:ea typeface="+mn-ea"/>
              </a:rPr>
              <a:t> 어떨까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이거 </a:t>
            </a:r>
            <a:r>
              <a:rPr lang="ko-KR" altLang="en-US" sz="1100" dirty="0" err="1">
                <a:latin typeface="+mn-ea"/>
                <a:ea typeface="+mn-ea"/>
              </a:rPr>
              <a:t>좋아보이는데</a:t>
            </a:r>
            <a:r>
              <a:rPr lang="en-US" altLang="ko-KR" sz="1100" dirty="0">
                <a:latin typeface="+mn-ea"/>
                <a:ea typeface="+mn-ea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8228EF-27D3-421B-880D-821E6FBB1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365" y="3048975"/>
            <a:ext cx="6731635" cy="40072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3E8996-4B59-425B-9CAD-F708A78C1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882" y="-161925"/>
            <a:ext cx="8848725" cy="3590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76A32F-146E-487C-A84A-D4F527770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21956" y="3539055"/>
            <a:ext cx="7017956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3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98A4-55E3-4E7C-A221-D1879A51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2021/09/03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5C155E-D0FB-4288-B608-32899A7D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0D451-C485-43C8-BF8E-87917FCDED7A}"/>
              </a:ext>
            </a:extLst>
          </p:cNvPr>
          <p:cNvSpPr txBox="1"/>
          <p:nvPr/>
        </p:nvSpPr>
        <p:spPr>
          <a:xfrm>
            <a:off x="452582" y="1397675"/>
            <a:ext cx="10935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I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need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a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back-testing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module,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as if it is happening in real time, using rolling </a:t>
            </a:r>
            <a:r>
              <a:rPr lang="en-US" altLang="ko-KR" dirty="0" err="1">
                <a:latin typeface="+mn-ea"/>
                <a:ea typeface="+mn-ea"/>
              </a:rPr>
              <a:t>dataframe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I need to re-implement the </a:t>
            </a:r>
            <a:r>
              <a:rPr lang="en-US" altLang="ko-KR" dirty="0" err="1">
                <a:latin typeface="+mn-ea"/>
                <a:ea typeface="+mn-ea"/>
              </a:rPr>
              <a:t>trailing_stop</a:t>
            </a:r>
            <a:r>
              <a:rPr lang="en-US" altLang="ko-KR" dirty="0">
                <a:latin typeface="+mn-ea"/>
                <a:ea typeface="+mn-ea"/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How to implement class? Each coin should be its own class instance?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I must structure my code as a “project”, with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7440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98A4-55E3-4E7C-A221-D1879A51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2021/09/18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5C155E-D0FB-4288-B608-32899A7D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EB399-8F5D-41D0-AB9F-69BA6C30EA63}"/>
              </a:ext>
            </a:extLst>
          </p:cNvPr>
          <p:cNvSpPr txBox="1"/>
          <p:nvPr/>
        </p:nvSpPr>
        <p:spPr>
          <a:xfrm>
            <a:off x="286327" y="963566"/>
            <a:ext cx="109358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Python version</a:t>
            </a:r>
            <a:r>
              <a:rPr lang="ko-KR" altLang="en-US" dirty="0">
                <a:latin typeface="+mn-ea"/>
                <a:ea typeface="+mn-ea"/>
              </a:rPr>
              <a:t>이 </a:t>
            </a:r>
            <a:r>
              <a:rPr lang="ko-KR" altLang="en-US" dirty="0" err="1">
                <a:latin typeface="+mn-ea"/>
                <a:ea typeface="+mn-ea"/>
              </a:rPr>
              <a:t>꼬이는걸</a:t>
            </a:r>
            <a:r>
              <a:rPr lang="ko-KR" altLang="en-US" dirty="0">
                <a:latin typeface="+mn-ea"/>
                <a:ea typeface="+mn-ea"/>
              </a:rPr>
              <a:t> 방지하기 위해 가상환경을 만들어서 프로젝트를 </a:t>
            </a:r>
            <a:r>
              <a:rPr lang="ko-KR" altLang="en-US" dirty="0" err="1">
                <a:latin typeface="+mn-ea"/>
                <a:ea typeface="+mn-ea"/>
              </a:rPr>
              <a:t>관리하는것이</a:t>
            </a:r>
            <a:r>
              <a:rPr lang="ko-KR" altLang="en-US" dirty="0">
                <a:latin typeface="+mn-ea"/>
                <a:ea typeface="+mn-ea"/>
              </a:rPr>
              <a:t> 편리하다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Cmt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에서 가상환경을 만들고 싶은 폴더를 생성한 후 들어간다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&gt;&gt; </a:t>
            </a:r>
            <a:r>
              <a:rPr lang="en-US" altLang="ko-KR" dirty="0" err="1">
                <a:latin typeface="+mn-ea"/>
                <a:ea typeface="+mn-ea"/>
              </a:rPr>
              <a:t>mkdir</a:t>
            </a:r>
            <a:r>
              <a:rPr lang="en-US" altLang="ko-KR" dirty="0">
                <a:latin typeface="+mn-ea"/>
                <a:ea typeface="+mn-ea"/>
              </a:rPr>
              <a:t> &lt;</a:t>
            </a:r>
            <a:r>
              <a:rPr lang="en-US" altLang="ko-KR" dirty="0" err="1">
                <a:latin typeface="+mn-ea"/>
                <a:ea typeface="+mn-ea"/>
              </a:rPr>
              <a:t>folder_name</a:t>
            </a:r>
            <a:r>
              <a:rPr lang="en-US" altLang="ko-KR" dirty="0">
                <a:latin typeface="+mn-ea"/>
                <a:ea typeface="+mn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&gt;&gt;cd &lt;</a:t>
            </a:r>
            <a:r>
              <a:rPr lang="en-US" altLang="ko-KR" dirty="0" err="1">
                <a:latin typeface="+mn-ea"/>
                <a:ea typeface="+mn-ea"/>
              </a:rPr>
              <a:t>folder_name</a:t>
            </a:r>
            <a:r>
              <a:rPr lang="en-US" altLang="ko-KR" dirty="0">
                <a:latin typeface="+mn-ea"/>
                <a:ea typeface="+mn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그 후 가상환경을 생성한다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&gt;&gt;python –m </a:t>
            </a:r>
            <a:r>
              <a:rPr lang="en-US" altLang="ko-KR" dirty="0" err="1">
                <a:latin typeface="+mn-ea"/>
                <a:ea typeface="+mn-ea"/>
              </a:rPr>
              <a:t>venv</a:t>
            </a:r>
            <a:r>
              <a:rPr lang="en-US" altLang="ko-KR" dirty="0">
                <a:latin typeface="+mn-ea"/>
                <a:ea typeface="+mn-ea"/>
              </a:rPr>
              <a:t> &lt;</a:t>
            </a:r>
            <a:r>
              <a:rPr lang="en-US" altLang="ko-KR" dirty="0" err="1">
                <a:latin typeface="+mn-ea"/>
                <a:ea typeface="+mn-ea"/>
              </a:rPr>
              <a:t>venv_name</a:t>
            </a:r>
            <a:r>
              <a:rPr lang="en-US" altLang="ko-KR" dirty="0">
                <a:latin typeface="+mn-ea"/>
                <a:ea typeface="+mn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그 후 가상환경 폴더로 들어가서 </a:t>
            </a:r>
            <a:r>
              <a:rPr lang="en-US" altLang="ko-KR" dirty="0">
                <a:latin typeface="+mn-ea"/>
                <a:ea typeface="+mn-ea"/>
              </a:rPr>
              <a:t>VSC</a:t>
            </a:r>
            <a:r>
              <a:rPr lang="ko-KR" altLang="en-US" dirty="0">
                <a:latin typeface="+mn-ea"/>
                <a:ea typeface="+mn-ea"/>
              </a:rPr>
              <a:t>를 시작하면 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&gt;&gt;cd &lt;</a:t>
            </a:r>
            <a:r>
              <a:rPr lang="en-US" altLang="ko-KR" dirty="0" err="1">
                <a:latin typeface="+mn-ea"/>
                <a:ea typeface="+mn-ea"/>
              </a:rPr>
              <a:t>venv_name</a:t>
            </a:r>
            <a:r>
              <a:rPr lang="en-US" altLang="ko-KR" dirty="0">
                <a:latin typeface="+mn-ea"/>
                <a:ea typeface="+mn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&gt;&gt;code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VSC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ko-KR" altLang="en-US" dirty="0" err="1">
                <a:latin typeface="+mn-ea"/>
                <a:ea typeface="+mn-ea"/>
              </a:rPr>
              <a:t>켜지는걸</a:t>
            </a:r>
            <a:r>
              <a:rPr lang="ko-KR" altLang="en-US" dirty="0">
                <a:latin typeface="+mn-ea"/>
                <a:ea typeface="+mn-ea"/>
              </a:rPr>
              <a:t> 알 수 있다</a:t>
            </a:r>
            <a:r>
              <a:rPr lang="en-US" altLang="ko-KR" dirty="0">
                <a:latin typeface="+mn-ea"/>
                <a:ea typeface="+mn-ea"/>
              </a:rPr>
              <a:t>, VSC </a:t>
            </a:r>
            <a:r>
              <a:rPr lang="ko-KR" altLang="en-US" dirty="0">
                <a:latin typeface="+mn-ea"/>
                <a:ea typeface="+mn-ea"/>
              </a:rPr>
              <a:t>내 </a:t>
            </a:r>
            <a:r>
              <a:rPr lang="en-US" altLang="ko-KR" dirty="0">
                <a:latin typeface="+mn-ea"/>
                <a:ea typeface="+mn-ea"/>
              </a:rPr>
              <a:t>Terminal (PowerShell) </a:t>
            </a:r>
            <a:r>
              <a:rPr lang="ko-KR" altLang="en-US" dirty="0">
                <a:latin typeface="+mn-ea"/>
                <a:ea typeface="+mn-ea"/>
              </a:rPr>
              <a:t>에서</a:t>
            </a:r>
            <a:r>
              <a:rPr lang="en-US" altLang="ko-KR" dirty="0">
                <a:latin typeface="+mn-ea"/>
                <a:ea typeface="+mn-ea"/>
              </a:rPr>
              <a:t>.. </a:t>
            </a:r>
            <a:r>
              <a:rPr lang="en-US" altLang="ko-KR" dirty="0" err="1">
                <a:latin typeface="+mn-ea"/>
                <a:ea typeface="+mn-ea"/>
              </a:rPr>
              <a:t>venv</a:t>
            </a:r>
            <a:r>
              <a:rPr lang="ko-KR" altLang="en-US" dirty="0">
                <a:latin typeface="+mn-ea"/>
                <a:ea typeface="+mn-ea"/>
              </a:rPr>
              <a:t>를 </a:t>
            </a:r>
            <a:r>
              <a:rPr lang="en-US" altLang="ko-KR" dirty="0" err="1">
                <a:latin typeface="+mn-ea"/>
                <a:ea typeface="+mn-ea"/>
              </a:rPr>
              <a:t>activat</a:t>
            </a:r>
            <a:r>
              <a:rPr lang="ko-KR" altLang="en-US" dirty="0">
                <a:latin typeface="+mn-ea"/>
                <a:ea typeface="+mn-ea"/>
              </a:rPr>
              <a:t>해주면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./activate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보통 관리자권한이 없으므로 실행이 안되는 경우가 있다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이런 경우</a:t>
            </a:r>
            <a:r>
              <a:rPr lang="en-US" altLang="ko-KR" dirty="0">
                <a:latin typeface="+mn-ea"/>
                <a:ea typeface="+mn-ea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&gt;&gt; Set-</a:t>
            </a:r>
            <a:r>
              <a:rPr lang="en-US" altLang="ko-KR" dirty="0" err="1">
                <a:latin typeface="+mn-ea"/>
                <a:ea typeface="+mn-ea"/>
              </a:rPr>
              <a:t>ExecutionPolicy</a:t>
            </a:r>
            <a:r>
              <a:rPr lang="en-US" altLang="ko-KR" dirty="0">
                <a:latin typeface="+mn-ea"/>
                <a:ea typeface="+mn-ea"/>
              </a:rPr>
              <a:t> –Scope </a:t>
            </a:r>
            <a:r>
              <a:rPr lang="en-US" altLang="ko-KR" dirty="0" err="1">
                <a:latin typeface="+mn-ea"/>
                <a:ea typeface="+mn-ea"/>
              </a:rPr>
              <a:t>CurrentUser</a:t>
            </a:r>
            <a:r>
              <a:rPr lang="en-US" altLang="ko-KR" dirty="0">
                <a:latin typeface="+mn-ea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그럼 </a:t>
            </a:r>
            <a:r>
              <a:rPr lang="en-US" altLang="ko-KR" dirty="0" err="1">
                <a:latin typeface="+mn-ea"/>
                <a:ea typeface="+mn-ea"/>
              </a:rPr>
              <a:t>ExecutionPolicy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값을 제공하라고 뜨는데 이 때 </a:t>
            </a:r>
            <a:r>
              <a:rPr lang="en-US" altLang="ko-KR" dirty="0">
                <a:latin typeface="+mn-ea"/>
                <a:ea typeface="+mn-ea"/>
              </a:rPr>
              <a:t>Unrestricted </a:t>
            </a:r>
            <a:r>
              <a:rPr lang="ko-KR" altLang="en-US" dirty="0">
                <a:latin typeface="+mn-ea"/>
                <a:ea typeface="+mn-ea"/>
              </a:rPr>
              <a:t>라고 적어주면 제한이 풀린다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5650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98A4-55E3-4E7C-A221-D1879A51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2021/09/26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5C155E-D0FB-4288-B608-32899A7D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845A1-C47D-4B6F-BFCC-C2B33B686CCF}"/>
              </a:ext>
            </a:extLst>
          </p:cNvPr>
          <p:cNvSpPr txBox="1"/>
          <p:nvPr/>
        </p:nvSpPr>
        <p:spPr>
          <a:xfrm>
            <a:off x="123825" y="1502807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수정해야할 부분은 많음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시그널이 아직도 좀 이상한듯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Talib library</a:t>
            </a:r>
            <a:r>
              <a:rPr lang="ko-KR" altLang="en-US" dirty="0">
                <a:latin typeface="+mn-ea"/>
                <a:ea typeface="+mn-ea"/>
              </a:rPr>
              <a:t>를 더 잘 </a:t>
            </a:r>
            <a:r>
              <a:rPr lang="ko-KR" altLang="en-US" dirty="0" err="1">
                <a:latin typeface="+mn-ea"/>
                <a:ea typeface="+mn-ea"/>
              </a:rPr>
              <a:t>활용해야하는데</a:t>
            </a:r>
            <a:r>
              <a:rPr lang="en-US" altLang="ko-KR" dirty="0">
                <a:latin typeface="+mn-ea"/>
                <a:ea typeface="+mn-ea"/>
              </a:rPr>
              <a:t>.. </a:t>
            </a:r>
            <a:r>
              <a:rPr lang="ko-KR" altLang="en-US" dirty="0" err="1">
                <a:latin typeface="+mn-ea"/>
                <a:ea typeface="+mn-ea"/>
              </a:rPr>
              <a:t>이거랑</a:t>
            </a:r>
            <a:r>
              <a:rPr lang="ko-KR" altLang="en-US" dirty="0">
                <a:latin typeface="+mn-ea"/>
                <a:ea typeface="+mn-ea"/>
              </a:rPr>
              <a:t> 내가 </a:t>
            </a:r>
            <a:r>
              <a:rPr lang="ko-KR" altLang="en-US" dirty="0" err="1">
                <a:latin typeface="+mn-ea"/>
                <a:ea typeface="+mn-ea"/>
              </a:rPr>
              <a:t>짜놓은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코드랑</a:t>
            </a:r>
            <a:r>
              <a:rPr lang="ko-KR" altLang="en-US" dirty="0">
                <a:latin typeface="+mn-ea"/>
                <a:ea typeface="+mn-ea"/>
              </a:rPr>
              <a:t> 충돌이 잦음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github</a:t>
            </a:r>
            <a:r>
              <a:rPr lang="ko-KR" altLang="en-US" dirty="0">
                <a:latin typeface="+mn-ea"/>
                <a:ea typeface="+mn-ea"/>
              </a:rPr>
              <a:t> 으로 시스템 세팅</a:t>
            </a:r>
            <a:r>
              <a:rPr lang="en-US" altLang="ko-KR" dirty="0">
                <a:latin typeface="+mn-ea"/>
                <a:ea typeface="+mn-ea"/>
              </a:rPr>
              <a:t>.. </a:t>
            </a:r>
            <a:r>
              <a:rPr lang="ko-KR" altLang="en-US" dirty="0">
                <a:latin typeface="+mn-ea"/>
                <a:ea typeface="+mn-ea"/>
              </a:rPr>
              <a:t>하</a:t>
            </a:r>
            <a:r>
              <a:rPr lang="en-US" altLang="ko-KR" dirty="0">
                <a:latin typeface="+mn-ea"/>
                <a:ea typeface="+mn-ea"/>
              </a:rPr>
              <a:t>..</a:t>
            </a:r>
            <a:r>
              <a:rPr lang="ko-KR" altLang="en-US" dirty="0">
                <a:latin typeface="+mn-ea"/>
                <a:ea typeface="+mn-ea"/>
              </a:rPr>
              <a:t>어렵다</a:t>
            </a:r>
            <a:r>
              <a:rPr lang="en-US" altLang="ko-KR" dirty="0">
                <a:latin typeface="+mn-ea"/>
                <a:ea typeface="+mn-ea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1766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98A4-55E3-4E7C-A221-D1879A51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5C155E-D0FB-4288-B608-32899A7D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75945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98A4-55E3-4E7C-A221-D1879A51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5C155E-D0FB-4288-B608-32899A7D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808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2021/02/15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793616" cy="369332"/>
            <a:chOff x="453628" y="1066140"/>
            <a:chExt cx="179361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Plotting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6"/>
            <a:ext cx="11526982" cy="291303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회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코마톤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코딩 개발 시작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다시 돌려보자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텔레그램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메세지는 모듈화 해야함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Plotting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도 고쳐야함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코마톤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모듈을 만들어보자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MACD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를 장기화해서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Back-testing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까지 해보자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RSI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까지 도입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코인엔 왠지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안맞는것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같기도 함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떡상을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먹을수가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없다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7338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2022/01/13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742833" cy="369332"/>
            <a:chOff x="453628" y="1066140"/>
            <a:chExt cx="174283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640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해야할</a:t>
              </a:r>
              <a:r>
                <a:rPr lang="ko-KR" altLang="en-US" b="1" spc="-90" dirty="0">
                  <a:latin typeface="+mn-ea"/>
                  <a:ea typeface="+mn-ea"/>
                </a:rPr>
                <a:t> 일 정리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15132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6</a:t>
            </a:r>
            <a:r>
              <a:rPr lang="ko-KR" altLang="en-US" dirty="0" err="1">
                <a:latin typeface="+mn-ea"/>
                <a:ea typeface="+mn-ea"/>
              </a:rPr>
              <a:t>회차</a:t>
            </a:r>
            <a:r>
              <a:rPr lang="ko-KR" altLang="en-US" dirty="0">
                <a:latin typeface="+mn-ea"/>
                <a:ea typeface="+mn-ea"/>
              </a:rPr>
              <a:t> 코딩 다시 시작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API 2</a:t>
            </a:r>
            <a:r>
              <a:rPr lang="ko-KR" altLang="en-US" dirty="0">
                <a:latin typeface="+mn-ea"/>
                <a:ea typeface="+mn-ea"/>
              </a:rPr>
              <a:t>개 이상 연결 구현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month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backtesting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구현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Smooth </a:t>
            </a:r>
            <a:r>
              <a:rPr lang="ko-KR" altLang="en-US" dirty="0">
                <a:latin typeface="+mn-ea"/>
                <a:ea typeface="+mn-ea"/>
              </a:rPr>
              <a:t>한 </a:t>
            </a:r>
            <a:r>
              <a:rPr lang="en-US" altLang="ko-KR" dirty="0" err="1">
                <a:latin typeface="+mn-ea"/>
                <a:ea typeface="+mn-ea"/>
              </a:rPr>
              <a:t>Github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연결 및 </a:t>
            </a:r>
            <a:r>
              <a:rPr lang="en-US" altLang="ko-KR" dirty="0" err="1">
                <a:latin typeface="+mn-ea"/>
                <a:ea typeface="+mn-ea"/>
              </a:rPr>
              <a:t>venv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익숙해지기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MEDIUM</a:t>
            </a:r>
            <a:r>
              <a:rPr lang="ko-KR" altLang="en-US" dirty="0">
                <a:latin typeface="+mn-ea"/>
                <a:ea typeface="+mn-ea"/>
              </a:rPr>
              <a:t> 작성하기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2B935-9492-4102-B958-B5F6AA88EB4F}"/>
              </a:ext>
            </a:extLst>
          </p:cNvPr>
          <p:cNvSpPr txBox="1"/>
          <p:nvPr/>
        </p:nvSpPr>
        <p:spPr>
          <a:xfrm>
            <a:off x="457795" y="5528970"/>
            <a:ext cx="79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꾸준히 하지 않으면 </a:t>
            </a:r>
            <a:r>
              <a:rPr lang="ko-KR" altLang="en-US" dirty="0" err="1">
                <a:latin typeface="+mn-ea"/>
                <a:ea typeface="+mn-ea"/>
              </a:rPr>
              <a:t>의미없다</a:t>
            </a:r>
            <a:r>
              <a:rPr lang="en-US" altLang="ko-KR" dirty="0">
                <a:latin typeface="+mn-ea"/>
                <a:ea typeface="+mn-ea"/>
              </a:rPr>
              <a:t>... </a:t>
            </a:r>
            <a:r>
              <a:rPr lang="ko-KR" altLang="en-US" dirty="0">
                <a:latin typeface="+mn-ea"/>
                <a:ea typeface="+mn-ea"/>
              </a:rPr>
              <a:t>써 놓은 코드들도 다 까먹는다</a:t>
            </a:r>
          </a:p>
        </p:txBody>
      </p:sp>
    </p:spTree>
    <p:extLst>
      <p:ext uri="{BB962C8B-B14F-4D97-AF65-F5344CB8AC3E}">
        <p14:creationId xmlns:p14="http://schemas.microsoft.com/office/powerpoint/2010/main" val="38421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006764" y="2359123"/>
            <a:ext cx="10307781" cy="4679851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2021/02/15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24" y="6360251"/>
            <a:ext cx="495276" cy="476250"/>
          </a:xfrm>
        </p:spPr>
        <p:txBody>
          <a:bodyPr/>
          <a:lstStyle/>
          <a:p>
            <a:fld id="{0E2515AC-7950-6B45-889F-9649BAFFFB74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292838" cy="369332"/>
            <a:chOff x="453628" y="1066140"/>
            <a:chExt cx="1292838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190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Algorithm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4627418" y="113969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Get_data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27418" y="1786239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6" name="직선 화살표 연결선 5"/>
          <p:cNvCxnSpPr>
            <a:stCxn id="4" idx="2"/>
            <a:endCxn id="10" idx="0"/>
          </p:cNvCxnSpPr>
          <p:nvPr/>
        </p:nvCxnSpPr>
        <p:spPr>
          <a:xfrm>
            <a:off x="5366327" y="1398311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88363" y="1084274"/>
            <a:ext cx="1764146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(Update = False)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7418" y="243278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88362" y="2359124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(Update = True, last 10 points)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9455" y="1435381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9455" y="205834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df_data_rolling</a:t>
            </a:r>
            <a:endParaRPr lang="en-US" b="1" i="1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>
            <a:stCxn id="10" idx="2"/>
            <a:endCxn id="14" idx="0"/>
          </p:cNvCxnSpPr>
          <p:nvPr/>
        </p:nvCxnSpPr>
        <p:spPr>
          <a:xfrm>
            <a:off x="5366327" y="2044857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27418" y="3079331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Append_data</a:t>
            </a:r>
            <a:endParaRPr lang="en-US" dirty="0"/>
          </a:p>
        </p:txBody>
      </p:sp>
      <p:cxnSp>
        <p:nvCxnSpPr>
          <p:cNvPr id="18" name="직선 화살표 연결선 17"/>
          <p:cNvCxnSpPr>
            <a:stCxn id="14" idx="2"/>
            <a:endCxn id="23" idx="0"/>
          </p:cNvCxnSpPr>
          <p:nvPr/>
        </p:nvCxnSpPr>
        <p:spPr>
          <a:xfrm>
            <a:off x="5366327" y="2691403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627418" y="3725877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Get_MACD</a:t>
            </a:r>
            <a:endParaRPr 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27418" y="4879556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Calculate </a:t>
            </a:r>
            <a:r>
              <a:rPr lang="en-US" sz="1050" dirty="0" err="1"/>
              <a:t>Trade_signals</a:t>
            </a:r>
            <a:endParaRPr lang="en-US" sz="1050" dirty="0"/>
          </a:p>
        </p:txBody>
      </p:sp>
      <p:cxnSp>
        <p:nvCxnSpPr>
          <p:cNvPr id="26" name="직선 화살표 연결선 25"/>
          <p:cNvCxnSpPr>
            <a:stCxn id="23" idx="2"/>
            <a:endCxn id="24" idx="0"/>
          </p:cNvCxnSpPr>
          <p:nvPr/>
        </p:nvCxnSpPr>
        <p:spPr>
          <a:xfrm>
            <a:off x="5366327" y="3337949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24" idx="2"/>
          </p:cNvCxnSpPr>
          <p:nvPr/>
        </p:nvCxnSpPr>
        <p:spPr>
          <a:xfrm>
            <a:off x="5366327" y="3984495"/>
            <a:ext cx="0" cy="2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41127" y="3079331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31" name="직선 화살표 연결선 30"/>
          <p:cNvCxnSpPr>
            <a:endCxn id="29" idx="1"/>
          </p:cNvCxnSpPr>
          <p:nvPr/>
        </p:nvCxnSpPr>
        <p:spPr>
          <a:xfrm>
            <a:off x="6331528" y="3208640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02071" y="2959701"/>
            <a:ext cx="29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df_data_rolling</a:t>
            </a:r>
            <a:r>
              <a:rPr lang="en-US" b="1" i="1" dirty="0">
                <a:latin typeface="+mn-ea"/>
                <a:ea typeface="+mn-ea"/>
              </a:rPr>
              <a:t> </a:t>
            </a:r>
          </a:p>
          <a:p>
            <a:r>
              <a:rPr lang="en-US" b="1" i="1" dirty="0">
                <a:latin typeface="+mn-ea"/>
                <a:ea typeface="+mn-ea"/>
              </a:rPr>
              <a:t>(maintain same length)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105236" y="3082953"/>
            <a:ext cx="75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37197" y="3993225"/>
            <a:ext cx="1764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+mn-ea"/>
                <a:ea typeface="+mn-ea"/>
              </a:rPr>
              <a:t>df_MACD</a:t>
            </a:r>
            <a:endParaRPr lang="en-US" sz="1200" b="1" i="1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6764" y="242767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While Loop</a:t>
            </a:r>
          </a:p>
        </p:txBody>
      </p:sp>
      <p:cxnSp>
        <p:nvCxnSpPr>
          <p:cNvPr id="41" name="꺾인 연결선 40"/>
          <p:cNvCxnSpPr>
            <a:cxnSpLocks/>
          </p:cNvCxnSpPr>
          <p:nvPr/>
        </p:nvCxnSpPr>
        <p:spPr>
          <a:xfrm rot="10800000">
            <a:off x="4627418" y="2532137"/>
            <a:ext cx="12700" cy="1982436"/>
          </a:xfrm>
          <a:prstGeom prst="bentConnector4">
            <a:avLst>
              <a:gd name="adj1" fmla="val 6134693"/>
              <a:gd name="adj2" fmla="val 99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618182" y="5442718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Signal?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799688" y="311115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Every 5 min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618182" y="6044824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Get_balance</a:t>
            </a:r>
            <a:endParaRPr lang="en-US" dirty="0"/>
          </a:p>
        </p:txBody>
      </p:sp>
      <p:cxnSp>
        <p:nvCxnSpPr>
          <p:cNvPr id="49" name="직선 화살표 연결선 48"/>
          <p:cNvCxnSpPr>
            <a:endCxn id="45" idx="0"/>
          </p:cNvCxnSpPr>
          <p:nvPr/>
        </p:nvCxnSpPr>
        <p:spPr>
          <a:xfrm flipH="1">
            <a:off x="5357091" y="5156276"/>
            <a:ext cx="9236" cy="28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5" idx="2"/>
            <a:endCxn id="47" idx="0"/>
          </p:cNvCxnSpPr>
          <p:nvPr/>
        </p:nvCxnSpPr>
        <p:spPr>
          <a:xfrm>
            <a:off x="5357091" y="5701336"/>
            <a:ext cx="0" cy="34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17378" y="5153830"/>
            <a:ext cx="430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+mn-ea"/>
                <a:ea typeface="+mn-ea"/>
              </a:rPr>
              <a:t>Buy_signal</a:t>
            </a:r>
            <a:r>
              <a:rPr lang="en-US" sz="1200" b="1" i="1" dirty="0">
                <a:latin typeface="+mn-ea"/>
                <a:ea typeface="+mn-ea"/>
              </a:rPr>
              <a:t>, </a:t>
            </a:r>
            <a:r>
              <a:rPr lang="en-US" sz="1200" b="1" i="1" dirty="0" err="1">
                <a:latin typeface="+mn-ea"/>
                <a:ea typeface="+mn-ea"/>
              </a:rPr>
              <a:t>sell_signal</a:t>
            </a:r>
            <a:r>
              <a:rPr lang="en-US" sz="1200" b="1" i="1" dirty="0">
                <a:latin typeface="+mn-ea"/>
                <a:ea typeface="+mn-ea"/>
              </a:rPr>
              <a:t>, </a:t>
            </a:r>
            <a:r>
              <a:rPr lang="en-US" sz="1200" b="1" i="1" dirty="0" err="1">
                <a:latin typeface="+mn-ea"/>
                <a:ea typeface="+mn-ea"/>
              </a:rPr>
              <a:t>df_signals</a:t>
            </a:r>
            <a:endParaRPr lang="en-US" sz="1200" b="1" i="1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58185" y="659923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XLS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4236003" y="6728544"/>
            <a:ext cx="38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618182" y="659923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Trades</a:t>
            </a:r>
          </a:p>
        </p:txBody>
      </p:sp>
      <p:cxnSp>
        <p:nvCxnSpPr>
          <p:cNvPr id="11" name="직선 화살표 연결선 10"/>
          <p:cNvCxnSpPr>
            <a:stCxn id="47" idx="2"/>
            <a:endCxn id="40" idx="0"/>
          </p:cNvCxnSpPr>
          <p:nvPr/>
        </p:nvCxnSpPr>
        <p:spPr>
          <a:xfrm>
            <a:off x="5357091" y="6303442"/>
            <a:ext cx="0" cy="29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02696" y="5733829"/>
            <a:ext cx="430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+mn-ea"/>
                <a:ea typeface="+mn-ea"/>
              </a:rPr>
              <a:t>Compare </a:t>
            </a:r>
            <a:r>
              <a:rPr lang="en-US" sz="1200" b="1" i="1" dirty="0" err="1">
                <a:latin typeface="+mn-ea"/>
                <a:ea typeface="+mn-ea"/>
              </a:rPr>
              <a:t>df_signal</a:t>
            </a:r>
            <a:r>
              <a:rPr lang="en-US" sz="1200" b="1" i="1" dirty="0">
                <a:latin typeface="+mn-ea"/>
                <a:ea typeface="+mn-ea"/>
              </a:rPr>
              <a:t> vs </a:t>
            </a:r>
            <a:r>
              <a:rPr lang="en-US" sz="1200" b="1" i="1" dirty="0" err="1">
                <a:latin typeface="+mn-ea"/>
                <a:ea typeface="+mn-ea"/>
              </a:rPr>
              <a:t>df_signal_backup</a:t>
            </a:r>
            <a:endParaRPr lang="en-US" sz="1200" b="1" i="1" dirty="0">
              <a:latin typeface="+mn-ea"/>
              <a:ea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66E6E76-81D3-4EB4-A231-2C02CC136A8C}"/>
              </a:ext>
            </a:extLst>
          </p:cNvPr>
          <p:cNvCxnSpPr/>
          <p:nvPr/>
        </p:nvCxnSpPr>
        <p:spPr>
          <a:xfrm>
            <a:off x="6188362" y="4470256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A57C55-D6F4-4B4A-8FBC-863A023F70B4}"/>
              </a:ext>
            </a:extLst>
          </p:cNvPr>
          <p:cNvSpPr/>
          <p:nvPr/>
        </p:nvSpPr>
        <p:spPr>
          <a:xfrm>
            <a:off x="6830831" y="432775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Get_balance</a:t>
            </a:r>
            <a:endParaRPr 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C4F57C-A6BA-429D-8F94-51EADA8DE759}"/>
              </a:ext>
            </a:extLst>
          </p:cNvPr>
          <p:cNvCxnSpPr/>
          <p:nvPr/>
        </p:nvCxnSpPr>
        <p:spPr>
          <a:xfrm>
            <a:off x="8418945" y="4470256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D20306-ED0A-4A0E-839C-2B96F254277B}"/>
              </a:ext>
            </a:extLst>
          </p:cNvPr>
          <p:cNvSpPr/>
          <p:nvPr/>
        </p:nvSpPr>
        <p:spPr>
          <a:xfrm>
            <a:off x="9104743" y="432775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Ticker Profit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6D05D9-36AF-451C-A452-7162B18683CE}"/>
              </a:ext>
            </a:extLst>
          </p:cNvPr>
          <p:cNvCxnSpPr>
            <a:cxnSpLocks/>
          </p:cNvCxnSpPr>
          <p:nvPr/>
        </p:nvCxnSpPr>
        <p:spPr>
          <a:xfrm>
            <a:off x="9843652" y="4703410"/>
            <a:ext cx="0" cy="45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4F1549-C726-4C91-8838-6B1BD57E2147}"/>
              </a:ext>
            </a:extLst>
          </p:cNvPr>
          <p:cNvSpPr/>
          <p:nvPr/>
        </p:nvSpPr>
        <p:spPr>
          <a:xfrm>
            <a:off x="8767484" y="5233633"/>
            <a:ext cx="2079804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Trade #2 (</a:t>
            </a:r>
            <a:r>
              <a:rPr lang="ko-KR" altLang="en-US" sz="1200" dirty="0" err="1"/>
              <a:t>개발안됨</a:t>
            </a:r>
            <a:r>
              <a:rPr lang="en-US" altLang="ko-KR" sz="1200" dirty="0"/>
              <a:t>)</a:t>
            </a:r>
            <a:endParaRPr 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5EE599A-544E-4114-AC44-DF664C31714F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096000" y="6726242"/>
            <a:ext cx="734831" cy="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4EE427-E462-4D77-B529-511F84B95B4A}"/>
              </a:ext>
            </a:extLst>
          </p:cNvPr>
          <p:cNvSpPr/>
          <p:nvPr/>
        </p:nvSpPr>
        <p:spPr>
          <a:xfrm>
            <a:off x="6830831" y="659693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Booking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872C13-8C68-4A61-BD9C-0BA6F6FFC1B8}"/>
              </a:ext>
            </a:extLst>
          </p:cNvPr>
          <p:cNvSpPr/>
          <p:nvPr/>
        </p:nvSpPr>
        <p:spPr>
          <a:xfrm>
            <a:off x="4662199" y="4340420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Update_data</a:t>
            </a:r>
            <a:endParaRPr 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B7672F-EF38-411A-B715-C28B8BAA9FD8}"/>
              </a:ext>
            </a:extLst>
          </p:cNvPr>
          <p:cNvCxnSpPr>
            <a:cxnSpLocks/>
          </p:cNvCxnSpPr>
          <p:nvPr/>
        </p:nvCxnSpPr>
        <p:spPr>
          <a:xfrm>
            <a:off x="5353559" y="4604602"/>
            <a:ext cx="0" cy="2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3370971" cy="369332"/>
            <a:chOff x="453628" y="1066140"/>
            <a:chExt cx="337097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3268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Signals : </a:t>
              </a:r>
              <a:r>
                <a:rPr lang="ko-KR" altLang="en-US" b="1" spc="-90" dirty="0">
                  <a:latin typeface="+mn-ea"/>
                  <a:ea typeface="+mn-ea"/>
                </a:rPr>
                <a:t>매수</a:t>
              </a:r>
              <a:r>
                <a:rPr lang="en-US" altLang="ko-KR" b="1" spc="-90" dirty="0">
                  <a:latin typeface="+mn-ea"/>
                  <a:ea typeface="+mn-ea"/>
                </a:rPr>
                <a:t>/</a:t>
              </a:r>
              <a:r>
                <a:rPr lang="ko-KR" altLang="en-US" b="1" spc="-90" dirty="0">
                  <a:latin typeface="+mn-ea"/>
                  <a:ea typeface="+mn-ea"/>
                </a:rPr>
                <a:t>매도 전략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직선 연결선 4"/>
          <p:cNvCxnSpPr/>
          <p:nvPr/>
        </p:nvCxnSpPr>
        <p:spPr>
          <a:xfrm>
            <a:off x="937022" y="1962150"/>
            <a:ext cx="0" cy="414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37022" y="6086475"/>
            <a:ext cx="11077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7022" y="3876675"/>
            <a:ext cx="110771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1975" y="366450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14557" y="367843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+mn-ea"/>
                <a:ea typeface="+mn-ea"/>
              </a:rPr>
              <a:t>MACD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190625" y="1948131"/>
            <a:ext cx="10591800" cy="3519578"/>
          </a:xfrm>
          <a:custGeom>
            <a:avLst/>
            <a:gdLst>
              <a:gd name="connsiteX0" fmla="*/ 0 w 10591800"/>
              <a:gd name="connsiteY0" fmla="*/ 1919019 h 3519578"/>
              <a:gd name="connsiteX1" fmla="*/ 1247775 w 10591800"/>
              <a:gd name="connsiteY1" fmla="*/ 537894 h 3519578"/>
              <a:gd name="connsiteX2" fmla="*/ 2314575 w 10591800"/>
              <a:gd name="connsiteY2" fmla="*/ 1919019 h 3519578"/>
              <a:gd name="connsiteX3" fmla="*/ 2981325 w 10591800"/>
              <a:gd name="connsiteY3" fmla="*/ 3185844 h 3519578"/>
              <a:gd name="connsiteX4" fmla="*/ 4067175 w 10591800"/>
              <a:gd name="connsiteY4" fmla="*/ 2557194 h 3519578"/>
              <a:gd name="connsiteX5" fmla="*/ 5381625 w 10591800"/>
              <a:gd name="connsiteY5" fmla="*/ 3471594 h 3519578"/>
              <a:gd name="connsiteX6" fmla="*/ 6781800 w 10591800"/>
              <a:gd name="connsiteY6" fmla="*/ 785544 h 3519578"/>
              <a:gd name="connsiteX7" fmla="*/ 8134350 w 10591800"/>
              <a:gd name="connsiteY7" fmla="*/ 1452294 h 3519578"/>
              <a:gd name="connsiteX8" fmla="*/ 9410700 w 10591800"/>
              <a:gd name="connsiteY8" fmla="*/ 42594 h 3519578"/>
              <a:gd name="connsiteX9" fmla="*/ 10591800 w 10591800"/>
              <a:gd name="connsiteY9" fmla="*/ 3385869 h 351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1800" h="3519578">
                <a:moveTo>
                  <a:pt x="0" y="1919019"/>
                </a:moveTo>
                <a:cubicBezTo>
                  <a:pt x="431006" y="1228456"/>
                  <a:pt x="862013" y="537894"/>
                  <a:pt x="1247775" y="537894"/>
                </a:cubicBezTo>
                <a:cubicBezTo>
                  <a:pt x="1633537" y="537894"/>
                  <a:pt x="2025650" y="1477694"/>
                  <a:pt x="2314575" y="1919019"/>
                </a:cubicBezTo>
                <a:cubicBezTo>
                  <a:pt x="2603500" y="2360344"/>
                  <a:pt x="2689225" y="3079482"/>
                  <a:pt x="2981325" y="3185844"/>
                </a:cubicBezTo>
                <a:cubicBezTo>
                  <a:pt x="3273425" y="3292206"/>
                  <a:pt x="3667125" y="2509569"/>
                  <a:pt x="4067175" y="2557194"/>
                </a:cubicBezTo>
                <a:cubicBezTo>
                  <a:pt x="4467225" y="2604819"/>
                  <a:pt x="4929188" y="3766869"/>
                  <a:pt x="5381625" y="3471594"/>
                </a:cubicBezTo>
                <a:cubicBezTo>
                  <a:pt x="5834062" y="3176319"/>
                  <a:pt x="6323013" y="1122094"/>
                  <a:pt x="6781800" y="785544"/>
                </a:cubicBezTo>
                <a:cubicBezTo>
                  <a:pt x="7240587" y="448994"/>
                  <a:pt x="7696200" y="1576119"/>
                  <a:pt x="8134350" y="1452294"/>
                </a:cubicBezTo>
                <a:cubicBezTo>
                  <a:pt x="8572500" y="1328469"/>
                  <a:pt x="9001125" y="-279668"/>
                  <a:pt x="9410700" y="42594"/>
                </a:cubicBezTo>
                <a:cubicBezTo>
                  <a:pt x="9820275" y="364856"/>
                  <a:pt x="10206037" y="1875362"/>
                  <a:pt x="10591800" y="33858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2210751" y="1944052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2858451" y="3664505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3963351" y="5217123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6" name="타원 25"/>
          <p:cNvSpPr/>
          <p:nvPr/>
        </p:nvSpPr>
        <p:spPr>
          <a:xfrm>
            <a:off x="7020876" y="3361712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27" name="타원 26"/>
          <p:cNvSpPr/>
          <p:nvPr/>
        </p:nvSpPr>
        <p:spPr>
          <a:xfrm>
            <a:off x="6057582" y="5518945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8" name="타원 27"/>
          <p:cNvSpPr/>
          <p:nvPr/>
        </p:nvSpPr>
        <p:spPr>
          <a:xfrm>
            <a:off x="4989033" y="3978058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29" name="타원 28"/>
          <p:cNvSpPr/>
          <p:nvPr/>
        </p:nvSpPr>
        <p:spPr>
          <a:xfrm>
            <a:off x="7875108" y="2134653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0" name="타원 29"/>
          <p:cNvSpPr/>
          <p:nvPr/>
        </p:nvSpPr>
        <p:spPr>
          <a:xfrm>
            <a:off x="9075258" y="3433127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1" name="타원 30"/>
          <p:cNvSpPr/>
          <p:nvPr/>
        </p:nvSpPr>
        <p:spPr>
          <a:xfrm>
            <a:off x="10323033" y="1447958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11399358" y="3362931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73507" y="1666876"/>
            <a:ext cx="266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1 (</a:t>
            </a:r>
            <a:r>
              <a:rPr lang="en-US" altLang="ko-KR" b="1" i="1" dirty="0" err="1">
                <a:latin typeface="+mn-ea"/>
                <a:ea typeface="+mn-ea"/>
              </a:rPr>
              <a:t>dMdt_Sell</a:t>
            </a:r>
            <a:r>
              <a:rPr lang="en-US" altLang="ko-KR" b="1" i="1" dirty="0">
                <a:latin typeface="+mn-ea"/>
                <a:ea typeface="+mn-ea"/>
              </a:rPr>
              <a:t>)</a:t>
            </a: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50% </a:t>
            </a:r>
            <a:r>
              <a:rPr lang="ko-KR" altLang="en-US" b="1" i="1" dirty="0">
                <a:latin typeface="+mn-ea"/>
                <a:ea typeface="+mn-ea"/>
              </a:rPr>
              <a:t>매도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존버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8470" y="4120475"/>
            <a:ext cx="266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2 (</a:t>
            </a:r>
            <a:r>
              <a:rPr lang="en-US" altLang="ko-KR" b="1" i="1" dirty="0" err="1">
                <a:latin typeface="+mn-ea"/>
                <a:ea typeface="+mn-ea"/>
              </a:rPr>
              <a:t>MACD_Sell</a:t>
            </a:r>
            <a:r>
              <a:rPr lang="en-US" altLang="ko-KR" b="1" i="1" dirty="0">
                <a:latin typeface="+mn-ea"/>
                <a:ea typeface="+mn-ea"/>
              </a:rPr>
              <a:t>)</a:t>
            </a: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전량매도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존버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8451" y="5676267"/>
            <a:ext cx="280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3 (</a:t>
            </a:r>
            <a:r>
              <a:rPr lang="en-US" altLang="ko-KR" b="1" i="1" dirty="0" err="1">
                <a:latin typeface="+mn-ea"/>
                <a:ea typeface="+mn-ea"/>
              </a:rPr>
              <a:t>dMdt_Buy</a:t>
            </a:r>
            <a:r>
              <a:rPr lang="en-US" altLang="ko-KR" b="1" i="1" dirty="0">
                <a:latin typeface="+mn-ea"/>
                <a:ea typeface="+mn-ea"/>
              </a:rPr>
              <a:t>)</a:t>
            </a: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>
                <a:latin typeface="+mn-ea"/>
                <a:ea typeface="+mn-ea"/>
              </a:rPr>
              <a:t>있으면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5659" y="2924057"/>
            <a:ext cx="280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6 </a:t>
            </a:r>
            <a:r>
              <a:rPr lang="en-US" altLang="ko-KR" b="1" i="1" dirty="0">
                <a:latin typeface="+mn-ea"/>
              </a:rPr>
              <a:t>(</a:t>
            </a:r>
            <a:r>
              <a:rPr lang="en-US" altLang="ko-KR" b="1" i="1" dirty="0" err="1">
                <a:latin typeface="+mn-ea"/>
              </a:rPr>
              <a:t>dMdt_Sell</a:t>
            </a:r>
            <a:r>
              <a:rPr lang="en-US" altLang="ko-KR" b="1" i="1" dirty="0">
                <a:latin typeface="+mn-ea"/>
              </a:rPr>
              <a:t>)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전량매도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존버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19615" y="4064288"/>
            <a:ext cx="280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4 </a:t>
            </a:r>
            <a:r>
              <a:rPr lang="en-US" altLang="ko-KR" b="1" i="1" dirty="0">
                <a:latin typeface="+mn-ea"/>
              </a:rPr>
              <a:t>(</a:t>
            </a:r>
            <a:r>
              <a:rPr lang="en-US" altLang="ko-KR" b="1" i="1" dirty="0" err="1">
                <a:latin typeface="+mn-ea"/>
              </a:rPr>
              <a:t>MACD_Sell</a:t>
            </a:r>
            <a:r>
              <a:rPr lang="en-US" altLang="ko-KR" b="1" i="1" dirty="0">
                <a:latin typeface="+mn-ea"/>
              </a:rPr>
              <a:t>)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70835" y="3921094"/>
            <a:ext cx="280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5 </a:t>
            </a:r>
            <a:r>
              <a:rPr lang="en-US" altLang="ko-KR" b="1" i="1" dirty="0">
                <a:latin typeface="+mn-ea"/>
              </a:rPr>
              <a:t>(</a:t>
            </a:r>
            <a:r>
              <a:rPr lang="en-US" altLang="ko-KR" b="1" i="1" dirty="0" err="1">
                <a:latin typeface="+mn-ea"/>
              </a:rPr>
              <a:t>dMdt_Buy</a:t>
            </a:r>
            <a:r>
              <a:rPr lang="en-US" altLang="ko-KR" b="1" i="1" dirty="0">
                <a:latin typeface="+mn-ea"/>
              </a:rPr>
              <a:t>)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B3179B-3148-2E4E-8D49-FBB2D731B200}"/>
              </a:ext>
            </a:extLst>
          </p:cNvPr>
          <p:cNvSpPr txBox="1"/>
          <p:nvPr/>
        </p:nvSpPr>
        <p:spPr>
          <a:xfrm>
            <a:off x="4004567" y="95247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90" dirty="0" err="1">
                <a:latin typeface="+mn-ea"/>
                <a:ea typeface="+mn-ea"/>
              </a:rPr>
              <a:t>Trade_MACD</a:t>
            </a:r>
            <a:endParaRPr lang="ko-KR" altLang="en-US" b="1" spc="-9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16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A830E3-0F39-479C-B4E1-A2CF02177AAB}"/>
              </a:ext>
            </a:extLst>
          </p:cNvPr>
          <p:cNvGrpSpPr/>
          <p:nvPr/>
        </p:nvGrpSpPr>
        <p:grpSpPr>
          <a:xfrm>
            <a:off x="182850" y="1447958"/>
            <a:ext cx="11831350" cy="4657567"/>
            <a:chOff x="182850" y="1447958"/>
            <a:chExt cx="11831350" cy="465756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937022" y="1962150"/>
              <a:ext cx="0" cy="4143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937022" y="6086475"/>
              <a:ext cx="110771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937022" y="3876675"/>
              <a:ext cx="1107717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61975" y="3664505"/>
              <a:ext cx="176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514557" y="3678438"/>
              <a:ext cx="176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+mn-ea"/>
                  <a:ea typeface="+mn-ea"/>
                </a:rPr>
                <a:t>MACD</a:t>
              </a: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90625" y="1948131"/>
              <a:ext cx="10591800" cy="3519578"/>
            </a:xfrm>
            <a:custGeom>
              <a:avLst/>
              <a:gdLst>
                <a:gd name="connsiteX0" fmla="*/ 0 w 10591800"/>
                <a:gd name="connsiteY0" fmla="*/ 1919019 h 3519578"/>
                <a:gd name="connsiteX1" fmla="*/ 1247775 w 10591800"/>
                <a:gd name="connsiteY1" fmla="*/ 537894 h 3519578"/>
                <a:gd name="connsiteX2" fmla="*/ 2314575 w 10591800"/>
                <a:gd name="connsiteY2" fmla="*/ 1919019 h 3519578"/>
                <a:gd name="connsiteX3" fmla="*/ 2981325 w 10591800"/>
                <a:gd name="connsiteY3" fmla="*/ 3185844 h 3519578"/>
                <a:gd name="connsiteX4" fmla="*/ 4067175 w 10591800"/>
                <a:gd name="connsiteY4" fmla="*/ 2557194 h 3519578"/>
                <a:gd name="connsiteX5" fmla="*/ 5381625 w 10591800"/>
                <a:gd name="connsiteY5" fmla="*/ 3471594 h 3519578"/>
                <a:gd name="connsiteX6" fmla="*/ 6781800 w 10591800"/>
                <a:gd name="connsiteY6" fmla="*/ 785544 h 3519578"/>
                <a:gd name="connsiteX7" fmla="*/ 8134350 w 10591800"/>
                <a:gd name="connsiteY7" fmla="*/ 1452294 h 3519578"/>
                <a:gd name="connsiteX8" fmla="*/ 9410700 w 10591800"/>
                <a:gd name="connsiteY8" fmla="*/ 42594 h 3519578"/>
                <a:gd name="connsiteX9" fmla="*/ 10591800 w 10591800"/>
                <a:gd name="connsiteY9" fmla="*/ 3385869 h 351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1800" h="3519578">
                  <a:moveTo>
                    <a:pt x="0" y="1919019"/>
                  </a:moveTo>
                  <a:cubicBezTo>
                    <a:pt x="431006" y="1228456"/>
                    <a:pt x="862013" y="537894"/>
                    <a:pt x="1247775" y="537894"/>
                  </a:cubicBezTo>
                  <a:cubicBezTo>
                    <a:pt x="1633537" y="537894"/>
                    <a:pt x="2025650" y="1477694"/>
                    <a:pt x="2314575" y="1919019"/>
                  </a:cubicBezTo>
                  <a:cubicBezTo>
                    <a:pt x="2603500" y="2360344"/>
                    <a:pt x="2689225" y="3079482"/>
                    <a:pt x="2981325" y="3185844"/>
                  </a:cubicBezTo>
                  <a:cubicBezTo>
                    <a:pt x="3273425" y="3292206"/>
                    <a:pt x="3667125" y="2509569"/>
                    <a:pt x="4067175" y="2557194"/>
                  </a:cubicBezTo>
                  <a:cubicBezTo>
                    <a:pt x="4467225" y="2604819"/>
                    <a:pt x="4929188" y="3766869"/>
                    <a:pt x="5381625" y="3471594"/>
                  </a:cubicBezTo>
                  <a:cubicBezTo>
                    <a:pt x="5834062" y="3176319"/>
                    <a:pt x="6323013" y="1122094"/>
                    <a:pt x="6781800" y="785544"/>
                  </a:cubicBezTo>
                  <a:cubicBezTo>
                    <a:pt x="7240587" y="448994"/>
                    <a:pt x="7696200" y="1576119"/>
                    <a:pt x="8134350" y="1452294"/>
                  </a:cubicBezTo>
                  <a:cubicBezTo>
                    <a:pt x="8572500" y="1328469"/>
                    <a:pt x="9001125" y="-279668"/>
                    <a:pt x="9410700" y="42594"/>
                  </a:cubicBezTo>
                  <a:cubicBezTo>
                    <a:pt x="9820275" y="364856"/>
                    <a:pt x="10206037" y="1875362"/>
                    <a:pt x="10591800" y="338586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210751" y="1944052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2858451" y="3664505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3963351" y="5217123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7020876" y="3361712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6057582" y="5518945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4989033" y="3978058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6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7875108" y="2134653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0" name="타원 29"/>
            <p:cNvSpPr/>
            <p:nvPr/>
          </p:nvSpPr>
          <p:spPr>
            <a:xfrm>
              <a:off x="9075258" y="3433127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5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10323033" y="1447958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11399358" y="3362931"/>
              <a:ext cx="462756" cy="4627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8B3179B-3148-2E4E-8D49-FBB2D731B200}"/>
              </a:ext>
            </a:extLst>
          </p:cNvPr>
          <p:cNvSpPr txBox="1"/>
          <p:nvPr/>
        </p:nvSpPr>
        <p:spPr>
          <a:xfrm>
            <a:off x="4194729" y="299533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90" dirty="0" err="1">
                <a:latin typeface="+mn-ea"/>
                <a:ea typeface="+mn-ea"/>
              </a:rPr>
              <a:t>Trade_MACD</a:t>
            </a:r>
            <a:endParaRPr lang="ko-KR" altLang="en-US" b="1" spc="-9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2EB36-204E-473F-9245-44B868B8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09" y="6038718"/>
            <a:ext cx="9320779" cy="38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3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2021/02/15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793616" cy="369332"/>
            <a:chOff x="453628" y="1066140"/>
            <a:chExt cx="179361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Plotting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6"/>
            <a:ext cx="11526982" cy="291303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UBMI Crawling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해야겠다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856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2021/03/08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793616" cy="369332"/>
            <a:chOff x="453628" y="1066140"/>
            <a:chExt cx="179361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Plotting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6"/>
            <a:ext cx="11526982" cy="4759766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시간이 더이상 없다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기초적인 것만 검증하고 진행해보자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매도 조건을 변경하자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MACD Signal == 1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매도할때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BTC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의 상태를 보고 판단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중요한 건 매수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매도의 비율임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이동평균선 시그널을 활용하면 어떨까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LOSS CUT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개념은 메인 코인들에게는 적용하지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않아야함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(BTC, ETH, LTC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), only for altcoins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27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2021/03/28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793616" cy="369332"/>
            <a:chOff x="453628" y="1066140"/>
            <a:chExt cx="179361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Plotting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6"/>
            <a:ext cx="11526982" cy="4759766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불장이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올것으로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예상됨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손절코드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없애고 매매 시점만 잘 잡는다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익절비율도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변경해본다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코인은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 Ticker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결정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C3353-3474-4D79-A479-EAF9E67C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3449053"/>
            <a:ext cx="10820400" cy="962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3FA993-740B-4ABB-BF60-78FEA4BBE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4" y="4563242"/>
            <a:ext cx="12192000" cy="15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2021/03/31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793616" cy="369332"/>
            <a:chOff x="453628" y="1066140"/>
            <a:chExt cx="179361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Plotting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6"/>
            <a:ext cx="11526982" cy="4759766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BTC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추세가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BULLISH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일때만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매수하는 조건을 추가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그대신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손절매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금지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BTC dominance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값을 계속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tracking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해야함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3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2021/05/29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793616" cy="369332"/>
            <a:chOff x="453628" y="1066140"/>
            <a:chExt cx="179361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Plotting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6"/>
            <a:ext cx="11526982" cy="4759766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Profit tracking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 에러가 자주 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Savgol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filter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에러는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datapoint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부족해서였음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최소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달정도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는 모아서 시작해야 에러가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안남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copyerror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는 왠지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global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이거때문에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나는걸지도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377825" indent="-285750">
              <a:lnSpc>
                <a:spcPct val="15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26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Template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87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5F44267-01F7-4A0C-97EB-48C93C720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96" y="765175"/>
            <a:ext cx="100679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006764" y="2359123"/>
            <a:ext cx="10307781" cy="4679851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2022/01/13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24" y="6360251"/>
            <a:ext cx="495276" cy="476250"/>
          </a:xfrm>
        </p:spPr>
        <p:txBody>
          <a:bodyPr/>
          <a:lstStyle/>
          <a:p>
            <a:fld id="{0E2515AC-7950-6B45-889F-9649BAFFFB74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292838" cy="369332"/>
            <a:chOff x="453628" y="1066140"/>
            <a:chExt cx="1292838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190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Algorithm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4627418" y="113969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Get_data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27418" y="1786239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6" name="직선 화살표 연결선 5"/>
          <p:cNvCxnSpPr>
            <a:stCxn id="4" idx="2"/>
            <a:endCxn id="10" idx="0"/>
          </p:cNvCxnSpPr>
          <p:nvPr/>
        </p:nvCxnSpPr>
        <p:spPr>
          <a:xfrm>
            <a:off x="5366327" y="1398311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88363" y="1084274"/>
            <a:ext cx="1764146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(Update = False)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7418" y="243278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88362" y="2359124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(Update = True, last 10 points)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9455" y="1435381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9455" y="205834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df_data_rolling</a:t>
            </a:r>
            <a:endParaRPr lang="en-US" b="1" i="1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>
            <a:stCxn id="10" idx="2"/>
            <a:endCxn id="14" idx="0"/>
          </p:cNvCxnSpPr>
          <p:nvPr/>
        </p:nvCxnSpPr>
        <p:spPr>
          <a:xfrm>
            <a:off x="5366327" y="2044857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27418" y="3079331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Append_data</a:t>
            </a:r>
            <a:endParaRPr lang="en-US" dirty="0"/>
          </a:p>
        </p:txBody>
      </p:sp>
      <p:cxnSp>
        <p:nvCxnSpPr>
          <p:cNvPr id="18" name="직선 화살표 연결선 17"/>
          <p:cNvCxnSpPr>
            <a:stCxn id="14" idx="2"/>
            <a:endCxn id="23" idx="0"/>
          </p:cNvCxnSpPr>
          <p:nvPr/>
        </p:nvCxnSpPr>
        <p:spPr>
          <a:xfrm>
            <a:off x="5366327" y="2691403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627418" y="3725877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Get_MACD</a:t>
            </a:r>
            <a:endParaRPr 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27418" y="4879556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Calculate </a:t>
            </a:r>
            <a:r>
              <a:rPr lang="en-US" sz="1050" dirty="0" err="1"/>
              <a:t>Trade_signals</a:t>
            </a:r>
            <a:endParaRPr lang="en-US" sz="1050" dirty="0"/>
          </a:p>
        </p:txBody>
      </p:sp>
      <p:cxnSp>
        <p:nvCxnSpPr>
          <p:cNvPr id="26" name="직선 화살표 연결선 25"/>
          <p:cNvCxnSpPr>
            <a:stCxn id="23" idx="2"/>
            <a:endCxn id="24" idx="0"/>
          </p:cNvCxnSpPr>
          <p:nvPr/>
        </p:nvCxnSpPr>
        <p:spPr>
          <a:xfrm>
            <a:off x="5366327" y="3337949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24" idx="2"/>
          </p:cNvCxnSpPr>
          <p:nvPr/>
        </p:nvCxnSpPr>
        <p:spPr>
          <a:xfrm>
            <a:off x="5366327" y="3984495"/>
            <a:ext cx="0" cy="2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41127" y="3079331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31" name="직선 화살표 연결선 30"/>
          <p:cNvCxnSpPr>
            <a:endCxn id="29" idx="1"/>
          </p:cNvCxnSpPr>
          <p:nvPr/>
        </p:nvCxnSpPr>
        <p:spPr>
          <a:xfrm>
            <a:off x="6331528" y="3208640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02071" y="2959701"/>
            <a:ext cx="29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df_data_rolling</a:t>
            </a:r>
            <a:r>
              <a:rPr lang="en-US" b="1" i="1" dirty="0">
                <a:latin typeface="+mn-ea"/>
                <a:ea typeface="+mn-ea"/>
              </a:rPr>
              <a:t> </a:t>
            </a:r>
          </a:p>
          <a:p>
            <a:r>
              <a:rPr lang="en-US" b="1" i="1" dirty="0">
                <a:latin typeface="+mn-ea"/>
                <a:ea typeface="+mn-ea"/>
              </a:rPr>
              <a:t>(maintain same length)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105236" y="3082953"/>
            <a:ext cx="75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37197" y="3993225"/>
            <a:ext cx="1764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+mn-ea"/>
                <a:ea typeface="+mn-ea"/>
              </a:rPr>
              <a:t>df_MACD</a:t>
            </a:r>
            <a:endParaRPr lang="en-US" sz="1200" b="1" i="1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6764" y="242767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While Loop</a:t>
            </a:r>
          </a:p>
        </p:txBody>
      </p:sp>
      <p:cxnSp>
        <p:nvCxnSpPr>
          <p:cNvPr id="41" name="꺾인 연결선 40"/>
          <p:cNvCxnSpPr>
            <a:cxnSpLocks/>
          </p:cNvCxnSpPr>
          <p:nvPr/>
        </p:nvCxnSpPr>
        <p:spPr>
          <a:xfrm rot="10800000">
            <a:off x="4627418" y="2532137"/>
            <a:ext cx="12700" cy="1982436"/>
          </a:xfrm>
          <a:prstGeom prst="bentConnector4">
            <a:avLst>
              <a:gd name="adj1" fmla="val 6134693"/>
              <a:gd name="adj2" fmla="val 99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618182" y="5442718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Signal?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799688" y="311115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Every 5 min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618182" y="6044824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Get_balance</a:t>
            </a:r>
            <a:endParaRPr lang="en-US" dirty="0"/>
          </a:p>
        </p:txBody>
      </p:sp>
      <p:cxnSp>
        <p:nvCxnSpPr>
          <p:cNvPr id="49" name="직선 화살표 연결선 48"/>
          <p:cNvCxnSpPr>
            <a:endCxn id="45" idx="0"/>
          </p:cNvCxnSpPr>
          <p:nvPr/>
        </p:nvCxnSpPr>
        <p:spPr>
          <a:xfrm flipH="1">
            <a:off x="5357091" y="5156276"/>
            <a:ext cx="9236" cy="28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5" idx="2"/>
            <a:endCxn id="47" idx="0"/>
          </p:cNvCxnSpPr>
          <p:nvPr/>
        </p:nvCxnSpPr>
        <p:spPr>
          <a:xfrm>
            <a:off x="5357091" y="5701336"/>
            <a:ext cx="0" cy="34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17378" y="5153830"/>
            <a:ext cx="430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+mn-ea"/>
                <a:ea typeface="+mn-ea"/>
              </a:rPr>
              <a:t>Buy_signal</a:t>
            </a:r>
            <a:r>
              <a:rPr lang="en-US" sz="1200" b="1" i="1" dirty="0">
                <a:latin typeface="+mn-ea"/>
                <a:ea typeface="+mn-ea"/>
              </a:rPr>
              <a:t>, </a:t>
            </a:r>
            <a:r>
              <a:rPr lang="en-US" sz="1200" b="1" i="1" dirty="0" err="1">
                <a:latin typeface="+mn-ea"/>
                <a:ea typeface="+mn-ea"/>
              </a:rPr>
              <a:t>sell_signal</a:t>
            </a:r>
            <a:r>
              <a:rPr lang="en-US" sz="1200" b="1" i="1" dirty="0">
                <a:latin typeface="+mn-ea"/>
                <a:ea typeface="+mn-ea"/>
              </a:rPr>
              <a:t>, </a:t>
            </a:r>
            <a:r>
              <a:rPr lang="en-US" sz="1200" b="1" i="1" dirty="0" err="1">
                <a:latin typeface="+mn-ea"/>
                <a:ea typeface="+mn-ea"/>
              </a:rPr>
              <a:t>df_signals</a:t>
            </a:r>
            <a:endParaRPr lang="en-US" sz="1200" b="1" i="1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58185" y="659923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XLS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4236003" y="6728544"/>
            <a:ext cx="38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618182" y="659923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Trades</a:t>
            </a:r>
          </a:p>
        </p:txBody>
      </p:sp>
      <p:cxnSp>
        <p:nvCxnSpPr>
          <p:cNvPr id="11" name="직선 화살표 연결선 10"/>
          <p:cNvCxnSpPr>
            <a:stCxn id="47" idx="2"/>
            <a:endCxn id="40" idx="0"/>
          </p:cNvCxnSpPr>
          <p:nvPr/>
        </p:nvCxnSpPr>
        <p:spPr>
          <a:xfrm>
            <a:off x="5357091" y="6303442"/>
            <a:ext cx="0" cy="29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02696" y="5733829"/>
            <a:ext cx="430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+mn-ea"/>
                <a:ea typeface="+mn-ea"/>
              </a:rPr>
              <a:t>Compare </a:t>
            </a:r>
            <a:r>
              <a:rPr lang="en-US" sz="1200" b="1" i="1" dirty="0" err="1">
                <a:latin typeface="+mn-ea"/>
                <a:ea typeface="+mn-ea"/>
              </a:rPr>
              <a:t>df_signal</a:t>
            </a:r>
            <a:r>
              <a:rPr lang="en-US" sz="1200" b="1" i="1" dirty="0">
                <a:latin typeface="+mn-ea"/>
                <a:ea typeface="+mn-ea"/>
              </a:rPr>
              <a:t> vs </a:t>
            </a:r>
            <a:r>
              <a:rPr lang="en-US" sz="1200" b="1" i="1" dirty="0" err="1">
                <a:latin typeface="+mn-ea"/>
                <a:ea typeface="+mn-ea"/>
              </a:rPr>
              <a:t>df_signal_backup</a:t>
            </a:r>
            <a:endParaRPr lang="en-US" sz="1200" b="1" i="1" dirty="0">
              <a:latin typeface="+mn-ea"/>
              <a:ea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66E6E76-81D3-4EB4-A231-2C02CC136A8C}"/>
              </a:ext>
            </a:extLst>
          </p:cNvPr>
          <p:cNvCxnSpPr/>
          <p:nvPr/>
        </p:nvCxnSpPr>
        <p:spPr>
          <a:xfrm>
            <a:off x="6188362" y="4470256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A57C55-D6F4-4B4A-8FBC-863A023F70B4}"/>
              </a:ext>
            </a:extLst>
          </p:cNvPr>
          <p:cNvSpPr/>
          <p:nvPr/>
        </p:nvSpPr>
        <p:spPr>
          <a:xfrm>
            <a:off x="6830831" y="432775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Get_balance</a:t>
            </a:r>
            <a:endParaRPr 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C4F57C-A6BA-429D-8F94-51EADA8DE759}"/>
              </a:ext>
            </a:extLst>
          </p:cNvPr>
          <p:cNvCxnSpPr/>
          <p:nvPr/>
        </p:nvCxnSpPr>
        <p:spPr>
          <a:xfrm>
            <a:off x="8418945" y="4470256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D20306-ED0A-4A0E-839C-2B96F254277B}"/>
              </a:ext>
            </a:extLst>
          </p:cNvPr>
          <p:cNvSpPr/>
          <p:nvPr/>
        </p:nvSpPr>
        <p:spPr>
          <a:xfrm>
            <a:off x="9104743" y="432775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Ticker Profit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6D05D9-36AF-451C-A452-7162B18683CE}"/>
              </a:ext>
            </a:extLst>
          </p:cNvPr>
          <p:cNvCxnSpPr>
            <a:cxnSpLocks/>
          </p:cNvCxnSpPr>
          <p:nvPr/>
        </p:nvCxnSpPr>
        <p:spPr>
          <a:xfrm>
            <a:off x="9843652" y="4703410"/>
            <a:ext cx="0" cy="45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4F1549-C726-4C91-8838-6B1BD57E2147}"/>
              </a:ext>
            </a:extLst>
          </p:cNvPr>
          <p:cNvSpPr/>
          <p:nvPr/>
        </p:nvSpPr>
        <p:spPr>
          <a:xfrm>
            <a:off x="8767484" y="5233633"/>
            <a:ext cx="2079804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Trade #2 (</a:t>
            </a:r>
            <a:r>
              <a:rPr lang="ko-KR" altLang="en-US" sz="1200" dirty="0" err="1"/>
              <a:t>개발안됨</a:t>
            </a:r>
            <a:r>
              <a:rPr lang="en-US" altLang="ko-KR" sz="1200" dirty="0"/>
              <a:t>)</a:t>
            </a:r>
            <a:endParaRPr 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5EE599A-544E-4114-AC44-DF664C31714F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096000" y="6726242"/>
            <a:ext cx="734831" cy="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4EE427-E462-4D77-B529-511F84B95B4A}"/>
              </a:ext>
            </a:extLst>
          </p:cNvPr>
          <p:cNvSpPr/>
          <p:nvPr/>
        </p:nvSpPr>
        <p:spPr>
          <a:xfrm>
            <a:off x="6830831" y="659693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Booking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872C13-8C68-4A61-BD9C-0BA6F6FFC1B8}"/>
              </a:ext>
            </a:extLst>
          </p:cNvPr>
          <p:cNvSpPr/>
          <p:nvPr/>
        </p:nvSpPr>
        <p:spPr>
          <a:xfrm>
            <a:off x="4662199" y="4340420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Update_data</a:t>
            </a:r>
            <a:endParaRPr 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B7672F-EF38-411A-B715-C28B8BAA9FD8}"/>
              </a:ext>
            </a:extLst>
          </p:cNvPr>
          <p:cNvCxnSpPr>
            <a:cxnSpLocks/>
          </p:cNvCxnSpPr>
          <p:nvPr/>
        </p:nvCxnSpPr>
        <p:spPr>
          <a:xfrm>
            <a:off x="5353559" y="4604602"/>
            <a:ext cx="0" cy="2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Template</a:t>
            </a:r>
            <a:endParaRPr lang="en-US" dirty="0"/>
          </a:p>
        </p:txBody>
      </p:sp>
      <p:pic>
        <p:nvPicPr>
          <p:cNvPr id="22" name="Picture 12" descr="http://www.wallsoc.com/images/1440x900/2012/07/28/minimalistic-pattern-backgrounds-3134.png">
            <a:extLst>
              <a:ext uri="{FF2B5EF4-FFF2-40B4-BE49-F238E27FC236}">
                <a16:creationId xmlns:a16="http://schemas.microsoft.com/office/drawing/2014/main" id="{083D0F95-C94F-B74E-828A-550FD8300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rgbClr val="009DD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600"/>
                    </a14:imgEffect>
                    <a14:imgEffect>
                      <a14:saturation sat="234000"/>
                    </a14:imgEffect>
                    <a14:imgEffect>
                      <a14:brightnessContrast bright="38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3147" y="1020774"/>
            <a:ext cx="89297" cy="23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양쪽 모서리가 둥근 사각형 10"/>
          <p:cNvSpPr/>
          <p:nvPr/>
        </p:nvSpPr>
        <p:spPr>
          <a:xfrm>
            <a:off x="413147" y="1732130"/>
            <a:ext cx="3516100" cy="4608512"/>
          </a:xfrm>
          <a:prstGeom prst="round2SameRect">
            <a:avLst>
              <a:gd name="adj1" fmla="val 3382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3148" y="1589320"/>
            <a:ext cx="3516098" cy="36821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27891"/>
              </a:gs>
              <a:gs pos="100000">
                <a:srgbClr val="26AE9A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Template</a:t>
            </a:r>
            <a:endParaRPr lang="ko-KR" altLang="en-US" sz="14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47" y="2100347"/>
            <a:ext cx="319578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Temp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400" y="945614"/>
            <a:ext cx="118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Template</a:t>
            </a:r>
            <a:endParaRPr lang="ko-KR" altLang="en-US" b="1" dirty="0" err="1">
              <a:latin typeface="+mn-ea"/>
              <a:ea typeface="+mn-ea"/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8217873" y="1732130"/>
            <a:ext cx="3516100" cy="4608512"/>
          </a:xfrm>
          <a:prstGeom prst="round2SameRect">
            <a:avLst>
              <a:gd name="adj1" fmla="val 3382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17874" y="1589320"/>
            <a:ext cx="3516098" cy="36821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27891"/>
              </a:gs>
              <a:gs pos="100000">
                <a:srgbClr val="26AE9A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Template</a:t>
            </a:r>
            <a:endParaRPr lang="ko-KR" altLang="en-US" sz="14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0640" y="2055883"/>
            <a:ext cx="342333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Temp</a:t>
            </a:r>
            <a:endParaRPr lang="ko-KR" altLang="en-US" b="1" dirty="0" err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4315510" y="1732130"/>
            <a:ext cx="3516100" cy="4608512"/>
          </a:xfrm>
          <a:prstGeom prst="round2SameRect">
            <a:avLst>
              <a:gd name="adj1" fmla="val 3382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15511" y="1589320"/>
            <a:ext cx="3516098" cy="36821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27891"/>
              </a:gs>
              <a:gs pos="100000">
                <a:srgbClr val="26AE9A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Template</a:t>
            </a:r>
            <a:endParaRPr lang="ko-KR" altLang="en-US" sz="14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08275" y="2082653"/>
            <a:ext cx="342333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Temp</a:t>
            </a:r>
            <a:endParaRPr lang="ko-KR" altLang="en-US" b="1" dirty="0" err="1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24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2020/06/15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793616" cy="369332"/>
            <a:chOff x="453628" y="1066140"/>
            <a:chExt cx="179361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Plotting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2495226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MACD Plotting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할때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x-axis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날짜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control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하는거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분석중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835025" lvl="1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String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으로 되어있는 날짜 데이터를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Datetime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objec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로 변경하여 해결함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Dataframe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최신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부터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정열되서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계산 시 제일 최근 날짜 값이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끊킴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reverse the row order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MACD, Signal, MACD2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전부 계산하여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Plotting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까지 진행함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d[MACD2]/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값을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계산해야함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136" y="3613439"/>
            <a:ext cx="6450446" cy="31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2020/06/16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994184" cy="369332"/>
            <a:chOff x="453628" y="1066140"/>
            <a:chExt cx="1994184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892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Derivative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2051880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Took derivative of MACD2 signal (MACD – Signal)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I’m getting this warning about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copying..maybe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issue with index?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dMACD2/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values are very small, difficult to make out with other MACD signals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But I can certainly make out the crossings.. Very interesting..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 think maybe I should apply moving average?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9" y="4034903"/>
            <a:ext cx="5231355" cy="2559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036" y="4034903"/>
            <a:ext cx="5458691" cy="26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2020/06/17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2097866" cy="369332"/>
            <a:chOff x="453628" y="1066140"/>
            <a:chExt cx="2097866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99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Pandas copy error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3711578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 think I’m getting an error with Pandas indexing?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This is a complicated problem, haven’t solved it yet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d[MACD2]/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signal is noisy because it is 5-min term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 need to average it out so that it is 240 min term..</a:t>
            </a:r>
          </a:p>
        </p:txBody>
      </p:sp>
    </p:spTree>
    <p:extLst>
      <p:ext uri="{BB962C8B-B14F-4D97-AF65-F5344CB8AC3E}">
        <p14:creationId xmlns:p14="http://schemas.microsoft.com/office/powerpoint/2010/main" val="24021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2020/06/18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2112293" cy="369332"/>
            <a:chOff x="453628" y="1066140"/>
            <a:chExt cx="211229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201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Smoothing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2984753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 must make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dM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line smoother!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Apply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savgol_filter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Now let’s assign buy &amp; sell signals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Then plot vertical lines in CLOSE figure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09" y="2528166"/>
            <a:ext cx="7304546" cy="42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4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2020/06/21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6657255" cy="369332"/>
            <a:chOff x="453628" y="1066140"/>
            <a:chExt cx="6657255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655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Detecting Zero-Crossings and Extracting the time (</a:t>
              </a:r>
              <a:r>
                <a:rPr lang="en-US" altLang="ko-KR" b="1" spc="-90" dirty="0" err="1">
                  <a:latin typeface="+mn-ea"/>
                  <a:ea typeface="+mn-ea"/>
                </a:rPr>
                <a:t>backtesting</a:t>
              </a:r>
              <a:r>
                <a:rPr lang="en-US" altLang="ko-KR" b="1" spc="-90" dirty="0">
                  <a:latin typeface="+mn-ea"/>
                  <a:ea typeface="+mn-ea"/>
                </a:rPr>
                <a:t>?)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3711578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Use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np.sign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(y) to get whether the values are positive, negative, or zero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Use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np.diff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np.sign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(y)) to find out where zero-crossings are made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Extract the indices</a:t>
            </a:r>
          </a:p>
          <a:p>
            <a:pPr marL="92075">
              <a:lnSpc>
                <a:spcPct val="200000"/>
              </a:lnSpc>
              <a:buClr>
                <a:srgbClr val="027DEC"/>
              </a:buClr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0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2020/06/22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3383347" cy="369332"/>
            <a:chOff x="453628" y="1066140"/>
            <a:chExt cx="3383347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3281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Mark the buy/sell signal points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1571589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MACD_signal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dMdt_signal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을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Figure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 표시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Backtesting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도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를 불러온 이후에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MA26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그려지는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시점부터로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바꿔야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할듯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사는건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빨간색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파는건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파란색으로 바꿔야 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91" y="3380461"/>
            <a:ext cx="5879091" cy="29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2020/06/23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3383347" cy="369332"/>
            <a:chOff x="453628" y="1066140"/>
            <a:chExt cx="3383347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3281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Mark the buy/sell signal points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3483517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Buy/Sell Signal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을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dataframe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으로 만들어야 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현재는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List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색깔 해결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근데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왤케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시그널이 많지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이제 알고리즘을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짜야함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Back-testing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함수 구현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추매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구현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80461"/>
            <a:ext cx="7897092" cy="40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2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2020/06/24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519631" cy="369332"/>
            <a:chOff x="453628" y="1066140"/>
            <a:chExt cx="15196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41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Data update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3711578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분 간격으로 계속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 update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받아서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dataframe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update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하고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Excel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Export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하자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28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2020/06/29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519631" cy="369332"/>
            <a:chOff x="453628" y="1066140"/>
            <a:chExt cx="15196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41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Data update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3711578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Dataframe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update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을 위해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time module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이럴 필요 없음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그냥 최근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datapoint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10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가져와서 현재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df_data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concatenate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하면 됨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18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2021/06/27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742833" cy="369332"/>
            <a:chOff x="453628" y="1066140"/>
            <a:chExt cx="174283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640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해야할</a:t>
              </a:r>
              <a:r>
                <a:rPr lang="ko-KR" altLang="en-US" b="1" spc="-90" dirty="0">
                  <a:latin typeface="+mn-ea"/>
                  <a:ea typeface="+mn-ea"/>
                </a:rPr>
                <a:t> 일 정리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15132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ko-KR" altLang="en-US" dirty="0" err="1">
                <a:latin typeface="+mn-ea"/>
                <a:ea typeface="+mn-ea"/>
              </a:rPr>
              <a:t>회차</a:t>
            </a:r>
            <a:r>
              <a:rPr lang="ko-KR" altLang="en-US" dirty="0">
                <a:latin typeface="+mn-ea"/>
                <a:ea typeface="+mn-ea"/>
              </a:rPr>
              <a:t> 코딩 다시 시작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  <a:ea typeface="+mn-ea"/>
              </a:rPr>
              <a:t>빠른시간에</a:t>
            </a:r>
            <a:r>
              <a:rPr lang="ko-KR" altLang="en-US" dirty="0">
                <a:latin typeface="+mn-ea"/>
                <a:ea typeface="+mn-ea"/>
              </a:rPr>
              <a:t> 발전할 순 없지만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하나씩 보완해 나가야 함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개발은 </a:t>
            </a:r>
            <a:r>
              <a:rPr lang="ko-KR" altLang="en-US" dirty="0" err="1">
                <a:latin typeface="+mn-ea"/>
                <a:ea typeface="+mn-ea"/>
              </a:rPr>
              <a:t>회령이</a:t>
            </a:r>
            <a:r>
              <a:rPr lang="ko-KR" altLang="en-US" dirty="0">
                <a:latin typeface="+mn-ea"/>
                <a:ea typeface="+mn-ea"/>
              </a:rPr>
              <a:t> 아이폰 계정으로 진행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해결해야할 아이템들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1) MACD Plotting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2) MACD Signal </a:t>
            </a:r>
            <a:r>
              <a:rPr lang="ko-KR" altLang="en-US" dirty="0">
                <a:latin typeface="+mn-ea"/>
                <a:ea typeface="+mn-ea"/>
              </a:rPr>
              <a:t>계산관련 </a:t>
            </a:r>
            <a:r>
              <a:rPr lang="en-US" altLang="ko-KR" dirty="0">
                <a:latin typeface="+mn-ea"/>
                <a:ea typeface="+mn-ea"/>
              </a:rPr>
              <a:t>(smoothing filter </a:t>
            </a:r>
            <a:r>
              <a:rPr lang="ko-KR" altLang="en-US" dirty="0">
                <a:latin typeface="+mn-ea"/>
                <a:ea typeface="+mn-ea"/>
              </a:rPr>
              <a:t>등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3) </a:t>
            </a:r>
            <a:r>
              <a:rPr lang="en-US" altLang="ko-KR" dirty="0" err="1">
                <a:latin typeface="+mn-ea"/>
                <a:ea typeface="+mn-ea"/>
              </a:rPr>
              <a:t>dataframe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에러나는거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4)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profit_tracking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하는거</a:t>
            </a:r>
            <a:r>
              <a:rPr lang="ko-KR" altLang="en-US" dirty="0">
                <a:latin typeface="+mn-ea"/>
                <a:ea typeface="+mn-ea"/>
              </a:rPr>
              <a:t> 아예 </a:t>
            </a:r>
            <a:r>
              <a:rPr lang="ko-KR" altLang="en-US" dirty="0" err="1">
                <a:latin typeface="+mn-ea"/>
                <a:ea typeface="+mn-ea"/>
              </a:rPr>
              <a:t>갈아없어야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할듯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5) back-testing model </a:t>
            </a:r>
            <a:r>
              <a:rPr lang="ko-KR" altLang="en-US" dirty="0">
                <a:latin typeface="+mn-ea"/>
                <a:ea typeface="+mn-ea"/>
              </a:rPr>
              <a:t>개발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6) RSI </a:t>
            </a:r>
            <a:r>
              <a:rPr lang="ko-KR" altLang="en-US" dirty="0">
                <a:latin typeface="+mn-ea"/>
                <a:ea typeface="+mn-ea"/>
              </a:rPr>
              <a:t>모델 도입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7)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깃헙</a:t>
            </a:r>
            <a:r>
              <a:rPr lang="ko-KR" altLang="en-US" dirty="0">
                <a:latin typeface="+mn-ea"/>
                <a:ea typeface="+mn-ea"/>
              </a:rPr>
              <a:t> 공부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CM 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모듈 함께 개발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546882" cy="369332"/>
            <a:chOff x="453628" y="1066140"/>
            <a:chExt cx="1546882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444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Data Update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3711578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Update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dataframe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onto existing one continuously</a:t>
            </a:r>
          </a:p>
        </p:txBody>
      </p:sp>
    </p:spTree>
    <p:extLst>
      <p:ext uri="{BB962C8B-B14F-4D97-AF65-F5344CB8AC3E}">
        <p14:creationId xmlns:p14="http://schemas.microsoft.com/office/powerpoint/2010/main" val="21401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546882" cy="369332"/>
            <a:chOff x="453628" y="1066140"/>
            <a:chExt cx="1546882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444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Data Update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7"/>
            <a:ext cx="11526982" cy="3711578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Update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dataframe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continuously (loop through 10 recent datapoints)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Buy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Sell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Signal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추가되는걸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확인하는게 중요함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It seems okay.. Now I must implement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추매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코드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lso need to implement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xlswrite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Also exporting plots</a:t>
            </a:r>
          </a:p>
        </p:txBody>
      </p:sp>
    </p:spTree>
    <p:extLst>
      <p:ext uri="{BB962C8B-B14F-4D97-AF65-F5344CB8AC3E}">
        <p14:creationId xmlns:p14="http://schemas.microsoft.com/office/powerpoint/2010/main" val="37502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4163304" cy="369332"/>
            <a:chOff x="453628" y="1066140"/>
            <a:chExt cx="4163304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406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Buy/Sell Signal Update</a:t>
              </a:r>
              <a:r>
                <a:rPr lang="ko-KR" altLang="en-US" b="1" spc="-90" dirty="0" err="1">
                  <a:latin typeface="+mn-ea"/>
                  <a:ea typeface="+mn-ea"/>
                </a:rPr>
                <a:t>되는거</a:t>
              </a:r>
              <a:r>
                <a:rPr lang="ko-KR" altLang="en-US" b="1" spc="-90" dirty="0">
                  <a:latin typeface="+mn-ea"/>
                  <a:ea typeface="+mn-ea"/>
                </a:rPr>
                <a:t> 확인하기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6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Embed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zcr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function into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trade_signal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function – done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Maintain same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df_data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length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done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 need to develop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back_testing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function!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매도 분할 비율 정하기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82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006764" y="2359124"/>
            <a:ext cx="10307781" cy="4149626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43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292838" cy="369332"/>
            <a:chOff x="453628" y="1066140"/>
            <a:chExt cx="1292838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190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Algorithm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4627418" y="113969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Get_data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27418" y="1786239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6" name="직선 화살표 연결선 5"/>
          <p:cNvCxnSpPr>
            <a:stCxn id="4" idx="2"/>
            <a:endCxn id="10" idx="0"/>
          </p:cNvCxnSpPr>
          <p:nvPr/>
        </p:nvCxnSpPr>
        <p:spPr>
          <a:xfrm>
            <a:off x="5366327" y="1398311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88363" y="1084274"/>
            <a:ext cx="1764146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(Update = False)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7418" y="243278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88362" y="2359124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(Update = True, last 10 points)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9455" y="1435381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9455" y="205834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df_data_rolling</a:t>
            </a:r>
            <a:endParaRPr lang="en-US" b="1" i="1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>
            <a:stCxn id="10" idx="2"/>
            <a:endCxn id="14" idx="0"/>
          </p:cNvCxnSpPr>
          <p:nvPr/>
        </p:nvCxnSpPr>
        <p:spPr>
          <a:xfrm>
            <a:off x="5366327" y="2044857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27418" y="3079331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Append_data</a:t>
            </a:r>
            <a:endParaRPr lang="en-US" dirty="0"/>
          </a:p>
        </p:txBody>
      </p:sp>
      <p:cxnSp>
        <p:nvCxnSpPr>
          <p:cNvPr id="18" name="직선 화살표 연결선 17"/>
          <p:cNvCxnSpPr>
            <a:stCxn id="14" idx="2"/>
            <a:endCxn id="23" idx="0"/>
          </p:cNvCxnSpPr>
          <p:nvPr/>
        </p:nvCxnSpPr>
        <p:spPr>
          <a:xfrm>
            <a:off x="5366327" y="2691403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627418" y="3725877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Get_MACD</a:t>
            </a:r>
            <a:endParaRPr 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27418" y="4384256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Trade_signals</a:t>
            </a:r>
            <a:endParaRPr lang="en-US" dirty="0"/>
          </a:p>
        </p:txBody>
      </p:sp>
      <p:cxnSp>
        <p:nvCxnSpPr>
          <p:cNvPr id="26" name="직선 화살표 연결선 25"/>
          <p:cNvCxnSpPr>
            <a:stCxn id="23" idx="2"/>
            <a:endCxn id="24" idx="0"/>
          </p:cNvCxnSpPr>
          <p:nvPr/>
        </p:nvCxnSpPr>
        <p:spPr>
          <a:xfrm>
            <a:off x="5366327" y="3337949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>
            <a:off x="5366327" y="3984495"/>
            <a:ext cx="0" cy="39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41127" y="3079331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31" name="직선 화살표 연결선 30"/>
          <p:cNvCxnSpPr>
            <a:endCxn id="29" idx="1"/>
          </p:cNvCxnSpPr>
          <p:nvPr/>
        </p:nvCxnSpPr>
        <p:spPr>
          <a:xfrm>
            <a:off x="6331528" y="3208640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02071" y="2959701"/>
            <a:ext cx="29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df_data_rolling</a:t>
            </a:r>
            <a:r>
              <a:rPr lang="en-US" b="1" i="1" dirty="0">
                <a:latin typeface="+mn-ea"/>
                <a:ea typeface="+mn-ea"/>
              </a:rPr>
              <a:t> </a:t>
            </a:r>
          </a:p>
          <a:p>
            <a:r>
              <a:rPr lang="en-US" b="1" i="1" dirty="0">
                <a:latin typeface="+mn-ea"/>
                <a:ea typeface="+mn-ea"/>
              </a:rPr>
              <a:t>(maintain same length)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105236" y="3082953"/>
            <a:ext cx="75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37197" y="3993225"/>
            <a:ext cx="1764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+mn-ea"/>
                <a:ea typeface="+mn-ea"/>
              </a:rPr>
              <a:t>df_MACD</a:t>
            </a:r>
            <a:endParaRPr lang="en-US" sz="1200" b="1" i="1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6764" y="242767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While Loop</a:t>
            </a:r>
          </a:p>
        </p:txBody>
      </p:sp>
      <p:cxnSp>
        <p:nvCxnSpPr>
          <p:cNvPr id="41" name="꺾인 연결선 40"/>
          <p:cNvCxnSpPr>
            <a:stCxn id="25" idx="1"/>
          </p:cNvCxnSpPr>
          <p:nvPr/>
        </p:nvCxnSpPr>
        <p:spPr>
          <a:xfrm rot="10800000">
            <a:off x="4627418" y="2531129"/>
            <a:ext cx="12700" cy="1982436"/>
          </a:xfrm>
          <a:prstGeom prst="bentConnector4">
            <a:avLst>
              <a:gd name="adj1" fmla="val 6134693"/>
              <a:gd name="adj2" fmla="val 99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618182" y="4947418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Signal?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799688" y="311115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Every 5 min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618182" y="5549524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Get_balance</a:t>
            </a:r>
            <a:endParaRPr lang="en-US" dirty="0"/>
          </a:p>
        </p:txBody>
      </p:sp>
      <p:cxnSp>
        <p:nvCxnSpPr>
          <p:cNvPr id="49" name="직선 화살표 연결선 48"/>
          <p:cNvCxnSpPr>
            <a:endCxn id="45" idx="0"/>
          </p:cNvCxnSpPr>
          <p:nvPr/>
        </p:nvCxnSpPr>
        <p:spPr>
          <a:xfrm flipH="1">
            <a:off x="5357091" y="4660976"/>
            <a:ext cx="9236" cy="28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5" idx="2"/>
            <a:endCxn id="47" idx="0"/>
          </p:cNvCxnSpPr>
          <p:nvPr/>
        </p:nvCxnSpPr>
        <p:spPr>
          <a:xfrm>
            <a:off x="5357091" y="5206036"/>
            <a:ext cx="0" cy="34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73747" y="4603902"/>
            <a:ext cx="430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+mn-ea"/>
                <a:ea typeface="+mn-ea"/>
              </a:rPr>
              <a:t>Buy_signal</a:t>
            </a:r>
            <a:r>
              <a:rPr lang="en-US" sz="1200" b="1" i="1" dirty="0">
                <a:latin typeface="+mn-ea"/>
                <a:ea typeface="+mn-ea"/>
              </a:rPr>
              <a:t>, </a:t>
            </a:r>
            <a:r>
              <a:rPr lang="en-US" sz="1200" b="1" i="1" dirty="0" err="1">
                <a:latin typeface="+mn-ea"/>
                <a:ea typeface="+mn-ea"/>
              </a:rPr>
              <a:t>sell_signal</a:t>
            </a:r>
            <a:r>
              <a:rPr lang="en-US" sz="1200" b="1" i="1" dirty="0">
                <a:latin typeface="+mn-ea"/>
                <a:ea typeface="+mn-ea"/>
              </a:rPr>
              <a:t>, </a:t>
            </a:r>
            <a:r>
              <a:rPr lang="en-US" sz="1200" b="1" i="1" dirty="0" err="1">
                <a:latin typeface="+mn-ea"/>
                <a:ea typeface="+mn-ea"/>
              </a:rPr>
              <a:t>df_signals</a:t>
            </a:r>
            <a:endParaRPr lang="en-US" sz="1200" b="1" i="1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58185" y="610393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XLS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4236003" y="6233244"/>
            <a:ext cx="38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618182" y="610393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Trades</a:t>
            </a:r>
          </a:p>
        </p:txBody>
      </p:sp>
      <p:cxnSp>
        <p:nvCxnSpPr>
          <p:cNvPr id="11" name="직선 화살표 연결선 10"/>
          <p:cNvCxnSpPr>
            <a:stCxn id="47" idx="2"/>
            <a:endCxn id="40" idx="0"/>
          </p:cNvCxnSpPr>
          <p:nvPr/>
        </p:nvCxnSpPr>
        <p:spPr>
          <a:xfrm>
            <a:off x="5357091" y="5808142"/>
            <a:ext cx="0" cy="29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87602" y="5219811"/>
            <a:ext cx="430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+mn-ea"/>
                <a:ea typeface="+mn-ea"/>
              </a:rPr>
              <a:t>Compare </a:t>
            </a:r>
            <a:r>
              <a:rPr lang="en-US" sz="1200" b="1" i="1" dirty="0" err="1">
                <a:latin typeface="+mn-ea"/>
                <a:ea typeface="+mn-ea"/>
              </a:rPr>
              <a:t>df_signal</a:t>
            </a:r>
            <a:r>
              <a:rPr lang="en-US" sz="1200" b="1" i="1" dirty="0">
                <a:latin typeface="+mn-ea"/>
                <a:ea typeface="+mn-ea"/>
              </a:rPr>
              <a:t> vs </a:t>
            </a:r>
            <a:r>
              <a:rPr lang="en-US" sz="1200" b="1" i="1" dirty="0" err="1">
                <a:latin typeface="+mn-ea"/>
                <a:ea typeface="+mn-ea"/>
              </a:rPr>
              <a:t>df_signal_backup</a:t>
            </a:r>
            <a:endParaRPr lang="en-US" sz="1200" b="1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1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44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3370971" cy="369332"/>
            <a:chOff x="453628" y="1066140"/>
            <a:chExt cx="337097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3268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MACD Signals : </a:t>
              </a:r>
              <a:r>
                <a:rPr lang="ko-KR" altLang="en-US" b="1" spc="-90" dirty="0">
                  <a:latin typeface="+mn-ea"/>
                  <a:ea typeface="+mn-ea"/>
                </a:rPr>
                <a:t>매수</a:t>
              </a:r>
              <a:r>
                <a:rPr lang="en-US" altLang="ko-KR" b="1" spc="-90" dirty="0">
                  <a:latin typeface="+mn-ea"/>
                  <a:ea typeface="+mn-ea"/>
                </a:rPr>
                <a:t>/</a:t>
              </a:r>
              <a:r>
                <a:rPr lang="ko-KR" altLang="en-US" b="1" spc="-90" dirty="0">
                  <a:latin typeface="+mn-ea"/>
                  <a:ea typeface="+mn-ea"/>
                </a:rPr>
                <a:t>매도 전략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직선 연결선 4"/>
          <p:cNvCxnSpPr/>
          <p:nvPr/>
        </p:nvCxnSpPr>
        <p:spPr>
          <a:xfrm>
            <a:off x="937022" y="1962150"/>
            <a:ext cx="0" cy="414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37022" y="6086475"/>
            <a:ext cx="11077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7022" y="3876675"/>
            <a:ext cx="110771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1975" y="366450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14557" y="367843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+mn-ea"/>
                <a:ea typeface="+mn-ea"/>
              </a:rPr>
              <a:t>MACD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190625" y="1948131"/>
            <a:ext cx="10591800" cy="3519578"/>
          </a:xfrm>
          <a:custGeom>
            <a:avLst/>
            <a:gdLst>
              <a:gd name="connsiteX0" fmla="*/ 0 w 10591800"/>
              <a:gd name="connsiteY0" fmla="*/ 1919019 h 3519578"/>
              <a:gd name="connsiteX1" fmla="*/ 1247775 w 10591800"/>
              <a:gd name="connsiteY1" fmla="*/ 537894 h 3519578"/>
              <a:gd name="connsiteX2" fmla="*/ 2314575 w 10591800"/>
              <a:gd name="connsiteY2" fmla="*/ 1919019 h 3519578"/>
              <a:gd name="connsiteX3" fmla="*/ 2981325 w 10591800"/>
              <a:gd name="connsiteY3" fmla="*/ 3185844 h 3519578"/>
              <a:gd name="connsiteX4" fmla="*/ 4067175 w 10591800"/>
              <a:gd name="connsiteY4" fmla="*/ 2557194 h 3519578"/>
              <a:gd name="connsiteX5" fmla="*/ 5381625 w 10591800"/>
              <a:gd name="connsiteY5" fmla="*/ 3471594 h 3519578"/>
              <a:gd name="connsiteX6" fmla="*/ 6781800 w 10591800"/>
              <a:gd name="connsiteY6" fmla="*/ 785544 h 3519578"/>
              <a:gd name="connsiteX7" fmla="*/ 8134350 w 10591800"/>
              <a:gd name="connsiteY7" fmla="*/ 1452294 h 3519578"/>
              <a:gd name="connsiteX8" fmla="*/ 9410700 w 10591800"/>
              <a:gd name="connsiteY8" fmla="*/ 42594 h 3519578"/>
              <a:gd name="connsiteX9" fmla="*/ 10591800 w 10591800"/>
              <a:gd name="connsiteY9" fmla="*/ 3385869 h 351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1800" h="3519578">
                <a:moveTo>
                  <a:pt x="0" y="1919019"/>
                </a:moveTo>
                <a:cubicBezTo>
                  <a:pt x="431006" y="1228456"/>
                  <a:pt x="862013" y="537894"/>
                  <a:pt x="1247775" y="537894"/>
                </a:cubicBezTo>
                <a:cubicBezTo>
                  <a:pt x="1633537" y="537894"/>
                  <a:pt x="2025650" y="1477694"/>
                  <a:pt x="2314575" y="1919019"/>
                </a:cubicBezTo>
                <a:cubicBezTo>
                  <a:pt x="2603500" y="2360344"/>
                  <a:pt x="2689225" y="3079482"/>
                  <a:pt x="2981325" y="3185844"/>
                </a:cubicBezTo>
                <a:cubicBezTo>
                  <a:pt x="3273425" y="3292206"/>
                  <a:pt x="3667125" y="2509569"/>
                  <a:pt x="4067175" y="2557194"/>
                </a:cubicBezTo>
                <a:cubicBezTo>
                  <a:pt x="4467225" y="2604819"/>
                  <a:pt x="4929188" y="3766869"/>
                  <a:pt x="5381625" y="3471594"/>
                </a:cubicBezTo>
                <a:cubicBezTo>
                  <a:pt x="5834062" y="3176319"/>
                  <a:pt x="6323013" y="1122094"/>
                  <a:pt x="6781800" y="785544"/>
                </a:cubicBezTo>
                <a:cubicBezTo>
                  <a:pt x="7240587" y="448994"/>
                  <a:pt x="7696200" y="1576119"/>
                  <a:pt x="8134350" y="1452294"/>
                </a:cubicBezTo>
                <a:cubicBezTo>
                  <a:pt x="8572500" y="1328469"/>
                  <a:pt x="9001125" y="-279668"/>
                  <a:pt x="9410700" y="42594"/>
                </a:cubicBezTo>
                <a:cubicBezTo>
                  <a:pt x="9820275" y="364856"/>
                  <a:pt x="10206037" y="1875362"/>
                  <a:pt x="10591800" y="33858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2210751" y="1944052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2858451" y="3664505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3963351" y="5217123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6" name="타원 25"/>
          <p:cNvSpPr/>
          <p:nvPr/>
        </p:nvSpPr>
        <p:spPr>
          <a:xfrm>
            <a:off x="7020876" y="3361712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27" name="타원 26"/>
          <p:cNvSpPr/>
          <p:nvPr/>
        </p:nvSpPr>
        <p:spPr>
          <a:xfrm>
            <a:off x="6057582" y="5518945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8" name="타원 27"/>
          <p:cNvSpPr/>
          <p:nvPr/>
        </p:nvSpPr>
        <p:spPr>
          <a:xfrm>
            <a:off x="4989033" y="3978058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29" name="타원 28"/>
          <p:cNvSpPr/>
          <p:nvPr/>
        </p:nvSpPr>
        <p:spPr>
          <a:xfrm>
            <a:off x="7875108" y="2134653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0" name="타원 29"/>
          <p:cNvSpPr/>
          <p:nvPr/>
        </p:nvSpPr>
        <p:spPr>
          <a:xfrm>
            <a:off x="9075258" y="3433127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1" name="타원 30"/>
          <p:cNvSpPr/>
          <p:nvPr/>
        </p:nvSpPr>
        <p:spPr>
          <a:xfrm>
            <a:off x="10323033" y="1447958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11399358" y="3362931"/>
            <a:ext cx="462756" cy="4627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73507" y="1666876"/>
            <a:ext cx="266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1 (</a:t>
            </a:r>
            <a:r>
              <a:rPr lang="en-US" altLang="ko-KR" b="1" i="1" dirty="0" err="1">
                <a:latin typeface="+mn-ea"/>
                <a:ea typeface="+mn-ea"/>
              </a:rPr>
              <a:t>dMdt_Sell</a:t>
            </a:r>
            <a:r>
              <a:rPr lang="en-US" altLang="ko-KR" b="1" i="1" dirty="0">
                <a:latin typeface="+mn-ea"/>
                <a:ea typeface="+mn-ea"/>
              </a:rPr>
              <a:t>)</a:t>
            </a: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50% </a:t>
            </a:r>
            <a:r>
              <a:rPr lang="ko-KR" altLang="en-US" b="1" i="1" dirty="0">
                <a:latin typeface="+mn-ea"/>
                <a:ea typeface="+mn-ea"/>
              </a:rPr>
              <a:t>매도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존버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8470" y="4120475"/>
            <a:ext cx="266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2 (</a:t>
            </a:r>
            <a:r>
              <a:rPr lang="en-US" altLang="ko-KR" b="1" i="1" dirty="0" err="1">
                <a:latin typeface="+mn-ea"/>
                <a:ea typeface="+mn-ea"/>
              </a:rPr>
              <a:t>MACD_Sell</a:t>
            </a:r>
            <a:r>
              <a:rPr lang="en-US" altLang="ko-KR" b="1" i="1" dirty="0">
                <a:latin typeface="+mn-ea"/>
                <a:ea typeface="+mn-ea"/>
              </a:rPr>
              <a:t>)</a:t>
            </a: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전량매도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존버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8451" y="5676267"/>
            <a:ext cx="280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3 (</a:t>
            </a:r>
            <a:r>
              <a:rPr lang="en-US" altLang="ko-KR" b="1" i="1" dirty="0" err="1">
                <a:latin typeface="+mn-ea"/>
                <a:ea typeface="+mn-ea"/>
              </a:rPr>
              <a:t>dMdt_Buy</a:t>
            </a:r>
            <a:r>
              <a:rPr lang="en-US" altLang="ko-KR" b="1" i="1" dirty="0">
                <a:latin typeface="+mn-ea"/>
                <a:ea typeface="+mn-ea"/>
              </a:rPr>
              <a:t>)</a:t>
            </a: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>
                <a:latin typeface="+mn-ea"/>
                <a:ea typeface="+mn-ea"/>
              </a:rPr>
              <a:t>있으면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5659" y="2924057"/>
            <a:ext cx="280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6 </a:t>
            </a:r>
            <a:r>
              <a:rPr lang="en-US" altLang="ko-KR" b="1" i="1" dirty="0">
                <a:latin typeface="+mn-ea"/>
              </a:rPr>
              <a:t>(</a:t>
            </a:r>
            <a:r>
              <a:rPr lang="en-US" altLang="ko-KR" b="1" i="1" dirty="0" err="1">
                <a:latin typeface="+mn-ea"/>
              </a:rPr>
              <a:t>dMdt_Sell</a:t>
            </a:r>
            <a:r>
              <a:rPr lang="en-US" altLang="ko-KR" b="1" i="1" dirty="0">
                <a:latin typeface="+mn-ea"/>
              </a:rPr>
              <a:t>)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전량매도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존버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19615" y="4064288"/>
            <a:ext cx="280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4 </a:t>
            </a:r>
            <a:r>
              <a:rPr lang="en-US" altLang="ko-KR" b="1" i="1" dirty="0">
                <a:latin typeface="+mn-ea"/>
              </a:rPr>
              <a:t>(</a:t>
            </a:r>
            <a:r>
              <a:rPr lang="en-US" altLang="ko-KR" b="1" i="1" dirty="0" err="1">
                <a:latin typeface="+mn-ea"/>
              </a:rPr>
              <a:t>MACD_Sell</a:t>
            </a:r>
            <a:r>
              <a:rPr lang="en-US" altLang="ko-KR" b="1" i="1" dirty="0">
                <a:latin typeface="+mn-ea"/>
              </a:rPr>
              <a:t>)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70835" y="3921094"/>
            <a:ext cx="280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ea"/>
                <a:ea typeface="+mn-ea"/>
              </a:rPr>
              <a:t>5 </a:t>
            </a:r>
            <a:r>
              <a:rPr lang="en-US" altLang="ko-KR" b="1" i="1" dirty="0">
                <a:latin typeface="+mn-ea"/>
              </a:rPr>
              <a:t>(</a:t>
            </a:r>
            <a:r>
              <a:rPr lang="en-US" altLang="ko-KR" b="1" i="1" dirty="0" err="1">
                <a:latin typeface="+mn-ea"/>
              </a:rPr>
              <a:t>dMdt_Buy</a:t>
            </a:r>
            <a:r>
              <a:rPr lang="en-US" altLang="ko-KR" b="1" i="1" dirty="0">
                <a:latin typeface="+mn-ea"/>
              </a:rPr>
              <a:t>)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수익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altLang="ko-KR" b="1" i="1" dirty="0">
              <a:latin typeface="+mn-ea"/>
              <a:ea typeface="+mn-ea"/>
            </a:endParaRPr>
          </a:p>
          <a:p>
            <a:r>
              <a:rPr lang="ko-KR" altLang="en-US" b="1" i="1" dirty="0">
                <a:latin typeface="+mn-ea"/>
                <a:ea typeface="+mn-ea"/>
              </a:rPr>
              <a:t>손해</a:t>
            </a:r>
            <a:r>
              <a:rPr lang="en-US" altLang="ko-KR" b="1" i="1" dirty="0">
                <a:latin typeface="+mn-ea"/>
                <a:ea typeface="+mn-ea"/>
              </a:rPr>
              <a:t>: </a:t>
            </a:r>
            <a:r>
              <a:rPr lang="ko-KR" altLang="en-US" b="1" i="1" dirty="0" err="1">
                <a:latin typeface="+mn-ea"/>
                <a:ea typeface="+mn-ea"/>
              </a:rPr>
              <a:t>추매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B3179B-3148-2E4E-8D49-FBB2D731B200}"/>
              </a:ext>
            </a:extLst>
          </p:cNvPr>
          <p:cNvSpPr txBox="1"/>
          <p:nvPr/>
        </p:nvSpPr>
        <p:spPr>
          <a:xfrm>
            <a:off x="4004567" y="95247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90" dirty="0" err="1">
                <a:latin typeface="+mn-ea"/>
                <a:ea typeface="+mn-ea"/>
              </a:rPr>
              <a:t>Trade_MACD</a:t>
            </a:r>
            <a:endParaRPr lang="ko-KR" altLang="en-US" b="1" spc="-9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91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45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693460" cy="369332"/>
            <a:chOff x="453628" y="1066140"/>
            <a:chExt cx="16934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591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 err="1">
                  <a:latin typeface="+mn-ea"/>
                  <a:ea typeface="+mn-ea"/>
                </a:rPr>
                <a:t>Df_signal</a:t>
              </a:r>
              <a:r>
                <a:rPr lang="en-US" altLang="ko-KR" b="1" spc="-90" dirty="0">
                  <a:latin typeface="+mn-ea"/>
                  <a:ea typeface="+mn-ea"/>
                </a:rPr>
                <a:t> </a:t>
              </a:r>
              <a:r>
                <a:rPr lang="ko-KR" altLang="en-US" b="1" spc="-90" dirty="0">
                  <a:latin typeface="+mn-ea"/>
                  <a:ea typeface="+mn-ea"/>
                </a:rPr>
                <a:t>에러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41745" y="1587246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내가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df_data_rolling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의 길이를 같게 유지하기때문에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Df_signal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 새로운 시그널이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들어온것을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length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로 하면 에러가 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따라서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df_signal_backup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에서의 마지막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line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df_signal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의 마지막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line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의 동일성으로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new signal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유무를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파악해야함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해결함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하지만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df_signal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에서도 계속 기존 값들이 사라지므로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거래값들을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저장하는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df_trade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를 새로 만들 필요가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있어보임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6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46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453331" cy="369332"/>
            <a:chOff x="453628" y="1066140"/>
            <a:chExt cx="14533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35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>
                  <a:latin typeface="+mn-ea"/>
                  <a:ea typeface="+mn-ea"/>
                </a:rPr>
                <a:t>해야할 일들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419695" y="1559537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이제 코인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Looping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시켜야함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예전에 했던 방식으로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그리고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추매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비율등을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정해야함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MACD PLOT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x-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축 범위가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안맞음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!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엑셀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export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를 폴더 따로 지정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지금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돌려놓은거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얼마나 잘 돌아가는지 보자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5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47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453331" cy="369332"/>
            <a:chOff x="453628" y="1066140"/>
            <a:chExt cx="14533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35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>
                  <a:latin typeface="+mn-ea"/>
                  <a:ea typeface="+mn-ea"/>
                </a:rPr>
                <a:t>해야할 일들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419695" y="1559537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코인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루프 매우 잘 돌아감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전량 매도에서 문제가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있어보임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해결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단위문제였음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JSONDECODEERROR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가 눈에 거슬림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새로운 시그널이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떳을때만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생기는 문제임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–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해결함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time.sleep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필요했음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빨간색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경고창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저거 왠지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iloc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문제인것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같은데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 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MACD Plot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 중간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plot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은 그냥 빼고 최근 하루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정도만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plotting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하자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해결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Datafile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들은 따로 폴더를 만들어서 관리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해결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92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48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453331" cy="369332"/>
            <a:chOff x="453628" y="1066140"/>
            <a:chExt cx="14533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35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>
                  <a:latin typeface="+mn-ea"/>
                  <a:ea typeface="+mn-ea"/>
                </a:rPr>
                <a:t>해야할 일들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419695" y="1559537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Back-testing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함수 개발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수익율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Rebalancing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함수 개발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매매 비율 조절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!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제일 중요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0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2020/07/26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49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453331" cy="369332"/>
            <a:chOff x="453628" y="1066140"/>
            <a:chExt cx="14533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35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>
                  <a:latin typeface="+mn-ea"/>
                  <a:ea typeface="+mn-ea"/>
                </a:rPr>
                <a:t>해야할 일들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419695" y="1559537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Back-testing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함수 개발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수익율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Rebalancing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함수 개발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수익율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계산 함수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해결함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매매 비율 조절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!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제일 중요</a:t>
            </a:r>
            <a:endParaRPr lang="en-US" altLang="ko-KR" sz="1600" b="1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파이참으로가서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파이인스톨러로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Compile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해야함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64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2021/07/10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45811" cy="369332"/>
            <a:chOff x="453628" y="1066140"/>
            <a:chExt cx="114581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4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Progress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15132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pyupbit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모듈이 업데이트 되어서 이제 </a:t>
            </a:r>
            <a:r>
              <a:rPr lang="en-US" altLang="ko-KR" dirty="0">
                <a:latin typeface="+mn-ea"/>
                <a:ea typeface="+mn-ea"/>
              </a:rPr>
              <a:t>200</a:t>
            </a:r>
            <a:r>
              <a:rPr lang="ko-KR" altLang="en-US" dirty="0">
                <a:latin typeface="+mn-ea"/>
                <a:ea typeface="+mn-ea"/>
              </a:rPr>
              <a:t>개 이상의 데이터를 불러올 수 있음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원래 </a:t>
            </a:r>
            <a:r>
              <a:rPr lang="ko-KR" altLang="en-US" dirty="0" err="1">
                <a:latin typeface="+mn-ea"/>
                <a:ea typeface="+mn-ea"/>
              </a:rPr>
              <a:t>코마톤</a:t>
            </a:r>
            <a:r>
              <a:rPr lang="ko-KR" altLang="en-US" dirty="0">
                <a:latin typeface="+mn-ea"/>
                <a:ea typeface="+mn-ea"/>
              </a:rPr>
              <a:t> 모듈에 추가하려고 </a:t>
            </a:r>
            <a:r>
              <a:rPr lang="ko-KR" altLang="en-US" dirty="0" err="1">
                <a:latin typeface="+mn-ea"/>
                <a:ea typeface="+mn-ea"/>
              </a:rPr>
              <a:t>했었는데</a:t>
            </a:r>
            <a:r>
              <a:rPr lang="ko-KR" altLang="en-US" dirty="0">
                <a:latin typeface="+mn-ea"/>
                <a:ea typeface="+mn-ea"/>
              </a:rPr>
              <a:t> 차별성이 없어짐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너무 </a:t>
            </a:r>
            <a:r>
              <a:rPr lang="ko-KR" altLang="en-US" dirty="0" err="1">
                <a:latin typeface="+mn-ea"/>
                <a:ea typeface="+mn-ea"/>
              </a:rPr>
              <a:t>오래되서</a:t>
            </a:r>
            <a:r>
              <a:rPr lang="ko-KR" altLang="en-US" dirty="0">
                <a:latin typeface="+mn-ea"/>
                <a:ea typeface="+mn-ea"/>
              </a:rPr>
              <a:t> 뭐가 </a:t>
            </a:r>
            <a:r>
              <a:rPr lang="ko-KR" altLang="en-US" dirty="0" err="1">
                <a:latin typeface="+mn-ea"/>
                <a:ea typeface="+mn-ea"/>
              </a:rPr>
              <a:t>뭔지</a:t>
            </a:r>
            <a:r>
              <a:rPr lang="ko-KR" altLang="en-US" dirty="0">
                <a:latin typeface="+mn-ea"/>
                <a:ea typeface="+mn-ea"/>
              </a:rPr>
              <a:t> 잘 모르겠음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다시 처음부터 </a:t>
            </a:r>
            <a:r>
              <a:rPr lang="ko-KR" altLang="en-US" dirty="0" err="1">
                <a:latin typeface="+mn-ea"/>
                <a:ea typeface="+mn-ea"/>
              </a:rPr>
              <a:t>해야할</a:t>
            </a:r>
            <a:r>
              <a:rPr lang="ko-KR" altLang="en-US" dirty="0">
                <a:latin typeface="+mn-ea"/>
                <a:ea typeface="+mn-ea"/>
              </a:rPr>
              <a:t> 것 같음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MACD back test </a:t>
            </a:r>
            <a:r>
              <a:rPr lang="ko-KR" altLang="en-US" dirty="0">
                <a:latin typeface="+mn-ea"/>
                <a:ea typeface="+mn-ea"/>
              </a:rPr>
              <a:t>모듈을 만들어서 테스트해보자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장기적 관점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2020/07/26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50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453331" cy="369332"/>
            <a:chOff x="453628" y="1066140"/>
            <a:chExt cx="14533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35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>
                  <a:latin typeface="+mn-ea"/>
                  <a:ea typeface="+mn-ea"/>
                </a:rPr>
                <a:t>해야할 일들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419695" y="1559537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Back-testing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함수 개발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수익율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계산 및 최적화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Rebalancing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함수 개발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수익율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계산 함수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해결함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매매 비율 조절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!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제일 중요</a:t>
            </a:r>
            <a:endParaRPr lang="en-US" altLang="ko-KR" sz="1600" b="1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Trade_MACD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3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번이 이상함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매수금액이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안맞는듯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 금액의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90%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로 수정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Telegram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bot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을 두개 발동시켜서 추가적인 정보를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kptib88_bot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으로 보내야함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매도 결과들을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 file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정리해야함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!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매도 시그널을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수익율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5%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이상이면 그냥 팔아버리게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짜는것도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시그널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MACD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240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분봉만 보는게 아니라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일봉도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함꼐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관리해서 시그널 통합할 필요가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있어보임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71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2020/08/18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51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453331" cy="369332"/>
            <a:chOff x="453628" y="1066140"/>
            <a:chExt cx="14533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35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>
                  <a:latin typeface="+mn-ea"/>
                  <a:ea typeface="+mn-ea"/>
                </a:rPr>
                <a:t>해야할 일들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419695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수정할 부분들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835025" lvl="1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Signal 5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왠만하면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추매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안해야함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835025" lvl="1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+1%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를 수익으로 보지않고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0%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-1%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로 보는게 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좋을것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같음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(-1%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아래일때만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존버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?). </a:t>
            </a:r>
          </a:p>
          <a:p>
            <a:pPr marL="835025" lvl="1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급락시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대응할 수 있는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multithread signal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필요함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835025" lvl="1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Telegram bot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두개써서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더 많은 정보를 보내는게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좋을것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같음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835025" lvl="1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매도한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저장해놔야함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35025" lvl="1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240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분봉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Signal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이랑 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1day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MACD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도 동시에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봐야할듯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 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MACD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가 상승일때만 매수하도록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835025" lvl="1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Profit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을 계속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tracking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최고점 대비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2% point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이상 빠지면 그냥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매도때려야함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차트의 후행성을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고려했었을때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계속 들고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있는것도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손해임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51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2020/08/27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52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453331" cy="369332"/>
            <a:chOff x="453628" y="1066140"/>
            <a:chExt cx="14533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35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>
                  <a:latin typeface="+mn-ea"/>
                  <a:ea typeface="+mn-ea"/>
                </a:rPr>
                <a:t>해야할 일들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419695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수정은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Jupyter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로 하면 좋긴 한데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 KITE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해결해야하는데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코드 테스트는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Jupyter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가 훨씬 편함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84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2020/10/03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53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781288" cy="369332"/>
            <a:chOff x="453628" y="1066140"/>
            <a:chExt cx="781288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679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Note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75047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회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코마톤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준비 및 세팅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손절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코드 도입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-3%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최소익절점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0%,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손절점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-3%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매수비중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5% (MACD 3, 4),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추매비중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5% (MACD 3, 4)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돈이 부족하면 보유량의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90%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영끌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매도비중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80% (MACD 1),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매도비중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100% (MACD, 2, 6)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MACD_Signal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=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에선 매수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추매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안함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11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2020/10/11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54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383119" cy="369332"/>
            <a:chOff x="453628" y="1066140"/>
            <a:chExt cx="138311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코드수정중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75047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현재까지 문제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매수비중이 너무 작음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현금보유량이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80%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가까이 유지됨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매수비중을 올리고 매도조건 수정이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필요해보임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추가적으로 거래내역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BOOK KEEPING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매우 필요함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RSI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도 도입할 필요가 있음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!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일단 매도조건을 완화할 필요가 있음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: (1) 5%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수익내면 일단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80%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매도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? (2) 3%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찍고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2%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까지 내려가면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80%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매도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MACD_signal_trade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함수 말고 새로 매수매도 함수를 만들자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망할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Copy Warning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이랑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signal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계산 안정성을 향상시킬 필요가 있음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후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9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2020/10/11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55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383119" cy="369332"/>
            <a:chOff x="453628" y="1066140"/>
            <a:chExt cx="138311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코드수정중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75047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어떻게 수정하지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하나하나씩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하자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일단 현재 코드에서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분마다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불러올 때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balance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도 확인해서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profit tracking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필요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4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2020/10/14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56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383119" cy="369332"/>
            <a:chOff x="453628" y="1066140"/>
            <a:chExt cx="138311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코드수정중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563306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어떻게 수정하지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하나하나씩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하자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일단 현재 코드에서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분마다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불러올 때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balance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도 확인해서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profit tracking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필요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이미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get_balance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코드에서 되고 있음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!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 need to consider MACD time series (240 min vs 1 day)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만약 코드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시작할때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balance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 이미 코인들이 있으면 이걸 받아서 진행할 수 있도록 수정해야함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1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2020/10/15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57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383119" cy="369332"/>
            <a:chOff x="453628" y="1066140"/>
            <a:chExt cx="138311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코드수정중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563306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어떻게 수정하지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하나하나씩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하자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일단 현재 코드에서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분마다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불러올 때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balance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도 확인해서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profit tracking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필요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이미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get_balance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코드에서 되고 있음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!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 need to consider longer MACD time series (240 min vs 0.5 day vs 1 day) = 6 times longer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만약 코드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시작할때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balance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 이미 코인들이 있으면 이걸 받아서 진행할 수 있도록 수정해야함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make_trade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함수는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only for MACD+RSI signal..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구조를 바꿔야 하는데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generalize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해야함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back-testing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으로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검증해야함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MACD time series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를 하루로 늘리면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d(MACD)/dt fluctuation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너무 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signal filter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상수를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변경해야할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듯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29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2020/10/16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58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383119" cy="369332"/>
            <a:chOff x="453628" y="1066140"/>
            <a:chExt cx="138311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코드수정중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563306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Savgol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Filter window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수정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actual_interval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맞춰야함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Plotting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factor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도입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(MACD2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dM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/dt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scale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맞추기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22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2020/10/20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59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383119" cy="369332"/>
            <a:chOff x="453628" y="1066140"/>
            <a:chExt cx="138311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코드수정중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332509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get_MACD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에러나는건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왜그런지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모르겠음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plotting factor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수정함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(I took average of the two methods, much better)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print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되는거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수정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(current price, profit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에러가 뜨지만 진행됨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뭐지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585351-9A5B-4FC1-9790-137F6A04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965149"/>
            <a:ext cx="8623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C:\ProgramData\Anaconda3\lib\site-packages\pandas\core\indexing.py:671: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SettingWithCopyWarning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A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copy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slice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DataFrame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See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caveats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in 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documentation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  <a:hlinkClick r:id="rId5"/>
              </a:rPr>
              <a:t>https://pandas.pydata.org/pandas-docs/stable/user_guide/indexing.html#returning-a-view-versus-a-copy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self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._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setitem_with_indexer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indexer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) C:\ProgramData\Anaconda3\lib\site-packages\pandas\core\series.py:679: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RuntimeWarning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encountered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in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sign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getattr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ufunc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method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)(*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**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kwargs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2021/07/11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45811" cy="369332"/>
            <a:chOff x="453628" y="1066140"/>
            <a:chExt cx="114581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4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Progress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512532" cy="361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+mn-ea"/>
                <a:ea typeface="+mn-ea"/>
              </a:rPr>
              <a:t>globals</a:t>
            </a:r>
            <a:r>
              <a:rPr lang="en-US" altLang="ko-KR" sz="1100" dirty="0">
                <a:latin typeface="+mn-ea"/>
                <a:ea typeface="+mn-ea"/>
              </a:rPr>
              <a:t>() </a:t>
            </a:r>
            <a:r>
              <a:rPr lang="ko-KR" altLang="en-US" sz="1100" dirty="0">
                <a:latin typeface="+mn-ea"/>
                <a:ea typeface="+mn-ea"/>
              </a:rPr>
              <a:t>로 써서 </a:t>
            </a:r>
            <a:r>
              <a:rPr lang="en-US" altLang="ko-KR" sz="1100" dirty="0">
                <a:latin typeface="+mn-ea"/>
                <a:ea typeface="+mn-ea"/>
              </a:rPr>
              <a:t>variable name</a:t>
            </a:r>
            <a:r>
              <a:rPr lang="ko-KR" altLang="en-US" sz="1100" dirty="0">
                <a:latin typeface="+mn-ea"/>
                <a:ea typeface="+mn-ea"/>
              </a:rPr>
              <a:t>을 </a:t>
            </a:r>
            <a:r>
              <a:rPr lang="en-US" altLang="ko-KR" sz="1100" dirty="0">
                <a:latin typeface="+mn-ea"/>
                <a:ea typeface="+mn-ea"/>
              </a:rPr>
              <a:t>define</a:t>
            </a:r>
            <a:r>
              <a:rPr lang="ko-KR" altLang="en-US" sz="1100" dirty="0">
                <a:latin typeface="+mn-ea"/>
                <a:ea typeface="+mn-ea"/>
              </a:rPr>
              <a:t>하면 </a:t>
            </a:r>
            <a:r>
              <a:rPr lang="en-US" altLang="ko-KR" sz="1100" dirty="0">
                <a:latin typeface="+mn-ea"/>
                <a:ea typeface="+mn-ea"/>
              </a:rPr>
              <a:t>workspace</a:t>
            </a:r>
            <a:r>
              <a:rPr lang="ko-KR" altLang="en-US" sz="1100" dirty="0">
                <a:latin typeface="+mn-ea"/>
                <a:ea typeface="+mn-ea"/>
              </a:rPr>
              <a:t>에서 겹쳐서 </a:t>
            </a:r>
            <a:r>
              <a:rPr lang="en-US" altLang="ko-KR" sz="1100" dirty="0" err="1">
                <a:latin typeface="+mn-ea"/>
                <a:ea typeface="+mn-ea"/>
              </a:rPr>
              <a:t>copywithitself</a:t>
            </a:r>
            <a:r>
              <a:rPr lang="en-US" altLang="ko-KR" sz="1100" dirty="0">
                <a:latin typeface="+mn-ea"/>
                <a:ea typeface="+mn-ea"/>
              </a:rPr>
              <a:t> warning</a:t>
            </a:r>
            <a:r>
              <a:rPr lang="ko-KR" altLang="en-US" sz="1100" dirty="0">
                <a:latin typeface="+mn-ea"/>
                <a:ea typeface="+mn-ea"/>
              </a:rPr>
              <a:t>이 </a:t>
            </a:r>
            <a:r>
              <a:rPr lang="ko-KR" altLang="en-US" sz="1100" dirty="0" err="1">
                <a:latin typeface="+mn-ea"/>
                <a:ea typeface="+mn-ea"/>
              </a:rPr>
              <a:t>일어나는것</a:t>
            </a:r>
            <a:r>
              <a:rPr lang="ko-KR" altLang="en-US" sz="1100" dirty="0">
                <a:latin typeface="+mn-ea"/>
                <a:ea typeface="+mn-ea"/>
              </a:rPr>
              <a:t> 같음</a:t>
            </a:r>
            <a:r>
              <a:rPr lang="en-US" altLang="ko-KR" sz="1100" dirty="0">
                <a:latin typeface="+mn-ea"/>
                <a:ea typeface="+mn-ea"/>
              </a:rPr>
              <a:t>.  </a:t>
            </a: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atin typeface="+mn-ea"/>
                <a:ea typeface="+mn-ea"/>
                <a:sym typeface="Wingdings" panose="05000000000000000000" pitchFamily="2" charset="2"/>
              </a:rPr>
              <a:t>아님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따라서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차라리 </a:t>
            </a:r>
            <a:r>
              <a:rPr lang="en-US" altLang="ko-KR" sz="1100" dirty="0">
                <a:latin typeface="+mn-ea"/>
                <a:ea typeface="+mn-ea"/>
              </a:rPr>
              <a:t>list</a:t>
            </a:r>
            <a:r>
              <a:rPr lang="ko-KR" altLang="en-US" sz="1100" dirty="0">
                <a:latin typeface="+mn-ea"/>
                <a:ea typeface="+mn-ea"/>
              </a:rPr>
              <a:t>에 </a:t>
            </a:r>
            <a:r>
              <a:rPr lang="en-US" altLang="ko-KR" sz="1100" dirty="0" err="1">
                <a:latin typeface="+mn-ea"/>
                <a:ea typeface="+mn-ea"/>
              </a:rPr>
              <a:t>variable_name</a:t>
            </a:r>
            <a:r>
              <a:rPr lang="ko-KR" altLang="en-US" sz="1100" dirty="0">
                <a:latin typeface="+mn-ea"/>
                <a:ea typeface="+mn-ea"/>
              </a:rPr>
              <a:t>을 다 저장한 후 하나씩 </a:t>
            </a:r>
            <a:r>
              <a:rPr lang="ko-KR" altLang="en-US" sz="1100" dirty="0" err="1">
                <a:latin typeface="+mn-ea"/>
                <a:ea typeface="+mn-ea"/>
              </a:rPr>
              <a:t>빼와서</a:t>
            </a:r>
            <a:r>
              <a:rPr lang="ko-KR" altLang="en-US" sz="1100" dirty="0">
                <a:latin typeface="+mn-ea"/>
                <a:ea typeface="+mn-ea"/>
              </a:rPr>
              <a:t> 처리하는게 더 </a:t>
            </a:r>
            <a:r>
              <a:rPr lang="ko-KR" altLang="en-US" sz="1100" dirty="0" err="1">
                <a:latin typeface="+mn-ea"/>
                <a:ea typeface="+mn-ea"/>
              </a:rPr>
              <a:t>나을것</a:t>
            </a:r>
            <a:r>
              <a:rPr lang="ko-KR" altLang="en-US" sz="1100" dirty="0">
                <a:latin typeface="+mn-ea"/>
                <a:ea typeface="+mn-ea"/>
              </a:rPr>
              <a:t> 같음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list append </a:t>
            </a:r>
            <a:r>
              <a:rPr lang="ko-KR" altLang="en-US" sz="1100" dirty="0" err="1">
                <a:latin typeface="+mn-ea"/>
                <a:ea typeface="+mn-ea"/>
              </a:rPr>
              <a:t>할때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append &amp; extend</a:t>
            </a:r>
            <a:r>
              <a:rPr lang="ko-KR" altLang="en-US" sz="1100" dirty="0">
                <a:latin typeface="+mn-ea"/>
                <a:ea typeface="+mn-ea"/>
              </a:rPr>
              <a:t>를 쓰는데 </a:t>
            </a:r>
            <a:r>
              <a:rPr lang="en-US" altLang="ko-KR" sz="1100" dirty="0">
                <a:latin typeface="+mn-ea"/>
                <a:ea typeface="+mn-ea"/>
              </a:rPr>
              <a:t>extend</a:t>
            </a:r>
            <a:r>
              <a:rPr lang="ko-KR" altLang="en-US" sz="1100" dirty="0">
                <a:latin typeface="+mn-ea"/>
                <a:ea typeface="+mn-ea"/>
              </a:rPr>
              <a:t>가 </a:t>
            </a:r>
            <a:r>
              <a:rPr lang="ko-KR" altLang="en-US" sz="1100" dirty="0" err="1">
                <a:latin typeface="+mn-ea"/>
                <a:ea typeface="+mn-ea"/>
              </a:rPr>
              <a:t>편해보임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ko-KR" altLang="en-US" sz="1100" dirty="0" err="1">
                <a:latin typeface="+mn-ea"/>
                <a:ea typeface="+mn-ea"/>
              </a:rPr>
              <a:t>이럴경우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list type</a:t>
            </a:r>
            <a:r>
              <a:rPr lang="ko-KR" altLang="en-US" sz="1100" dirty="0">
                <a:latin typeface="+mn-ea"/>
                <a:ea typeface="+mn-ea"/>
              </a:rPr>
              <a:t>의 </a:t>
            </a:r>
            <a:r>
              <a:rPr lang="en-US" altLang="ko-KR" sz="1100" dirty="0">
                <a:latin typeface="+mn-ea"/>
                <a:ea typeface="+mn-ea"/>
              </a:rPr>
              <a:t>variable</a:t>
            </a:r>
            <a:r>
              <a:rPr lang="ko-KR" altLang="en-US" sz="1100" dirty="0">
                <a:latin typeface="+mn-ea"/>
                <a:ea typeface="+mn-ea"/>
              </a:rPr>
              <a:t>을 써야함</a:t>
            </a:r>
            <a:r>
              <a:rPr lang="en-US" altLang="ko-KR" sz="1100" dirty="0"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it is very difficult to do “variable variables” </a:t>
            </a: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 seems to have a security risk as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Maybe I should use “locals()”?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+mn-ea"/>
                <a:ea typeface="+mn-ea"/>
                <a:sym typeface="Wingdings" panose="05000000000000000000" pitchFamily="2" charset="2"/>
              </a:rPr>
              <a:t>StackOverflow</a:t>
            </a: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 is suggesting to use “</a:t>
            </a:r>
            <a:r>
              <a:rPr lang="en-US" altLang="ko-KR" sz="1100" dirty="0" err="1">
                <a:latin typeface="+mn-ea"/>
                <a:ea typeface="+mn-ea"/>
                <a:sym typeface="Wingdings" panose="05000000000000000000" pitchFamily="2" charset="2"/>
              </a:rPr>
              <a:t>dict</a:t>
            </a: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” and bind “key” to “value”?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Maybe the </a:t>
            </a:r>
            <a:r>
              <a:rPr lang="en-US" altLang="ko-KR" sz="1100" dirty="0" err="1">
                <a:latin typeface="+mn-ea"/>
                <a:ea typeface="+mn-ea"/>
                <a:sym typeface="Wingdings" panose="05000000000000000000" pitchFamily="2" charset="2"/>
              </a:rPr>
              <a:t>data_name</a:t>
            </a: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 should be the “key” and the data is the “value”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for today, I should just use BTC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+mn-ea"/>
                <a:ea typeface="+mn-ea"/>
                <a:sym typeface="Wingdings" panose="05000000000000000000" pitchFamily="2" charset="2"/>
              </a:rPr>
              <a:t>get_MACD</a:t>
            </a:r>
            <a:r>
              <a:rPr lang="en-US" altLang="ko-KR" sz="1100" dirty="0">
                <a:latin typeface="+mn-ea"/>
                <a:ea typeface="+mn-ea"/>
                <a:sym typeface="Wingdings" panose="05000000000000000000" pitchFamily="2" charset="2"/>
              </a:rPr>
              <a:t> function is not generalized. It is only fixed for 240 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+mn-ea"/>
                <a:ea typeface="+mn-ea"/>
              </a:rPr>
              <a:t>SettingWithCopyWarning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이 내가 생각했던 이유가 아닐지도</a:t>
            </a:r>
            <a:r>
              <a:rPr lang="en-US" altLang="ko-KR" sz="1100" dirty="0">
                <a:latin typeface="+mn-ea"/>
                <a:ea typeface="+mn-ea"/>
              </a:rPr>
              <a:t>? </a:t>
            </a:r>
            <a:r>
              <a:rPr lang="ko-KR" altLang="en-US" sz="1100" dirty="0">
                <a:latin typeface="+mn-ea"/>
                <a:ea typeface="+mn-ea"/>
              </a:rPr>
              <a:t>뭔가 특수한 경우에 생기는듯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에러가 난 이후엔 </a:t>
            </a:r>
            <a:r>
              <a:rPr lang="ko-KR" altLang="en-US" sz="1100" dirty="0" err="1">
                <a:latin typeface="+mn-ea"/>
                <a:ea typeface="+mn-ea"/>
              </a:rPr>
              <a:t>첫번</a:t>
            </a:r>
            <a:r>
              <a:rPr lang="ko-KR" altLang="en-US" sz="1100" dirty="0">
                <a:latin typeface="+mn-ea"/>
                <a:ea typeface="+mn-ea"/>
              </a:rPr>
              <a:t> 짼 </a:t>
            </a:r>
            <a:r>
              <a:rPr lang="ko-KR" altLang="en-US" sz="1100" dirty="0" err="1">
                <a:latin typeface="+mn-ea"/>
                <a:ea typeface="+mn-ea"/>
              </a:rPr>
              <a:t>안생김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이거 왠지 </a:t>
            </a:r>
            <a:r>
              <a:rPr lang="en-US" altLang="ko-KR" sz="1100" dirty="0" err="1">
                <a:latin typeface="+mn-ea"/>
                <a:ea typeface="+mn-ea"/>
              </a:rPr>
              <a:t>df_MACD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함수 내에서 생기는 에러 같음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진짜 </a:t>
            </a:r>
            <a:r>
              <a:rPr lang="ko-KR" altLang="en-US" sz="1100" dirty="0" err="1">
                <a:latin typeface="+mn-ea"/>
                <a:ea typeface="+mn-ea"/>
              </a:rPr>
              <a:t>개어렵네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찾았다</a:t>
            </a:r>
            <a:r>
              <a:rPr lang="en-US" altLang="ko-KR" sz="1100" dirty="0">
                <a:latin typeface="+mn-ea"/>
                <a:ea typeface="+mn-ea"/>
              </a:rPr>
              <a:t>. </a:t>
            </a:r>
            <a:r>
              <a:rPr lang="ko-KR" altLang="en-US" sz="1100" dirty="0">
                <a:latin typeface="+mn-ea"/>
                <a:ea typeface="+mn-ea"/>
              </a:rPr>
              <a:t>이거 </a:t>
            </a:r>
            <a:r>
              <a:rPr lang="en-US" altLang="ko-KR" sz="1100" dirty="0">
                <a:latin typeface="+mn-ea"/>
                <a:ea typeface="+mn-ea"/>
              </a:rPr>
              <a:t>modif_Price_12 </a:t>
            </a:r>
            <a:r>
              <a:rPr lang="ko-KR" altLang="en-US" sz="1100" dirty="0">
                <a:latin typeface="+mn-ea"/>
                <a:ea typeface="+mn-ea"/>
              </a:rPr>
              <a:t>에서 </a:t>
            </a:r>
            <a:r>
              <a:rPr lang="en-US" altLang="ko-KR" sz="1100" dirty="0">
                <a:latin typeface="+mn-ea"/>
                <a:ea typeface="+mn-ea"/>
              </a:rPr>
              <a:t>copy</a:t>
            </a:r>
            <a:r>
              <a:rPr lang="ko-KR" altLang="en-US" sz="1100" dirty="0">
                <a:latin typeface="+mn-ea"/>
                <a:ea typeface="+mn-ea"/>
              </a:rPr>
              <a:t>만들어서 </a:t>
            </a:r>
            <a:r>
              <a:rPr lang="ko-KR" altLang="en-US" sz="1100" dirty="0" err="1">
                <a:latin typeface="+mn-ea"/>
                <a:ea typeface="+mn-ea"/>
              </a:rPr>
              <a:t>그런거네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근데 </a:t>
            </a:r>
            <a:r>
              <a:rPr lang="en-US" altLang="ko-KR" sz="1100" dirty="0" err="1">
                <a:latin typeface="+mn-ea"/>
                <a:ea typeface="+mn-ea"/>
              </a:rPr>
              <a:t>Trade_signal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함수에서 또 같은 에러 뜸</a:t>
            </a:r>
            <a:r>
              <a:rPr lang="en-US" altLang="ko-KR" sz="1100" dirty="0">
                <a:latin typeface="+mn-ea"/>
                <a:ea typeface="+mn-ea"/>
              </a:rPr>
              <a:t>. </a:t>
            </a:r>
            <a:r>
              <a:rPr lang="ko-KR" altLang="en-US" sz="1100" dirty="0">
                <a:latin typeface="+mn-ea"/>
                <a:ea typeface="+mn-ea"/>
              </a:rPr>
              <a:t>아마 비슷한 이유일듯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계산 이후엔 </a:t>
            </a:r>
            <a:r>
              <a:rPr lang="en-US" altLang="ko-KR" sz="1100" dirty="0">
                <a:latin typeface="+mn-ea"/>
                <a:ea typeface="+mn-ea"/>
              </a:rPr>
              <a:t>nan</a:t>
            </a:r>
            <a:r>
              <a:rPr lang="ko-KR" altLang="en-US" sz="1100" dirty="0">
                <a:latin typeface="+mn-ea"/>
                <a:ea typeface="+mn-ea"/>
              </a:rPr>
              <a:t>으로 되어 있는 </a:t>
            </a:r>
            <a:r>
              <a:rPr lang="en-US" altLang="ko-KR" sz="1100" dirty="0">
                <a:latin typeface="+mn-ea"/>
                <a:ea typeface="+mn-ea"/>
              </a:rPr>
              <a:t>data</a:t>
            </a:r>
            <a:r>
              <a:rPr lang="ko-KR" altLang="en-US" sz="1100" dirty="0">
                <a:latin typeface="+mn-ea"/>
                <a:ea typeface="+mn-ea"/>
              </a:rPr>
              <a:t>부분은 잘라내는게 </a:t>
            </a:r>
            <a:r>
              <a:rPr lang="ko-KR" altLang="en-US" sz="1100" dirty="0" err="1">
                <a:latin typeface="+mn-ea"/>
                <a:ea typeface="+mn-ea"/>
              </a:rPr>
              <a:t>좋을듯</a:t>
            </a:r>
            <a:endParaRPr lang="en-US" altLang="ko-KR" sz="11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096922-F2BD-4C2B-BA2F-C042B815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580" y="5472878"/>
            <a:ext cx="66198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2020/10/21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60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383119" cy="369332"/>
            <a:chOff x="453628" y="1066140"/>
            <a:chExt cx="138311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코드수정중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B8D576A9-D301-E943-86CC-9F095333FBC2}"/>
              </a:ext>
            </a:extLst>
          </p:cNvPr>
          <p:cNvSpPr/>
          <p:nvPr/>
        </p:nvSpPr>
        <p:spPr>
          <a:xfrm>
            <a:off x="563306" y="1429080"/>
            <a:ext cx="11526982" cy="4841545"/>
          </a:xfrm>
          <a:prstGeom prst="roundRect">
            <a:avLst>
              <a:gd name="adj" fmla="val 85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7825" indent="-285750">
              <a:lnSpc>
                <a:spcPct val="200000"/>
              </a:lnSpc>
              <a:buClr>
                <a:srgbClr val="027DEC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Update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보유코인과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현재 매수비중을 업데이트하자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3762C9-2592-430C-96C9-A17D12F45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1" y="4786574"/>
            <a:ext cx="1219199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2B31"/>
                </a:solidFill>
                <a:effectLst/>
                <a:latin typeface="Arial Unicode MS" panose="020B0604020202020204"/>
                <a:ea typeface="var(--jp-code-font-family)"/>
              </a:rPr>
              <a:t>---------------------------------------------------------------------------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B22B31"/>
                </a:solidFill>
                <a:effectLst/>
                <a:latin typeface="Arial Unicode MS" panose="020B0604020202020204"/>
                <a:ea typeface="var(--jp-code-font-family)"/>
              </a:rPr>
              <a:t>IndexError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Traceback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most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recent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call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last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)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&lt;ipython-input-56-ede58ef9bb64&gt;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in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0C6C8"/>
                </a:solidFill>
                <a:effectLst/>
                <a:latin typeface="Arial Unicode MS" panose="020B0604020202020204"/>
                <a:ea typeface="var(--jp-code-font-family)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0C6C8"/>
                </a:solidFill>
                <a:effectLst/>
                <a:latin typeface="Arial Unicode MS" panose="020B0604020202020204"/>
                <a:ea typeface="var(--jp-code-font-family)"/>
              </a:rPr>
              <a:t>module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0C6C8"/>
                </a:solidFill>
                <a:effectLst/>
                <a:latin typeface="Arial Unicode MS" panose="020B0604020202020204"/>
                <a:ea typeface="var(--jp-code-font-family)"/>
              </a:rPr>
              <a:t>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130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131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print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trade_result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--&gt; 132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draw_figure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MACD_plot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globals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()[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df_ticker_MACD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],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globals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()[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df_ticker_buy_signal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],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globals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()[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df_ticker_sell_signal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],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krw_ticker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133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134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&lt;ipython-input-55-13a4be0f3769&gt;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in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0C6C8"/>
                </a:solidFill>
                <a:effectLst/>
                <a:latin typeface="Arial Unicode MS" panose="020B0604020202020204"/>
                <a:ea typeface="var(--jp-code-font-family)"/>
              </a:rPr>
              <a:t>MACD_plot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df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buy_signal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sell_signal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krw_ticker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115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sell_signal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datetime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116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&lt;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df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datetime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iloc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[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58F8F"/>
                </a:solidFill>
                <a:effectLst/>
                <a:latin typeface="Arial Unicode MS" panose="020B0604020202020204"/>
                <a:ea typeface="var(--jp-code-font-family)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]: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--&gt; 117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df_sell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df_sell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datetime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==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].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index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[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58F8F"/>
                </a:solidFill>
                <a:effectLst/>
                <a:latin typeface="Arial Unicode MS" panose="020B0604020202020204"/>
                <a:ea typeface="var(--jp-code-font-family)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118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df_sell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df_sell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drop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index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119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C:\ProgramData\Anaconda3\lib\site-packages\pandas\core\indexes\base.py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in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0C6C8"/>
                </a:solidFill>
                <a:effectLst/>
                <a:latin typeface="Arial Unicode MS" panose="020B0604020202020204"/>
                <a:ea typeface="var(--jp-code-font-family)"/>
              </a:rPr>
              <a:t>__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0C6C8"/>
                </a:solidFill>
                <a:effectLst/>
                <a:latin typeface="Arial Unicode MS" panose="020B0604020202020204"/>
                <a:ea typeface="var(--jp-code-font-family)"/>
              </a:rPr>
              <a:t>getitem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0C6C8"/>
                </a:solidFill>
                <a:effectLst/>
                <a:latin typeface="Arial Unicode MS" panose="020B0604020202020204"/>
                <a:ea typeface="var(--jp-code-font-family)"/>
              </a:rPr>
              <a:t>__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self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key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Arial Unicode MS" panose="020B0604020202020204"/>
                <a:ea typeface="var(--jp-code-font-family)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3928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is_scalar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key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):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3929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com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cast_scalar_indexer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key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-&gt; 3930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getitem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key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3931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A250"/>
                </a:solidFill>
                <a:effectLst/>
                <a:latin typeface="Arial Unicode MS" panose="020B0604020202020204"/>
                <a:ea typeface="var(--jp-code-font-family)"/>
              </a:rPr>
              <a:t>3932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7427"/>
                </a:solidFill>
                <a:effectLst/>
                <a:latin typeface="Arial Unicode MS" panose="020B0604020202020204"/>
                <a:ea typeface="var(--jp-code-font-family)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isinstance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key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slice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Arial Unicode MS" panose="020B0604020202020204"/>
                <a:ea typeface="var(--jp-code-font-family)"/>
              </a:rPr>
              <a:t>):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B22B31"/>
                </a:solidFill>
                <a:effectLst/>
                <a:latin typeface="Arial Unicode MS" panose="020B0604020202020204"/>
                <a:ea typeface="var(--jp-code-font-family)"/>
              </a:rPr>
              <a:t>IndexError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of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bounds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axis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with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/>
                <a:ea typeface="var(--jp-code-font-family)"/>
              </a:rPr>
              <a:t> 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CA124-3019-4FF5-AA3C-771320BC7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59365" y="-2044433"/>
            <a:ext cx="18181583" cy="53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5E8EC-E239-41C6-A4DD-AD1C78E0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60E737-E8FB-4CA3-BA77-2E2FA1B2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15AC-7950-6B45-889F-9649BAFFFB74}" type="slidenum">
              <a:rPr lang="en-US" altLang="ko-KR" smtClean="0"/>
              <a:pPr/>
              <a:t>61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6148-5021-4A92-A175-F1341205AC17}"/>
              </a:ext>
            </a:extLst>
          </p:cNvPr>
          <p:cNvSpPr txBox="1"/>
          <p:nvPr/>
        </p:nvSpPr>
        <p:spPr>
          <a:xfrm>
            <a:off x="385482" y="2191362"/>
            <a:ext cx="797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  <a:ea typeface="+mn-ea"/>
              </a:rPr>
              <a:t>비트코인</a:t>
            </a:r>
            <a:r>
              <a:rPr lang="ko-KR" altLang="en-US" dirty="0">
                <a:latin typeface="+mn-ea"/>
                <a:ea typeface="+mn-ea"/>
              </a:rPr>
              <a:t> 가격과 </a:t>
            </a:r>
            <a:r>
              <a:rPr lang="ko-KR" altLang="en-US" dirty="0" err="1">
                <a:latin typeface="+mn-ea"/>
                <a:ea typeface="+mn-ea"/>
              </a:rPr>
              <a:t>코마톤</a:t>
            </a:r>
            <a:r>
              <a:rPr lang="ko-KR" altLang="en-US" dirty="0">
                <a:latin typeface="+mn-ea"/>
                <a:ea typeface="+mn-ea"/>
              </a:rPr>
              <a:t> 시작 대비 </a:t>
            </a:r>
            <a:r>
              <a:rPr lang="en-US" altLang="ko-KR" dirty="0">
                <a:latin typeface="+mn-ea"/>
                <a:ea typeface="+mn-ea"/>
              </a:rPr>
              <a:t>Profit </a:t>
            </a:r>
            <a:r>
              <a:rPr lang="ko-KR" altLang="en-US" dirty="0">
                <a:latin typeface="+mn-ea"/>
                <a:ea typeface="+mn-ea"/>
              </a:rPr>
              <a:t>도 수시로 </a:t>
            </a:r>
            <a:r>
              <a:rPr lang="en-US" altLang="ko-KR" dirty="0">
                <a:latin typeface="+mn-ea"/>
                <a:ea typeface="+mn-ea"/>
              </a:rPr>
              <a:t>Print </a:t>
            </a:r>
            <a:r>
              <a:rPr lang="ko-KR" altLang="en-US" dirty="0">
                <a:latin typeface="+mn-ea"/>
                <a:ea typeface="+mn-ea"/>
              </a:rPr>
              <a:t>하도록 변경</a:t>
            </a:r>
          </a:p>
        </p:txBody>
      </p:sp>
    </p:spTree>
    <p:extLst>
      <p:ext uri="{BB962C8B-B14F-4D97-AF65-F5344CB8AC3E}">
        <p14:creationId xmlns:p14="http://schemas.microsoft.com/office/powerpoint/2010/main" val="745269952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Template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8A614ED-741C-432A-8090-D2B685C62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35224" y="1473703"/>
            <a:ext cx="12192000" cy="3056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AE361-84C6-4888-9C27-C38950744AAC}"/>
              </a:ext>
            </a:extLst>
          </p:cNvPr>
          <p:cNvSpPr txBox="1"/>
          <p:nvPr/>
        </p:nvSpPr>
        <p:spPr>
          <a:xfrm>
            <a:off x="457795" y="4969750"/>
            <a:ext cx="101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SettingWithCopyWarning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은 항상 </a:t>
            </a:r>
            <a:r>
              <a:rPr lang="en-US" altLang="ko-KR" dirty="0">
                <a:latin typeface="+mn-ea"/>
                <a:ea typeface="+mn-ea"/>
              </a:rPr>
              <a:t>new signal </a:t>
            </a:r>
            <a:r>
              <a:rPr lang="ko-KR" altLang="en-US" dirty="0">
                <a:latin typeface="+mn-ea"/>
                <a:ea typeface="+mn-ea"/>
              </a:rPr>
              <a:t>으로 인한 거래를 진행한 이후에 뜸 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이건 </a:t>
            </a:r>
            <a:r>
              <a:rPr lang="en-US" altLang="ko-KR" dirty="0">
                <a:latin typeface="+mn-ea"/>
                <a:ea typeface="+mn-ea"/>
                <a:hlinkClick r:id="rId6"/>
              </a:rPr>
              <a:t>https://www.youtube.com/watch?v=4R4WsDJ-KVc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여기서 설명을 </a:t>
            </a:r>
            <a:r>
              <a:rPr lang="ko-KR" altLang="en-US" dirty="0" err="1">
                <a:latin typeface="+mn-ea"/>
                <a:ea typeface="+mn-ea"/>
              </a:rPr>
              <a:t>잘해줌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새로운 </a:t>
            </a:r>
            <a:r>
              <a:rPr lang="en-US" altLang="ko-KR" dirty="0" err="1">
                <a:latin typeface="+mn-ea"/>
                <a:ea typeface="+mn-ea"/>
              </a:rPr>
              <a:t>dataframe</a:t>
            </a:r>
            <a:r>
              <a:rPr lang="ko-KR" altLang="en-US" dirty="0">
                <a:latin typeface="+mn-ea"/>
                <a:ea typeface="+mn-ea"/>
              </a:rPr>
              <a:t>을 </a:t>
            </a:r>
            <a:r>
              <a:rPr lang="ko-KR" altLang="en-US" dirty="0" err="1">
                <a:latin typeface="+mn-ea"/>
                <a:ea typeface="+mn-ea"/>
              </a:rPr>
              <a:t>만들땐</a:t>
            </a:r>
            <a:r>
              <a:rPr lang="ko-KR" altLang="en-US" dirty="0">
                <a:latin typeface="+mn-ea"/>
                <a:ea typeface="+mn-ea"/>
              </a:rPr>
              <a:t> 항상 </a:t>
            </a:r>
            <a:r>
              <a:rPr lang="en-US" altLang="ko-KR" dirty="0">
                <a:latin typeface="+mn-ea"/>
                <a:ea typeface="+mn-ea"/>
              </a:rPr>
              <a:t>.copy()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하는걸</a:t>
            </a:r>
            <a:r>
              <a:rPr lang="ko-KR" altLang="en-US" dirty="0">
                <a:latin typeface="+mn-ea"/>
                <a:ea typeface="+mn-ea"/>
              </a:rPr>
              <a:t> 습관화 해야함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2D361C-E45F-47E7-8A8F-9FEAC97E3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347" y="1185891"/>
            <a:ext cx="12192000" cy="33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20201024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BE3895-F2D3-4C64-85DB-3346496E0679}"/>
              </a:ext>
            </a:extLst>
          </p:cNvPr>
          <p:cNvSpPr txBox="1"/>
          <p:nvPr/>
        </p:nvSpPr>
        <p:spPr>
          <a:xfrm>
            <a:off x="413147" y="1694329"/>
            <a:ext cx="11151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Automatic Logging System </a:t>
            </a:r>
            <a:r>
              <a:rPr lang="ko-KR" altLang="en-US" dirty="0">
                <a:latin typeface="+mn-ea"/>
                <a:ea typeface="+mn-ea"/>
              </a:rPr>
              <a:t>도 개발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df_profit_tracking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함수 개발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뭔가 </a:t>
            </a:r>
            <a:r>
              <a:rPr lang="ko-KR" altLang="en-US" dirty="0" err="1">
                <a:latin typeface="+mn-ea"/>
                <a:ea typeface="+mn-ea"/>
              </a:rPr>
              <a:t>되가는거</a:t>
            </a:r>
            <a:r>
              <a:rPr lang="ko-KR" altLang="en-US" dirty="0">
                <a:latin typeface="+mn-ea"/>
                <a:ea typeface="+mn-ea"/>
              </a:rPr>
              <a:t> 같음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SettingwithCopy</a:t>
            </a:r>
            <a:r>
              <a:rPr lang="en-US" altLang="ko-KR" dirty="0">
                <a:latin typeface="+mn-ea"/>
                <a:ea typeface="+mn-ea"/>
              </a:rPr>
              <a:t> Warning happening at </a:t>
            </a:r>
            <a:r>
              <a:rPr lang="en-US" altLang="ko-KR" dirty="0" err="1">
                <a:latin typeface="+mn-ea"/>
                <a:ea typeface="+mn-ea"/>
              </a:rPr>
              <a:t>Append_data</a:t>
            </a:r>
            <a:r>
              <a:rPr lang="en-US" altLang="ko-KR" dirty="0">
                <a:latin typeface="+mn-ea"/>
                <a:ea typeface="+mn-ea"/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133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20201024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BE3895-F2D3-4C64-85DB-3346496E0679}"/>
              </a:ext>
            </a:extLst>
          </p:cNvPr>
          <p:cNvSpPr txBox="1"/>
          <p:nvPr/>
        </p:nvSpPr>
        <p:spPr>
          <a:xfrm>
            <a:off x="413147" y="1694329"/>
            <a:ext cx="11151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Automatic Logging System </a:t>
            </a:r>
            <a:r>
              <a:rPr lang="ko-KR" altLang="en-US" dirty="0">
                <a:latin typeface="+mn-ea"/>
                <a:ea typeface="+mn-ea"/>
              </a:rPr>
              <a:t>도 개발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df_profit_tracking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함수 개발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뭔가 </a:t>
            </a:r>
            <a:r>
              <a:rPr lang="ko-KR" altLang="en-US" dirty="0" err="1">
                <a:latin typeface="+mn-ea"/>
                <a:ea typeface="+mn-ea"/>
              </a:rPr>
              <a:t>되가는거</a:t>
            </a:r>
            <a:r>
              <a:rPr lang="ko-KR" altLang="en-US" dirty="0">
                <a:latin typeface="+mn-ea"/>
                <a:ea typeface="+mn-ea"/>
              </a:rPr>
              <a:t> 같음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SettingwithCopy</a:t>
            </a:r>
            <a:r>
              <a:rPr lang="en-US" altLang="ko-KR" dirty="0">
                <a:latin typeface="+mn-ea"/>
                <a:ea typeface="+mn-ea"/>
              </a:rPr>
              <a:t> Warning happening at </a:t>
            </a:r>
            <a:r>
              <a:rPr lang="en-US" altLang="ko-KR" dirty="0" err="1">
                <a:latin typeface="+mn-ea"/>
                <a:ea typeface="+mn-ea"/>
              </a:rPr>
              <a:t>Append_data</a:t>
            </a:r>
            <a:r>
              <a:rPr lang="en-US" altLang="ko-KR" dirty="0">
                <a:latin typeface="+mn-ea"/>
                <a:ea typeface="+mn-ea"/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14EA59-F043-4058-81C0-FE2BD39A6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025" y="3240740"/>
            <a:ext cx="8675972" cy="34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2020/10/25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47E3FD-476E-4425-9ACA-3DC26FE0B475}"/>
              </a:ext>
            </a:extLst>
          </p:cNvPr>
          <p:cNvSpPr txBox="1"/>
          <p:nvPr/>
        </p:nvSpPr>
        <p:spPr>
          <a:xfrm>
            <a:off x="413147" y="1694329"/>
            <a:ext cx="11151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MACD error</a:t>
            </a:r>
            <a:r>
              <a:rPr lang="ko-KR" altLang="en-US" dirty="0">
                <a:latin typeface="+mn-ea"/>
                <a:ea typeface="+mn-ea"/>
              </a:rPr>
              <a:t>는 단순히 </a:t>
            </a:r>
            <a:r>
              <a:rPr lang="en-US" altLang="ko-KR" dirty="0">
                <a:latin typeface="+mn-ea"/>
                <a:ea typeface="+mn-ea"/>
              </a:rPr>
              <a:t>data</a:t>
            </a:r>
            <a:r>
              <a:rPr lang="ko-KR" altLang="en-US" dirty="0">
                <a:latin typeface="+mn-ea"/>
                <a:ea typeface="+mn-ea"/>
              </a:rPr>
              <a:t> 기간이 짧아서 생기는 이유였음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특히</a:t>
            </a:r>
            <a:r>
              <a:rPr lang="en-US" altLang="ko-KR" dirty="0">
                <a:latin typeface="+mn-ea"/>
                <a:ea typeface="+mn-ea"/>
              </a:rPr>
              <a:t>, 1440 min </a:t>
            </a:r>
            <a:r>
              <a:rPr lang="ko-KR" altLang="en-US" dirty="0">
                <a:latin typeface="+mn-ea"/>
                <a:ea typeface="+mn-ea"/>
              </a:rPr>
              <a:t>으로 </a:t>
            </a:r>
            <a:r>
              <a:rPr lang="ko-KR" altLang="en-US" dirty="0" err="1">
                <a:latin typeface="+mn-ea"/>
                <a:ea typeface="+mn-ea"/>
              </a:rPr>
              <a:t>진행하였을때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최소 </a:t>
            </a:r>
            <a:r>
              <a:rPr lang="en-US" altLang="ko-KR" dirty="0">
                <a:latin typeface="+mn-ea"/>
                <a:ea typeface="+mn-ea"/>
              </a:rPr>
              <a:t>1.5</a:t>
            </a:r>
            <a:r>
              <a:rPr lang="ko-KR" altLang="en-US" dirty="0">
                <a:latin typeface="+mn-ea"/>
                <a:ea typeface="+mn-ea"/>
              </a:rPr>
              <a:t>달의 기간을 주어야 에러가 </a:t>
            </a:r>
            <a:r>
              <a:rPr lang="ko-KR" altLang="en-US" dirty="0" err="1">
                <a:latin typeface="+mn-ea"/>
                <a:ea typeface="+mn-ea"/>
              </a:rPr>
              <a:t>안남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Spyder</a:t>
            </a:r>
            <a:r>
              <a:rPr lang="ko-KR" altLang="en-US" dirty="0">
                <a:latin typeface="+mn-ea"/>
                <a:ea typeface="+mn-ea"/>
              </a:rPr>
              <a:t>를 활용해도 </a:t>
            </a:r>
            <a:r>
              <a:rPr lang="en-US" altLang="ko-KR" dirty="0">
                <a:latin typeface="+mn-ea"/>
                <a:ea typeface="+mn-ea"/>
              </a:rPr>
              <a:t>Cell </a:t>
            </a:r>
            <a:r>
              <a:rPr lang="ko-KR" altLang="en-US" dirty="0">
                <a:latin typeface="+mn-ea"/>
                <a:ea typeface="+mn-ea"/>
              </a:rPr>
              <a:t>단위로 </a:t>
            </a:r>
            <a:r>
              <a:rPr lang="en-US" altLang="ko-KR" dirty="0">
                <a:latin typeface="+mn-ea"/>
                <a:ea typeface="+mn-ea"/>
              </a:rPr>
              <a:t>run</a:t>
            </a:r>
            <a:r>
              <a:rPr lang="ko-KR" altLang="en-US" dirty="0">
                <a:latin typeface="+mn-ea"/>
                <a:ea typeface="+mn-ea"/>
              </a:rPr>
              <a:t>이 </a:t>
            </a:r>
            <a:r>
              <a:rPr lang="ko-KR" altLang="en-US" dirty="0" err="1">
                <a:latin typeface="+mn-ea"/>
                <a:ea typeface="+mn-ea"/>
              </a:rPr>
              <a:t>가능해보임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향후엔 이걸 활용</a:t>
            </a:r>
            <a:r>
              <a:rPr lang="en-US" altLang="ko-KR" dirty="0">
                <a:latin typeface="+mn-ea"/>
                <a:ea typeface="+mn-ea"/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오늘 다시 재시작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중요한건</a:t>
            </a:r>
            <a:r>
              <a:rPr lang="ko-KR" altLang="en-US" dirty="0">
                <a:latin typeface="+mn-ea"/>
                <a:ea typeface="+mn-ea"/>
              </a:rPr>
              <a:t> 역시 매수비중의 수식화</a:t>
            </a:r>
            <a:r>
              <a:rPr lang="en-US" altLang="ko-KR" dirty="0">
                <a:latin typeface="+mn-ea"/>
                <a:ea typeface="+mn-ea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Profit Tracking</a:t>
            </a:r>
            <a:r>
              <a:rPr lang="ko-KR" altLang="en-US" dirty="0">
                <a:latin typeface="+mn-ea"/>
                <a:ea typeface="+mn-ea"/>
              </a:rPr>
              <a:t>도 시작하였으니 봅시다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df_profit</a:t>
            </a:r>
            <a:r>
              <a:rPr lang="ko-KR" altLang="en-US" dirty="0">
                <a:latin typeface="+mn-ea"/>
                <a:ea typeface="+mn-ea"/>
              </a:rPr>
              <a:t>을 </a:t>
            </a:r>
            <a:r>
              <a:rPr lang="en-US" altLang="ko-KR" dirty="0">
                <a:latin typeface="+mn-ea"/>
                <a:ea typeface="+mn-ea"/>
              </a:rPr>
              <a:t>telegram</a:t>
            </a:r>
            <a:r>
              <a:rPr lang="ko-KR" altLang="en-US" dirty="0">
                <a:latin typeface="+mn-ea"/>
                <a:ea typeface="+mn-ea"/>
              </a:rPr>
              <a:t>으로 보낼 필요가 </a:t>
            </a:r>
            <a:r>
              <a:rPr lang="ko-KR" altLang="en-US" dirty="0" err="1">
                <a:latin typeface="+mn-ea"/>
                <a:ea typeface="+mn-ea"/>
              </a:rPr>
              <a:t>있어보이는데</a:t>
            </a:r>
            <a:r>
              <a:rPr lang="en-US" altLang="ko-KR" dirty="0">
                <a:latin typeface="+mn-ea"/>
                <a:ea typeface="+mn-ea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11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2020/11/01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47E3FD-476E-4425-9ACA-3DC26FE0B475}"/>
              </a:ext>
            </a:extLst>
          </p:cNvPr>
          <p:cNvSpPr txBox="1"/>
          <p:nvPr/>
        </p:nvSpPr>
        <p:spPr>
          <a:xfrm>
            <a:off x="413147" y="1694329"/>
            <a:ext cx="1115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MACD_plotting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다시 손본다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진짜 </a:t>
            </a:r>
            <a:r>
              <a:rPr lang="ko-KR" altLang="en-US" dirty="0" err="1">
                <a:latin typeface="+mn-ea"/>
                <a:ea typeface="+mn-ea"/>
              </a:rPr>
              <a:t>쥬피터가</a:t>
            </a:r>
            <a:r>
              <a:rPr lang="ko-KR" altLang="en-US" dirty="0">
                <a:latin typeface="+mn-ea"/>
                <a:ea typeface="+mn-ea"/>
              </a:rPr>
              <a:t> 제일 편하다</a:t>
            </a:r>
            <a:r>
              <a:rPr lang="en-US" altLang="ko-KR" dirty="0">
                <a:latin typeface="+mn-ea"/>
                <a:ea typeface="+mn-ea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  <a:ea typeface="+mn-ea"/>
              </a:rPr>
              <a:t>쥬피터를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en-US" altLang="ko-KR" dirty="0" err="1">
                <a:latin typeface="+mn-ea"/>
                <a:ea typeface="+mn-ea"/>
              </a:rPr>
              <a:t>py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파일로 </a:t>
            </a:r>
            <a:r>
              <a:rPr lang="ko-KR" altLang="en-US" dirty="0" err="1">
                <a:latin typeface="+mn-ea"/>
                <a:ea typeface="+mn-ea"/>
              </a:rPr>
              <a:t>바꿔주는건</a:t>
            </a:r>
            <a:r>
              <a:rPr lang="ko-KR" altLang="en-US" dirty="0">
                <a:latin typeface="+mn-ea"/>
                <a:ea typeface="+mn-ea"/>
              </a:rPr>
              <a:t> 없나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I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need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to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print out profit tracking </a:t>
            </a:r>
            <a:r>
              <a:rPr lang="en-US" altLang="ko-KR" dirty="0" err="1">
                <a:latin typeface="+mn-ea"/>
                <a:ea typeface="+mn-ea"/>
              </a:rPr>
              <a:t>dataframe</a:t>
            </a:r>
            <a:r>
              <a:rPr lang="en-US" altLang="ko-KR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9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2020/11/01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47E3FD-476E-4425-9ACA-3DC26FE0B475}"/>
              </a:ext>
            </a:extLst>
          </p:cNvPr>
          <p:cNvSpPr txBox="1"/>
          <p:nvPr/>
        </p:nvSpPr>
        <p:spPr>
          <a:xfrm>
            <a:off x="413147" y="1694329"/>
            <a:ext cx="1115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코드 </a:t>
            </a:r>
            <a:r>
              <a:rPr lang="ko-KR" altLang="en-US" dirty="0" err="1">
                <a:latin typeface="+mn-ea"/>
                <a:ea typeface="+mn-ea"/>
              </a:rPr>
              <a:t>에러남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  <a:ea typeface="+mn-ea"/>
              </a:rPr>
              <a:t>텔레그램</a:t>
            </a:r>
            <a:r>
              <a:rPr lang="ko-KR" altLang="en-US" dirty="0">
                <a:latin typeface="+mn-ea"/>
                <a:ea typeface="+mn-ea"/>
              </a:rPr>
              <a:t> 에러</a:t>
            </a:r>
            <a:r>
              <a:rPr lang="en-US" altLang="ko-KR" dirty="0">
                <a:latin typeface="+mn-ea"/>
                <a:ea typeface="+mn-ea"/>
              </a:rPr>
              <a:t>,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Also,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df_Profit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was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spitting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out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an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5685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2020/11/22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47E3FD-476E-4425-9ACA-3DC26FE0B475}"/>
              </a:ext>
            </a:extLst>
          </p:cNvPr>
          <p:cNvSpPr txBox="1"/>
          <p:nvPr/>
        </p:nvSpPr>
        <p:spPr>
          <a:xfrm>
            <a:off x="413147" y="1694329"/>
            <a:ext cx="1115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day average</a:t>
            </a:r>
            <a:r>
              <a:rPr lang="ko-KR" altLang="en-US" dirty="0">
                <a:latin typeface="+mn-ea"/>
                <a:ea typeface="+mn-ea"/>
              </a:rPr>
              <a:t>로 진행할 땐 </a:t>
            </a:r>
            <a:r>
              <a:rPr lang="en-US" altLang="ko-KR" dirty="0">
                <a:latin typeface="+mn-ea"/>
                <a:ea typeface="+mn-ea"/>
              </a:rPr>
              <a:t>profit tracking module</a:t>
            </a:r>
            <a:r>
              <a:rPr lang="ko-KR" altLang="en-US" dirty="0">
                <a:latin typeface="+mn-ea"/>
                <a:ea typeface="+mn-ea"/>
              </a:rPr>
              <a:t>이 오히려 수익율을 </a:t>
            </a:r>
            <a:r>
              <a:rPr lang="ko-KR" altLang="en-US" dirty="0" err="1">
                <a:latin typeface="+mn-ea"/>
                <a:ea typeface="+mn-ea"/>
              </a:rPr>
              <a:t>저감시킴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결국 </a:t>
            </a:r>
            <a:r>
              <a:rPr lang="ko-KR" altLang="en-US" dirty="0" err="1">
                <a:latin typeface="+mn-ea"/>
                <a:ea typeface="+mn-ea"/>
              </a:rPr>
              <a:t>기승전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back-test</a:t>
            </a:r>
            <a:r>
              <a:rPr lang="ko-KR" altLang="en-US" dirty="0">
                <a:latin typeface="+mn-ea"/>
                <a:ea typeface="+mn-ea"/>
              </a:rPr>
              <a:t>가 제일 </a:t>
            </a:r>
            <a:r>
              <a:rPr lang="ko-KR" altLang="en-US" dirty="0" err="1">
                <a:latin typeface="+mn-ea"/>
                <a:ea typeface="+mn-ea"/>
              </a:rPr>
              <a:t>중요해보인다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0226D1-E68D-411C-A626-A6E6DD8E9563}"/>
              </a:ext>
            </a:extLst>
          </p:cNvPr>
          <p:cNvSpPr/>
          <p:nvPr/>
        </p:nvSpPr>
        <p:spPr>
          <a:xfrm>
            <a:off x="4914900" y="-13837265"/>
            <a:ext cx="10337800" cy="1726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Traceback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most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last</a:t>
            </a:r>
            <a:r>
              <a:rPr lang="ko-KR" altLang="en-US" sz="1200" dirty="0"/>
              <a:t>):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402, in _</a:t>
            </a:r>
            <a:r>
              <a:rPr lang="ko-KR" altLang="en-US" sz="1200" dirty="0" err="1"/>
              <a:t>make_request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six.raise_from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"&lt;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&gt;",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2, in </a:t>
            </a:r>
            <a:r>
              <a:rPr lang="ko-KR" altLang="en-US" sz="1200" dirty="0" err="1"/>
              <a:t>raise_from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398, in _</a:t>
            </a:r>
            <a:r>
              <a:rPr lang="ko-KR" altLang="en-US" sz="1200" dirty="0" err="1"/>
              <a:t>make_request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httplib_response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conn.getresponse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"C:\Users\kptib\anaconda3\lib\http\client.py",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1344, in </a:t>
            </a:r>
            <a:r>
              <a:rPr lang="ko-KR" altLang="en-US" sz="1200" dirty="0" err="1"/>
              <a:t>getresponse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response.begin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"C:\Users\kptib\anaconda3\lib\http\client.py",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306, in </a:t>
            </a:r>
            <a:r>
              <a:rPr lang="ko-KR" altLang="en-US" sz="1200" dirty="0" err="1"/>
              <a:t>begin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version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reason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read_status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"C:\Users\kptib\anaconda3\lib\http\client.py",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267, in _</a:t>
            </a:r>
            <a:r>
              <a:rPr lang="ko-KR" altLang="en-US" sz="1200" dirty="0" err="1"/>
              <a:t>read_status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str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self.fp.readline</a:t>
            </a:r>
            <a:r>
              <a:rPr lang="ko-KR" altLang="en-US" sz="1200" dirty="0"/>
              <a:t>(_MAXLINE + 1), "iso-8859-1")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"C:\Users\kptib\anaconda3\lib\socket.py",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589, in </a:t>
            </a:r>
            <a:r>
              <a:rPr lang="ko-KR" altLang="en-US" sz="1200" dirty="0" err="1"/>
              <a:t>readinto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sock.recv_into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"C:\Users\kptib\anaconda3\lib\ssl.py",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1071, in </a:t>
            </a:r>
            <a:r>
              <a:rPr lang="ko-KR" altLang="en-US" sz="1200" dirty="0" err="1"/>
              <a:t>recv_into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self.read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nbytes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buffer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"C:\Users\kptib\anaconda3\lib\ssl.py",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929, in </a:t>
            </a:r>
            <a:r>
              <a:rPr lang="ko-KR" altLang="en-US" sz="1200" dirty="0" err="1"/>
              <a:t>read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sslobj.read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buffer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timeout</a:t>
            </a:r>
            <a:r>
              <a:rPr lang="ko-KR" altLang="en-US" sz="1200" dirty="0"/>
              <a:t>: The </a:t>
            </a:r>
            <a:r>
              <a:rPr lang="ko-KR" altLang="en-US" sz="1200" dirty="0" err="1"/>
              <a:t>read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operation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</a:t>
            </a:r>
            <a:endParaRPr lang="ko-KR" altLang="en-US" sz="1200" dirty="0"/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During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handling</a:t>
            </a:r>
            <a:r>
              <a:rPr lang="ko-KR" altLang="en-US" sz="1200" dirty="0"/>
              <a:t> of the </a:t>
            </a:r>
            <a:r>
              <a:rPr lang="ko-KR" altLang="en-US" sz="1200" dirty="0" err="1"/>
              <a:t>above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another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occurred</a:t>
            </a:r>
            <a:r>
              <a:rPr lang="ko-KR" altLang="en-US" sz="1200" dirty="0"/>
              <a:t>: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Traceback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most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last</a:t>
            </a:r>
            <a:r>
              <a:rPr lang="ko-KR" altLang="en-US" sz="1200" dirty="0"/>
              <a:t>):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"C:\Users\kptib\anaconda3\lib\site-packages\telegram\utils\request.py",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225, in _</a:t>
            </a:r>
            <a:r>
              <a:rPr lang="ko-KR" altLang="en-US" sz="1200" dirty="0" err="1"/>
              <a:t>request_wrapper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con_pool.request</a:t>
            </a:r>
            <a:r>
              <a:rPr lang="ko-KR" altLang="en-US" sz="1200" dirty="0"/>
              <a:t>(*</a:t>
            </a:r>
            <a:r>
              <a:rPr lang="ko-KR" altLang="en-US" sz="1200" dirty="0" err="1"/>
              <a:t>args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kwargs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70, in </a:t>
            </a:r>
            <a:r>
              <a:rPr lang="ko-KR" altLang="en-US" sz="1200" dirty="0" err="1"/>
              <a:t>request</a:t>
            </a:r>
            <a:endParaRPr lang="ko-KR" altLang="en-US" sz="1200" dirty="0"/>
          </a:p>
          <a:p>
            <a:r>
              <a:rPr lang="ko-KR" altLang="en-US" sz="1200" dirty="0"/>
              <a:t>    **</a:t>
            </a:r>
            <a:r>
              <a:rPr lang="ko-KR" altLang="en-US" sz="1200" dirty="0" err="1"/>
              <a:t>urlopen_kw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148, in </a:t>
            </a:r>
            <a:r>
              <a:rPr lang="ko-KR" altLang="en-US" sz="1200" dirty="0" err="1"/>
              <a:t>request_encode_body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self.urlopen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method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url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extra_kw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"C:\Users\kptib\anaconda3\lib\site-packages\telegram\vendor\ptb_urllib3\urllib3\poolmanager.py",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244, in </a:t>
            </a:r>
            <a:r>
              <a:rPr lang="ko-KR" altLang="en-US" sz="1200" dirty="0" err="1"/>
              <a:t>urlopen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conn.urlopen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method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u.request_uri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kw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666, in </a:t>
            </a:r>
            <a:r>
              <a:rPr lang="ko-KR" altLang="en-US" sz="1200" dirty="0" err="1"/>
              <a:t>urlopen</a:t>
            </a:r>
            <a:endParaRPr lang="ko-KR" altLang="en-US" sz="1200" dirty="0"/>
          </a:p>
          <a:p>
            <a:r>
              <a:rPr lang="ko-KR" altLang="en-US" sz="1200" dirty="0"/>
              <a:t>    _</a:t>
            </a:r>
            <a:r>
              <a:rPr lang="ko-KR" altLang="en-US" sz="1200" dirty="0" err="1"/>
              <a:t>stacktrace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sys.exc_info</a:t>
            </a:r>
            <a:r>
              <a:rPr lang="ko-KR" altLang="en-US" sz="1200" dirty="0"/>
              <a:t>()[2])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"C:\Users\kptib\anaconda3\lib\site-packages\telegram\vendor\ptb_urllib3\urllib3\util\retry.py",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347, in </a:t>
            </a:r>
            <a:r>
              <a:rPr lang="ko-KR" altLang="en-US" sz="1200" dirty="0" err="1"/>
              <a:t>increment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raise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six.reraise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), 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, _</a:t>
            </a:r>
            <a:r>
              <a:rPr lang="ko-KR" altLang="en-US" sz="1200" dirty="0" err="1"/>
              <a:t>stacktrace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"C:\Users\kptib\anaconda3\lib\site-packages\telegram\vendor\ptb_urllib3\urllib3\packages\six.py",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686, in </a:t>
            </a:r>
            <a:r>
              <a:rPr lang="ko-KR" altLang="en-US" sz="1200" dirty="0" err="1"/>
              <a:t>reraise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raise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617, in </a:t>
            </a:r>
            <a:r>
              <a:rPr lang="ko-KR" altLang="en-US" sz="1200" dirty="0" err="1"/>
              <a:t>urlopen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chunked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chunked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405, in _</a:t>
            </a:r>
            <a:r>
              <a:rPr lang="ko-KR" altLang="en-US" sz="1200" dirty="0" err="1"/>
              <a:t>make_request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exc_cls</a:t>
            </a:r>
            <a:r>
              <a:rPr lang="ko-KR" altLang="en-US" sz="1200" dirty="0"/>
              <a:t>=</a:t>
            </a:r>
            <a:r>
              <a:rPr lang="ko-KR" altLang="en-US" sz="1200" dirty="0" err="1"/>
              <a:t>ReadTimeoutError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321, in _</a:t>
            </a:r>
            <a:r>
              <a:rPr lang="ko-KR" altLang="en-US" sz="1200" dirty="0" err="1"/>
              <a:t>raise_timeout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raise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exc_cls</a:t>
            </a:r>
            <a:r>
              <a:rPr lang="ko-KR" altLang="en-US" sz="1200" dirty="0"/>
              <a:t>(*</a:t>
            </a:r>
            <a:r>
              <a:rPr lang="ko-KR" altLang="en-US" sz="1200" dirty="0" err="1"/>
              <a:t>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ReadTimeoutError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HTTPSConnectionPool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host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api.telegram.org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port</a:t>
            </a:r>
            <a:r>
              <a:rPr lang="ko-KR" altLang="en-US" sz="1200" dirty="0"/>
              <a:t>=443): </a:t>
            </a:r>
            <a:r>
              <a:rPr lang="ko-KR" altLang="en-US" sz="1200" dirty="0" err="1"/>
              <a:t>Read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</a:t>
            </a:r>
            <a:r>
              <a:rPr lang="ko-KR" altLang="en-US" sz="1200" dirty="0"/>
              <a:t>. (</a:t>
            </a:r>
            <a:r>
              <a:rPr lang="ko-KR" altLang="en-US" sz="1200" dirty="0" err="1"/>
              <a:t>read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=5.0)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During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handling</a:t>
            </a:r>
            <a:r>
              <a:rPr lang="ko-KR" altLang="en-US" sz="1200" dirty="0"/>
              <a:t> of the </a:t>
            </a:r>
            <a:r>
              <a:rPr lang="ko-KR" altLang="en-US" sz="1200" dirty="0" err="1"/>
              <a:t>above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another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occurred</a:t>
            </a:r>
            <a:r>
              <a:rPr lang="ko-KR" altLang="en-US" sz="1200" dirty="0"/>
              <a:t>: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Traceback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most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last</a:t>
            </a:r>
            <a:r>
              <a:rPr lang="ko-KR" altLang="en-US" sz="1200" dirty="0"/>
              <a:t>):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"D:\Dropbox\5. </a:t>
            </a:r>
            <a:r>
              <a:rPr lang="ko-KR" altLang="en-US" sz="1200" dirty="0" err="1"/>
              <a:t>Study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Files</a:t>
            </a:r>
            <a:r>
              <a:rPr lang="ko-KR" altLang="en-US" sz="1200" dirty="0"/>
              <a:t>\</a:t>
            </a:r>
            <a:r>
              <a:rPr lang="ko-KR" altLang="en-US" sz="1200" dirty="0" err="1"/>
              <a:t>Algorithm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Trading</a:t>
            </a:r>
            <a:r>
              <a:rPr lang="ko-KR" altLang="en-US" sz="1200" dirty="0"/>
              <a:t>\Comathon_20201003_3회코드_(김정)_20201122_수정2_rerun.py",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1415, in &lt;</a:t>
            </a:r>
            <a:r>
              <a:rPr lang="ko-KR" altLang="en-US" sz="1200" dirty="0" err="1"/>
              <a:t>module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bot.sendMessage</a:t>
            </a:r>
            <a:r>
              <a:rPr lang="ko-KR" altLang="en-US" sz="1200" dirty="0"/>
              <a:t>(chat_id2, </a:t>
            </a:r>
            <a:r>
              <a:rPr lang="ko-KR" altLang="en-US" sz="1200" dirty="0" err="1"/>
              <a:t>text</a:t>
            </a:r>
            <a:r>
              <a:rPr lang="ko-KR" altLang="en-US" sz="1200" dirty="0"/>
              <a:t>=</a:t>
            </a:r>
            <a:r>
              <a:rPr lang="ko-KR" altLang="en-US" sz="1200" dirty="0" err="1"/>
              <a:t>msg_update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"&lt;decorator-gen-130&gt;",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2, in </a:t>
            </a:r>
            <a:r>
              <a:rPr lang="ko-KR" altLang="en-US" sz="1200" dirty="0" err="1"/>
              <a:t>send_message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"C:\Users\kptib\anaconda3\lib\site-packages\telegram\bot.py",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70, in </a:t>
            </a:r>
            <a:r>
              <a:rPr lang="ko-KR" altLang="en-US" sz="1200" dirty="0" err="1"/>
              <a:t>decorator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func</a:t>
            </a:r>
            <a:r>
              <a:rPr lang="ko-KR" altLang="en-US" sz="1200" dirty="0"/>
              <a:t>(*</a:t>
            </a:r>
            <a:r>
              <a:rPr lang="ko-KR" altLang="en-US" sz="1200" dirty="0" err="1"/>
              <a:t>args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kwargs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"C:\Users\kptib\anaconda3\lib\site-packages\telegram\bot.py",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351, in </a:t>
            </a:r>
            <a:r>
              <a:rPr lang="ko-KR" altLang="en-US" sz="1200" dirty="0" err="1"/>
              <a:t>send_message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kwargs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"C:\Users\kptib\anaconda3\lib\site-packages\telegram\bot.py",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178, in _</a:t>
            </a:r>
            <a:r>
              <a:rPr lang="ko-KR" altLang="en-US" sz="1200" dirty="0" err="1"/>
              <a:t>message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request.post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url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"C:\Users\kptib\anaconda3\lib\site-packages\telegram\utils\request.py",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334, in </a:t>
            </a:r>
            <a:r>
              <a:rPr lang="ko-KR" altLang="en-US" sz="1200" dirty="0" err="1"/>
              <a:t>post</a:t>
            </a:r>
            <a:endParaRPr lang="ko-KR" altLang="en-US" sz="1200" dirty="0"/>
          </a:p>
          <a:p>
            <a:r>
              <a:rPr lang="ko-KR" altLang="en-US" sz="1200" dirty="0"/>
              <a:t>    **</a:t>
            </a:r>
            <a:r>
              <a:rPr lang="ko-KR" altLang="en-US" sz="1200" dirty="0" err="1"/>
              <a:t>urlopen_kwargs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"C:\Users\kptib\anaconda3\lib\site-packages\telegram\utils\request.py",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227, in _</a:t>
            </a:r>
            <a:r>
              <a:rPr lang="ko-KR" altLang="en-US" sz="1200" dirty="0" err="1"/>
              <a:t>request_wrapper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raise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TimedOut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TimedOut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Timed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4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2020/12/06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2690208" cy="369332"/>
            <a:chOff x="453628" y="1066140"/>
            <a:chExt cx="2690208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2588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 err="1">
                  <a:latin typeface="+mn-ea"/>
                  <a:ea typeface="+mn-ea"/>
                </a:rPr>
                <a:t>텔레그렘</a:t>
              </a:r>
              <a:r>
                <a:rPr lang="ko-KR" altLang="en-US" b="1" spc="-90" dirty="0">
                  <a:latin typeface="+mn-ea"/>
                  <a:ea typeface="+mn-ea"/>
                </a:rPr>
                <a:t> 오류가 가끔 남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0226D1-E68D-411C-A626-A6E6DD8E9563}"/>
              </a:ext>
            </a:extLst>
          </p:cNvPr>
          <p:cNvSpPr/>
          <p:nvPr/>
        </p:nvSpPr>
        <p:spPr>
          <a:xfrm>
            <a:off x="3116057" y="-8633133"/>
            <a:ext cx="10337800" cy="1726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Traceback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most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last</a:t>
            </a:r>
            <a:r>
              <a:rPr lang="ko-KR" altLang="en-US" sz="1200" dirty="0"/>
              <a:t>):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402, in _</a:t>
            </a:r>
            <a:r>
              <a:rPr lang="ko-KR" altLang="en-US" sz="1200" dirty="0" err="1"/>
              <a:t>make_request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six.raise_from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"&lt;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&gt;",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2, in </a:t>
            </a:r>
            <a:r>
              <a:rPr lang="ko-KR" altLang="en-US" sz="1200" dirty="0" err="1"/>
              <a:t>raise_from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398, in _</a:t>
            </a:r>
            <a:r>
              <a:rPr lang="ko-KR" altLang="en-US" sz="1200" dirty="0" err="1"/>
              <a:t>make_request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httplib_response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conn.getresponse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"C:\Users\kptib\anaconda3\lib\http\client.py",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1344, in </a:t>
            </a:r>
            <a:r>
              <a:rPr lang="ko-KR" altLang="en-US" sz="1200" dirty="0" err="1"/>
              <a:t>getresponse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response.begin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"C:\Users\kptib\anaconda3\lib\http\client.py",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306, in </a:t>
            </a:r>
            <a:r>
              <a:rPr lang="ko-KR" altLang="en-US" sz="1200" dirty="0" err="1"/>
              <a:t>begin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version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reason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read_status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"C:\Users\kptib\anaconda3\lib\http\client.py",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267, in _</a:t>
            </a:r>
            <a:r>
              <a:rPr lang="ko-KR" altLang="en-US" sz="1200" dirty="0" err="1"/>
              <a:t>read_status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str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self.fp.readline</a:t>
            </a:r>
            <a:r>
              <a:rPr lang="ko-KR" altLang="en-US" sz="1200" dirty="0"/>
              <a:t>(_MAXLINE + 1), "iso-8859-1")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"C:\Users\kptib\anaconda3\lib\socket.py",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589, in </a:t>
            </a:r>
            <a:r>
              <a:rPr lang="ko-KR" altLang="en-US" sz="1200" dirty="0" err="1"/>
              <a:t>readinto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sock.recv_into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"C:\Users\kptib\anaconda3\lib\ssl.py",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1071, in </a:t>
            </a:r>
            <a:r>
              <a:rPr lang="ko-KR" altLang="en-US" sz="1200" dirty="0" err="1"/>
              <a:t>recv_into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self.read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nbytes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buffer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"C:\Users\kptib\anaconda3\lib\ssl.py",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929, in </a:t>
            </a:r>
            <a:r>
              <a:rPr lang="ko-KR" altLang="en-US" sz="1200" dirty="0" err="1"/>
              <a:t>read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sslobj.read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buffer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timeout</a:t>
            </a:r>
            <a:r>
              <a:rPr lang="ko-KR" altLang="en-US" sz="1200" dirty="0"/>
              <a:t>: The </a:t>
            </a:r>
            <a:r>
              <a:rPr lang="ko-KR" altLang="en-US" sz="1200" dirty="0" err="1"/>
              <a:t>read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operation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</a:t>
            </a:r>
            <a:endParaRPr lang="ko-KR" altLang="en-US" sz="1200" dirty="0"/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During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handling</a:t>
            </a:r>
            <a:r>
              <a:rPr lang="ko-KR" altLang="en-US" sz="1200" dirty="0"/>
              <a:t> of the </a:t>
            </a:r>
            <a:r>
              <a:rPr lang="ko-KR" altLang="en-US" sz="1200" dirty="0" err="1"/>
              <a:t>above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another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occurred</a:t>
            </a:r>
            <a:r>
              <a:rPr lang="ko-KR" altLang="en-US" sz="1200" dirty="0"/>
              <a:t>: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Traceback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most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last</a:t>
            </a:r>
            <a:r>
              <a:rPr lang="ko-KR" altLang="en-US" sz="1200" dirty="0"/>
              <a:t>):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"C:\Users\kptib\anaconda3\lib\site-packages\telegram\utils\request.py",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225, in _</a:t>
            </a:r>
            <a:r>
              <a:rPr lang="ko-KR" altLang="en-US" sz="1200" dirty="0" err="1"/>
              <a:t>request_wrapper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con_pool.request</a:t>
            </a:r>
            <a:r>
              <a:rPr lang="ko-KR" altLang="en-US" sz="1200" dirty="0"/>
              <a:t>(*</a:t>
            </a:r>
            <a:r>
              <a:rPr lang="ko-KR" altLang="en-US" sz="1200" dirty="0" err="1"/>
              <a:t>args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kwargs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70, in </a:t>
            </a:r>
            <a:r>
              <a:rPr lang="ko-KR" altLang="en-US" sz="1200" dirty="0" err="1"/>
              <a:t>request</a:t>
            </a:r>
            <a:endParaRPr lang="ko-KR" altLang="en-US" sz="1200" dirty="0"/>
          </a:p>
          <a:p>
            <a:r>
              <a:rPr lang="ko-KR" altLang="en-US" sz="1200" dirty="0"/>
              <a:t>    **</a:t>
            </a:r>
            <a:r>
              <a:rPr lang="ko-KR" altLang="en-US" sz="1200" dirty="0" err="1"/>
              <a:t>urlopen_kw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148, in </a:t>
            </a:r>
            <a:r>
              <a:rPr lang="ko-KR" altLang="en-US" sz="1200" dirty="0" err="1"/>
              <a:t>request_encode_body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self.urlopen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method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url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extra_kw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"C:\Users\kptib\anaconda3\lib\site-packages\telegram\vendor\ptb_urllib3\urllib3\poolmanager.py",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244, in </a:t>
            </a:r>
            <a:r>
              <a:rPr lang="ko-KR" altLang="en-US" sz="1200" dirty="0" err="1"/>
              <a:t>urlopen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conn.urlopen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method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u.request_uri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kw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666, in </a:t>
            </a:r>
            <a:r>
              <a:rPr lang="ko-KR" altLang="en-US" sz="1200" dirty="0" err="1"/>
              <a:t>urlopen</a:t>
            </a:r>
            <a:endParaRPr lang="ko-KR" altLang="en-US" sz="1200" dirty="0"/>
          </a:p>
          <a:p>
            <a:r>
              <a:rPr lang="ko-KR" altLang="en-US" sz="1200" dirty="0"/>
              <a:t>    _</a:t>
            </a:r>
            <a:r>
              <a:rPr lang="ko-KR" altLang="en-US" sz="1200" dirty="0" err="1"/>
              <a:t>stacktrace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sys.exc_info</a:t>
            </a:r>
            <a:r>
              <a:rPr lang="ko-KR" altLang="en-US" sz="1200" dirty="0"/>
              <a:t>()[2])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"C:\Users\kptib\anaconda3\lib\site-packages\telegram\vendor\ptb_urllib3\urllib3\util\retry.py",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347, in </a:t>
            </a:r>
            <a:r>
              <a:rPr lang="ko-KR" altLang="en-US" sz="1200" dirty="0" err="1"/>
              <a:t>increment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raise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six.reraise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), 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, _</a:t>
            </a:r>
            <a:r>
              <a:rPr lang="ko-KR" altLang="en-US" sz="1200" dirty="0" err="1"/>
              <a:t>stacktrace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"C:\Users\kptib\anaconda3\lib\site-packages\telegram\vendor\ptb_urllib3\urllib3\packages\six.py",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686, in </a:t>
            </a:r>
            <a:r>
              <a:rPr lang="ko-KR" altLang="en-US" sz="1200" dirty="0" err="1"/>
              <a:t>reraise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raise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617, in </a:t>
            </a:r>
            <a:r>
              <a:rPr lang="ko-KR" altLang="en-US" sz="1200" dirty="0" err="1"/>
              <a:t>urlopen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chunked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chunked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405, in _</a:t>
            </a:r>
            <a:r>
              <a:rPr lang="ko-KR" altLang="en-US" sz="1200" dirty="0" err="1"/>
              <a:t>make_request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exc_cls</a:t>
            </a:r>
            <a:r>
              <a:rPr lang="ko-KR" altLang="en-US" sz="1200" dirty="0"/>
              <a:t>=</a:t>
            </a:r>
            <a:r>
              <a:rPr lang="ko-KR" altLang="en-US" sz="1200" dirty="0" err="1"/>
              <a:t>ReadTimeoutError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"C:\Users\kptib\anaconda3\lib\site-packages\telegram\vendor\ptb_urllib3\urllib3\connectionpool.py",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321, in _</a:t>
            </a:r>
            <a:r>
              <a:rPr lang="ko-KR" altLang="en-US" sz="1200" dirty="0" err="1"/>
              <a:t>raise_timeout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raise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exc_cls</a:t>
            </a:r>
            <a:r>
              <a:rPr lang="ko-KR" altLang="en-US" sz="1200" dirty="0"/>
              <a:t>(*</a:t>
            </a:r>
            <a:r>
              <a:rPr lang="ko-KR" altLang="en-US" sz="1200" dirty="0" err="1"/>
              <a:t>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ReadTimeoutError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HTTPSConnectionPool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host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api.telegram.org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port</a:t>
            </a:r>
            <a:r>
              <a:rPr lang="ko-KR" altLang="en-US" sz="1200" dirty="0"/>
              <a:t>=443): </a:t>
            </a:r>
            <a:r>
              <a:rPr lang="ko-KR" altLang="en-US" sz="1200" dirty="0" err="1"/>
              <a:t>Read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</a:t>
            </a:r>
            <a:r>
              <a:rPr lang="ko-KR" altLang="en-US" sz="1200" dirty="0"/>
              <a:t>. (</a:t>
            </a:r>
            <a:r>
              <a:rPr lang="ko-KR" altLang="en-US" sz="1200" dirty="0" err="1"/>
              <a:t>read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=5.0)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During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handling</a:t>
            </a:r>
            <a:r>
              <a:rPr lang="ko-KR" altLang="en-US" sz="1200" dirty="0"/>
              <a:t> of the </a:t>
            </a:r>
            <a:r>
              <a:rPr lang="ko-KR" altLang="en-US" sz="1200" dirty="0" err="1"/>
              <a:t>above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another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occurred</a:t>
            </a:r>
            <a:r>
              <a:rPr lang="ko-KR" altLang="en-US" sz="1200" dirty="0"/>
              <a:t>: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Traceback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most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last</a:t>
            </a:r>
            <a:r>
              <a:rPr lang="ko-KR" altLang="en-US" sz="1200" dirty="0"/>
              <a:t>):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"D:\Dropbox\5. </a:t>
            </a:r>
            <a:r>
              <a:rPr lang="ko-KR" altLang="en-US" sz="1200" dirty="0" err="1"/>
              <a:t>Study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Files</a:t>
            </a:r>
            <a:r>
              <a:rPr lang="ko-KR" altLang="en-US" sz="1200" dirty="0"/>
              <a:t>\</a:t>
            </a:r>
            <a:r>
              <a:rPr lang="ko-KR" altLang="en-US" sz="1200" dirty="0" err="1"/>
              <a:t>Algorithm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Trading</a:t>
            </a:r>
            <a:r>
              <a:rPr lang="ko-KR" altLang="en-US" sz="1200" dirty="0"/>
              <a:t>\Comathon_20201003_3회코드_(김정)_20201122_수정2_rerun.py",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1415, in &lt;</a:t>
            </a:r>
            <a:r>
              <a:rPr lang="ko-KR" altLang="en-US" sz="1200" dirty="0" err="1"/>
              <a:t>module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bot.sendMessage</a:t>
            </a:r>
            <a:r>
              <a:rPr lang="ko-KR" altLang="en-US" sz="1200" dirty="0"/>
              <a:t>(chat_id2, </a:t>
            </a:r>
            <a:r>
              <a:rPr lang="ko-KR" altLang="en-US" sz="1200" dirty="0" err="1"/>
              <a:t>text</a:t>
            </a:r>
            <a:r>
              <a:rPr lang="ko-KR" altLang="en-US" sz="1200" dirty="0"/>
              <a:t>=</a:t>
            </a:r>
            <a:r>
              <a:rPr lang="ko-KR" altLang="en-US" sz="1200" dirty="0" err="1"/>
              <a:t>msg_update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"&lt;decorator-gen-130&gt;",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2, in </a:t>
            </a:r>
            <a:r>
              <a:rPr lang="ko-KR" altLang="en-US" sz="1200" dirty="0" err="1"/>
              <a:t>send_message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"C:\Users\kptib\anaconda3\lib\site-packages\telegram\bot.py",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70, in </a:t>
            </a:r>
            <a:r>
              <a:rPr lang="ko-KR" altLang="en-US" sz="1200" dirty="0" err="1"/>
              <a:t>decorator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func</a:t>
            </a:r>
            <a:r>
              <a:rPr lang="ko-KR" altLang="en-US" sz="1200" dirty="0"/>
              <a:t>(*</a:t>
            </a:r>
            <a:r>
              <a:rPr lang="ko-KR" altLang="en-US" sz="1200" dirty="0" err="1"/>
              <a:t>args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kwargs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"C:\Users\kptib\anaconda3\lib\site-packages\telegram\bot.py",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351, in </a:t>
            </a:r>
            <a:r>
              <a:rPr lang="ko-KR" altLang="en-US" sz="1200" dirty="0" err="1"/>
              <a:t>send_message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, **</a:t>
            </a:r>
            <a:r>
              <a:rPr lang="ko-KR" altLang="en-US" sz="1200" dirty="0" err="1"/>
              <a:t>kwargs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"C:\Users\kptib\anaconda3\lib\site-packages\telegram\bot.py",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178, in _</a:t>
            </a:r>
            <a:r>
              <a:rPr lang="ko-KR" altLang="en-US" sz="1200" dirty="0" err="1"/>
              <a:t>message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._</a:t>
            </a:r>
            <a:r>
              <a:rPr lang="ko-KR" altLang="en-US" sz="1200" dirty="0" err="1"/>
              <a:t>request.post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url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timeout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"C:\Users\kptib\anaconda3\lib\site-packages\telegram\utils\request.py",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334, in </a:t>
            </a:r>
            <a:r>
              <a:rPr lang="ko-KR" altLang="en-US" sz="1200" dirty="0" err="1"/>
              <a:t>post</a:t>
            </a:r>
            <a:endParaRPr lang="ko-KR" altLang="en-US" sz="1200" dirty="0"/>
          </a:p>
          <a:p>
            <a:r>
              <a:rPr lang="ko-KR" altLang="en-US" sz="1200" dirty="0"/>
              <a:t>    **</a:t>
            </a:r>
            <a:r>
              <a:rPr lang="ko-KR" altLang="en-US" sz="1200" dirty="0" err="1"/>
              <a:t>urlopen_kwargs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"C:\Users\kptib\anaconda3\lib\site-packages\telegram\utils\request.py", </a:t>
            </a:r>
            <a:r>
              <a:rPr lang="ko-KR" altLang="en-US" sz="1200" dirty="0" err="1"/>
              <a:t>line</a:t>
            </a:r>
            <a:r>
              <a:rPr lang="ko-KR" altLang="en-US" sz="1200" dirty="0"/>
              <a:t> 227, in _</a:t>
            </a:r>
            <a:r>
              <a:rPr lang="ko-KR" altLang="en-US" sz="1200" dirty="0" err="1"/>
              <a:t>request_wrapper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raise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TimedOut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TimedOut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Timed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5C196-3FD0-4851-83E8-C0A254E00642}"/>
              </a:ext>
            </a:extLst>
          </p:cNvPr>
          <p:cNvSpPr txBox="1"/>
          <p:nvPr/>
        </p:nvSpPr>
        <p:spPr>
          <a:xfrm>
            <a:off x="-434177" y="1658110"/>
            <a:ext cx="362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90" dirty="0" err="1">
                <a:latin typeface="+mn-ea"/>
                <a:ea typeface="+mn-ea"/>
              </a:rPr>
              <a:t>텔레그램</a:t>
            </a:r>
            <a:r>
              <a:rPr lang="ko-KR" altLang="en-US" b="1" spc="-90" dirty="0">
                <a:latin typeface="+mn-ea"/>
                <a:ea typeface="+mn-ea"/>
              </a:rPr>
              <a:t> 함수를 만들고</a:t>
            </a:r>
            <a:endParaRPr lang="en-US" altLang="ko-KR" b="1" spc="-90" dirty="0">
              <a:latin typeface="+mn-ea"/>
              <a:ea typeface="+mn-ea"/>
            </a:endParaRPr>
          </a:p>
          <a:p>
            <a:r>
              <a:rPr lang="ko-KR" altLang="en-US" b="1" spc="-90" dirty="0">
                <a:latin typeface="+mn-ea"/>
                <a:ea typeface="+mn-ea"/>
              </a:rPr>
              <a:t>그 안에서 </a:t>
            </a:r>
            <a:r>
              <a:rPr lang="en-US" altLang="ko-KR" b="1" spc="-90" dirty="0">
                <a:latin typeface="+mn-ea"/>
                <a:ea typeface="+mn-ea"/>
              </a:rPr>
              <a:t>exception </a:t>
            </a:r>
            <a:r>
              <a:rPr lang="ko-KR" altLang="en-US" b="1" spc="-90" dirty="0">
                <a:latin typeface="+mn-ea"/>
                <a:ea typeface="+mn-ea"/>
              </a:rPr>
              <a:t>처리를 해야함</a:t>
            </a:r>
            <a:endParaRPr lang="en-US" altLang="ko-KR" b="1" spc="-9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2021/07/18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45811" cy="369332"/>
            <a:chOff x="453628" y="1066140"/>
            <a:chExt cx="114581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4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Progress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512532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오늘 </a:t>
            </a:r>
            <a:r>
              <a:rPr lang="en-US" altLang="ko-KR" sz="1100" dirty="0">
                <a:latin typeface="+mn-ea"/>
                <a:ea typeface="+mn-ea"/>
              </a:rPr>
              <a:t>RSI </a:t>
            </a:r>
            <a:r>
              <a:rPr lang="ko-KR" altLang="en-US" sz="1100" dirty="0">
                <a:latin typeface="+mn-ea"/>
                <a:ea typeface="+mn-ea"/>
              </a:rPr>
              <a:t>시그널 계산해서 추가해보자</a:t>
            </a:r>
            <a:endParaRPr lang="en-US" altLang="ko-KR" sz="11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096922-F2BD-4C2B-BA2F-C042B815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580" y="5472878"/>
            <a:ext cx="66198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2021/01/09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453331" cy="369332"/>
            <a:chOff x="453628" y="1066140"/>
            <a:chExt cx="145333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35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90" dirty="0">
                  <a:latin typeface="+mn-ea"/>
                  <a:ea typeface="+mn-ea"/>
                </a:rPr>
                <a:t>코딩 재시작</a:t>
              </a: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12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Template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93260" cy="369332"/>
            <a:chOff x="453628" y="1066140"/>
            <a:chExt cx="11932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9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Template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424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ea"/>
                <a:cs typeface="Arial Unicode MS" panose="020B0604020202020204" pitchFamily="50" charset="-127"/>
              </a:rPr>
              <a:t>2021/08/01</a:t>
            </a:r>
            <a:endParaRPr lang="en-US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413147" y="932790"/>
            <a:ext cx="1145811" cy="369332"/>
            <a:chOff x="453628" y="1066140"/>
            <a:chExt cx="114581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04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Progress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FD536-6A12-4F32-ABA4-DE83A7A724E4}"/>
              </a:ext>
            </a:extLst>
          </p:cNvPr>
          <p:cNvSpPr txBox="1"/>
          <p:nvPr/>
        </p:nvSpPr>
        <p:spPr>
          <a:xfrm>
            <a:off x="457795" y="1491129"/>
            <a:ext cx="11512532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Data </a:t>
            </a:r>
            <a:r>
              <a:rPr lang="ko-KR" altLang="en-US" sz="1100" dirty="0">
                <a:latin typeface="+mn-ea"/>
                <a:ea typeface="+mn-ea"/>
              </a:rPr>
              <a:t>불러와서 </a:t>
            </a:r>
            <a:r>
              <a:rPr lang="en-US" altLang="ko-KR" sz="1100" dirty="0">
                <a:latin typeface="+mn-ea"/>
                <a:ea typeface="+mn-ea"/>
              </a:rPr>
              <a:t>update</a:t>
            </a:r>
            <a:r>
              <a:rPr lang="ko-KR" altLang="en-US" sz="1100" dirty="0">
                <a:latin typeface="+mn-ea"/>
                <a:ea typeface="+mn-ea"/>
              </a:rPr>
              <a:t>하는 부분을 </a:t>
            </a:r>
            <a:r>
              <a:rPr lang="en-US" altLang="ko-KR" sz="1100" dirty="0">
                <a:latin typeface="+mn-ea"/>
                <a:ea typeface="+mn-ea"/>
              </a:rPr>
              <a:t>Threading </a:t>
            </a:r>
            <a:r>
              <a:rPr lang="ko-KR" altLang="en-US" sz="1100" dirty="0">
                <a:latin typeface="+mn-ea"/>
                <a:ea typeface="+mn-ea"/>
              </a:rPr>
              <a:t>시켜본다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Threading </a:t>
            </a:r>
            <a:r>
              <a:rPr lang="ko-KR" altLang="en-US" sz="1100" dirty="0">
                <a:latin typeface="+mn-ea"/>
                <a:ea typeface="+mn-ea"/>
              </a:rPr>
              <a:t>이 필요한지에 대해서는 의문임 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ko-KR" altLang="en-US" sz="1100" dirty="0">
                <a:latin typeface="+mn-ea"/>
                <a:ea typeface="+mn-ea"/>
              </a:rPr>
              <a:t>향후 </a:t>
            </a:r>
            <a:r>
              <a:rPr lang="en-US" altLang="ko-KR" sz="1100" dirty="0">
                <a:latin typeface="+mn-ea"/>
                <a:ea typeface="+mn-ea"/>
              </a:rPr>
              <a:t>Class </a:t>
            </a:r>
            <a:r>
              <a:rPr lang="ko-KR" altLang="en-US" sz="1100" dirty="0">
                <a:latin typeface="+mn-ea"/>
                <a:ea typeface="+mn-ea"/>
              </a:rPr>
              <a:t>접목하면 고려해보자</a:t>
            </a:r>
            <a:r>
              <a:rPr lang="en-US" altLang="ko-KR" sz="11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33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006764" y="2359123"/>
            <a:ext cx="10307781" cy="4679851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5A295-728C-0A48-B65E-255BE7E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2021/02/15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3E1FD-3315-CD4A-B83B-1202D158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24" y="6360251"/>
            <a:ext cx="495276" cy="476250"/>
          </a:xfrm>
        </p:spPr>
        <p:txBody>
          <a:bodyPr/>
          <a:lstStyle/>
          <a:p>
            <a:fld id="{0E2515AC-7950-6B45-889F-9649BAFFFB74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52605A1-2F6B-3D45-BEC3-715D3340EA7C}"/>
              </a:ext>
            </a:extLst>
          </p:cNvPr>
          <p:cNvGrpSpPr/>
          <p:nvPr/>
        </p:nvGrpSpPr>
        <p:grpSpPr>
          <a:xfrm>
            <a:off x="375047" y="996290"/>
            <a:ext cx="1292838" cy="369332"/>
            <a:chOff x="453628" y="1066140"/>
            <a:chExt cx="1292838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3179B-3148-2E4E-8D49-FBB2D731B200}"/>
                </a:ext>
              </a:extLst>
            </p:cNvPr>
            <p:cNvSpPr txBox="1"/>
            <p:nvPr/>
          </p:nvSpPr>
          <p:spPr>
            <a:xfrm>
              <a:off x="555627" y="1066140"/>
              <a:ext cx="1190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90" dirty="0">
                  <a:latin typeface="+mn-ea"/>
                  <a:ea typeface="+mn-ea"/>
                </a:rPr>
                <a:t>Algorithm</a:t>
              </a:r>
              <a:endParaRPr lang="ko-KR" altLang="en-US" b="1" spc="-90" dirty="0">
                <a:latin typeface="+mn-ea"/>
                <a:ea typeface="+mn-ea"/>
              </a:endParaRPr>
            </a:p>
          </p:txBody>
        </p:sp>
        <p:pic>
          <p:nvPicPr>
            <p:cNvPr id="22" name="Picture 12" descr="http://www.wallsoc.com/images/1440x900/2012/07/28/minimalistic-pattern-backgrounds-3134.png">
              <a:extLst>
                <a:ext uri="{FF2B5EF4-FFF2-40B4-BE49-F238E27FC236}">
                  <a16:creationId xmlns:a16="http://schemas.microsoft.com/office/drawing/2014/main" id="{083D0F95-C94F-B74E-828A-550FD83005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9DD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00"/>
                      </a14:imgEffect>
                      <a14:imgEffect>
                        <a14:saturation sat="234000"/>
                      </a14:imgEffect>
                      <a14:imgEffect>
                        <a14:brightnessContrast bright="38000" contrast="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3628" y="1154124"/>
              <a:ext cx="89297" cy="23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4627418" y="113969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Get_data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27418" y="1786239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6" name="직선 화살표 연결선 5"/>
          <p:cNvCxnSpPr>
            <a:stCxn id="4" idx="2"/>
            <a:endCxn id="10" idx="0"/>
          </p:cNvCxnSpPr>
          <p:nvPr/>
        </p:nvCxnSpPr>
        <p:spPr>
          <a:xfrm>
            <a:off x="5366327" y="1398311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88363" y="1084274"/>
            <a:ext cx="1764146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(Update = False)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7418" y="243278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88362" y="2359124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(Update = True, last 10 points)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9455" y="1435381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</a:t>
            </a:r>
            <a:endParaRPr lang="en-US" b="1" i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9455" y="205834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df_data_rolling</a:t>
            </a:r>
            <a:endParaRPr lang="en-US" b="1" i="1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>
            <a:stCxn id="10" idx="2"/>
            <a:endCxn id="14" idx="0"/>
          </p:cNvCxnSpPr>
          <p:nvPr/>
        </p:nvCxnSpPr>
        <p:spPr>
          <a:xfrm>
            <a:off x="5366327" y="2044857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27418" y="3079331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Append_data</a:t>
            </a:r>
            <a:endParaRPr lang="en-US" dirty="0"/>
          </a:p>
        </p:txBody>
      </p:sp>
      <p:cxnSp>
        <p:nvCxnSpPr>
          <p:cNvPr id="18" name="직선 화살표 연결선 17"/>
          <p:cNvCxnSpPr>
            <a:stCxn id="14" idx="2"/>
            <a:endCxn id="23" idx="0"/>
          </p:cNvCxnSpPr>
          <p:nvPr/>
        </p:nvCxnSpPr>
        <p:spPr>
          <a:xfrm>
            <a:off x="5366327" y="2691403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627418" y="3725877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Get_MACD</a:t>
            </a:r>
            <a:endParaRPr 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27418" y="4879556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Calculate </a:t>
            </a:r>
            <a:r>
              <a:rPr lang="en-US" sz="1050" dirty="0" err="1"/>
              <a:t>Trade_signals</a:t>
            </a:r>
            <a:endParaRPr lang="en-US" sz="1050" dirty="0"/>
          </a:p>
        </p:txBody>
      </p:sp>
      <p:cxnSp>
        <p:nvCxnSpPr>
          <p:cNvPr id="26" name="직선 화살표 연결선 25"/>
          <p:cNvCxnSpPr>
            <a:stCxn id="23" idx="2"/>
            <a:endCxn id="24" idx="0"/>
          </p:cNvCxnSpPr>
          <p:nvPr/>
        </p:nvCxnSpPr>
        <p:spPr>
          <a:xfrm>
            <a:off x="5366327" y="3337949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24" idx="2"/>
          </p:cNvCxnSpPr>
          <p:nvPr/>
        </p:nvCxnSpPr>
        <p:spPr>
          <a:xfrm>
            <a:off x="5366327" y="3984495"/>
            <a:ext cx="0" cy="2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41127" y="3079331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31" name="직선 화살표 연결선 30"/>
          <p:cNvCxnSpPr>
            <a:endCxn id="29" idx="1"/>
          </p:cNvCxnSpPr>
          <p:nvPr/>
        </p:nvCxnSpPr>
        <p:spPr>
          <a:xfrm>
            <a:off x="6331528" y="3208640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02071" y="2959701"/>
            <a:ext cx="29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+mn-ea"/>
                <a:ea typeface="+mn-ea"/>
              </a:rPr>
              <a:t>df_data_rolling</a:t>
            </a:r>
            <a:r>
              <a:rPr lang="en-US" b="1" i="1" dirty="0">
                <a:latin typeface="+mn-ea"/>
                <a:ea typeface="+mn-ea"/>
              </a:rPr>
              <a:t> </a:t>
            </a:r>
          </a:p>
          <a:p>
            <a:r>
              <a:rPr lang="en-US" b="1" i="1" dirty="0">
                <a:latin typeface="+mn-ea"/>
                <a:ea typeface="+mn-ea"/>
              </a:rPr>
              <a:t>(maintain same length)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105236" y="3082953"/>
            <a:ext cx="75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37197" y="3993225"/>
            <a:ext cx="1764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+mn-ea"/>
                <a:ea typeface="+mn-ea"/>
              </a:rPr>
              <a:t>df_MACD</a:t>
            </a:r>
            <a:endParaRPr lang="en-US" sz="1200" b="1" i="1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6764" y="242767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While Loop</a:t>
            </a:r>
          </a:p>
        </p:txBody>
      </p:sp>
      <p:cxnSp>
        <p:nvCxnSpPr>
          <p:cNvPr id="41" name="꺾인 연결선 40"/>
          <p:cNvCxnSpPr>
            <a:cxnSpLocks/>
          </p:cNvCxnSpPr>
          <p:nvPr/>
        </p:nvCxnSpPr>
        <p:spPr>
          <a:xfrm rot="10800000">
            <a:off x="4627418" y="2532137"/>
            <a:ext cx="12700" cy="1982436"/>
          </a:xfrm>
          <a:prstGeom prst="bentConnector4">
            <a:avLst>
              <a:gd name="adj1" fmla="val 6134693"/>
              <a:gd name="adj2" fmla="val 99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618182" y="5442718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Signal?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799688" y="311115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ea"/>
                <a:ea typeface="+mn-ea"/>
              </a:rPr>
              <a:t>Every 5 min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618182" y="6044824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Get_balance</a:t>
            </a:r>
            <a:endParaRPr lang="en-US" dirty="0"/>
          </a:p>
        </p:txBody>
      </p:sp>
      <p:cxnSp>
        <p:nvCxnSpPr>
          <p:cNvPr id="49" name="직선 화살표 연결선 48"/>
          <p:cNvCxnSpPr>
            <a:endCxn id="45" idx="0"/>
          </p:cNvCxnSpPr>
          <p:nvPr/>
        </p:nvCxnSpPr>
        <p:spPr>
          <a:xfrm flipH="1">
            <a:off x="5357091" y="5156276"/>
            <a:ext cx="9236" cy="28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5" idx="2"/>
            <a:endCxn id="47" idx="0"/>
          </p:cNvCxnSpPr>
          <p:nvPr/>
        </p:nvCxnSpPr>
        <p:spPr>
          <a:xfrm>
            <a:off x="5357091" y="5701336"/>
            <a:ext cx="0" cy="34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17378" y="5153830"/>
            <a:ext cx="430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+mn-ea"/>
                <a:ea typeface="+mn-ea"/>
              </a:rPr>
              <a:t>Buy_signal</a:t>
            </a:r>
            <a:r>
              <a:rPr lang="en-US" sz="1200" b="1" i="1" dirty="0">
                <a:latin typeface="+mn-ea"/>
                <a:ea typeface="+mn-ea"/>
              </a:rPr>
              <a:t>, </a:t>
            </a:r>
            <a:r>
              <a:rPr lang="en-US" sz="1200" b="1" i="1" dirty="0" err="1">
                <a:latin typeface="+mn-ea"/>
                <a:ea typeface="+mn-ea"/>
              </a:rPr>
              <a:t>sell_signal</a:t>
            </a:r>
            <a:r>
              <a:rPr lang="en-US" sz="1200" b="1" i="1" dirty="0">
                <a:latin typeface="+mn-ea"/>
                <a:ea typeface="+mn-ea"/>
              </a:rPr>
              <a:t>, </a:t>
            </a:r>
            <a:r>
              <a:rPr lang="en-US" sz="1200" b="1" i="1" dirty="0" err="1">
                <a:latin typeface="+mn-ea"/>
                <a:ea typeface="+mn-ea"/>
              </a:rPr>
              <a:t>df_signals</a:t>
            </a:r>
            <a:endParaRPr lang="en-US" sz="1200" b="1" i="1" dirty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58185" y="659923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XLS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4236003" y="6728544"/>
            <a:ext cx="38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618182" y="6599235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Trades</a:t>
            </a:r>
          </a:p>
        </p:txBody>
      </p:sp>
      <p:cxnSp>
        <p:nvCxnSpPr>
          <p:cNvPr id="11" name="직선 화살표 연결선 10"/>
          <p:cNvCxnSpPr>
            <a:stCxn id="47" idx="2"/>
            <a:endCxn id="40" idx="0"/>
          </p:cNvCxnSpPr>
          <p:nvPr/>
        </p:nvCxnSpPr>
        <p:spPr>
          <a:xfrm>
            <a:off x="5357091" y="6303442"/>
            <a:ext cx="0" cy="29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02696" y="5733829"/>
            <a:ext cx="430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+mn-ea"/>
                <a:ea typeface="+mn-ea"/>
              </a:rPr>
              <a:t>Compare </a:t>
            </a:r>
            <a:r>
              <a:rPr lang="en-US" sz="1200" b="1" i="1" dirty="0" err="1">
                <a:latin typeface="+mn-ea"/>
                <a:ea typeface="+mn-ea"/>
              </a:rPr>
              <a:t>df_signal</a:t>
            </a:r>
            <a:r>
              <a:rPr lang="en-US" sz="1200" b="1" i="1" dirty="0">
                <a:latin typeface="+mn-ea"/>
                <a:ea typeface="+mn-ea"/>
              </a:rPr>
              <a:t> vs </a:t>
            </a:r>
            <a:r>
              <a:rPr lang="en-US" sz="1200" b="1" i="1" dirty="0" err="1">
                <a:latin typeface="+mn-ea"/>
                <a:ea typeface="+mn-ea"/>
              </a:rPr>
              <a:t>df_signal_backup</a:t>
            </a:r>
            <a:endParaRPr lang="en-US" sz="1200" b="1" i="1" dirty="0">
              <a:latin typeface="+mn-ea"/>
              <a:ea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66E6E76-81D3-4EB4-A231-2C02CC136A8C}"/>
              </a:ext>
            </a:extLst>
          </p:cNvPr>
          <p:cNvCxnSpPr/>
          <p:nvPr/>
        </p:nvCxnSpPr>
        <p:spPr>
          <a:xfrm>
            <a:off x="6188362" y="4470256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A57C55-D6F4-4B4A-8FBC-863A023F70B4}"/>
              </a:ext>
            </a:extLst>
          </p:cNvPr>
          <p:cNvSpPr/>
          <p:nvPr/>
        </p:nvSpPr>
        <p:spPr>
          <a:xfrm>
            <a:off x="6830831" y="432775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Get_balance</a:t>
            </a:r>
            <a:endParaRPr 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C4F57C-A6BA-429D-8F94-51EADA8DE759}"/>
              </a:ext>
            </a:extLst>
          </p:cNvPr>
          <p:cNvCxnSpPr/>
          <p:nvPr/>
        </p:nvCxnSpPr>
        <p:spPr>
          <a:xfrm>
            <a:off x="8418945" y="4470256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D20306-ED0A-4A0E-839C-2B96F254277B}"/>
              </a:ext>
            </a:extLst>
          </p:cNvPr>
          <p:cNvSpPr/>
          <p:nvPr/>
        </p:nvSpPr>
        <p:spPr>
          <a:xfrm>
            <a:off x="9104743" y="432775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Ticker Profit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6D05D9-36AF-451C-A452-7162B18683CE}"/>
              </a:ext>
            </a:extLst>
          </p:cNvPr>
          <p:cNvCxnSpPr>
            <a:cxnSpLocks/>
          </p:cNvCxnSpPr>
          <p:nvPr/>
        </p:nvCxnSpPr>
        <p:spPr>
          <a:xfrm>
            <a:off x="9843652" y="4703410"/>
            <a:ext cx="0" cy="45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4F1549-C726-4C91-8838-6B1BD57E2147}"/>
              </a:ext>
            </a:extLst>
          </p:cNvPr>
          <p:cNvSpPr/>
          <p:nvPr/>
        </p:nvSpPr>
        <p:spPr>
          <a:xfrm>
            <a:off x="8767484" y="5233633"/>
            <a:ext cx="2079804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Trade #2 (</a:t>
            </a:r>
            <a:r>
              <a:rPr lang="ko-KR" altLang="en-US" sz="1200" dirty="0" err="1"/>
              <a:t>개발안됨</a:t>
            </a:r>
            <a:r>
              <a:rPr lang="en-US" altLang="ko-KR" sz="1200" dirty="0"/>
              <a:t>)</a:t>
            </a:r>
            <a:endParaRPr 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5EE599A-544E-4114-AC44-DF664C31714F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096000" y="6726242"/>
            <a:ext cx="734831" cy="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4EE427-E462-4D77-B529-511F84B95B4A}"/>
              </a:ext>
            </a:extLst>
          </p:cNvPr>
          <p:cNvSpPr/>
          <p:nvPr/>
        </p:nvSpPr>
        <p:spPr>
          <a:xfrm>
            <a:off x="6830831" y="6596933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Booking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872C13-8C68-4A61-BD9C-0BA6F6FFC1B8}"/>
              </a:ext>
            </a:extLst>
          </p:cNvPr>
          <p:cNvSpPr/>
          <p:nvPr/>
        </p:nvSpPr>
        <p:spPr>
          <a:xfrm>
            <a:off x="4662199" y="4340420"/>
            <a:ext cx="1477818" cy="25861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Update_data</a:t>
            </a:r>
            <a:endParaRPr 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B7672F-EF38-411A-B715-C28B8BAA9FD8}"/>
              </a:ext>
            </a:extLst>
          </p:cNvPr>
          <p:cNvCxnSpPr>
            <a:cxnSpLocks/>
          </p:cNvCxnSpPr>
          <p:nvPr/>
        </p:nvCxnSpPr>
        <p:spPr>
          <a:xfrm>
            <a:off x="5353559" y="4604602"/>
            <a:ext cx="0" cy="2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에너지기술혁신사업_20171101_수정자료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33468</TotalTime>
  <Words>5870</Words>
  <Application>Microsoft Office PowerPoint</Application>
  <PresentationFormat>와이드스크린</PresentationFormat>
  <Paragraphs>864</Paragraphs>
  <Slides>71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1" baseType="lpstr">
      <vt:lpstr>Arial Unicode MS</vt:lpstr>
      <vt:lpstr>var(--jp-code-font-family)</vt:lpstr>
      <vt:lpstr>굴림</vt:lpstr>
      <vt:lpstr>Malgun Gothic</vt:lpstr>
      <vt:lpstr>Malgun Gothic</vt:lpstr>
      <vt:lpstr>Arial</vt:lpstr>
      <vt:lpstr>Calibri</vt:lpstr>
      <vt:lpstr>Times New Roman</vt:lpstr>
      <vt:lpstr>Wingdings</vt:lpstr>
      <vt:lpstr>에너지기술혁신사업_20171101_수정자료</vt:lpstr>
      <vt:lpstr>PowerPoint 프레젠테이션</vt:lpstr>
      <vt:lpstr>2022/01/13</vt:lpstr>
      <vt:lpstr>2022/01/13</vt:lpstr>
      <vt:lpstr>2021/06/27</vt:lpstr>
      <vt:lpstr>2021/07/10</vt:lpstr>
      <vt:lpstr>2021/07/11</vt:lpstr>
      <vt:lpstr>2021/07/18</vt:lpstr>
      <vt:lpstr>2021/08/01</vt:lpstr>
      <vt:lpstr>2021/02/15</vt:lpstr>
      <vt:lpstr>2021/08/04</vt:lpstr>
      <vt:lpstr>2021/08/14</vt:lpstr>
      <vt:lpstr>2021/08/18</vt:lpstr>
      <vt:lpstr>2021/08/18</vt:lpstr>
      <vt:lpstr>2021/09/03</vt:lpstr>
      <vt:lpstr>2021/09/18</vt:lpstr>
      <vt:lpstr>2021/09/26</vt:lpstr>
      <vt:lpstr>PowerPoint 프레젠테이션</vt:lpstr>
      <vt:lpstr>PowerPoint 프레젠테이션</vt:lpstr>
      <vt:lpstr>2021/02/15</vt:lpstr>
      <vt:lpstr>2021/02/15</vt:lpstr>
      <vt:lpstr>2020/07/13</vt:lpstr>
      <vt:lpstr>2020/07/13</vt:lpstr>
      <vt:lpstr>2021/02/15</vt:lpstr>
      <vt:lpstr>2021/03/08</vt:lpstr>
      <vt:lpstr>2021/03/28</vt:lpstr>
      <vt:lpstr>2021/03/31</vt:lpstr>
      <vt:lpstr>2021/05/29</vt:lpstr>
      <vt:lpstr>Template</vt:lpstr>
      <vt:lpstr>Template</vt:lpstr>
      <vt:lpstr>Template</vt:lpstr>
      <vt:lpstr>2020/06/15</vt:lpstr>
      <vt:lpstr>2020/06/16</vt:lpstr>
      <vt:lpstr>2020/06/17</vt:lpstr>
      <vt:lpstr>2020/06/18</vt:lpstr>
      <vt:lpstr>2020/06/21</vt:lpstr>
      <vt:lpstr>2020/06/22</vt:lpstr>
      <vt:lpstr>2020/06/23</vt:lpstr>
      <vt:lpstr>2020/06/24</vt:lpstr>
      <vt:lpstr>2020/06/29</vt:lpstr>
      <vt:lpstr>2020/07/04</vt:lpstr>
      <vt:lpstr>2020/07/05</vt:lpstr>
      <vt:lpstr>2020/07/12</vt:lpstr>
      <vt:lpstr>2020/07/12</vt:lpstr>
      <vt:lpstr>2020/07/13</vt:lpstr>
      <vt:lpstr>2020/07/14</vt:lpstr>
      <vt:lpstr>2020/07/14</vt:lpstr>
      <vt:lpstr>2020/07/23</vt:lpstr>
      <vt:lpstr>2020/07/23</vt:lpstr>
      <vt:lpstr>2020/07/26</vt:lpstr>
      <vt:lpstr>2020/07/26</vt:lpstr>
      <vt:lpstr>2020/08/18</vt:lpstr>
      <vt:lpstr>2020/08/27</vt:lpstr>
      <vt:lpstr>2020/10/03</vt:lpstr>
      <vt:lpstr>2020/10/11</vt:lpstr>
      <vt:lpstr>2020/10/11</vt:lpstr>
      <vt:lpstr>2020/10/14</vt:lpstr>
      <vt:lpstr>2020/10/15</vt:lpstr>
      <vt:lpstr>2020/10/16</vt:lpstr>
      <vt:lpstr>2020/10/20</vt:lpstr>
      <vt:lpstr>2020/10/21</vt:lpstr>
      <vt:lpstr>PowerPoint 프레젠테이션</vt:lpstr>
      <vt:lpstr>Template</vt:lpstr>
      <vt:lpstr>20201024</vt:lpstr>
      <vt:lpstr>20201024</vt:lpstr>
      <vt:lpstr>2020/10/25</vt:lpstr>
      <vt:lpstr>2020/11/01</vt:lpstr>
      <vt:lpstr>2020/11/01</vt:lpstr>
      <vt:lpstr>2020/11/22</vt:lpstr>
      <vt:lpstr>2020/12/06</vt:lpstr>
      <vt:lpstr>2021/01/09</vt:lpstr>
      <vt:lpstr>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Youngmi</dc:creator>
  <cp:lastModifiedBy>Jeong Kim</cp:lastModifiedBy>
  <cp:revision>1257</cp:revision>
  <cp:lastPrinted>2018-04-15T07:05:59Z</cp:lastPrinted>
  <dcterms:created xsi:type="dcterms:W3CDTF">2012-03-18T13:48:54Z</dcterms:created>
  <dcterms:modified xsi:type="dcterms:W3CDTF">2022-01-30T06:06:19Z</dcterms:modified>
</cp:coreProperties>
</file>