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CF899D-8513-4ECE-9213-B020C81DF745}" v="92" dt="2023-05-05T07:59:24.5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E199EB-26AA-438E-ABEC-F80C55F5CB5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97D68DE-18DE-4B6B-9308-81A9CF7D0564}">
      <dgm:prSet/>
      <dgm:spPr/>
      <dgm:t>
        <a:bodyPr/>
        <a:lstStyle/>
        <a:p>
          <a:r>
            <a:rPr lang="en-US"/>
            <a:t>Need for better safety regulations in chemical industry</a:t>
          </a:r>
        </a:p>
      </dgm:t>
    </dgm:pt>
    <dgm:pt modelId="{C04A4E49-ABA0-4874-93F9-5036FA9EC90B}" type="parTrans" cxnId="{F687C9CB-BDC8-453D-B5E4-C5474997C7CB}">
      <dgm:prSet/>
      <dgm:spPr/>
      <dgm:t>
        <a:bodyPr/>
        <a:lstStyle/>
        <a:p>
          <a:endParaRPr lang="en-US"/>
        </a:p>
      </dgm:t>
    </dgm:pt>
    <dgm:pt modelId="{36FEE2A5-4F68-4D8B-9B15-40A7E0D01BBA}" type="sibTrans" cxnId="{F687C9CB-BDC8-453D-B5E4-C5474997C7CB}">
      <dgm:prSet/>
      <dgm:spPr/>
      <dgm:t>
        <a:bodyPr/>
        <a:lstStyle/>
        <a:p>
          <a:endParaRPr lang="en-US"/>
        </a:p>
      </dgm:t>
    </dgm:pt>
    <dgm:pt modelId="{559D6B60-9CD7-4782-A9CE-CC0521CDA95E}">
      <dgm:prSet/>
      <dgm:spPr/>
      <dgm:t>
        <a:bodyPr/>
        <a:lstStyle/>
        <a:p>
          <a:r>
            <a:rPr lang="en-US"/>
            <a:t>Importance of disaster preparedness</a:t>
          </a:r>
        </a:p>
      </dgm:t>
    </dgm:pt>
    <dgm:pt modelId="{0CBB0368-AF41-4F31-B210-5CF9DAD25176}" type="parTrans" cxnId="{D35F9504-27B2-4A5D-8F0B-F7771CEA8DAF}">
      <dgm:prSet/>
      <dgm:spPr/>
      <dgm:t>
        <a:bodyPr/>
        <a:lstStyle/>
        <a:p>
          <a:endParaRPr lang="en-US"/>
        </a:p>
      </dgm:t>
    </dgm:pt>
    <dgm:pt modelId="{CA56D23C-8011-43FB-9861-6DD4F2A7CBC1}" type="sibTrans" cxnId="{D35F9504-27B2-4A5D-8F0B-F7771CEA8DAF}">
      <dgm:prSet/>
      <dgm:spPr/>
      <dgm:t>
        <a:bodyPr/>
        <a:lstStyle/>
        <a:p>
          <a:endParaRPr lang="en-US"/>
        </a:p>
      </dgm:t>
    </dgm:pt>
    <dgm:pt modelId="{79A648A4-CD7A-4E6E-B0BF-147F1C2873E7}">
      <dgm:prSet/>
      <dgm:spPr/>
      <dgm:t>
        <a:bodyPr/>
        <a:lstStyle/>
        <a:p>
          <a:r>
            <a:rPr lang="en-US"/>
            <a:t>Need for accountability</a:t>
          </a:r>
        </a:p>
      </dgm:t>
    </dgm:pt>
    <dgm:pt modelId="{EE7FF735-CDEC-41F0-9791-96005A35A33C}" type="parTrans" cxnId="{C2A623A0-14DD-4EC0-8353-A9321E39CF8D}">
      <dgm:prSet/>
      <dgm:spPr/>
      <dgm:t>
        <a:bodyPr/>
        <a:lstStyle/>
        <a:p>
          <a:endParaRPr lang="en-US"/>
        </a:p>
      </dgm:t>
    </dgm:pt>
    <dgm:pt modelId="{143B8BFB-D954-46BE-9409-4F42FC180AA0}" type="sibTrans" cxnId="{C2A623A0-14DD-4EC0-8353-A9321E39CF8D}">
      <dgm:prSet/>
      <dgm:spPr/>
      <dgm:t>
        <a:bodyPr/>
        <a:lstStyle/>
        <a:p>
          <a:endParaRPr lang="en-US"/>
        </a:p>
      </dgm:t>
    </dgm:pt>
    <dgm:pt modelId="{1C8A2254-4893-4788-B2FB-204C768D5BE6}">
      <dgm:prSet/>
      <dgm:spPr/>
      <dgm:t>
        <a:bodyPr/>
        <a:lstStyle/>
        <a:p>
          <a:r>
            <a:rPr lang="en-US"/>
            <a:t>Improvements made in the way chemicals are stored and handled, and emergency response protocols</a:t>
          </a:r>
        </a:p>
      </dgm:t>
    </dgm:pt>
    <dgm:pt modelId="{9BF83EC0-D507-4646-9E6A-E0CA516695FE}" type="parTrans" cxnId="{25F16298-0405-452E-95C3-A3F3F5744FD9}">
      <dgm:prSet/>
      <dgm:spPr/>
      <dgm:t>
        <a:bodyPr/>
        <a:lstStyle/>
        <a:p>
          <a:endParaRPr lang="en-US"/>
        </a:p>
      </dgm:t>
    </dgm:pt>
    <dgm:pt modelId="{2931B829-80F6-4512-85CC-D34D4C834413}" type="sibTrans" cxnId="{25F16298-0405-452E-95C3-A3F3F5744FD9}">
      <dgm:prSet/>
      <dgm:spPr/>
      <dgm:t>
        <a:bodyPr/>
        <a:lstStyle/>
        <a:p>
          <a:endParaRPr lang="en-US"/>
        </a:p>
      </dgm:t>
    </dgm:pt>
    <dgm:pt modelId="{503FAE19-C45F-4EE1-BA83-A97D35A07BBB}" type="pres">
      <dgm:prSet presAssocID="{C1E199EB-26AA-438E-ABEC-F80C55F5CB54}" presName="root" presStyleCnt="0">
        <dgm:presLayoutVars>
          <dgm:dir/>
          <dgm:resizeHandles val="exact"/>
        </dgm:presLayoutVars>
      </dgm:prSet>
      <dgm:spPr/>
    </dgm:pt>
    <dgm:pt modelId="{9A5A6C3E-EBFB-41BC-8312-3AA635BDC9DB}" type="pres">
      <dgm:prSet presAssocID="{797D68DE-18DE-4B6B-9308-81A9CF7D0564}" presName="compNode" presStyleCnt="0"/>
      <dgm:spPr/>
    </dgm:pt>
    <dgm:pt modelId="{AE198F95-0008-44BF-A26E-3F49C53EB8CC}" type="pres">
      <dgm:prSet presAssocID="{797D68DE-18DE-4B6B-9308-81A9CF7D0564}" presName="bgRect" presStyleLbl="bgShp" presStyleIdx="0" presStyleCnt="4"/>
      <dgm:spPr/>
    </dgm:pt>
    <dgm:pt modelId="{5D1FA21E-3B3E-45A7-AAA0-93E946DC2647}" type="pres">
      <dgm:prSet presAssocID="{797D68DE-18DE-4B6B-9308-81A9CF7D05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36282F1C-EFEF-4707-A3DE-5CE451AF49E6}" type="pres">
      <dgm:prSet presAssocID="{797D68DE-18DE-4B6B-9308-81A9CF7D0564}" presName="spaceRect" presStyleCnt="0"/>
      <dgm:spPr/>
    </dgm:pt>
    <dgm:pt modelId="{30061958-2BB7-4D36-A513-1CBB5AE0E30D}" type="pres">
      <dgm:prSet presAssocID="{797D68DE-18DE-4B6B-9308-81A9CF7D0564}" presName="parTx" presStyleLbl="revTx" presStyleIdx="0" presStyleCnt="4">
        <dgm:presLayoutVars>
          <dgm:chMax val="0"/>
          <dgm:chPref val="0"/>
        </dgm:presLayoutVars>
      </dgm:prSet>
      <dgm:spPr/>
    </dgm:pt>
    <dgm:pt modelId="{8FD3EED7-666E-4E9A-9B2F-104B3B6CE1F7}" type="pres">
      <dgm:prSet presAssocID="{36FEE2A5-4F68-4D8B-9B15-40A7E0D01BBA}" presName="sibTrans" presStyleCnt="0"/>
      <dgm:spPr/>
    </dgm:pt>
    <dgm:pt modelId="{6BC599EC-C66D-4543-9DFA-56467F869152}" type="pres">
      <dgm:prSet presAssocID="{559D6B60-9CD7-4782-A9CE-CC0521CDA95E}" presName="compNode" presStyleCnt="0"/>
      <dgm:spPr/>
    </dgm:pt>
    <dgm:pt modelId="{121A2364-7FC2-45B9-9E25-243061708E74}" type="pres">
      <dgm:prSet presAssocID="{559D6B60-9CD7-4782-A9CE-CC0521CDA95E}" presName="bgRect" presStyleLbl="bgShp" presStyleIdx="1" presStyleCnt="4"/>
      <dgm:spPr/>
    </dgm:pt>
    <dgm:pt modelId="{0271D244-6C01-4274-A33F-9B816DF74ECF}" type="pres">
      <dgm:prSet presAssocID="{559D6B60-9CD7-4782-A9CE-CC0521CDA95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B4208E2E-92C7-480C-BF0E-5D59459BBE79}" type="pres">
      <dgm:prSet presAssocID="{559D6B60-9CD7-4782-A9CE-CC0521CDA95E}" presName="spaceRect" presStyleCnt="0"/>
      <dgm:spPr/>
    </dgm:pt>
    <dgm:pt modelId="{0F46C103-ADF9-40CF-AC99-29B462E1CA1A}" type="pres">
      <dgm:prSet presAssocID="{559D6B60-9CD7-4782-A9CE-CC0521CDA95E}" presName="parTx" presStyleLbl="revTx" presStyleIdx="1" presStyleCnt="4">
        <dgm:presLayoutVars>
          <dgm:chMax val="0"/>
          <dgm:chPref val="0"/>
        </dgm:presLayoutVars>
      </dgm:prSet>
      <dgm:spPr/>
    </dgm:pt>
    <dgm:pt modelId="{38EB8D34-F75F-4A77-866E-397F27FD8D1A}" type="pres">
      <dgm:prSet presAssocID="{CA56D23C-8011-43FB-9861-6DD4F2A7CBC1}" presName="sibTrans" presStyleCnt="0"/>
      <dgm:spPr/>
    </dgm:pt>
    <dgm:pt modelId="{EE3F07D7-579E-4620-BDD3-11A8BF1D4A12}" type="pres">
      <dgm:prSet presAssocID="{79A648A4-CD7A-4E6E-B0BF-147F1C2873E7}" presName="compNode" presStyleCnt="0"/>
      <dgm:spPr/>
    </dgm:pt>
    <dgm:pt modelId="{CA04883E-C501-4081-846D-6B327012E828}" type="pres">
      <dgm:prSet presAssocID="{79A648A4-CD7A-4E6E-B0BF-147F1C2873E7}" presName="bgRect" presStyleLbl="bgShp" presStyleIdx="2" presStyleCnt="4"/>
      <dgm:spPr/>
    </dgm:pt>
    <dgm:pt modelId="{C5AC2313-7774-4BF9-B337-5B0DC7D6CE83}" type="pres">
      <dgm:prSet presAssocID="{79A648A4-CD7A-4E6E-B0BF-147F1C2873E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3A61946-749A-4DD2-BEF7-E827088067B7}" type="pres">
      <dgm:prSet presAssocID="{79A648A4-CD7A-4E6E-B0BF-147F1C2873E7}" presName="spaceRect" presStyleCnt="0"/>
      <dgm:spPr/>
    </dgm:pt>
    <dgm:pt modelId="{E6A542C6-FFF0-4393-AEFA-EEA81CE150C6}" type="pres">
      <dgm:prSet presAssocID="{79A648A4-CD7A-4E6E-B0BF-147F1C2873E7}" presName="parTx" presStyleLbl="revTx" presStyleIdx="2" presStyleCnt="4">
        <dgm:presLayoutVars>
          <dgm:chMax val="0"/>
          <dgm:chPref val="0"/>
        </dgm:presLayoutVars>
      </dgm:prSet>
      <dgm:spPr/>
    </dgm:pt>
    <dgm:pt modelId="{3749FC95-C3AB-455C-AB9D-9A4C3EB88A0B}" type="pres">
      <dgm:prSet presAssocID="{143B8BFB-D954-46BE-9409-4F42FC180AA0}" presName="sibTrans" presStyleCnt="0"/>
      <dgm:spPr/>
    </dgm:pt>
    <dgm:pt modelId="{53F885CB-5B72-44BF-86DE-C5FDE432058F}" type="pres">
      <dgm:prSet presAssocID="{1C8A2254-4893-4788-B2FB-204C768D5BE6}" presName="compNode" presStyleCnt="0"/>
      <dgm:spPr/>
    </dgm:pt>
    <dgm:pt modelId="{EA1CE15D-2067-48B9-8C76-D857583A8270}" type="pres">
      <dgm:prSet presAssocID="{1C8A2254-4893-4788-B2FB-204C768D5BE6}" presName="bgRect" presStyleLbl="bgShp" presStyleIdx="3" presStyleCnt="4"/>
      <dgm:spPr/>
    </dgm:pt>
    <dgm:pt modelId="{E264A81A-5A7E-4BF8-83F6-A868CEA48B63}" type="pres">
      <dgm:prSet presAssocID="{1C8A2254-4893-4788-B2FB-204C768D5BE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F04CCBCB-DF70-475D-95DC-36FAE3EAB146}" type="pres">
      <dgm:prSet presAssocID="{1C8A2254-4893-4788-B2FB-204C768D5BE6}" presName="spaceRect" presStyleCnt="0"/>
      <dgm:spPr/>
    </dgm:pt>
    <dgm:pt modelId="{C5C1FADF-D968-4E3D-A9E6-BA4CB15B4A4A}" type="pres">
      <dgm:prSet presAssocID="{1C8A2254-4893-4788-B2FB-204C768D5BE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35F9504-27B2-4A5D-8F0B-F7771CEA8DAF}" srcId="{C1E199EB-26AA-438E-ABEC-F80C55F5CB54}" destId="{559D6B60-9CD7-4782-A9CE-CC0521CDA95E}" srcOrd="1" destOrd="0" parTransId="{0CBB0368-AF41-4F31-B210-5CF9DAD25176}" sibTransId="{CA56D23C-8011-43FB-9861-6DD4F2A7CBC1}"/>
    <dgm:cxn modelId="{330F636B-CCE8-4449-BE4C-7699EBC99C5A}" type="presOf" srcId="{79A648A4-CD7A-4E6E-B0BF-147F1C2873E7}" destId="{E6A542C6-FFF0-4393-AEFA-EEA81CE150C6}" srcOrd="0" destOrd="0" presId="urn:microsoft.com/office/officeart/2018/2/layout/IconVerticalSolidList"/>
    <dgm:cxn modelId="{25F16298-0405-452E-95C3-A3F3F5744FD9}" srcId="{C1E199EB-26AA-438E-ABEC-F80C55F5CB54}" destId="{1C8A2254-4893-4788-B2FB-204C768D5BE6}" srcOrd="3" destOrd="0" parTransId="{9BF83EC0-D507-4646-9E6A-E0CA516695FE}" sibTransId="{2931B829-80F6-4512-85CC-D34D4C834413}"/>
    <dgm:cxn modelId="{35C8FC9E-9874-4B2B-A029-2F2BC4924B6C}" type="presOf" srcId="{797D68DE-18DE-4B6B-9308-81A9CF7D0564}" destId="{30061958-2BB7-4D36-A513-1CBB5AE0E30D}" srcOrd="0" destOrd="0" presId="urn:microsoft.com/office/officeart/2018/2/layout/IconVerticalSolidList"/>
    <dgm:cxn modelId="{C2A623A0-14DD-4EC0-8353-A9321E39CF8D}" srcId="{C1E199EB-26AA-438E-ABEC-F80C55F5CB54}" destId="{79A648A4-CD7A-4E6E-B0BF-147F1C2873E7}" srcOrd="2" destOrd="0" parTransId="{EE7FF735-CDEC-41F0-9791-96005A35A33C}" sibTransId="{143B8BFB-D954-46BE-9409-4F42FC180AA0}"/>
    <dgm:cxn modelId="{D22919AA-B210-4D6D-9535-9255DA7E5F8D}" type="presOf" srcId="{1C8A2254-4893-4788-B2FB-204C768D5BE6}" destId="{C5C1FADF-D968-4E3D-A9E6-BA4CB15B4A4A}" srcOrd="0" destOrd="0" presId="urn:microsoft.com/office/officeart/2018/2/layout/IconVerticalSolidList"/>
    <dgm:cxn modelId="{F687C9CB-BDC8-453D-B5E4-C5474997C7CB}" srcId="{C1E199EB-26AA-438E-ABEC-F80C55F5CB54}" destId="{797D68DE-18DE-4B6B-9308-81A9CF7D0564}" srcOrd="0" destOrd="0" parTransId="{C04A4E49-ABA0-4874-93F9-5036FA9EC90B}" sibTransId="{36FEE2A5-4F68-4D8B-9B15-40A7E0D01BBA}"/>
    <dgm:cxn modelId="{04AC25F5-AAA2-4D19-AB8D-F7E156864212}" type="presOf" srcId="{C1E199EB-26AA-438E-ABEC-F80C55F5CB54}" destId="{503FAE19-C45F-4EE1-BA83-A97D35A07BBB}" srcOrd="0" destOrd="0" presId="urn:microsoft.com/office/officeart/2018/2/layout/IconVerticalSolidList"/>
    <dgm:cxn modelId="{103CC4F5-CAB9-4C44-941B-DFB594DF72B7}" type="presOf" srcId="{559D6B60-9CD7-4782-A9CE-CC0521CDA95E}" destId="{0F46C103-ADF9-40CF-AC99-29B462E1CA1A}" srcOrd="0" destOrd="0" presId="urn:microsoft.com/office/officeart/2018/2/layout/IconVerticalSolidList"/>
    <dgm:cxn modelId="{95548320-5A88-4607-824B-369E7AEE95FF}" type="presParOf" srcId="{503FAE19-C45F-4EE1-BA83-A97D35A07BBB}" destId="{9A5A6C3E-EBFB-41BC-8312-3AA635BDC9DB}" srcOrd="0" destOrd="0" presId="urn:microsoft.com/office/officeart/2018/2/layout/IconVerticalSolidList"/>
    <dgm:cxn modelId="{F984BD69-BEA8-4552-88EC-F3276738CDEB}" type="presParOf" srcId="{9A5A6C3E-EBFB-41BC-8312-3AA635BDC9DB}" destId="{AE198F95-0008-44BF-A26E-3F49C53EB8CC}" srcOrd="0" destOrd="0" presId="urn:microsoft.com/office/officeart/2018/2/layout/IconVerticalSolidList"/>
    <dgm:cxn modelId="{62984AC2-B558-4683-8F21-A7E8BAFE63C7}" type="presParOf" srcId="{9A5A6C3E-EBFB-41BC-8312-3AA635BDC9DB}" destId="{5D1FA21E-3B3E-45A7-AAA0-93E946DC2647}" srcOrd="1" destOrd="0" presId="urn:microsoft.com/office/officeart/2018/2/layout/IconVerticalSolidList"/>
    <dgm:cxn modelId="{8019A10D-C294-42D8-AD76-E9F42DB77EE6}" type="presParOf" srcId="{9A5A6C3E-EBFB-41BC-8312-3AA635BDC9DB}" destId="{36282F1C-EFEF-4707-A3DE-5CE451AF49E6}" srcOrd="2" destOrd="0" presId="urn:microsoft.com/office/officeart/2018/2/layout/IconVerticalSolidList"/>
    <dgm:cxn modelId="{300CB874-52BB-44C3-81E8-40BEC3AC1063}" type="presParOf" srcId="{9A5A6C3E-EBFB-41BC-8312-3AA635BDC9DB}" destId="{30061958-2BB7-4D36-A513-1CBB5AE0E30D}" srcOrd="3" destOrd="0" presId="urn:microsoft.com/office/officeart/2018/2/layout/IconVerticalSolidList"/>
    <dgm:cxn modelId="{88605EFC-3844-401F-BD21-E53F8ADA59EC}" type="presParOf" srcId="{503FAE19-C45F-4EE1-BA83-A97D35A07BBB}" destId="{8FD3EED7-666E-4E9A-9B2F-104B3B6CE1F7}" srcOrd="1" destOrd="0" presId="urn:microsoft.com/office/officeart/2018/2/layout/IconVerticalSolidList"/>
    <dgm:cxn modelId="{40DDA0E9-E1B3-4B9C-8521-5B1C3B0F0142}" type="presParOf" srcId="{503FAE19-C45F-4EE1-BA83-A97D35A07BBB}" destId="{6BC599EC-C66D-4543-9DFA-56467F869152}" srcOrd="2" destOrd="0" presId="urn:microsoft.com/office/officeart/2018/2/layout/IconVerticalSolidList"/>
    <dgm:cxn modelId="{CC4C965F-4984-4A00-8452-C473F28913B0}" type="presParOf" srcId="{6BC599EC-C66D-4543-9DFA-56467F869152}" destId="{121A2364-7FC2-45B9-9E25-243061708E74}" srcOrd="0" destOrd="0" presId="urn:microsoft.com/office/officeart/2018/2/layout/IconVerticalSolidList"/>
    <dgm:cxn modelId="{C64618C9-AC85-437F-8107-E38589EAF411}" type="presParOf" srcId="{6BC599EC-C66D-4543-9DFA-56467F869152}" destId="{0271D244-6C01-4274-A33F-9B816DF74ECF}" srcOrd="1" destOrd="0" presId="urn:microsoft.com/office/officeart/2018/2/layout/IconVerticalSolidList"/>
    <dgm:cxn modelId="{F7D22899-9A32-4287-933F-238E61BB3976}" type="presParOf" srcId="{6BC599EC-C66D-4543-9DFA-56467F869152}" destId="{B4208E2E-92C7-480C-BF0E-5D59459BBE79}" srcOrd="2" destOrd="0" presId="urn:microsoft.com/office/officeart/2018/2/layout/IconVerticalSolidList"/>
    <dgm:cxn modelId="{9313C9D5-C0E2-4FC6-BC4A-066B85920166}" type="presParOf" srcId="{6BC599EC-C66D-4543-9DFA-56467F869152}" destId="{0F46C103-ADF9-40CF-AC99-29B462E1CA1A}" srcOrd="3" destOrd="0" presId="urn:microsoft.com/office/officeart/2018/2/layout/IconVerticalSolidList"/>
    <dgm:cxn modelId="{2AE1559F-19EC-48CD-AC61-4F9FB80CAF86}" type="presParOf" srcId="{503FAE19-C45F-4EE1-BA83-A97D35A07BBB}" destId="{38EB8D34-F75F-4A77-866E-397F27FD8D1A}" srcOrd="3" destOrd="0" presId="urn:microsoft.com/office/officeart/2018/2/layout/IconVerticalSolidList"/>
    <dgm:cxn modelId="{8E083DE2-E5B7-45FD-A26C-CE12DF271C8E}" type="presParOf" srcId="{503FAE19-C45F-4EE1-BA83-A97D35A07BBB}" destId="{EE3F07D7-579E-4620-BDD3-11A8BF1D4A12}" srcOrd="4" destOrd="0" presId="urn:microsoft.com/office/officeart/2018/2/layout/IconVerticalSolidList"/>
    <dgm:cxn modelId="{9DC4C8EC-F2DF-40CC-84C7-8FB17413F5F7}" type="presParOf" srcId="{EE3F07D7-579E-4620-BDD3-11A8BF1D4A12}" destId="{CA04883E-C501-4081-846D-6B327012E828}" srcOrd="0" destOrd="0" presId="urn:microsoft.com/office/officeart/2018/2/layout/IconVerticalSolidList"/>
    <dgm:cxn modelId="{E74F90F7-AAEF-4356-95E5-BC1C07BA54A6}" type="presParOf" srcId="{EE3F07D7-579E-4620-BDD3-11A8BF1D4A12}" destId="{C5AC2313-7774-4BF9-B337-5B0DC7D6CE83}" srcOrd="1" destOrd="0" presId="urn:microsoft.com/office/officeart/2018/2/layout/IconVerticalSolidList"/>
    <dgm:cxn modelId="{1B729E16-A861-4DB5-AF03-D48DB25660F6}" type="presParOf" srcId="{EE3F07D7-579E-4620-BDD3-11A8BF1D4A12}" destId="{93A61946-749A-4DD2-BEF7-E827088067B7}" srcOrd="2" destOrd="0" presId="urn:microsoft.com/office/officeart/2018/2/layout/IconVerticalSolidList"/>
    <dgm:cxn modelId="{C7EAC9CB-4DEC-4620-9110-987B99737F2D}" type="presParOf" srcId="{EE3F07D7-579E-4620-BDD3-11A8BF1D4A12}" destId="{E6A542C6-FFF0-4393-AEFA-EEA81CE150C6}" srcOrd="3" destOrd="0" presId="urn:microsoft.com/office/officeart/2018/2/layout/IconVerticalSolidList"/>
    <dgm:cxn modelId="{E2E27FF4-ECCD-4EE5-97F9-F919754191AC}" type="presParOf" srcId="{503FAE19-C45F-4EE1-BA83-A97D35A07BBB}" destId="{3749FC95-C3AB-455C-AB9D-9A4C3EB88A0B}" srcOrd="5" destOrd="0" presId="urn:microsoft.com/office/officeart/2018/2/layout/IconVerticalSolidList"/>
    <dgm:cxn modelId="{C09FF66E-AB45-4E8E-97B7-08F8CD0C4D13}" type="presParOf" srcId="{503FAE19-C45F-4EE1-BA83-A97D35A07BBB}" destId="{53F885CB-5B72-44BF-86DE-C5FDE432058F}" srcOrd="6" destOrd="0" presId="urn:microsoft.com/office/officeart/2018/2/layout/IconVerticalSolidList"/>
    <dgm:cxn modelId="{8613B695-56A5-47DA-A805-A9AACD2C4FB1}" type="presParOf" srcId="{53F885CB-5B72-44BF-86DE-C5FDE432058F}" destId="{EA1CE15D-2067-48B9-8C76-D857583A8270}" srcOrd="0" destOrd="0" presId="urn:microsoft.com/office/officeart/2018/2/layout/IconVerticalSolidList"/>
    <dgm:cxn modelId="{B3F983A4-B092-4CB4-A44A-9B73B51983E4}" type="presParOf" srcId="{53F885CB-5B72-44BF-86DE-C5FDE432058F}" destId="{E264A81A-5A7E-4BF8-83F6-A868CEA48B63}" srcOrd="1" destOrd="0" presId="urn:microsoft.com/office/officeart/2018/2/layout/IconVerticalSolidList"/>
    <dgm:cxn modelId="{8B0F84B5-D0E3-4CF3-9237-738C457E2B69}" type="presParOf" srcId="{53F885CB-5B72-44BF-86DE-C5FDE432058F}" destId="{F04CCBCB-DF70-475D-95DC-36FAE3EAB146}" srcOrd="2" destOrd="0" presId="urn:microsoft.com/office/officeart/2018/2/layout/IconVerticalSolidList"/>
    <dgm:cxn modelId="{63373571-2F42-465C-8B59-A434D925C056}" type="presParOf" srcId="{53F885CB-5B72-44BF-86DE-C5FDE432058F}" destId="{C5C1FADF-D968-4E3D-A9E6-BA4CB15B4A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198F95-0008-44BF-A26E-3F49C53EB8CC}">
      <dsp:nvSpPr>
        <dsp:cNvPr id="0" name=""/>
        <dsp:cNvSpPr/>
      </dsp:nvSpPr>
      <dsp:spPr>
        <a:xfrm>
          <a:off x="0" y="1785"/>
          <a:ext cx="6714066" cy="9048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1FA21E-3B3E-45A7-AAA0-93E946DC2647}">
      <dsp:nvSpPr>
        <dsp:cNvPr id="0" name=""/>
        <dsp:cNvSpPr/>
      </dsp:nvSpPr>
      <dsp:spPr>
        <a:xfrm>
          <a:off x="273706" y="205368"/>
          <a:ext cx="497647" cy="4976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61958-2BB7-4D36-A513-1CBB5AE0E30D}">
      <dsp:nvSpPr>
        <dsp:cNvPr id="0" name=""/>
        <dsp:cNvSpPr/>
      </dsp:nvSpPr>
      <dsp:spPr>
        <a:xfrm>
          <a:off x="1045060" y="1785"/>
          <a:ext cx="5669005" cy="904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759" tIns="95759" rIns="95759" bIns="9575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Need for better safety regulations in chemical industry</a:t>
          </a:r>
        </a:p>
      </dsp:txBody>
      <dsp:txXfrm>
        <a:off x="1045060" y="1785"/>
        <a:ext cx="5669005" cy="904813"/>
      </dsp:txXfrm>
    </dsp:sp>
    <dsp:sp modelId="{121A2364-7FC2-45B9-9E25-243061708E74}">
      <dsp:nvSpPr>
        <dsp:cNvPr id="0" name=""/>
        <dsp:cNvSpPr/>
      </dsp:nvSpPr>
      <dsp:spPr>
        <a:xfrm>
          <a:off x="0" y="1132802"/>
          <a:ext cx="6714066" cy="9048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1D244-6C01-4274-A33F-9B816DF74ECF}">
      <dsp:nvSpPr>
        <dsp:cNvPr id="0" name=""/>
        <dsp:cNvSpPr/>
      </dsp:nvSpPr>
      <dsp:spPr>
        <a:xfrm>
          <a:off x="273706" y="1336385"/>
          <a:ext cx="497647" cy="4976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6C103-ADF9-40CF-AC99-29B462E1CA1A}">
      <dsp:nvSpPr>
        <dsp:cNvPr id="0" name=""/>
        <dsp:cNvSpPr/>
      </dsp:nvSpPr>
      <dsp:spPr>
        <a:xfrm>
          <a:off x="1045060" y="1132802"/>
          <a:ext cx="5669005" cy="904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759" tIns="95759" rIns="95759" bIns="9575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Importance of disaster preparedness</a:t>
          </a:r>
        </a:p>
      </dsp:txBody>
      <dsp:txXfrm>
        <a:off x="1045060" y="1132802"/>
        <a:ext cx="5669005" cy="904813"/>
      </dsp:txXfrm>
    </dsp:sp>
    <dsp:sp modelId="{CA04883E-C501-4081-846D-6B327012E828}">
      <dsp:nvSpPr>
        <dsp:cNvPr id="0" name=""/>
        <dsp:cNvSpPr/>
      </dsp:nvSpPr>
      <dsp:spPr>
        <a:xfrm>
          <a:off x="0" y="2263820"/>
          <a:ext cx="6714066" cy="9048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AC2313-7774-4BF9-B337-5B0DC7D6CE83}">
      <dsp:nvSpPr>
        <dsp:cNvPr id="0" name=""/>
        <dsp:cNvSpPr/>
      </dsp:nvSpPr>
      <dsp:spPr>
        <a:xfrm>
          <a:off x="273706" y="2467403"/>
          <a:ext cx="497647" cy="4976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542C6-FFF0-4393-AEFA-EEA81CE150C6}">
      <dsp:nvSpPr>
        <dsp:cNvPr id="0" name=""/>
        <dsp:cNvSpPr/>
      </dsp:nvSpPr>
      <dsp:spPr>
        <a:xfrm>
          <a:off x="1045060" y="2263820"/>
          <a:ext cx="5669005" cy="904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759" tIns="95759" rIns="95759" bIns="9575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Need for accountability</a:t>
          </a:r>
        </a:p>
      </dsp:txBody>
      <dsp:txXfrm>
        <a:off x="1045060" y="2263820"/>
        <a:ext cx="5669005" cy="904813"/>
      </dsp:txXfrm>
    </dsp:sp>
    <dsp:sp modelId="{EA1CE15D-2067-48B9-8C76-D857583A8270}">
      <dsp:nvSpPr>
        <dsp:cNvPr id="0" name=""/>
        <dsp:cNvSpPr/>
      </dsp:nvSpPr>
      <dsp:spPr>
        <a:xfrm>
          <a:off x="0" y="3394837"/>
          <a:ext cx="6714066" cy="9048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4A81A-5A7E-4BF8-83F6-A868CEA48B63}">
      <dsp:nvSpPr>
        <dsp:cNvPr id="0" name=""/>
        <dsp:cNvSpPr/>
      </dsp:nvSpPr>
      <dsp:spPr>
        <a:xfrm>
          <a:off x="273706" y="3598420"/>
          <a:ext cx="497647" cy="4976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C1FADF-D968-4E3D-A9E6-BA4CB15B4A4A}">
      <dsp:nvSpPr>
        <dsp:cNvPr id="0" name=""/>
        <dsp:cNvSpPr/>
      </dsp:nvSpPr>
      <dsp:spPr>
        <a:xfrm>
          <a:off x="1045060" y="3394837"/>
          <a:ext cx="5669005" cy="904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759" tIns="95759" rIns="95759" bIns="9575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Improvements made in the way chemicals are stored and handled, and emergency response protocols</a:t>
          </a:r>
        </a:p>
      </dsp:txBody>
      <dsp:txXfrm>
        <a:off x="1045060" y="3394837"/>
        <a:ext cx="5669005" cy="9048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99417B9B-AD18-C528-23BD-5DA46B253F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6250" b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The Bhopal Gas Tragedy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By Karthik Pai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Thermal power station">
            <a:extLst>
              <a:ext uri="{FF2B5EF4-FFF2-40B4-BE49-F238E27FC236}">
                <a16:creationId xmlns:a16="http://schemas.microsoft.com/office/drawing/2014/main" id="{D693A5EA-5473-6ED6-9335-5C32E400BB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4952" r="-2" b="-2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B595EB-0395-C5A9-7CF3-55B0AA29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5155263" cy="557189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Introduction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4BC93-ED02-B475-C098-0D907E3B5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5" y="557189"/>
            <a:ext cx="5158424" cy="55718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Occurred on December 2-3, 1984, in the city of Bhopal, India</a:t>
            </a:r>
            <a:endParaRPr lang="en-US" sz="2000">
              <a:solidFill>
                <a:srgbClr val="FFFFFF"/>
              </a:solidFill>
              <a:cs typeface="Calibri" panose="020F0502020204030204"/>
            </a:endParaRPr>
          </a:p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Pesticide plant owned by Union Carbide India Limited (UCIL) released toxic gas methyl isocyanate (MIC) into the air</a:t>
            </a:r>
            <a:endParaRPr lang="en-US" sz="2000">
              <a:solidFill>
                <a:srgbClr val="FFFFFF"/>
              </a:solidFill>
            </a:endParaRPr>
          </a:p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Resulted in widespread panic and chaos</a:t>
            </a: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63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Oil refinery against blue sky">
            <a:extLst>
              <a:ext uri="{FF2B5EF4-FFF2-40B4-BE49-F238E27FC236}">
                <a16:creationId xmlns:a16="http://schemas.microsoft.com/office/drawing/2014/main" id="{7087C7F3-FF8B-C58D-CBEC-2387013C41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-2" b="-2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1AA86-2919-387E-8918-1288438FD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6"/>
            <a:ext cx="9792471" cy="205703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Background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BCFE4-706B-4BEE-8938-4ED09A160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2957665"/>
            <a:ext cx="9792471" cy="31714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cs typeface="Calibri"/>
              </a:rPr>
              <a:t>UCIL plant produced pesticides using chemicals, including MIC</a:t>
            </a:r>
          </a:p>
          <a:p>
            <a:r>
              <a:rPr lang="en-US" sz="2000">
                <a:solidFill>
                  <a:srgbClr val="FFFFFF"/>
                </a:solidFill>
                <a:cs typeface="Calibri"/>
              </a:rPr>
              <a:t>Concerns about the safety of the plant and its workers</a:t>
            </a:r>
            <a:endParaRPr lang="en-US" sz="2000">
              <a:solidFill>
                <a:srgbClr val="FFFFFF"/>
              </a:solidFill>
            </a:endParaRPr>
          </a:p>
          <a:p>
            <a:r>
              <a:rPr lang="en-US" sz="2000">
                <a:solidFill>
                  <a:srgbClr val="FFFFFF"/>
                </a:solidFill>
                <a:cs typeface="Calibri"/>
              </a:rPr>
              <a:t>Plant had undergone several expansions leading to safety concerns</a:t>
            </a:r>
            <a:endParaRPr lang="en-US" sz="2000">
              <a:solidFill>
                <a:srgbClr val="FFFFFF"/>
              </a:solidFill>
            </a:endParaRPr>
          </a:p>
          <a:p>
            <a:endParaRPr lang="en-US" sz="20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575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Pipes over the sea">
            <a:extLst>
              <a:ext uri="{FF2B5EF4-FFF2-40B4-BE49-F238E27FC236}">
                <a16:creationId xmlns:a16="http://schemas.microsoft.com/office/drawing/2014/main" id="{83E34E50-61B1-89F5-8995-CC903A0D5C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8620" r="-2" b="6476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9FDEB3-BD98-3E60-0F90-37B7AFD7C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71570"/>
            <a:ext cx="5155261" cy="4072044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The Tragedy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F3CE1-8CD7-CDB1-6541-063203B35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986" y="1671566"/>
            <a:ext cx="5170861" cy="40720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cs typeface="Calibri"/>
              </a:rPr>
              <a:t>Water entered a storage tank containing MIC causing a buildup of pressure</a:t>
            </a:r>
          </a:p>
          <a:p>
            <a:r>
              <a:rPr lang="en-US" sz="2000">
                <a:solidFill>
                  <a:srgbClr val="FFFFFF"/>
                </a:solidFill>
                <a:cs typeface="Calibri"/>
              </a:rPr>
              <a:t>The tank ruptured releasing a cloud of toxic gas into the air</a:t>
            </a:r>
            <a:endParaRPr lang="en-US" sz="2000">
              <a:solidFill>
                <a:srgbClr val="FFFFFF"/>
              </a:solidFill>
            </a:endParaRPr>
          </a:p>
          <a:p>
            <a:r>
              <a:rPr lang="en-US" sz="2000">
                <a:solidFill>
                  <a:srgbClr val="FFFFFF"/>
                </a:solidFill>
                <a:cs typeface="Calibri"/>
              </a:rPr>
              <a:t>Gas spread over the city, affecting thousands of people</a:t>
            </a:r>
            <a:endParaRPr lang="en-US" sz="2000">
              <a:solidFill>
                <a:srgbClr val="FFFFFF"/>
              </a:solidFill>
            </a:endParaRPr>
          </a:p>
          <a:p>
            <a:endParaRPr lang="en-US" sz="20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411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Fire engine parked inside a fire station">
            <a:extLst>
              <a:ext uri="{FF2B5EF4-FFF2-40B4-BE49-F238E27FC236}">
                <a16:creationId xmlns:a16="http://schemas.microsoft.com/office/drawing/2014/main" id="{6489D511-DAAC-5A06-91C7-F5D8092055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-2" b="15665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5A4CF3-1145-199F-4D3B-9B7C6C31F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71570"/>
            <a:ext cx="5155261" cy="4072044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Immediate Response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A2902-1E08-07E3-8864-2AAFB864F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986" y="1671566"/>
            <a:ext cx="5170861" cy="40720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Local authorities and emergency services were unprepared for the disaster</a:t>
            </a:r>
            <a:endParaRPr lang="en-US" sz="2000">
              <a:solidFill>
                <a:srgbClr val="FFFFFF"/>
              </a:solidFill>
              <a:cs typeface="Calibri" panose="020F0502020204030204"/>
            </a:endParaRPr>
          </a:p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Plant management was slow to respond</a:t>
            </a:r>
            <a:endParaRPr lang="en-US" sz="2000">
              <a:solidFill>
                <a:srgbClr val="FFFFFF"/>
              </a:solidFill>
            </a:endParaRPr>
          </a:p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Lack of information about the extent of the damage</a:t>
            </a:r>
            <a:endParaRPr lang="en-US" sz="2000">
              <a:solidFill>
                <a:srgbClr val="FFFFFF"/>
              </a:solidFill>
            </a:endParaRPr>
          </a:p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Over 500,000 people exposed to the gas, death toll reached over 3,000</a:t>
            </a:r>
            <a:endParaRPr lang="en-US" sz="2000">
              <a:solidFill>
                <a:srgbClr val="FFFFFF"/>
              </a:solidFill>
            </a:endParaRPr>
          </a:p>
          <a:p>
            <a:endParaRPr lang="en-US" sz="20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5772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8B0CA-1F8F-B276-A027-D6642B7C84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6250" b="625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674ACF-AE56-DB40-4268-88C85AAA6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71570"/>
            <a:ext cx="5155261" cy="4072044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Long-Term Consequences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80358-EAC3-646E-B6F6-86A3EAB8F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986" y="1671566"/>
            <a:ext cx="5170861" cy="40720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Many survivors suffered from chronic health problems</a:t>
            </a:r>
            <a:endParaRPr lang="en-US" sz="2000">
              <a:solidFill>
                <a:srgbClr val="FFFFFF"/>
              </a:solidFill>
              <a:cs typeface="Calibri" panose="020F0502020204030204"/>
            </a:endParaRPr>
          </a:p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Effects of toxic gas still being felt today</a:t>
            </a:r>
            <a:endParaRPr lang="en-US" sz="2000">
              <a:solidFill>
                <a:srgbClr val="FFFFFF"/>
              </a:solidFill>
            </a:endParaRPr>
          </a:p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Environment was affected by the disaster, causing contamination of the soil and water</a:t>
            </a:r>
            <a:endParaRPr lang="en-US" sz="2000">
              <a:solidFill>
                <a:srgbClr val="FFFFFF"/>
              </a:solidFill>
            </a:endParaRPr>
          </a:p>
          <a:p>
            <a:endParaRPr lang="en-US" sz="20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723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Illuminated San Francisco City Hall">
            <a:extLst>
              <a:ext uri="{FF2B5EF4-FFF2-40B4-BE49-F238E27FC236}">
                <a16:creationId xmlns:a16="http://schemas.microsoft.com/office/drawing/2014/main" id="{00CFA9C2-3D4F-9873-6706-04173735DE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667" r="-2" b="-2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0A199-85B2-520A-ADDC-38332B11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71570"/>
            <a:ext cx="5155261" cy="4072044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Legal and Political Fallout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399EB-63BC-4A69-6DD1-3090C24A8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986" y="1671566"/>
            <a:ext cx="5170861" cy="40720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Union Carbide held responsible for the disaster</a:t>
            </a:r>
            <a:endParaRPr lang="en-US" sz="2000">
              <a:solidFill>
                <a:srgbClr val="FFFFFF"/>
              </a:solidFill>
              <a:cs typeface="Calibri" panose="020F0502020204030204"/>
            </a:endParaRPr>
          </a:p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Paid a settlement of $470 million to the Indian government in 1989</a:t>
            </a:r>
            <a:endParaRPr lang="en-US" sz="2000">
              <a:solidFill>
                <a:srgbClr val="FFFFFF"/>
              </a:solidFill>
            </a:endParaRPr>
          </a:p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Settlement was criticized as insufficient and justice not being served</a:t>
            </a:r>
            <a:endParaRPr lang="en-US" sz="2000">
              <a:solidFill>
                <a:srgbClr val="FFFFFF"/>
              </a:solidFill>
            </a:endParaRPr>
          </a:p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Indian government also criticized for handling of disaster and its aftermath</a:t>
            </a:r>
            <a:endParaRPr lang="en-US" sz="2000">
              <a:solidFill>
                <a:srgbClr val="FFFFFF"/>
              </a:solidFill>
            </a:endParaRPr>
          </a:p>
          <a:p>
            <a:endParaRPr lang="en-US" sz="20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5240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9F23E05-E5C5-497C-A842-7BD21B207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3F72BA-D942-CCEB-8982-F9B1809B7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06440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Lessons Learned</a:t>
            </a:r>
            <a:endParaRPr lang="en-US" sz="4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6C163A-7042-8D39-733F-0BC29966C2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4" r="15610" b="3"/>
          <a:stretch/>
        </p:blipFill>
        <p:spPr>
          <a:xfrm>
            <a:off x="7989296" y="1843285"/>
            <a:ext cx="3364502" cy="3728611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B89602-333F-2E02-FFB2-79CF455E78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798452"/>
              </p:ext>
            </p:extLst>
          </p:nvPr>
        </p:nvGraphicFramePr>
        <p:xfrm>
          <a:off x="838200" y="1825625"/>
          <a:ext cx="6714066" cy="430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5366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Smoke coming out of power plant">
            <a:extLst>
              <a:ext uri="{FF2B5EF4-FFF2-40B4-BE49-F238E27FC236}">
                <a16:creationId xmlns:a16="http://schemas.microsoft.com/office/drawing/2014/main" id="{87081A6E-950B-636B-5EC8-0702852B15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0632" r="-2" b="4971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99ADDB-D008-C19B-2392-B898F852E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71570"/>
            <a:ext cx="5155261" cy="4072044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Conclusion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F0971-515F-A6F8-B6CD-A09363F52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986" y="1671566"/>
            <a:ext cx="5170861" cy="40720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Bhopal Gas Tragedy was a devastating event with far-reaching consequences</a:t>
            </a:r>
            <a:endParaRPr lang="en-US" sz="2000">
              <a:solidFill>
                <a:srgbClr val="FFFFFF"/>
              </a:solidFill>
              <a:cs typeface="Calibri" panose="020F0502020204030204"/>
            </a:endParaRPr>
          </a:p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Reminder of importance of safety, preparedness, and accountability</a:t>
            </a:r>
            <a:endParaRPr lang="en-US" sz="2000">
              <a:solidFill>
                <a:srgbClr val="FFFFFF"/>
              </a:solidFill>
            </a:endParaRPr>
          </a:p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Increased awareness about impact of industrial pollution on public health and environment</a:t>
            </a:r>
            <a:endParaRPr lang="en-US" sz="2000">
              <a:solidFill>
                <a:srgbClr val="FFFFFF"/>
              </a:solidFill>
            </a:endParaRPr>
          </a:p>
          <a:p>
            <a:endParaRPr lang="en-US" sz="20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3397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The Bhopal Gas Tragedy</vt:lpstr>
      <vt:lpstr>Introduction</vt:lpstr>
      <vt:lpstr>Background</vt:lpstr>
      <vt:lpstr>The Tragedy</vt:lpstr>
      <vt:lpstr>Immediate Response</vt:lpstr>
      <vt:lpstr>Long-Term Consequences</vt:lpstr>
      <vt:lpstr>Legal and Political Fallout</vt:lpstr>
      <vt:lpstr>Lessons Learned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43</cp:revision>
  <dcterms:created xsi:type="dcterms:W3CDTF">2023-05-05T07:50:52Z</dcterms:created>
  <dcterms:modified xsi:type="dcterms:W3CDTF">2023-05-05T08:00:20Z</dcterms:modified>
</cp:coreProperties>
</file>