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79" autoAdjust="0"/>
  </p:normalViewPr>
  <p:slideViewPr>
    <p:cSldViewPr snapToGrid="0">
      <p:cViewPr>
        <p:scale>
          <a:sx n="83" d="100"/>
          <a:sy n="83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AA6B4-ABA8-4B2B-9C83-47DB7BCDE96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55AA-407C-4629-BAF8-0A80D747A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055AA-407C-4629-BAF8-0A80D747A8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29EE-CA99-4CDC-9BC2-04B368E6A37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71E2-1CF4-47F2-A8E7-E57151BC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E8AC-4CE5-40B3-A9E8-17DDC9691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67" y="2104008"/>
            <a:ext cx="10014066" cy="1498030"/>
          </a:xfrm>
          <a:ln w="317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500" dirty="0"/>
              <a:t>IST687 Final Project</a:t>
            </a:r>
            <a:br>
              <a:rPr lang="en-US" dirty="0"/>
            </a:br>
            <a:r>
              <a:rPr lang="en-US" sz="5300" dirty="0"/>
              <a:t>Hotel Booking Cancellation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61060-D50C-41E0-B00D-9851B77D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808" y="3726327"/>
            <a:ext cx="2802384" cy="48722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Kangsheng Pu</a:t>
            </a:r>
          </a:p>
        </p:txBody>
      </p:sp>
    </p:spTree>
    <p:extLst>
      <p:ext uri="{BB962C8B-B14F-4D97-AF65-F5344CB8AC3E}">
        <p14:creationId xmlns:p14="http://schemas.microsoft.com/office/powerpoint/2010/main" val="234346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330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/>
              <a:t>Treebag</a:t>
            </a:r>
            <a:r>
              <a:rPr lang="en-US" altLang="zh-CN" sz="4000" dirty="0"/>
              <a:t> Model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91623-0874-42D5-B2AA-571BBACF8110}"/>
              </a:ext>
            </a:extLst>
          </p:cNvPr>
          <p:cNvSpPr txBox="1"/>
          <p:nvPr/>
        </p:nvSpPr>
        <p:spPr>
          <a:xfrm>
            <a:off x="1523631" y="1939592"/>
            <a:ext cx="83734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Accuracy 79.4%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P-value is small enough to consider this model as significant.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zh-CN" sz="2400" dirty="0"/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endParaRPr lang="en-US" altLang="zh-C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47B0A-0AE0-4D5D-89A0-3316AEAA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34" y="3320864"/>
            <a:ext cx="2594030" cy="2738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2C816-EAC3-474A-965A-5B08829CC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89" y="3813696"/>
            <a:ext cx="5610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Model Selection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B778F-851B-4D39-AF65-1C8DDDCA08D2}"/>
              </a:ext>
            </a:extLst>
          </p:cNvPr>
          <p:cNvSpPr txBox="1"/>
          <p:nvPr/>
        </p:nvSpPr>
        <p:spPr>
          <a:xfrm>
            <a:off x="1859678" y="1530513"/>
            <a:ext cx="80816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Logistic Regression: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Manually selected predictors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Lowest accuracy</a:t>
            </a:r>
            <a:endParaRPr lang="en-US" sz="24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 Model: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400" dirty="0"/>
              <a:t>System processed all the variables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400" dirty="0"/>
              <a:t>Applied cross validation to avoid overfitting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400" dirty="0"/>
              <a:t>Highest accuracy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400" dirty="0" err="1"/>
              <a:t>Treebag</a:t>
            </a:r>
            <a:r>
              <a:rPr lang="en-US" sz="2400" dirty="0"/>
              <a:t> Model: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400" dirty="0"/>
              <a:t>Middle accuracy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400" dirty="0"/>
              <a:t>No special outfit control methods</a:t>
            </a:r>
          </a:p>
        </p:txBody>
      </p:sp>
    </p:spTree>
    <p:extLst>
      <p:ext uri="{BB962C8B-B14F-4D97-AF65-F5344CB8AC3E}">
        <p14:creationId xmlns:p14="http://schemas.microsoft.com/office/powerpoint/2010/main" val="308535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8186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Recommendations &amp; Work In progress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DD774-DD1F-4D00-A8AC-F79BF0915256}"/>
              </a:ext>
            </a:extLst>
          </p:cNvPr>
          <p:cNvSpPr txBox="1"/>
          <p:nvPr/>
        </p:nvSpPr>
        <p:spPr>
          <a:xfrm>
            <a:off x="1859678" y="1530513"/>
            <a:ext cx="808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97C4E-28DF-42BD-81D9-DD8033663065}"/>
              </a:ext>
            </a:extLst>
          </p:cNvPr>
          <p:cNvSpPr txBox="1"/>
          <p:nvPr/>
        </p:nvSpPr>
        <p:spPr>
          <a:xfrm>
            <a:off x="1782695" y="2243738"/>
            <a:ext cx="75073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Whether the customer get the request room Previous cancellation rate, Market Segment, and deposit Type are the key predictors that the hotel need to pay special attention.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Work in progress:</a:t>
            </a:r>
          </a:p>
          <a:p>
            <a:r>
              <a:rPr lang="en-US" sz="2400" dirty="0"/>
              <a:t>	Countries: classifying The countries into Continents might be better to predict Data.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43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4375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Objective &amp; Agenda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9555-3333-4766-98D0-51D46DEF1484}"/>
              </a:ext>
            </a:extLst>
          </p:cNvPr>
          <p:cNvSpPr txBox="1"/>
          <p:nvPr/>
        </p:nvSpPr>
        <p:spPr>
          <a:xfrm>
            <a:off x="1859678" y="1684131"/>
            <a:ext cx="907470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zh-CN" sz="2800" dirty="0"/>
              <a:t>Objective: to discover the significant factors for customers to cancel their reservations.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2800" dirty="0"/>
              <a:t>Final data Description</a:t>
            </a:r>
            <a:endParaRPr lang="en-US" sz="28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Candidate Variable Selection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EDA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Logistic Regression Model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SVM Model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Tree Model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800" dirty="0"/>
              <a:t>Model Selection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48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4746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Final Data Description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9555-3333-4766-98D0-51D46DEF1484}"/>
              </a:ext>
            </a:extLst>
          </p:cNvPr>
          <p:cNvSpPr txBox="1"/>
          <p:nvPr/>
        </p:nvSpPr>
        <p:spPr>
          <a:xfrm>
            <a:off x="1859678" y="1684131"/>
            <a:ext cx="634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CBBB0-5764-4053-8209-E3BF6FCA09BA}"/>
              </a:ext>
            </a:extLst>
          </p:cNvPr>
          <p:cNvSpPr txBox="1"/>
          <p:nvPr/>
        </p:nvSpPr>
        <p:spPr>
          <a:xfrm>
            <a:off x="1859678" y="1453673"/>
            <a:ext cx="808167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Added &amp; adjusted variables for prediction: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000" dirty="0"/>
              <a:t>Meal, Deposit Type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adjusted to ordinal factor value.</a:t>
            </a:r>
          </a:p>
          <a:p>
            <a:pPr marL="1200150" lvl="2" indent="-285750">
              <a:spcAft>
                <a:spcPts val="600"/>
              </a:spcAft>
              <a:buFontTx/>
              <a:buChar char="-"/>
            </a:pPr>
            <a:r>
              <a:rPr lang="en-US" dirty="0"/>
              <a:t>Meal : 0[SC] – 1[BB] – 2[HB] – 3[FB]</a:t>
            </a:r>
          </a:p>
          <a:p>
            <a:pPr marL="1200150" lvl="2" indent="-285750">
              <a:spcAft>
                <a:spcPts val="600"/>
              </a:spcAft>
              <a:buFontTx/>
              <a:buChar char="-"/>
            </a:pPr>
            <a:r>
              <a:rPr lang="en-US" dirty="0"/>
              <a:t>Deposit Type: </a:t>
            </a:r>
            <a:r>
              <a:rPr lang="es-ES" dirty="0"/>
              <a:t>No </a:t>
            </a:r>
            <a:r>
              <a:rPr lang="es-ES" dirty="0" err="1"/>
              <a:t>deposit</a:t>
            </a:r>
            <a:r>
              <a:rPr lang="es-ES" dirty="0"/>
              <a:t> : 0, </a:t>
            </a:r>
            <a:r>
              <a:rPr lang="es-ES" dirty="0" err="1"/>
              <a:t>refundable</a:t>
            </a:r>
            <a:r>
              <a:rPr lang="es-ES" dirty="0"/>
              <a:t>: 1, </a:t>
            </a:r>
            <a:r>
              <a:rPr lang="es-ES" dirty="0" err="1"/>
              <a:t>nonrefundable</a:t>
            </a:r>
            <a:r>
              <a:rPr lang="es-ES" dirty="0"/>
              <a:t>: 2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000" dirty="0" err="1"/>
              <a:t>AssignedReservedRoom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A TRUE/FALSE checking whether the user acquired the room the user requested.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000" dirty="0" err="1"/>
              <a:t>CancellationRate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the percentage of users previously cancelled the hotel booking.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000" dirty="0" err="1"/>
              <a:t>StayedDays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: The number of days stayed in the hotel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Contains </a:t>
            </a:r>
            <a:r>
              <a:rPr lang="en-US" sz="2000" dirty="0"/>
              <a:t>35689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units of observation </a:t>
            </a:r>
            <a:r>
              <a:rPr lang="en-US" sz="2400" dirty="0"/>
              <a:t>After data cleaning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 The data cleaning process includes: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sz="2000" dirty="0"/>
              <a:t>Z-score checking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removing outliers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Manually remove serval unreasonable values for columns.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Removing undefined Meal plans.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dirty="0"/>
              <a:t>Removed Country for primary analysis.</a:t>
            </a:r>
          </a:p>
        </p:txBody>
      </p:sp>
    </p:spTree>
    <p:extLst>
      <p:ext uri="{BB962C8B-B14F-4D97-AF65-F5344CB8AC3E}">
        <p14:creationId xmlns:p14="http://schemas.microsoft.com/office/powerpoint/2010/main" val="168909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4746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Final Data Description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9555-3333-4766-98D0-51D46DEF1484}"/>
              </a:ext>
            </a:extLst>
          </p:cNvPr>
          <p:cNvSpPr txBox="1"/>
          <p:nvPr/>
        </p:nvSpPr>
        <p:spPr>
          <a:xfrm>
            <a:off x="1859678" y="1684131"/>
            <a:ext cx="634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401EF7-6825-4187-B160-F7930E7A3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37"/>
          <a:stretch/>
        </p:blipFill>
        <p:spPr>
          <a:xfrm>
            <a:off x="336503" y="1645865"/>
            <a:ext cx="5488838" cy="3205327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3F7B731-E276-4215-A80C-4CA810C61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49"/>
          <a:stretch/>
        </p:blipFill>
        <p:spPr>
          <a:xfrm>
            <a:off x="5964792" y="1781830"/>
            <a:ext cx="5890705" cy="2933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85AEFB-667E-4DF0-9984-087D570AF98A}"/>
              </a:ext>
            </a:extLst>
          </p:cNvPr>
          <p:cNvSpPr txBox="1"/>
          <p:nvPr/>
        </p:nvSpPr>
        <p:spPr>
          <a:xfrm>
            <a:off x="1638606" y="5581909"/>
            <a:ext cx="274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Before Data Cleanup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B51AA-958A-4391-979E-5781C4BBF037}"/>
              </a:ext>
            </a:extLst>
          </p:cNvPr>
          <p:cNvSpPr txBox="1"/>
          <p:nvPr/>
        </p:nvSpPr>
        <p:spPr>
          <a:xfrm>
            <a:off x="7438340" y="5581908"/>
            <a:ext cx="255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After Data Cleanup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9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9555-3333-4766-98D0-51D46DEF1484}"/>
              </a:ext>
            </a:extLst>
          </p:cNvPr>
          <p:cNvSpPr txBox="1"/>
          <p:nvPr/>
        </p:nvSpPr>
        <p:spPr>
          <a:xfrm>
            <a:off x="1859678" y="1684131"/>
            <a:ext cx="634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4098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Logistic Regression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530EB-FE8E-4077-9B7A-55326FE7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32"/>
          <a:stretch/>
        </p:blipFill>
        <p:spPr>
          <a:xfrm>
            <a:off x="5945536" y="1594326"/>
            <a:ext cx="5086504" cy="4041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7C3302-AE3B-45DF-A810-09FD27CE79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03"/>
          <a:stretch/>
        </p:blipFill>
        <p:spPr>
          <a:xfrm>
            <a:off x="906387" y="1594326"/>
            <a:ext cx="4265459" cy="5077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09C965-63A9-448A-8B04-E4A7AC91369F}"/>
              </a:ext>
            </a:extLst>
          </p:cNvPr>
          <p:cNvSpPr txBox="1"/>
          <p:nvPr/>
        </p:nvSpPr>
        <p:spPr>
          <a:xfrm>
            <a:off x="6432969" y="6001230"/>
            <a:ext cx="41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Insignificant predictors removal</a:t>
            </a:r>
          </a:p>
        </p:txBody>
      </p:sp>
    </p:spTree>
    <p:extLst>
      <p:ext uri="{BB962C8B-B14F-4D97-AF65-F5344CB8AC3E}">
        <p14:creationId xmlns:p14="http://schemas.microsoft.com/office/powerpoint/2010/main" val="26909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9555-3333-4766-98D0-51D46DEF1484}"/>
              </a:ext>
            </a:extLst>
          </p:cNvPr>
          <p:cNvSpPr txBox="1"/>
          <p:nvPr/>
        </p:nvSpPr>
        <p:spPr>
          <a:xfrm>
            <a:off x="6228105" y="1506878"/>
            <a:ext cx="545052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The number </a:t>
            </a:r>
            <a:r>
              <a:rPr lang="en-US" altLang="zh-CN" dirty="0"/>
              <a:t>increase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 of </a:t>
            </a:r>
            <a:r>
              <a:rPr lang="en-US" altLang="zh-CN" dirty="0"/>
              <a:t>adults, children, cancellation rate of previous bookings and number of cancellations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will </a:t>
            </a:r>
            <a:r>
              <a:rPr lang="en-US" altLang="zh-CN" dirty="0"/>
              <a:t>positively influence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 the cancellation of this booking.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dirty="0"/>
              <a:t>Repeated guest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is less likely to cancel compared to first time guest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dirty="0"/>
              <a:t>The deposit type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have an </a:t>
            </a:r>
            <a:r>
              <a:rPr lang="en-US" altLang="zh-CN" dirty="0"/>
              <a:t>increasing and accelerating trend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of cancellation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as the deposit type becomes stricter (High deposit requirements leads to 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Customers with </a:t>
            </a:r>
            <a:r>
              <a:rPr lang="en-US" altLang="zh-CN" sz="2000" dirty="0"/>
              <a:t>same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assigned and reserved room types is </a:t>
            </a:r>
            <a:r>
              <a:rPr lang="en-US" altLang="zh-CN" dirty="0"/>
              <a:t>more likely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than customers with </a:t>
            </a:r>
            <a:r>
              <a:rPr lang="en-US" altLang="zh-CN" dirty="0"/>
              <a:t>different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reserved and assigned room types.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US" altLang="zh-CN" dirty="0"/>
              <a:t>number of special requests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will </a:t>
            </a:r>
            <a:r>
              <a:rPr lang="en-US" altLang="zh-CN" dirty="0"/>
              <a:t>negatively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 influence the possibility of cancelling the hotel booking.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</a:rPr>
              <a:t>Accuracy: </a:t>
            </a:r>
            <a:r>
              <a:rPr lang="en-US" altLang="zh-CN" dirty="0"/>
              <a:t>72.87%</a:t>
            </a:r>
            <a:endParaRPr lang="en-US" altLang="zh-C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713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Logistic Regression </a:t>
            </a:r>
            <a:r>
              <a:rPr lang="en-US" altLang="zh-CN" sz="4000" dirty="0"/>
              <a:t>Interpretation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7D8EB-6C0C-434E-AA87-0AA57C50E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32"/>
          <a:stretch/>
        </p:blipFill>
        <p:spPr>
          <a:xfrm>
            <a:off x="877393" y="1730236"/>
            <a:ext cx="5086504" cy="40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2614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SVM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E53A-6CAB-45E3-96C7-912FFA0FD4DD}"/>
              </a:ext>
            </a:extLst>
          </p:cNvPr>
          <p:cNvSpPr txBox="1"/>
          <p:nvPr/>
        </p:nvSpPr>
        <p:spPr>
          <a:xfrm>
            <a:off x="1659751" y="2540350"/>
            <a:ext cx="413271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Used 5-fold cross-validation and 3 repeats to avoid overfit.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CN" sz="2400" dirty="0"/>
              <a:t>The accuracy peaked at 81.15% with cost  = 2.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zh-CN" sz="2400" dirty="0"/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endParaRPr lang="en-US" altLang="zh-C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5FFCD-7530-4337-8E99-4A098149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37" y="3750580"/>
            <a:ext cx="4195160" cy="2442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66BD4-9292-41C9-A83A-F232F0FD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40" y="547902"/>
            <a:ext cx="4195160" cy="28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2614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SVM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E53A-6CAB-45E3-96C7-912FFA0FD4DD}"/>
              </a:ext>
            </a:extLst>
          </p:cNvPr>
          <p:cNvSpPr txBox="1"/>
          <p:nvPr/>
        </p:nvSpPr>
        <p:spPr>
          <a:xfrm>
            <a:off x="5632396" y="1873471"/>
            <a:ext cx="484862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zh-CN" altLang="en-US" sz="2400" dirty="0"/>
              <a:t>←</a:t>
            </a:r>
            <a:r>
              <a:rPr lang="en-US" altLang="zh-CN" sz="2400" dirty="0"/>
              <a:t> According to p-value, we deduce that this is a statistically significant model.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↓ </a:t>
            </a:r>
            <a:r>
              <a:rPr lang="en-US" altLang="zh-CN" sz="2400" dirty="0"/>
              <a:t>The most important variables for predicting the cancellation 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97CED-B366-49C3-AB68-431C7D972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41"/>
          <a:stretch/>
        </p:blipFill>
        <p:spPr>
          <a:xfrm>
            <a:off x="5696312" y="4311358"/>
            <a:ext cx="4915338" cy="1839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F028F-600F-44C3-B373-93F83C82C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890" y="1873471"/>
            <a:ext cx="3798894" cy="42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5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  <a:lumOff val="50000"/>
              </a:schemeClr>
            </a:gs>
            <a:gs pos="47000">
              <a:schemeClr val="bg1">
                <a:lumMod val="65000"/>
                <a:lumOff val="3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2289FA-E692-4499-8753-2972FBBC2546}"/>
              </a:ext>
            </a:extLst>
          </p:cNvPr>
          <p:cNvSpPr txBox="1"/>
          <p:nvPr/>
        </p:nvSpPr>
        <p:spPr>
          <a:xfrm>
            <a:off x="949525" y="79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BB86-072E-4E68-8945-5217CD8A20FD}"/>
              </a:ext>
            </a:extLst>
          </p:cNvPr>
          <p:cNvSpPr txBox="1"/>
          <p:nvPr/>
        </p:nvSpPr>
        <p:spPr>
          <a:xfrm>
            <a:off x="949525" y="798992"/>
            <a:ext cx="330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/>
              <a:t>Treebag</a:t>
            </a:r>
            <a:r>
              <a:rPr lang="en-US" altLang="zh-CN" sz="4000" dirty="0"/>
              <a:t> Model</a:t>
            </a: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5F9F9E6-C775-40A2-A9D7-E4B38821D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0" y="1978499"/>
            <a:ext cx="5547138" cy="342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F806-D997-456A-9980-434606234E83}"/>
              </a:ext>
            </a:extLst>
          </p:cNvPr>
          <p:cNvSpPr txBox="1"/>
          <p:nvPr/>
        </p:nvSpPr>
        <p:spPr>
          <a:xfrm>
            <a:off x="7292148" y="2136161"/>
            <a:ext cx="4142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that are significant in the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Deposit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user get the request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Cancellation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special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Group</a:t>
            </a:r>
          </a:p>
        </p:txBody>
      </p:sp>
    </p:spTree>
    <p:extLst>
      <p:ext uri="{BB962C8B-B14F-4D97-AF65-F5344CB8AC3E}">
        <p14:creationId xmlns:p14="http://schemas.microsoft.com/office/powerpoint/2010/main" val="27390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6141</TotalTime>
  <Words>497</Words>
  <Application>Microsoft Office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IST687 Final Project Hotel Booking Cancellation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IST659 Final Project Course Enroll &amp; Grading System</dc:title>
  <dc:creator>Kangsheng Pu</dc:creator>
  <cp:lastModifiedBy>Kangsheng Pu</cp:lastModifiedBy>
  <cp:revision>15</cp:revision>
  <dcterms:created xsi:type="dcterms:W3CDTF">2021-12-02T23:19:30Z</dcterms:created>
  <dcterms:modified xsi:type="dcterms:W3CDTF">2021-12-09T16:41:06Z</dcterms:modified>
</cp:coreProperties>
</file>