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DDA"/>
    <a:srgbClr val="44546A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9" autoAdjust="0"/>
    <p:restoredTop sz="94660"/>
  </p:normalViewPr>
  <p:slideViewPr>
    <p:cSldViewPr snapToGrid="0">
      <p:cViewPr>
        <p:scale>
          <a:sx n="75" d="100"/>
          <a:sy n="75" d="100"/>
        </p:scale>
        <p:origin x="68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A9CB-FDEE-48BE-95CC-816B3179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F37B8-D804-4E20-9C69-0D4F89C71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E5C13-2007-4941-8A30-49FF1313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7AC0-DAFB-4B0C-8BC0-0FC77A010E8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6FE0D-BE79-40F5-87D7-F311BF63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E1605-52A1-465A-9E65-D2E680DE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B89C-26D9-4D53-ADF8-D18EA078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1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35B0-90D0-40EB-B8B3-A27E45E4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17B8A-6400-49EA-A418-EDC0CB182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56364-B134-42FE-A4F9-7CB7C0C8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7AC0-DAFB-4B0C-8BC0-0FC77A010E8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64538-DD38-40EE-85D0-6A0125E7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5F0D0-B828-464B-8AEF-FC17D7BD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B89C-26D9-4D53-ADF8-D18EA078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2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791A35-CF62-42C0-A4E9-0618B2C8C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9A01E-1A7F-43E7-B451-A1B582091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66243-3647-4040-95B7-D248FF83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7AC0-DAFB-4B0C-8BC0-0FC77A010E8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5B1A9-FAE1-4080-B5C0-2CC99584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A3B8D-A211-4BB7-BC1E-72547BA2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B89C-26D9-4D53-ADF8-D18EA078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4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796E-5AAB-4744-B20A-BA344671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AA358-D3E5-4CE9-899A-01F9241D3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81029-E9AD-4B60-9C4A-E4530305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7AC0-DAFB-4B0C-8BC0-0FC77A010E8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146B-7FF4-4B75-8A26-6DC1B49C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BDA3C-64C9-4387-856F-B90533D9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B89C-26D9-4D53-ADF8-D18EA078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6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7428-8903-40CC-AFEE-C1CB226C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2BA1A-9526-4469-9EA6-F111533D1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BE63C-B8E7-4745-8F56-E028A7DB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7AC0-DAFB-4B0C-8BC0-0FC77A010E8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394B4-83F1-4F40-B0DA-0710170F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B50C4-58A2-4889-9A48-430FE168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B89C-26D9-4D53-ADF8-D18EA078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FCB2-28B0-4F9C-8B3E-1875F3B0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1102-C68D-443F-B46E-8344AC5F3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38548-5089-463A-A8C9-E8AEB856B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A8DD3-C5B7-4373-BCB4-AA40322A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7AC0-DAFB-4B0C-8BC0-0FC77A010E8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8A7E4-3D89-4B41-B861-D895BC77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9BDB4-A50F-4346-A0CA-22BDBAE8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B89C-26D9-4D53-ADF8-D18EA078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6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1F59-0884-4FC5-8ADC-3C11D3F6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8F989-307E-4479-B2B4-32BCD8E1B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28A68-2125-4B4B-A32D-DF63AEF19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82D67-EADB-4D2B-8BF4-69D148CCD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D649D-40D0-48F6-A34F-DF4B6B4BB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D8DC1-62D2-46D5-ACE4-37C29C8E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7AC0-DAFB-4B0C-8BC0-0FC77A010E8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C00BC-704D-4858-B77B-9C11F429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BABC3-7AC7-454B-9B95-1799D647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B89C-26D9-4D53-ADF8-D18EA078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5FD1-E545-4BE2-BA75-2DED6EE9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E2364-4DCB-4798-B5E7-08CB71BA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7AC0-DAFB-4B0C-8BC0-0FC77A010E8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8B7E0-E143-4C0C-A325-9502F12A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E66F9-1C42-452D-B587-01B03A59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B89C-26D9-4D53-ADF8-D18EA078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4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D5777-6519-47CD-8A67-DAD79988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7AC0-DAFB-4B0C-8BC0-0FC77A010E8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A92F5-D1F0-498A-AC05-FDF199DD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B4DFA-384C-4697-9A7C-F357AFFE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B89C-26D9-4D53-ADF8-D18EA078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9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C32B-381A-4512-A087-3D7DD925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A3DC2-1716-45CF-A36F-75DBE196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C61F6-930A-4350-B653-2C1FC33D4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956C9-E34B-4144-9848-00B37921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7AC0-DAFB-4B0C-8BC0-0FC77A010E8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A1F0B-A770-4911-9694-72086717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4923C-5C69-4653-BE09-72A3C1B0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B89C-26D9-4D53-ADF8-D18EA078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4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6519-E655-489A-9043-198F6C9D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F12568-630E-4312-862A-638CD69A9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3CB16-13C3-4320-A3F0-A86A1692B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C5DEB-D410-4208-9BAE-CB54476A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7AC0-DAFB-4B0C-8BC0-0FC77A010E8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6E2D5-2189-485C-B564-F689B3CD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E49CA-DFF1-4FCC-859A-B467D8C8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B89C-26D9-4D53-ADF8-D18EA078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DE788-D286-49B2-A88E-A8F60AD4E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34FD0-C708-4F1F-BAB8-C8EE79AD7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0CB4F-E1DA-4142-B3B7-1929211E4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17AC0-DAFB-4B0C-8BC0-0FC77A010E8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CD84E-525D-4421-82CF-8CD87A455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3162D-F910-47D7-A1FC-D7C739683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B89C-26D9-4D53-ADF8-D18EA078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0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jpeg"/><Relationship Id="rId7" Type="http://schemas.openxmlformats.org/officeDocument/2006/relationships/image" Target="../media/image6.jpg"/><Relationship Id="rId12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hyperlink" Target="https://www.kaggle.com/datasets/alessiocorrado99/animals10/code" TargetMode="External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9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447D6-617F-401E-91ED-C9F7AA271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28662"/>
            <a:ext cx="3785513" cy="3728853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Animal Image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4A4D0-E1D5-4F24-8E7B-D04166A94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629235"/>
            <a:ext cx="3785514" cy="1680298"/>
          </a:xfrm>
          <a:noFill/>
        </p:spPr>
        <p:txBody>
          <a:bodyPr>
            <a:normAutofit/>
          </a:bodyPr>
          <a:lstStyle/>
          <a:p>
            <a:pPr algn="l"/>
            <a:r>
              <a:rPr lang="en-US"/>
              <a:t>Kangsheng Pu</a:t>
            </a:r>
          </a:p>
          <a:p>
            <a:pPr algn="l"/>
            <a:r>
              <a:rPr lang="en-US"/>
              <a:t>IST 707 Applied Machine Learning</a:t>
            </a:r>
          </a:p>
          <a:p>
            <a:pPr algn="l"/>
            <a:endParaRPr lang="en-US"/>
          </a:p>
        </p:txBody>
      </p:sp>
      <p:pic>
        <p:nvPicPr>
          <p:cNvPr id="35" name="Picture 25" descr="Cat staring at a laptop">
            <a:extLst>
              <a:ext uri="{FF2B5EF4-FFF2-40B4-BE49-F238E27FC236}">
                <a16:creationId xmlns:a16="http://schemas.microsoft.com/office/drawing/2014/main" id="{19373B84-A48D-5D4E-485E-9409D5B18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92" r="-1" b="-1"/>
          <a:stretch/>
        </p:blipFill>
        <p:spPr>
          <a:xfrm>
            <a:off x="5009505" y="10"/>
            <a:ext cx="718249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7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Warma - 萌娘百科万物皆可萌的百科全书">
            <a:extLst>
              <a:ext uri="{FF2B5EF4-FFF2-40B4-BE49-F238E27FC236}">
                <a16:creationId xmlns:a16="http://schemas.microsoft.com/office/drawing/2014/main" id="{F145E0CE-29DE-4132-95FC-8D2C895C87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070A04-58FA-4A6B-8929-989C33173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039" y="4196333"/>
            <a:ext cx="2057791" cy="13141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00F752-152C-48E3-858A-B4E360C427A2}"/>
              </a:ext>
            </a:extLst>
          </p:cNvPr>
          <p:cNvSpPr txBox="1"/>
          <p:nvPr/>
        </p:nvSpPr>
        <p:spPr>
          <a:xfrm>
            <a:off x="462400" y="801409"/>
            <a:ext cx="483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44546A"/>
                </a:solidFill>
                <a:latin typeface="+mj-lt"/>
              </a:rPr>
              <a:t>Project Objective:</a:t>
            </a:r>
          </a:p>
        </p:txBody>
      </p:sp>
      <p:pic>
        <p:nvPicPr>
          <p:cNvPr id="4" name="Picture 3" descr="A dog lying on a bed&#10;&#10;Description automatically generated with medium confidence">
            <a:extLst>
              <a:ext uri="{FF2B5EF4-FFF2-40B4-BE49-F238E27FC236}">
                <a16:creationId xmlns:a16="http://schemas.microsoft.com/office/drawing/2014/main" id="{280B0AEB-A2EF-4954-ABE4-F595124EF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27" y="5512526"/>
            <a:ext cx="1009106" cy="1345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1A976F-0E30-4965-978B-182A16196D80}"/>
              </a:ext>
            </a:extLst>
          </p:cNvPr>
          <p:cNvSpPr txBox="1"/>
          <p:nvPr/>
        </p:nvSpPr>
        <p:spPr>
          <a:xfrm>
            <a:off x="1678105" y="2211127"/>
            <a:ext cx="73763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4546A"/>
                </a:solidFill>
              </a:rPr>
              <a:t>Kaggle: </a:t>
            </a:r>
            <a:r>
              <a:rPr lang="en-US" dirty="0">
                <a:solidFill>
                  <a:srgbClr val="44546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https://www.kaggle.com/datasets/alessiocorrado99/animals10/code</a:t>
            </a:r>
            <a:endParaRPr lang="en-US" dirty="0">
              <a:solidFill>
                <a:srgbClr val="44546A"/>
              </a:solidFill>
            </a:endParaRPr>
          </a:p>
          <a:p>
            <a:endParaRPr lang="en-US" dirty="0">
              <a:solidFill>
                <a:srgbClr val="44546A"/>
              </a:solidFill>
            </a:endParaRPr>
          </a:p>
          <a:p>
            <a:endParaRPr lang="en-US" dirty="0">
              <a:solidFill>
                <a:srgbClr val="44546A"/>
              </a:solidFill>
            </a:endParaRPr>
          </a:p>
          <a:p>
            <a:r>
              <a:rPr lang="en-US" dirty="0">
                <a:solidFill>
                  <a:srgbClr val="44546A"/>
                </a:solidFill>
              </a:rPr>
              <a:t>Raw image data for ten categories of animals:</a:t>
            </a:r>
          </a:p>
          <a:p>
            <a:r>
              <a:rPr lang="en-US" dirty="0">
                <a:solidFill>
                  <a:srgbClr val="44546A"/>
                </a:solidFill>
              </a:rPr>
              <a:t> Cow, cat, butterfly, dog, roster, elephant, sheep, spider, squirrel, horse</a:t>
            </a:r>
          </a:p>
          <a:p>
            <a:endParaRPr lang="en-US" dirty="0">
              <a:solidFill>
                <a:srgbClr val="44546A"/>
              </a:solidFill>
            </a:endParaRPr>
          </a:p>
          <a:p>
            <a:r>
              <a:rPr lang="en-US" dirty="0">
                <a:solidFill>
                  <a:srgbClr val="44546A"/>
                </a:solidFill>
              </a:rPr>
              <a:t>26179 Images.</a:t>
            </a:r>
          </a:p>
          <a:p>
            <a:endParaRPr lang="en-US" dirty="0">
              <a:solidFill>
                <a:srgbClr val="44546A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butterfly on a flower&#10;&#10;Description automatically generated with medium confidence">
            <a:extLst>
              <a:ext uri="{FF2B5EF4-FFF2-40B4-BE49-F238E27FC236}">
                <a16:creationId xmlns:a16="http://schemas.microsoft.com/office/drawing/2014/main" id="{E1BD589F-6077-47EE-95AE-69849B739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042" y="5499700"/>
            <a:ext cx="1914785" cy="1358301"/>
          </a:xfrm>
          <a:prstGeom prst="rect">
            <a:avLst/>
          </a:prstGeom>
        </p:spPr>
      </p:pic>
      <p:pic>
        <p:nvPicPr>
          <p:cNvPr id="11" name="Picture 10" descr="A picture containing grass, cow, outdoor, field&#10;&#10;Description automatically generated">
            <a:extLst>
              <a:ext uri="{FF2B5EF4-FFF2-40B4-BE49-F238E27FC236}">
                <a16:creationId xmlns:a16="http://schemas.microsoft.com/office/drawing/2014/main" id="{BB268B53-C445-49B2-92D6-D353581E76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3753"/>
            <a:ext cx="1796638" cy="1347479"/>
          </a:xfrm>
          <a:prstGeom prst="rect">
            <a:avLst/>
          </a:prstGeom>
        </p:spPr>
      </p:pic>
      <p:pic>
        <p:nvPicPr>
          <p:cNvPr id="13" name="Picture 12" descr="An elephant with tusks&#10;&#10;Description automatically generated">
            <a:extLst>
              <a:ext uri="{FF2B5EF4-FFF2-40B4-BE49-F238E27FC236}">
                <a16:creationId xmlns:a16="http://schemas.microsoft.com/office/drawing/2014/main" id="{0B8CA67C-29E3-48A5-8C28-9D99421068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454" y="5510500"/>
            <a:ext cx="2024413" cy="1347500"/>
          </a:xfrm>
          <a:prstGeom prst="rect">
            <a:avLst/>
          </a:prstGeom>
        </p:spPr>
      </p:pic>
      <p:pic>
        <p:nvPicPr>
          <p:cNvPr id="15" name="Picture 14" descr="A white chicken in a yard&#10;&#10;Description automatically generated with low confidence">
            <a:extLst>
              <a:ext uri="{FF2B5EF4-FFF2-40B4-BE49-F238E27FC236}">
                <a16:creationId xmlns:a16="http://schemas.microsoft.com/office/drawing/2014/main" id="{E02C0CDD-C95B-4180-A97F-F33EE7E3E3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933" y="5511798"/>
            <a:ext cx="1794934" cy="1346201"/>
          </a:xfrm>
          <a:prstGeom prst="rect">
            <a:avLst/>
          </a:prstGeom>
        </p:spPr>
      </p:pic>
      <p:pic>
        <p:nvPicPr>
          <p:cNvPr id="17" name="Picture 16" descr="A brown horse with a black mane&#10;&#10;Description automatically generated with low confidence">
            <a:extLst>
              <a:ext uri="{FF2B5EF4-FFF2-40B4-BE49-F238E27FC236}">
                <a16:creationId xmlns:a16="http://schemas.microsoft.com/office/drawing/2014/main" id="{DC3BA5FF-43F0-4783-9540-3ABF1C0F79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039" y="1155352"/>
            <a:ext cx="2057791" cy="1481610"/>
          </a:xfrm>
          <a:prstGeom prst="rect">
            <a:avLst/>
          </a:prstGeom>
        </p:spPr>
      </p:pic>
      <p:pic>
        <p:nvPicPr>
          <p:cNvPr id="19" name="Picture 18" descr="A close-up of a sheep&#10;&#10;Description automatically generated with medium confidence">
            <a:extLst>
              <a:ext uri="{FF2B5EF4-FFF2-40B4-BE49-F238E27FC236}">
                <a16:creationId xmlns:a16="http://schemas.microsoft.com/office/drawing/2014/main" id="{2EFC8A55-91DC-4C16-8B05-05741BAD1B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039" y="5510500"/>
            <a:ext cx="2033961" cy="1347499"/>
          </a:xfrm>
          <a:prstGeom prst="rect">
            <a:avLst/>
          </a:prstGeom>
        </p:spPr>
      </p:pic>
      <p:pic>
        <p:nvPicPr>
          <p:cNvPr id="21" name="Picture 20" descr="A squirrel eating something&#10;&#10;Description automatically generated with medium confidence">
            <a:extLst>
              <a:ext uri="{FF2B5EF4-FFF2-40B4-BE49-F238E27FC236}">
                <a16:creationId xmlns:a16="http://schemas.microsoft.com/office/drawing/2014/main" id="{5BA760F3-F0EC-41E3-85C1-E34DEBB71A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039" y="2636963"/>
            <a:ext cx="2033960" cy="1559369"/>
          </a:xfrm>
          <a:prstGeom prst="rect">
            <a:avLst/>
          </a:prstGeom>
        </p:spPr>
      </p:pic>
      <p:pic>
        <p:nvPicPr>
          <p:cNvPr id="23" name="Picture 22" descr="A picture containing cat, basket, container, domestic cat&#10;&#10;Description automatically generated">
            <a:extLst>
              <a:ext uri="{FF2B5EF4-FFF2-40B4-BE49-F238E27FC236}">
                <a16:creationId xmlns:a16="http://schemas.microsoft.com/office/drawing/2014/main" id="{BB2FFAC0-A7C9-451B-9C9D-F7E5474066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228" y="5510522"/>
            <a:ext cx="1796638" cy="134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8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00F752-152C-48E3-858A-B4E360C427A2}"/>
              </a:ext>
            </a:extLst>
          </p:cNvPr>
          <p:cNvSpPr txBox="1"/>
          <p:nvPr/>
        </p:nvSpPr>
        <p:spPr>
          <a:xfrm>
            <a:off x="4654296" y="329184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400">
                <a:latin typeface="+mj-lt"/>
                <a:ea typeface="+mj-ea"/>
                <a:cs typeface="+mj-cs"/>
              </a:rPr>
              <a:t>Future Usage</a:t>
            </a:r>
          </a:p>
        </p:txBody>
      </p:sp>
      <p:pic>
        <p:nvPicPr>
          <p:cNvPr id="3074" name="Picture 2" descr="image organization">
            <a:extLst>
              <a:ext uri="{FF2B5EF4-FFF2-40B4-BE49-F238E27FC236}">
                <a16:creationId xmlns:a16="http://schemas.microsoft.com/office/drawing/2014/main" id="{C7975644-4543-48CF-B60B-C316BDBB1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4" r="29090"/>
          <a:stretch/>
        </p:blipFill>
        <p:spPr bwMode="auto"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FA971-1151-4E80-9888-F5CE03C60783}"/>
              </a:ext>
            </a:extLst>
          </p:cNvPr>
          <p:cNvSpPr txBox="1"/>
          <p:nvPr/>
        </p:nvSpPr>
        <p:spPr>
          <a:xfrm>
            <a:off x="4654296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Visual search engine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Camera Auto focusing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Automated Image Organization</a:t>
            </a:r>
          </a:p>
        </p:txBody>
      </p:sp>
    </p:spTree>
    <p:extLst>
      <p:ext uri="{BB962C8B-B14F-4D97-AF65-F5344CB8AC3E}">
        <p14:creationId xmlns:p14="http://schemas.microsoft.com/office/powerpoint/2010/main" val="7341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00F752-152C-48E3-858A-B4E360C427A2}"/>
              </a:ext>
            </a:extLst>
          </p:cNvPr>
          <p:cNvSpPr txBox="1"/>
          <p:nvPr/>
        </p:nvSpPr>
        <p:spPr>
          <a:xfrm>
            <a:off x="640080" y="329184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400">
                <a:latin typeface="+mj-lt"/>
                <a:ea typeface="+mj-ea"/>
                <a:cs typeface="+mj-cs"/>
              </a:rPr>
              <a:t>Possible Approach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AB514-B37E-4F0B-8397-28C06D00565F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Naïve Bayes Classifier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Support Vector Machine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Convoluted Neural Network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Random Forest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DA3883-462C-4CDF-AB02-417D24AD9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966" y="329183"/>
            <a:ext cx="3919964" cy="3429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1942C5-F373-4BED-84EA-A0A633CB8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223291"/>
            <a:ext cx="3995928" cy="1888075"/>
          </a:xfrm>
          <a:prstGeom prst="rect">
            <a:avLst/>
          </a:prstGeom>
        </p:spPr>
      </p:pic>
      <p:sp>
        <p:nvSpPr>
          <p:cNvPr id="5" name="AutoShape 4" descr="Warma - 萌娘百科万物皆可萌的百科全书">
            <a:extLst>
              <a:ext uri="{FF2B5EF4-FFF2-40B4-BE49-F238E27FC236}">
                <a16:creationId xmlns:a16="http://schemas.microsoft.com/office/drawing/2014/main" id="{F145E0CE-29DE-4132-95FC-8D2C895C87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1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Warma - 萌娘百科万物皆可萌的百科全书">
            <a:extLst>
              <a:ext uri="{FF2B5EF4-FFF2-40B4-BE49-F238E27FC236}">
                <a16:creationId xmlns:a16="http://schemas.microsoft.com/office/drawing/2014/main" id="{F145E0CE-29DE-4132-95FC-8D2C895C87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77532" y="2246531"/>
            <a:ext cx="5719761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00F752-152C-48E3-858A-B4E360C427A2}"/>
              </a:ext>
            </a:extLst>
          </p:cNvPr>
          <p:cNvSpPr txBox="1"/>
          <p:nvPr/>
        </p:nvSpPr>
        <p:spPr>
          <a:xfrm>
            <a:off x="697653" y="596053"/>
            <a:ext cx="483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9DF0F-F0F6-4F47-A164-96FFE1953931}"/>
              </a:ext>
            </a:extLst>
          </p:cNvPr>
          <p:cNvSpPr txBox="1"/>
          <p:nvPr/>
        </p:nvSpPr>
        <p:spPr>
          <a:xfrm>
            <a:off x="1412421" y="1600200"/>
            <a:ext cx="550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" name="Picture 2" descr="The Berlin Content Guy on Twitter: &quot;Everything you need to know about the  public perception of artificial intelligence. And the reality. Thanks  @bennequin and @sicara_fr for including in their blog.  #artificialintelligence #machinelearning #">
            <a:extLst>
              <a:ext uri="{FF2B5EF4-FFF2-40B4-BE49-F238E27FC236}">
                <a16:creationId xmlns:a16="http://schemas.microsoft.com/office/drawing/2014/main" id="{F233EEEB-4B56-4EFA-8C77-893D1D7DB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268" y="4478369"/>
            <a:ext cx="3476094" cy="215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2155F5-0A39-452C-825E-C8DA779BE920}"/>
              </a:ext>
            </a:extLst>
          </p:cNvPr>
          <p:cNvSpPr txBox="1"/>
          <p:nvPr/>
        </p:nvSpPr>
        <p:spPr>
          <a:xfrm>
            <a:off x="1744133" y="2023533"/>
            <a:ext cx="578273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Raw Image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Every image has different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processing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Parameters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Hyperparameter Tuning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Building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issue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Machine learning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Color </a:t>
            </a:r>
            <a:r>
              <a:rPr lang="en-US" dirty="0"/>
              <a:t>VS Grey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2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114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Animal Image Recognition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 Image Recognition</dc:title>
  <dc:creator>Kangsheng Pu</dc:creator>
  <cp:lastModifiedBy>Kangsheng Pu</cp:lastModifiedBy>
  <cp:revision>3</cp:revision>
  <dcterms:created xsi:type="dcterms:W3CDTF">2022-04-17T23:04:08Z</dcterms:created>
  <dcterms:modified xsi:type="dcterms:W3CDTF">2022-04-20T17:39:51Z</dcterms:modified>
</cp:coreProperties>
</file>