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4" r:id="rId2"/>
  </p:sldMasterIdLst>
  <p:sldIdLst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4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0E0F63-CE73-4331-A296-D5761CC4F55F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A669381-C26A-4E86-A255-F07B8146D518}">
      <dgm:prSet/>
      <dgm:spPr/>
      <dgm:t>
        <a:bodyPr/>
        <a:lstStyle/>
        <a:p>
          <a:pPr>
            <a:defRPr cap="all"/>
          </a:pPr>
          <a:r>
            <a:rPr lang="en-US" dirty="0"/>
            <a:t>Quick Overview</a:t>
          </a:r>
        </a:p>
      </dgm:t>
    </dgm:pt>
    <dgm:pt modelId="{C45A24E1-A120-4513-A109-175FDE8EAA2F}" type="parTrans" cxnId="{ED4B1531-24EF-4447-9CDB-3BEC64173614}">
      <dgm:prSet/>
      <dgm:spPr/>
      <dgm:t>
        <a:bodyPr/>
        <a:lstStyle/>
        <a:p>
          <a:endParaRPr lang="en-US"/>
        </a:p>
      </dgm:t>
    </dgm:pt>
    <dgm:pt modelId="{502AB9B7-345E-4AF6-BCE6-DDA3E0727A1A}" type="sibTrans" cxnId="{ED4B1531-24EF-4447-9CDB-3BEC64173614}">
      <dgm:prSet/>
      <dgm:spPr/>
      <dgm:t>
        <a:bodyPr/>
        <a:lstStyle/>
        <a:p>
          <a:endParaRPr lang="en-US"/>
        </a:p>
      </dgm:t>
    </dgm:pt>
    <dgm:pt modelId="{49F41DFF-B902-47E5-94A8-D879D41AB42C}">
      <dgm:prSet/>
      <dgm:spPr/>
      <dgm:t>
        <a:bodyPr/>
        <a:lstStyle/>
        <a:p>
          <a:pPr>
            <a:defRPr cap="all"/>
          </a:pPr>
          <a:r>
            <a:rPr lang="en-US" dirty="0"/>
            <a:t>terminologies and packages</a:t>
          </a:r>
        </a:p>
      </dgm:t>
    </dgm:pt>
    <dgm:pt modelId="{89C77857-202E-41D4-B629-A07908F75AE1}" type="parTrans" cxnId="{02D09392-744F-4E2D-A2D5-0156BB097A29}">
      <dgm:prSet/>
      <dgm:spPr/>
      <dgm:t>
        <a:bodyPr/>
        <a:lstStyle/>
        <a:p>
          <a:endParaRPr lang="en-US"/>
        </a:p>
      </dgm:t>
    </dgm:pt>
    <dgm:pt modelId="{0A7CD89F-5848-41FB-AD25-5C8F08EC2A03}" type="sibTrans" cxnId="{02D09392-744F-4E2D-A2D5-0156BB097A29}">
      <dgm:prSet/>
      <dgm:spPr/>
      <dgm:t>
        <a:bodyPr/>
        <a:lstStyle/>
        <a:p>
          <a:endParaRPr lang="en-US"/>
        </a:p>
      </dgm:t>
    </dgm:pt>
    <dgm:pt modelId="{B9C86EB3-9DB7-4402-92AA-D17B88CE6360}">
      <dgm:prSet/>
      <dgm:spPr/>
      <dgm:t>
        <a:bodyPr/>
        <a:lstStyle/>
        <a:p>
          <a:pPr>
            <a:defRPr cap="all"/>
          </a:pPr>
          <a:r>
            <a:rPr lang="en-US"/>
            <a:t>Challenges and its approaches</a:t>
          </a:r>
        </a:p>
      </dgm:t>
    </dgm:pt>
    <dgm:pt modelId="{0413131C-C70E-46F8-8252-2D01B21E9704}" type="parTrans" cxnId="{F2A7131B-5F94-4FA5-B2A1-87B0125C579D}">
      <dgm:prSet/>
      <dgm:spPr/>
      <dgm:t>
        <a:bodyPr/>
        <a:lstStyle/>
        <a:p>
          <a:endParaRPr lang="en-US"/>
        </a:p>
      </dgm:t>
    </dgm:pt>
    <dgm:pt modelId="{534663BF-156B-42FB-B85A-6CF9D8AA72CE}" type="sibTrans" cxnId="{F2A7131B-5F94-4FA5-B2A1-87B0125C579D}">
      <dgm:prSet/>
      <dgm:spPr/>
      <dgm:t>
        <a:bodyPr/>
        <a:lstStyle/>
        <a:p>
          <a:endParaRPr lang="en-US"/>
        </a:p>
      </dgm:t>
    </dgm:pt>
    <dgm:pt modelId="{D79AD40F-D9DB-48C2-B725-573815E02220}">
      <dgm:prSet/>
      <dgm:spPr/>
      <dgm:t>
        <a:bodyPr/>
        <a:lstStyle/>
        <a:p>
          <a:pPr>
            <a:defRPr cap="all"/>
          </a:pPr>
          <a:r>
            <a:rPr lang="en-US"/>
            <a:t>Future plans</a:t>
          </a:r>
        </a:p>
      </dgm:t>
    </dgm:pt>
    <dgm:pt modelId="{F4DFC345-8393-4D63-97A8-B6F8CAF21B63}" type="parTrans" cxnId="{6FBA3E37-A82D-41C8-A2A9-39330195E281}">
      <dgm:prSet/>
      <dgm:spPr/>
      <dgm:t>
        <a:bodyPr/>
        <a:lstStyle/>
        <a:p>
          <a:endParaRPr lang="en-US"/>
        </a:p>
      </dgm:t>
    </dgm:pt>
    <dgm:pt modelId="{09183539-2B69-4CDA-8CC6-5B6D54DF951F}" type="sibTrans" cxnId="{6FBA3E37-A82D-41C8-A2A9-39330195E281}">
      <dgm:prSet/>
      <dgm:spPr/>
      <dgm:t>
        <a:bodyPr/>
        <a:lstStyle/>
        <a:p>
          <a:endParaRPr lang="en-US"/>
        </a:p>
      </dgm:t>
    </dgm:pt>
    <dgm:pt modelId="{A5662D2D-7432-4F0A-A702-FA39876CB198}" type="pres">
      <dgm:prSet presAssocID="{D20E0F63-CE73-4331-A296-D5761CC4F55F}" presName="linear" presStyleCnt="0">
        <dgm:presLayoutVars>
          <dgm:animLvl val="lvl"/>
          <dgm:resizeHandles val="exact"/>
        </dgm:presLayoutVars>
      </dgm:prSet>
      <dgm:spPr/>
    </dgm:pt>
    <dgm:pt modelId="{D6F350D9-5DAA-4125-8AD3-432749B99E72}" type="pres">
      <dgm:prSet presAssocID="{5A669381-C26A-4E86-A255-F07B8146D51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E11B12C-0096-4F28-B6D1-A54E1034CA7B}" type="pres">
      <dgm:prSet presAssocID="{502AB9B7-345E-4AF6-BCE6-DDA3E0727A1A}" presName="spacer" presStyleCnt="0"/>
      <dgm:spPr/>
    </dgm:pt>
    <dgm:pt modelId="{B12B37E1-D89B-4B58-BFDD-913475FFA4C1}" type="pres">
      <dgm:prSet presAssocID="{49F41DFF-B902-47E5-94A8-D879D41AB42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496D059-E666-4E80-BE12-57D7CBEA6E19}" type="pres">
      <dgm:prSet presAssocID="{0A7CD89F-5848-41FB-AD25-5C8F08EC2A03}" presName="spacer" presStyleCnt="0"/>
      <dgm:spPr/>
    </dgm:pt>
    <dgm:pt modelId="{CDC8B588-DD16-4FA8-98D9-126159CECB7E}" type="pres">
      <dgm:prSet presAssocID="{B9C86EB3-9DB7-4402-92AA-D17B88CE636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843EE8E-0005-4020-BFED-7C94D02B6DE7}" type="pres">
      <dgm:prSet presAssocID="{534663BF-156B-42FB-B85A-6CF9D8AA72CE}" presName="spacer" presStyleCnt="0"/>
      <dgm:spPr/>
    </dgm:pt>
    <dgm:pt modelId="{44F2A8F8-F84A-4E79-B9B6-EAB39FCFB5D0}" type="pres">
      <dgm:prSet presAssocID="{D79AD40F-D9DB-48C2-B725-573815E0222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2A7131B-5F94-4FA5-B2A1-87B0125C579D}" srcId="{D20E0F63-CE73-4331-A296-D5761CC4F55F}" destId="{B9C86EB3-9DB7-4402-92AA-D17B88CE6360}" srcOrd="2" destOrd="0" parTransId="{0413131C-C70E-46F8-8252-2D01B21E9704}" sibTransId="{534663BF-156B-42FB-B85A-6CF9D8AA72CE}"/>
    <dgm:cxn modelId="{ED4B1531-24EF-4447-9CDB-3BEC64173614}" srcId="{D20E0F63-CE73-4331-A296-D5761CC4F55F}" destId="{5A669381-C26A-4E86-A255-F07B8146D518}" srcOrd="0" destOrd="0" parTransId="{C45A24E1-A120-4513-A109-175FDE8EAA2F}" sibTransId="{502AB9B7-345E-4AF6-BCE6-DDA3E0727A1A}"/>
    <dgm:cxn modelId="{6FBA3E37-A82D-41C8-A2A9-39330195E281}" srcId="{D20E0F63-CE73-4331-A296-D5761CC4F55F}" destId="{D79AD40F-D9DB-48C2-B725-573815E02220}" srcOrd="3" destOrd="0" parTransId="{F4DFC345-8393-4D63-97A8-B6F8CAF21B63}" sibTransId="{09183539-2B69-4CDA-8CC6-5B6D54DF951F}"/>
    <dgm:cxn modelId="{2B47E953-3DAD-40A9-9B47-5246E52B99E3}" type="presOf" srcId="{49F41DFF-B902-47E5-94A8-D879D41AB42C}" destId="{B12B37E1-D89B-4B58-BFDD-913475FFA4C1}" srcOrd="0" destOrd="0" presId="urn:microsoft.com/office/officeart/2005/8/layout/vList2"/>
    <dgm:cxn modelId="{484C1D7C-1CDE-4B07-A9D0-EFC8CB97FB11}" type="presOf" srcId="{D20E0F63-CE73-4331-A296-D5761CC4F55F}" destId="{A5662D2D-7432-4F0A-A702-FA39876CB198}" srcOrd="0" destOrd="0" presId="urn:microsoft.com/office/officeart/2005/8/layout/vList2"/>
    <dgm:cxn modelId="{02E35A7D-2554-4A44-BBA5-3467A13973F1}" type="presOf" srcId="{B9C86EB3-9DB7-4402-92AA-D17B88CE6360}" destId="{CDC8B588-DD16-4FA8-98D9-126159CECB7E}" srcOrd="0" destOrd="0" presId="urn:microsoft.com/office/officeart/2005/8/layout/vList2"/>
    <dgm:cxn modelId="{02D09392-744F-4E2D-A2D5-0156BB097A29}" srcId="{D20E0F63-CE73-4331-A296-D5761CC4F55F}" destId="{49F41DFF-B902-47E5-94A8-D879D41AB42C}" srcOrd="1" destOrd="0" parTransId="{89C77857-202E-41D4-B629-A07908F75AE1}" sibTransId="{0A7CD89F-5848-41FB-AD25-5C8F08EC2A03}"/>
    <dgm:cxn modelId="{098DDEBE-CD10-46FF-8904-A1BDA024CBB4}" type="presOf" srcId="{D79AD40F-D9DB-48C2-B725-573815E02220}" destId="{44F2A8F8-F84A-4E79-B9B6-EAB39FCFB5D0}" srcOrd="0" destOrd="0" presId="urn:microsoft.com/office/officeart/2005/8/layout/vList2"/>
    <dgm:cxn modelId="{CC9CE6E9-4FDA-4490-AA6A-8FC1BD3BC6C7}" type="presOf" srcId="{5A669381-C26A-4E86-A255-F07B8146D518}" destId="{D6F350D9-5DAA-4125-8AD3-432749B99E72}" srcOrd="0" destOrd="0" presId="urn:microsoft.com/office/officeart/2005/8/layout/vList2"/>
    <dgm:cxn modelId="{378A9656-7959-4FEF-83FE-6C12F46A49E0}" type="presParOf" srcId="{A5662D2D-7432-4F0A-A702-FA39876CB198}" destId="{D6F350D9-5DAA-4125-8AD3-432749B99E72}" srcOrd="0" destOrd="0" presId="urn:microsoft.com/office/officeart/2005/8/layout/vList2"/>
    <dgm:cxn modelId="{D0BD55E7-A55F-400F-BE60-B48BCE17D991}" type="presParOf" srcId="{A5662D2D-7432-4F0A-A702-FA39876CB198}" destId="{8E11B12C-0096-4F28-B6D1-A54E1034CA7B}" srcOrd="1" destOrd="0" presId="urn:microsoft.com/office/officeart/2005/8/layout/vList2"/>
    <dgm:cxn modelId="{3A74F8E3-F7D3-4911-9795-C5B0E54AA6E6}" type="presParOf" srcId="{A5662D2D-7432-4F0A-A702-FA39876CB198}" destId="{B12B37E1-D89B-4B58-BFDD-913475FFA4C1}" srcOrd="2" destOrd="0" presId="urn:microsoft.com/office/officeart/2005/8/layout/vList2"/>
    <dgm:cxn modelId="{994E1DEF-3D45-452B-8B64-D2FE28204899}" type="presParOf" srcId="{A5662D2D-7432-4F0A-A702-FA39876CB198}" destId="{3496D059-E666-4E80-BE12-57D7CBEA6E19}" srcOrd="3" destOrd="0" presId="urn:microsoft.com/office/officeart/2005/8/layout/vList2"/>
    <dgm:cxn modelId="{C6F7243F-5963-44B1-8340-022B78A6483F}" type="presParOf" srcId="{A5662D2D-7432-4F0A-A702-FA39876CB198}" destId="{CDC8B588-DD16-4FA8-98D9-126159CECB7E}" srcOrd="4" destOrd="0" presId="urn:microsoft.com/office/officeart/2005/8/layout/vList2"/>
    <dgm:cxn modelId="{9FA5512B-29C7-4FCE-8473-4B485CF7CB4C}" type="presParOf" srcId="{A5662D2D-7432-4F0A-A702-FA39876CB198}" destId="{D843EE8E-0005-4020-BFED-7C94D02B6DE7}" srcOrd="5" destOrd="0" presId="urn:microsoft.com/office/officeart/2005/8/layout/vList2"/>
    <dgm:cxn modelId="{56EA5463-13ED-4B2E-8E16-49B7D651E18E}" type="presParOf" srcId="{A5662D2D-7432-4F0A-A702-FA39876CB198}" destId="{44F2A8F8-F84A-4E79-B9B6-EAB39FCFB5D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350D9-5DAA-4125-8AD3-432749B99E72}">
      <dsp:nvSpPr>
        <dsp:cNvPr id="0" name=""/>
        <dsp:cNvSpPr/>
      </dsp:nvSpPr>
      <dsp:spPr>
        <a:xfrm>
          <a:off x="0" y="949099"/>
          <a:ext cx="6666833" cy="81549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 dirty="0"/>
            <a:t>Quick Overview</a:t>
          </a:r>
        </a:p>
      </dsp:txBody>
      <dsp:txXfrm>
        <a:off x="39809" y="988908"/>
        <a:ext cx="6587215" cy="735872"/>
      </dsp:txXfrm>
    </dsp:sp>
    <dsp:sp modelId="{B12B37E1-D89B-4B58-BFDD-913475FFA4C1}">
      <dsp:nvSpPr>
        <dsp:cNvPr id="0" name=""/>
        <dsp:cNvSpPr/>
      </dsp:nvSpPr>
      <dsp:spPr>
        <a:xfrm>
          <a:off x="0" y="1862509"/>
          <a:ext cx="6666833" cy="815490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 dirty="0"/>
            <a:t>terminologies and packages</a:t>
          </a:r>
        </a:p>
      </dsp:txBody>
      <dsp:txXfrm>
        <a:off x="39809" y="1902318"/>
        <a:ext cx="6587215" cy="735872"/>
      </dsp:txXfrm>
    </dsp:sp>
    <dsp:sp modelId="{CDC8B588-DD16-4FA8-98D9-126159CECB7E}">
      <dsp:nvSpPr>
        <dsp:cNvPr id="0" name=""/>
        <dsp:cNvSpPr/>
      </dsp:nvSpPr>
      <dsp:spPr>
        <a:xfrm>
          <a:off x="0" y="2775920"/>
          <a:ext cx="6666833" cy="815490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/>
            <a:t>Challenges and its approaches</a:t>
          </a:r>
        </a:p>
      </dsp:txBody>
      <dsp:txXfrm>
        <a:off x="39809" y="2815729"/>
        <a:ext cx="6587215" cy="735872"/>
      </dsp:txXfrm>
    </dsp:sp>
    <dsp:sp modelId="{44F2A8F8-F84A-4E79-B9B6-EAB39FCFB5D0}">
      <dsp:nvSpPr>
        <dsp:cNvPr id="0" name=""/>
        <dsp:cNvSpPr/>
      </dsp:nvSpPr>
      <dsp:spPr>
        <a:xfrm>
          <a:off x="0" y="3689330"/>
          <a:ext cx="6666833" cy="81549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/>
            <a:t>Future plans</a:t>
          </a:r>
        </a:p>
      </dsp:txBody>
      <dsp:txXfrm>
        <a:off x="39809" y="3729139"/>
        <a:ext cx="6587215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79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6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002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AF02-3E54-420E-AB30-513611433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3A880-D87B-4E79-9112-15FA1AF42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E12B2-1810-4B7E-A1BF-3F726307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73FED-8348-4677-87DB-AA7F96847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A4AEB-7567-465F-8072-50A84E06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89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9634-F28E-4659-8408-8ACAC196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C328-36F2-47CD-843A-7B5DEBFC4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6E783-BC00-4863-985A-D7C38F98F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75B99-1DFA-4B62-9D0E-A1801097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D2E31-5B19-4052-B13C-0230A6B9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76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8CA5-F6E4-4023-9DA6-0EB5C48E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E07D7-7984-45A4-9917-56E33698B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B3200-D23E-4D9A-8044-921FDCA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73C3-B243-44D3-809D-EF8FDFBD85D4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B2997-1272-4EB4-A347-2FD68488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EBC55-6119-411C-A720-E3EBC0BA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2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773C-2C52-437B-95A5-ED9F09F9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2D0B8-E072-4A98-BA9B-0D1784DBB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10B43-AD64-4030-BB26-CDC891C7C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76A1C-2BED-40EF-B544-F26D59AE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D3E3-28E2-4380-A113-67698215C5F8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20474-6619-4B4E-8973-D3E9528F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E5E30-3BC1-47F4-AB71-BA59748A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35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B1E3-0023-4FBF-9F7E-A4A1F877F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2EA4C-E044-4791-828D-DC464B35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23EA5-CCC4-47F7-9AC8-7EE8473C4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FFC22-C48F-4947-BE57-4C42F40CF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2979E-44E2-444C-A16E-1AA46E9C5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FE24F-00C7-435E-8BBB-20C6FCB50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B61-04AD-47C9-BF79-2BD8B9CEC07A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081CB-4C7A-4DD4-9C3D-8F0BD27B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202A3C-B923-432F-8C36-23D0EAFD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18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23319-82F9-41F4-B11E-8E47243A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9E17A-5D15-465F-9388-296625DC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ED323-8FE3-4181-8C13-D199CD871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C2CBF-8EAB-487D-AAF5-22EA2203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234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89168-0623-410E-8645-EA87780EA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26CDE0-2A82-4125-AC0D-FDE4846E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706C3-EC15-44D5-AB91-169F973F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937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A396-8B53-4FFB-9B76-6D128DB2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53F77-52D0-4BDE-9584-6F4797B13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F986F-B566-4A98-93C3-8FB5C2146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4041B-9EA9-4977-89CC-31669136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67E-8A14-4E70-91B9-2101CBC4D7BD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B4A6C-1498-4EC8-9F32-8F6329B2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63C10-32C6-4D06-AB39-B9CB62C6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2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75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3BB0-2F22-4169-A4CE-82A560190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73A0D-F776-4FA1-968F-0D4B0278D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EDC3A-DCA0-4099-A71B-F146BB68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0D9DD-8642-44E1-B2C7-E717392A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0C4B-5A4A-45CA-ABEC-10F107160D33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27E82-6C5C-43FE-AC8D-5B784C9C3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5FFFE-B29F-40B4-88FE-DC72D06C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43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B991-F19D-4DC9-A4F7-DA04E5C1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89424-BBE5-41A6-A645-D6A4504F8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E1958-4AAD-47A9-9CE4-EF16782A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72B0D-D772-4D23-9F0C-B58F1BD4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87B70-7F46-4A7D-9474-A6EE3D2F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95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C8AE1-CD4D-47FE-A2A2-99AA0C6A0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26D65-896D-4C45-AF5A-AB3F50DB8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85E14-0A2E-43C5-8950-23C5E234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DCAE-6443-42C3-9C19-F95985500186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A89BE-5C03-46BB-96A0-E32C1EA3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175C2-C9F9-48C1-9241-6B3A523F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51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9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8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5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82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04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82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32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2" r:id="rId6"/>
    <p:sldLayoutId id="2147483667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9D95E-64FE-42C9-B140-647CF5BB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CF83D-DC47-4640-B44D-8ED18A698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A9273-B0BA-442F-AC7E-3D733D01A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BE0C2-26A0-473C-A64C-4A9637853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14921-C895-43F8-95F3-ED2FE589B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7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jpeg"/><Relationship Id="rId7" Type="http://schemas.openxmlformats.org/officeDocument/2006/relationships/image" Target="../media/image6.jpg"/><Relationship Id="rId12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hyperlink" Target="https://www.kaggle.com/datasets/alessiocorrado99/animals10/code" TargetMode="External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Slide Background">
            <a:extLst>
              <a:ext uri="{FF2B5EF4-FFF2-40B4-BE49-F238E27FC236}">
                <a16:creationId xmlns:a16="http://schemas.microsoft.com/office/drawing/2014/main" id="{3CE82FC2-F860-45B2-A3D6-C0687566A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10">
            <a:extLst>
              <a:ext uri="{FF2B5EF4-FFF2-40B4-BE49-F238E27FC236}">
                <a16:creationId xmlns:a16="http://schemas.microsoft.com/office/drawing/2014/main" id="{EFAE907D-B057-4259-A679-952AEED00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148" y="0"/>
            <a:ext cx="1221114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C6371-0DAA-4602-9DA1-1CA25B2DB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092683"/>
            <a:ext cx="4129645" cy="2787805"/>
          </a:xfrm>
        </p:spPr>
        <p:txBody>
          <a:bodyPr anchor="ctr">
            <a:normAutofit/>
          </a:bodyPr>
          <a:lstStyle/>
          <a:p>
            <a:r>
              <a:rPr lang="en-US"/>
              <a:t>Progress Report</a:t>
            </a:r>
            <a:endParaRPr lang="en-US" dirty="0"/>
          </a:p>
        </p:txBody>
      </p:sp>
      <p:sp useBgFill="1">
        <p:nvSpPr>
          <p:cNvPr id="32" name="Rectangle 1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112905" cy="2787805"/>
          </a:xfrm>
          <a:prstGeom prst="rect">
            <a:avLst/>
          </a:prstGeom>
          <a:ln>
            <a:noFill/>
          </a:ln>
          <a:effectLst>
            <a:outerShdw blurRad="254000" dist="139700" dir="522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21AE9-0972-469D-95E5-C1790B986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991922"/>
            <a:ext cx="4114800" cy="1372137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/>
              <a:t>Animal Image Recognition</a:t>
            </a:r>
          </a:p>
          <a:p>
            <a:pPr>
              <a:lnSpc>
                <a:spcPct val="100000"/>
              </a:lnSpc>
            </a:pPr>
            <a:r>
              <a:rPr lang="en-US" sz="2000"/>
              <a:t>IST 707 Applied Machine Learning</a:t>
            </a:r>
          </a:p>
          <a:p>
            <a:pPr>
              <a:lnSpc>
                <a:spcPct val="100000"/>
              </a:lnSpc>
            </a:pPr>
            <a:r>
              <a:rPr lang="en-US" sz="2000"/>
              <a:t>Kangsheng Pu</a:t>
            </a:r>
          </a:p>
        </p:txBody>
      </p:sp>
      <p:cxnSp>
        <p:nvCxnSpPr>
          <p:cNvPr id="33" name="Straight Connector 14">
            <a:extLst>
              <a:ext uri="{FF2B5EF4-FFF2-40B4-BE49-F238E27FC236}">
                <a16:creationId xmlns:a16="http://schemas.microsoft.com/office/drawing/2014/main" id="{E8629BEE-13D1-4CDD-8A7D-0A9F9688B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900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" descr="Calculator, pen, compass, money and a paper with graphs printed on it">
            <a:extLst>
              <a:ext uri="{FF2B5EF4-FFF2-40B4-BE49-F238E27FC236}">
                <a16:creationId xmlns:a16="http://schemas.microsoft.com/office/drawing/2014/main" id="{2E586A88-EFC2-6C27-3166-78E5B5602B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33" r="21110" b="-1"/>
          <a:stretch/>
        </p:blipFill>
        <p:spPr>
          <a:xfrm>
            <a:off x="6096001" y="10"/>
            <a:ext cx="6095999" cy="68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6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1989A-D1EA-47CB-A966-609C59E98054}"/>
              </a:ext>
            </a:extLst>
          </p:cNvPr>
          <p:cNvSpPr txBox="1"/>
          <p:nvPr/>
        </p:nvSpPr>
        <p:spPr>
          <a:xfrm>
            <a:off x="586478" y="1683756"/>
            <a:ext cx="3115265" cy="23963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20E95368-DC89-5E12-FCE5-F06C0F9273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393571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485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Warma - 萌娘百科万物皆可萌的百科全书">
            <a:extLst>
              <a:ext uri="{FF2B5EF4-FFF2-40B4-BE49-F238E27FC236}">
                <a16:creationId xmlns:a16="http://schemas.microsoft.com/office/drawing/2014/main" id="{F145E0CE-29DE-4132-95FC-8D2C895C87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070A04-58FA-4A6B-8929-989C33173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039" y="4196333"/>
            <a:ext cx="2057791" cy="13141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00F752-152C-48E3-858A-B4E360C427A2}"/>
              </a:ext>
            </a:extLst>
          </p:cNvPr>
          <p:cNvSpPr txBox="1"/>
          <p:nvPr/>
        </p:nvSpPr>
        <p:spPr>
          <a:xfrm>
            <a:off x="462400" y="801409"/>
            <a:ext cx="483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44546A"/>
                </a:solidFill>
                <a:latin typeface="+mj-lt"/>
              </a:rPr>
              <a:t>Quick Overview:</a:t>
            </a:r>
          </a:p>
        </p:txBody>
      </p:sp>
      <p:pic>
        <p:nvPicPr>
          <p:cNvPr id="4" name="Picture 3" descr="A dog lying on a bed&#10;&#10;Description automatically generated with medium confidence">
            <a:extLst>
              <a:ext uri="{FF2B5EF4-FFF2-40B4-BE49-F238E27FC236}">
                <a16:creationId xmlns:a16="http://schemas.microsoft.com/office/drawing/2014/main" id="{280B0AEB-A2EF-4954-ABE4-F595124EF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27" y="5512526"/>
            <a:ext cx="1009106" cy="1345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1A976F-0E30-4965-978B-182A16196D80}"/>
              </a:ext>
            </a:extLst>
          </p:cNvPr>
          <p:cNvSpPr txBox="1"/>
          <p:nvPr/>
        </p:nvSpPr>
        <p:spPr>
          <a:xfrm>
            <a:off x="1678105" y="2211127"/>
            <a:ext cx="737637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4546A"/>
                </a:solidFill>
              </a:rPr>
              <a:t>Kaggle: </a:t>
            </a:r>
            <a:r>
              <a:rPr lang="en-US" dirty="0">
                <a:solidFill>
                  <a:srgbClr val="44546A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https://www.kaggle.com/datasets/alessiocorrado99/animals10/code</a:t>
            </a:r>
            <a:endParaRPr lang="en-US" dirty="0">
              <a:solidFill>
                <a:srgbClr val="44546A"/>
              </a:solidFill>
            </a:endParaRPr>
          </a:p>
          <a:p>
            <a:endParaRPr lang="en-US" dirty="0">
              <a:solidFill>
                <a:srgbClr val="44546A"/>
              </a:solidFill>
            </a:endParaRPr>
          </a:p>
          <a:p>
            <a:endParaRPr lang="en-US" dirty="0">
              <a:solidFill>
                <a:srgbClr val="44546A"/>
              </a:solidFill>
            </a:endParaRPr>
          </a:p>
          <a:p>
            <a:r>
              <a:rPr lang="en-US" dirty="0">
                <a:solidFill>
                  <a:srgbClr val="44546A"/>
                </a:solidFill>
              </a:rPr>
              <a:t>Raw image data for ten categories of animals:</a:t>
            </a:r>
          </a:p>
          <a:p>
            <a:r>
              <a:rPr lang="en-US" dirty="0">
                <a:solidFill>
                  <a:srgbClr val="44546A"/>
                </a:solidFill>
              </a:rPr>
              <a:t> Cow, cat, butterfly, dog, roster, elephant, sheep, spider, squirrel, horse</a:t>
            </a:r>
          </a:p>
          <a:p>
            <a:endParaRPr lang="en-US" dirty="0">
              <a:solidFill>
                <a:srgbClr val="44546A"/>
              </a:solidFill>
            </a:endParaRPr>
          </a:p>
          <a:p>
            <a:r>
              <a:rPr lang="en-US" dirty="0">
                <a:solidFill>
                  <a:srgbClr val="44546A"/>
                </a:solidFill>
              </a:rPr>
              <a:t>26179 Images.</a:t>
            </a:r>
          </a:p>
          <a:p>
            <a:endParaRPr lang="en-US" dirty="0">
              <a:solidFill>
                <a:srgbClr val="44546A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A butterfly on a flower&#10;&#10;Description automatically generated with medium confidence">
            <a:extLst>
              <a:ext uri="{FF2B5EF4-FFF2-40B4-BE49-F238E27FC236}">
                <a16:creationId xmlns:a16="http://schemas.microsoft.com/office/drawing/2014/main" id="{E1BD589F-6077-47EE-95AE-69849B7391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042" y="5499700"/>
            <a:ext cx="1914785" cy="1358301"/>
          </a:xfrm>
          <a:prstGeom prst="rect">
            <a:avLst/>
          </a:prstGeom>
        </p:spPr>
      </p:pic>
      <p:pic>
        <p:nvPicPr>
          <p:cNvPr id="11" name="Picture 10" descr="A picture containing grass, cow, outdoor, field&#10;&#10;Description automatically generated">
            <a:extLst>
              <a:ext uri="{FF2B5EF4-FFF2-40B4-BE49-F238E27FC236}">
                <a16:creationId xmlns:a16="http://schemas.microsoft.com/office/drawing/2014/main" id="{BB268B53-C445-49B2-92D6-D353581E76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3753"/>
            <a:ext cx="1796638" cy="1347479"/>
          </a:xfrm>
          <a:prstGeom prst="rect">
            <a:avLst/>
          </a:prstGeom>
        </p:spPr>
      </p:pic>
      <p:pic>
        <p:nvPicPr>
          <p:cNvPr id="13" name="Picture 12" descr="An elephant with tusks&#10;&#10;Description automatically generated">
            <a:extLst>
              <a:ext uri="{FF2B5EF4-FFF2-40B4-BE49-F238E27FC236}">
                <a16:creationId xmlns:a16="http://schemas.microsoft.com/office/drawing/2014/main" id="{0B8CA67C-29E3-48A5-8C28-9D99421068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454" y="5510500"/>
            <a:ext cx="2024413" cy="1347500"/>
          </a:xfrm>
          <a:prstGeom prst="rect">
            <a:avLst/>
          </a:prstGeom>
        </p:spPr>
      </p:pic>
      <p:pic>
        <p:nvPicPr>
          <p:cNvPr id="15" name="Picture 14" descr="A white chicken in a yard&#10;&#10;Description automatically generated with low confidence">
            <a:extLst>
              <a:ext uri="{FF2B5EF4-FFF2-40B4-BE49-F238E27FC236}">
                <a16:creationId xmlns:a16="http://schemas.microsoft.com/office/drawing/2014/main" id="{E02C0CDD-C95B-4180-A97F-F33EE7E3E3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933" y="5511798"/>
            <a:ext cx="1794934" cy="1346201"/>
          </a:xfrm>
          <a:prstGeom prst="rect">
            <a:avLst/>
          </a:prstGeom>
        </p:spPr>
      </p:pic>
      <p:pic>
        <p:nvPicPr>
          <p:cNvPr id="17" name="Picture 16" descr="A brown horse with a black mane&#10;&#10;Description automatically generated with low confidence">
            <a:extLst>
              <a:ext uri="{FF2B5EF4-FFF2-40B4-BE49-F238E27FC236}">
                <a16:creationId xmlns:a16="http://schemas.microsoft.com/office/drawing/2014/main" id="{DC3BA5FF-43F0-4783-9540-3ABF1C0F79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039" y="1155352"/>
            <a:ext cx="2057791" cy="1481610"/>
          </a:xfrm>
          <a:prstGeom prst="rect">
            <a:avLst/>
          </a:prstGeom>
        </p:spPr>
      </p:pic>
      <p:pic>
        <p:nvPicPr>
          <p:cNvPr id="19" name="Picture 18" descr="A close-up of a sheep&#10;&#10;Description automatically generated with medium confidence">
            <a:extLst>
              <a:ext uri="{FF2B5EF4-FFF2-40B4-BE49-F238E27FC236}">
                <a16:creationId xmlns:a16="http://schemas.microsoft.com/office/drawing/2014/main" id="{2EFC8A55-91DC-4C16-8B05-05741BAD1B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039" y="5510500"/>
            <a:ext cx="2033961" cy="1347499"/>
          </a:xfrm>
          <a:prstGeom prst="rect">
            <a:avLst/>
          </a:prstGeom>
        </p:spPr>
      </p:pic>
      <p:pic>
        <p:nvPicPr>
          <p:cNvPr id="21" name="Picture 20" descr="A squirrel eating something&#10;&#10;Description automatically generated with medium confidence">
            <a:extLst>
              <a:ext uri="{FF2B5EF4-FFF2-40B4-BE49-F238E27FC236}">
                <a16:creationId xmlns:a16="http://schemas.microsoft.com/office/drawing/2014/main" id="{5BA760F3-F0EC-41E3-85C1-E34DEBB71A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039" y="2636963"/>
            <a:ext cx="2033960" cy="1559369"/>
          </a:xfrm>
          <a:prstGeom prst="rect">
            <a:avLst/>
          </a:prstGeom>
        </p:spPr>
      </p:pic>
      <p:pic>
        <p:nvPicPr>
          <p:cNvPr id="23" name="Picture 22" descr="A picture containing cat, basket, container, domestic cat&#10;&#10;Description automatically generated">
            <a:extLst>
              <a:ext uri="{FF2B5EF4-FFF2-40B4-BE49-F238E27FC236}">
                <a16:creationId xmlns:a16="http://schemas.microsoft.com/office/drawing/2014/main" id="{BB2FFAC0-A7C9-451B-9C9D-F7E5474066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228" y="5510522"/>
            <a:ext cx="1796638" cy="134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8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00F752-152C-48E3-858A-B4E360C427A2}"/>
              </a:ext>
            </a:extLst>
          </p:cNvPr>
          <p:cNvSpPr txBox="1"/>
          <p:nvPr/>
        </p:nvSpPr>
        <p:spPr>
          <a:xfrm>
            <a:off x="566382" y="456345"/>
            <a:ext cx="3111690" cy="3556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Terminologies and Packages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1A976F-0E30-4965-978B-182A16196D80}"/>
              </a:ext>
            </a:extLst>
          </p:cNvPr>
          <p:cNvSpPr txBox="1"/>
          <p:nvPr/>
        </p:nvSpPr>
        <p:spPr>
          <a:xfrm>
            <a:off x="4621503" y="511389"/>
            <a:ext cx="4123994" cy="5848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TensorFlow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Image distortion and </a:t>
            </a:r>
            <a:r>
              <a:rPr lang="en-US" sz="2000" dirty="0" err="1"/>
              <a:t>augumented</a:t>
            </a:r>
            <a:r>
              <a:rPr lang="en-US" sz="2000" dirty="0"/>
              <a:t> images for sampling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Rotation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Shear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Horizontal/Vertical coordinate flip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Zoom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Image distortion parameter tuning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GrayShade</a:t>
            </a:r>
            <a:r>
              <a:rPr lang="en-US" sz="2000" dirty="0"/>
              <a:t> transformation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20" name="Picture 2" descr="Custom Image Augmentation. Image Generation | by Shreenidhi Sudhakar |  Towards Data Science">
            <a:extLst>
              <a:ext uri="{FF2B5EF4-FFF2-40B4-BE49-F238E27FC236}">
                <a16:creationId xmlns:a16="http://schemas.microsoft.com/office/drawing/2014/main" id="{A807F4A2-DC3D-4D45-A979-320783F0B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55391" y="816382"/>
            <a:ext cx="2503993" cy="138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27F93C1-7BB1-4E2C-A6E3-034A7D0A6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356" y="2678134"/>
            <a:ext cx="1644064" cy="14878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EB003E7-0982-46A7-A981-9A1E44E64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301" y="4658163"/>
            <a:ext cx="2503993" cy="1183136"/>
          </a:xfrm>
          <a:prstGeom prst="rect">
            <a:avLst/>
          </a:prstGeom>
        </p:spPr>
      </p:pic>
      <p:sp>
        <p:nvSpPr>
          <p:cNvPr id="5" name="AutoShape 4" descr="Warma - 萌娘百科万物皆可萌的百科全书">
            <a:extLst>
              <a:ext uri="{FF2B5EF4-FFF2-40B4-BE49-F238E27FC236}">
                <a16:creationId xmlns:a16="http://schemas.microsoft.com/office/drawing/2014/main" id="{F145E0CE-29DE-4132-95FC-8D2C895C87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7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00F752-152C-48E3-858A-B4E360C427A2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89DD98-1C30-48FF-A2CB-3169CFFFB102}"/>
              </a:ext>
            </a:extLst>
          </p:cNvPr>
          <p:cNvSpPr txBox="1"/>
          <p:nvPr/>
        </p:nvSpPr>
        <p:spPr>
          <a:xfrm>
            <a:off x="4810259" y="649480"/>
            <a:ext cx="6689014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Image too large to process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Solution: decrease resolution from 224*224 to 128*128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Naïve Bayes Classifier did not accept Matrix input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Reason: Found array with dim 3. Estimator expected &lt;= 2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Question: The X dataset is a dimension </a:t>
            </a:r>
          </a:p>
          <a:p>
            <a:pPr marL="685800" lvl="2"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[128*128 * </a:t>
            </a:r>
            <a:r>
              <a:rPr lang="en-US" sz="1900" dirty="0" err="1"/>
              <a:t>numberOfImages</a:t>
            </a:r>
            <a:r>
              <a:rPr lang="en-US" sz="1900" dirty="0"/>
              <a:t>] while the model refuses to accept.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Original Approach: transfer all matrices to </a:t>
            </a:r>
            <a:r>
              <a:rPr lang="en-US" sz="1900" dirty="0" err="1"/>
              <a:t>dataframe</a:t>
            </a:r>
            <a:r>
              <a:rPr lang="en-US" sz="1900" dirty="0"/>
              <a:t> and train the model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Separate the dataset into 26 batches and run separately in two laptops.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Restrictions: waste extra time.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sp>
        <p:nvSpPr>
          <p:cNvPr id="5" name="AutoShape 4" descr="Warma - 萌娘百科万物皆可萌的百科全书">
            <a:extLst>
              <a:ext uri="{FF2B5EF4-FFF2-40B4-BE49-F238E27FC236}">
                <a16:creationId xmlns:a16="http://schemas.microsoft.com/office/drawing/2014/main" id="{F145E0CE-29DE-4132-95FC-8D2C895C87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1A976F-0E30-4965-978B-182A16196D80}"/>
              </a:ext>
            </a:extLst>
          </p:cNvPr>
          <p:cNvSpPr txBox="1"/>
          <p:nvPr/>
        </p:nvSpPr>
        <p:spPr>
          <a:xfrm>
            <a:off x="1678105" y="2211127"/>
            <a:ext cx="473206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7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00F752-152C-48E3-858A-B4E360C427A2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 tasks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C081B-A6C8-4F30-AF45-0C9DB26E93AB}"/>
              </a:ext>
            </a:extLst>
          </p:cNvPr>
          <p:cNvSpPr txBox="1"/>
          <p:nvPr/>
        </p:nvSpPr>
        <p:spPr>
          <a:xfrm>
            <a:off x="4810259" y="649480"/>
            <a:ext cx="6915019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Feed the model to multiple algorithms that have mentioned previously: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Naïve Bayes Classifier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Support Vector Machine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Convoluted Neural Network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Random Forest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Might decrease the units image number to train the models.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AutoShape 4" descr="Warma - 萌娘百科万物皆可萌的百科全书">
            <a:extLst>
              <a:ext uri="{FF2B5EF4-FFF2-40B4-BE49-F238E27FC236}">
                <a16:creationId xmlns:a16="http://schemas.microsoft.com/office/drawing/2014/main" id="{F145E0CE-29DE-4132-95FC-8D2C895C87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08023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2323</TotalTime>
  <Words>222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Bierstadt</vt:lpstr>
      <vt:lpstr>Calibri</vt:lpstr>
      <vt:lpstr>Calibri Light</vt:lpstr>
      <vt:lpstr>BevelVTI</vt:lpstr>
      <vt:lpstr>Office Theme</vt:lpstr>
      <vt:lpstr>Progress Report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Kangsheng Pu</dc:creator>
  <cp:lastModifiedBy>Kangsheng Pu</cp:lastModifiedBy>
  <cp:revision>3</cp:revision>
  <dcterms:created xsi:type="dcterms:W3CDTF">2022-04-27T03:51:22Z</dcterms:created>
  <dcterms:modified xsi:type="dcterms:W3CDTF">2022-04-28T18:34:23Z</dcterms:modified>
</cp:coreProperties>
</file>