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6" r:id="rId6"/>
    <p:sldId id="294" r:id="rId7"/>
    <p:sldId id="293" r:id="rId8"/>
    <p:sldId id="268" r:id="rId9"/>
    <p:sldId id="300" r:id="rId10"/>
    <p:sldId id="301" r:id="rId11"/>
    <p:sldId id="269" r:id="rId12"/>
    <p:sldId id="299" r:id="rId13"/>
    <p:sldId id="295" r:id="rId14"/>
    <p:sldId id="296" r:id="rId15"/>
    <p:sldId id="297" r:id="rId16"/>
    <p:sldId id="298" r:id="rId17"/>
    <p:sldId id="278" r:id="rId18"/>
    <p:sldId id="280" r:id="rId19"/>
    <p:sldId id="281" r:id="rId20"/>
    <p:sldId id="284" r:id="rId21"/>
    <p:sldId id="285" r:id="rId22"/>
    <p:sldId id="287" r:id="rId23"/>
    <p:sldId id="292" r:id="rId24"/>
    <p:sldId id="291" r:id="rId25"/>
    <p:sldId id="262" r:id="rId26"/>
  </p:sldIdLst>
  <p:sldSz cx="12192000" cy="6858000"/>
  <p:notesSz cx="6858000" cy="9144000"/>
  <p:embeddedFontLst>
    <p:embeddedFont>
      <p:font typeface="함초롬돋움" panose="02030504000101010101" pitchFamily="18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한컴돋움" panose="02030600000101010101" pitchFamily="18" charset="2"/>
      <p:regular r:id="rId32"/>
    </p:embeddedFont>
    <p:embeddedFont>
      <p:font typeface="나눔바른고딕" panose="020B0600000101010101" charset="-127"/>
      <p:regular r:id="rId33"/>
      <p:bold r:id="rId34"/>
    </p:embeddedFont>
    <p:embeddedFont>
      <p:font typeface="HY견고딕" panose="02030600000101010101" pitchFamily="18" charset="-127"/>
      <p:regular r:id="rId35"/>
    </p:embeddedFont>
    <p:embeddedFont>
      <p:font typeface="Ebrima" panose="02000000000000000000" pitchFamily="2" charset="0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F87"/>
    <a:srgbClr val="ED6D62"/>
    <a:srgbClr val="EA4E42"/>
    <a:srgbClr val="EF7E75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91F3-5EDD-4655-B93B-4ACE722EE0B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405-7450-4442-AC53-00533BA42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0D6E1D-4B9B-486C-AFF3-2E036D06C7BE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33CDF-7DAD-4E14-8816-9503DFE799EA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CDC45-BA26-4ED7-89F8-0E1B4BA7196C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1CFCB8-79E1-4531-AD2D-6AE69CE94385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30A14-0604-421D-B839-0C7E2C5D7BBB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4CE0A-7360-42C9-A5D0-2FCD1B43B658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52E44-D0C5-4A09-AEAA-A8648C0B39D4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C7AE1-B364-40BA-A59E-03392AC016F8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FE1C9-3549-49E0-BA2C-51FAA04D8CE5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5362" y="6603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73C12773-F50C-4A76-9228-DD41953D60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microsoft.com/office/2007/relationships/hdphoto" Target="../media/hdphoto4.wdp"/><Relationship Id="rId7" Type="http://schemas.microsoft.com/office/2007/relationships/hdphoto" Target="../media/hdphoto1.wdp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microsoft.com/office/2007/relationships/hdphoto" Target="../media/hdphoto2.wdp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microsoft.com/office/2007/relationships/hdphoto" Target="../media/hdphoto5.wdp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microsoft.com/office/2007/relationships/hdphoto" Target="../media/hdphoto3.wdp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kpubigdata/cruis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s.kr/search/detail/DetailView.do?p_mat_type=1a0202e37d52c72d&amp;control_no=c4ceac830df951137f7a54760bb41745" TargetMode="External"/><Relationship Id="rId2" Type="http://schemas.openxmlformats.org/officeDocument/2006/relationships/hyperlink" Target="http://www.dbpia.co.kr/Article/NODE01462874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1611086"/>
            <a:ext cx="6739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스터디 카페 </a:t>
            </a:r>
            <a:r>
              <a:rPr lang="ko-KR" altLang="en-US" sz="48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관리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71" y="2461959"/>
            <a:ext cx="6561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Study Café Management System</a:t>
            </a:r>
            <a:endParaRPr lang="ko-KR" altLang="en-US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28" y="4101117"/>
            <a:ext cx="612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2015152050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윤하영   지도교수 </a:t>
            </a:r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한익주</a:t>
            </a:r>
            <a:endParaRPr lang="en-US" altLang="ko-KR" spc="-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cs typeface="함초롬돋움" panose="02030504000101010101" pitchFamily="18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2015154044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민희수   지도교수 </a:t>
            </a:r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한익주</a:t>
            </a:r>
            <a:endParaRPr lang="en-US" altLang="ko-KR" spc="-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cs typeface="함초롬돋움" panose="02030504000101010101" pitchFamily="18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2015154045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박근영   지도교수 </a:t>
            </a:r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이보경</a:t>
            </a:r>
            <a:endParaRPr lang="en-US" altLang="ko-KR" spc="-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cs typeface="함초롬돋움" panose="02030504000101010101" pitchFamily="18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2015154048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오현정   지도교수 </a:t>
            </a:r>
            <a:r>
              <a:rPr lang="en-US" altLang="ko-KR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pc="-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함초롬돋움" panose="02030504000101010101" pitchFamily="18" charset="-127"/>
              </a:rPr>
              <a:t>이보경</a:t>
            </a:r>
          </a:p>
        </p:txBody>
      </p: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시스템 시나리오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39" y="1195850"/>
            <a:ext cx="1003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예약 타입 및 대기시간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494" y="1780625"/>
            <a:ext cx="112979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우선 좌석 연장은 퇴실 시간까지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 미만이면 연장이 불가능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좌석 예약은 크게 두 가지로 나뉨</a:t>
            </a: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이용자가 꼭 원하는 좌석에 앉고 싶은 경우에는 그 좌석의 남은 시간을 보여줌</a:t>
            </a: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좌석번호 상관없이 빈자리가 생길 시 바로 앉고 싶은 경우에는 예약 우선순위를 부여하고</a:t>
            </a: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, </a:t>
            </a: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퇴실시간이 </a:t>
            </a: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30</a:t>
            </a: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</a:rPr>
              <a:t>분 미만으로 더 이상 연장이 불가능한 자리에 바로 예약이 되며 남은 시간을 보여줌</a:t>
            </a: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endParaRPr lang="en-US" altLang="ko-KR" sz="32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6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시스템 시나리오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39" y="1195850"/>
            <a:ext cx="1003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</a:t>
            </a:r>
            <a:r>
              <a:rPr lang="ko-KR" altLang="en-US" sz="3200" b="1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스터디카페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</a:t>
            </a:r>
            <a:r>
              <a:rPr lang="ko-KR" altLang="en-US" sz="3200" b="1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어플의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494" y="1780625"/>
            <a:ext cx="903649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주변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스터디카페를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파악 할 수 있음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외부에서 좌석 예약을 할 수 있음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이용중인 좌석의 남은 시간을 확인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커뮤니티 시스템을 도입하여 이용자들의 소통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및 관리자에게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컴플레인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기능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소음 측정 기능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</a:endParaRPr>
          </a:p>
          <a:p>
            <a:endParaRPr lang="en-US" altLang="ko-KR" sz="32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시스템 시나리오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39" y="1195850"/>
            <a:ext cx="1003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그 외 추가적인 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9B157-FAFA-4FB0-96D3-CC09BDA998DC}"/>
              </a:ext>
            </a:extLst>
          </p:cNvPr>
          <p:cNvSpPr txBox="1"/>
          <p:nvPr/>
        </p:nvSpPr>
        <p:spPr>
          <a:xfrm>
            <a:off x="5816930" y="3806339"/>
            <a:ext cx="53518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알고리즘을 통한 사용자의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시간대별 분포도</a:t>
            </a:r>
            <a:endParaRPr lang="en-US" altLang="ko-KR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사용시간이 다 되면 퇴실 </a:t>
            </a:r>
            <a:r>
              <a:rPr lang="en-US" altLang="ko-KR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알림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41D1B-531F-4571-A0E4-9C1680A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57" y="2405743"/>
            <a:ext cx="2328282" cy="361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590E0B-1145-43E6-854E-B6DDFA86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76" y="2264229"/>
            <a:ext cx="2033995" cy="38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9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시스템 시나리오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000442" y="2314411"/>
            <a:ext cx="8809581" cy="2121244"/>
            <a:chOff x="1427499" y="1936773"/>
            <a:chExt cx="5927184" cy="1427199"/>
          </a:xfrm>
        </p:grpSpPr>
        <p:grpSp>
          <p:nvGrpSpPr>
            <p:cNvPr id="40" name="그룹 39"/>
            <p:cNvGrpSpPr/>
            <p:nvPr/>
          </p:nvGrpSpPr>
          <p:grpSpPr>
            <a:xfrm>
              <a:off x="6171278" y="2089029"/>
              <a:ext cx="1183405" cy="1195545"/>
              <a:chOff x="6815832" y="2341448"/>
              <a:chExt cx="1183405" cy="1195545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00"/>
              <a:stretch/>
            </p:blipFill>
            <p:spPr>
              <a:xfrm>
                <a:off x="6815832" y="2341448"/>
                <a:ext cx="1183405" cy="1076898"/>
              </a:xfrm>
              <a:prstGeom prst="rect">
                <a:avLst/>
              </a:prstGeom>
            </p:spPr>
          </p:pic>
          <p:sp>
            <p:nvSpPr>
              <p:cNvPr id="58" name="제목 2"/>
              <p:cNvSpPr txBox="1">
                <a:spLocks/>
              </p:cNvSpPr>
              <p:nvPr/>
            </p:nvSpPr>
            <p:spPr>
              <a:xfrm>
                <a:off x="6953584" y="3399243"/>
                <a:ext cx="888805" cy="1377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  <a:latin typeface="+mj-ea"/>
                    <a:ea typeface="+mj-ea"/>
                    <a:cs typeface="Ebrima" panose="02000000000000000000" pitchFamily="2" charset="0"/>
                  </a:rPr>
                  <a:t>데이터베이스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427499" y="1936773"/>
              <a:ext cx="4817480" cy="1427199"/>
              <a:chOff x="1182120" y="2021240"/>
              <a:chExt cx="5294667" cy="1554363"/>
            </a:xfrm>
          </p:grpSpPr>
          <p:pic>
            <p:nvPicPr>
              <p:cNvPr id="42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922" y="2021240"/>
                <a:ext cx="336650" cy="728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120" y="2813147"/>
                <a:ext cx="352255" cy="762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7" name="직선 화살표 연결선 46"/>
              <p:cNvCxnSpPr/>
              <p:nvPr/>
            </p:nvCxnSpPr>
            <p:spPr>
              <a:xfrm flipV="1">
                <a:off x="5705949" y="2853232"/>
                <a:ext cx="7708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4741501" y="2350696"/>
                <a:ext cx="976732" cy="1100545"/>
                <a:chOff x="5114561" y="2350696"/>
                <a:chExt cx="976732" cy="1100545"/>
              </a:xfrm>
            </p:grpSpPr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4561" y="2350696"/>
                  <a:ext cx="976732" cy="1082135"/>
                </a:xfrm>
                <a:prstGeom prst="rect">
                  <a:avLst/>
                </a:prstGeom>
              </p:spPr>
            </p:pic>
            <p:sp>
              <p:nvSpPr>
                <p:cNvPr id="52" name="제목 2"/>
                <p:cNvSpPr txBox="1">
                  <a:spLocks/>
                </p:cNvSpPr>
                <p:nvPr/>
              </p:nvSpPr>
              <p:spPr>
                <a:xfrm>
                  <a:off x="5335392" y="3318902"/>
                  <a:ext cx="679320" cy="1323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8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  <a:cs typeface="Ebrima" panose="02000000000000000000" pitchFamily="2" charset="0"/>
                    </a:rPr>
                    <a:t>웹 서버</a:t>
                  </a:r>
                </a:p>
              </p:txBody>
            </p:sp>
          </p:grpSp>
        </p:grpSp>
      </p:grpSp>
      <p:sp>
        <p:nvSpPr>
          <p:cNvPr id="59" name="타원 58"/>
          <p:cNvSpPr/>
          <p:nvPr/>
        </p:nvSpPr>
        <p:spPr>
          <a:xfrm>
            <a:off x="667739" y="2044790"/>
            <a:ext cx="1110236" cy="2694914"/>
          </a:xfrm>
          <a:prstGeom prst="ellipse">
            <a:avLst/>
          </a:prstGeom>
          <a:noFill/>
          <a:ln w="22225"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2241698" y="5516185"/>
            <a:ext cx="7256864" cy="1036676"/>
          </a:xfrm>
          <a:prstGeom prst="round2DiagRect">
            <a:avLst/>
          </a:prstGeom>
          <a:noFill/>
          <a:ln>
            <a:solidFill>
              <a:srgbClr val="F18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17237" y="5803690"/>
            <a:ext cx="712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cs typeface="Ebrima" panose="02000000000000000000" pitchFamily="2" charset="0"/>
              </a:rPr>
              <a:t>①</a:t>
            </a:r>
            <a:r>
              <a:rPr lang="ko-KR" altLang="en-US" sz="2400" b="1" dirty="0">
                <a:latin typeface="+mn-ea"/>
                <a:cs typeface="Ebrima" panose="02000000000000000000" pitchFamily="2" charset="0"/>
              </a:rPr>
              <a:t> </a:t>
            </a:r>
            <a:r>
              <a:rPr lang="ko-KR" altLang="en-US" sz="2400" b="1" dirty="0">
                <a:ln>
                  <a:solidFill>
                    <a:srgbClr val="F18F87">
                      <a:alpha val="30000"/>
                    </a:srgbClr>
                  </a:solidFill>
                </a:ln>
                <a:latin typeface="+mn-ea"/>
                <a:cs typeface="Ebrima" panose="02000000000000000000" pitchFamily="2" charset="0"/>
              </a:rPr>
              <a:t>사용자의 로그인 후 </a:t>
            </a:r>
            <a:r>
              <a:rPr lang="ko-KR" altLang="en-US" sz="2400" b="1" dirty="0" err="1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스터디카페</a:t>
            </a:r>
            <a:r>
              <a:rPr lang="ko-KR" altLang="en-US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 스펙 비교</a:t>
            </a:r>
            <a:r>
              <a:rPr lang="en-US" altLang="ko-KR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/</a:t>
            </a:r>
            <a:r>
              <a:rPr lang="ko-KR" altLang="en-US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777975" y="3314639"/>
            <a:ext cx="3886304" cy="9315"/>
          </a:xfrm>
          <a:prstGeom prst="line">
            <a:avLst/>
          </a:prstGeom>
          <a:ln w="28575">
            <a:solidFill>
              <a:srgbClr val="EA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40699" y="2904395"/>
            <a:ext cx="39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가격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하루 이용고객 수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남은 좌석 수</a:t>
            </a:r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0059576" y="2313984"/>
            <a:ext cx="1111250" cy="23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웹 서버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DB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ko-KR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9724613" y="2701334"/>
            <a:ext cx="1800225" cy="18002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886538" y="3976097"/>
            <a:ext cx="1468438" cy="400050"/>
          </a:xfrm>
          <a:prstGeom prst="rect">
            <a:avLst/>
          </a:prstGeom>
          <a:ln>
            <a:solidFill>
              <a:srgbClr val="FD0F0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데이터확인</a:t>
            </a:r>
            <a:endParaRPr lang="en-US" altLang="ko-KR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9888126" y="3433172"/>
            <a:ext cx="1468437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좌석예약</a:t>
            </a:r>
            <a:endParaRPr lang="en-US" altLang="ko-KR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9888126" y="2890247"/>
            <a:ext cx="146843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7274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시스템 시나리오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181726" y="1770145"/>
            <a:ext cx="5551991" cy="3479489"/>
            <a:chOff x="2614687" y="1570586"/>
            <a:chExt cx="3735442" cy="2341041"/>
          </a:xfrm>
        </p:grpSpPr>
        <p:grpSp>
          <p:nvGrpSpPr>
            <p:cNvPr id="40" name="그룹 39"/>
            <p:cNvGrpSpPr/>
            <p:nvPr/>
          </p:nvGrpSpPr>
          <p:grpSpPr>
            <a:xfrm>
              <a:off x="5166724" y="2692495"/>
              <a:ext cx="1183405" cy="1219132"/>
              <a:chOff x="5811278" y="2944914"/>
              <a:chExt cx="1183405" cy="1219132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00"/>
              <a:stretch/>
            </p:blipFill>
            <p:spPr>
              <a:xfrm>
                <a:off x="5811278" y="2944914"/>
                <a:ext cx="1183405" cy="1076898"/>
              </a:xfrm>
              <a:prstGeom prst="rect">
                <a:avLst/>
              </a:prstGeom>
            </p:spPr>
          </p:pic>
          <p:sp>
            <p:nvSpPr>
              <p:cNvPr id="58" name="제목 2"/>
              <p:cNvSpPr txBox="1">
                <a:spLocks/>
              </p:cNvSpPr>
              <p:nvPr/>
            </p:nvSpPr>
            <p:spPr>
              <a:xfrm>
                <a:off x="5994999" y="4026296"/>
                <a:ext cx="888805" cy="1377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600" u="sng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  <a:latin typeface="+mj-ea"/>
                    <a:ea typeface="+mj-ea"/>
                    <a:cs typeface="Ebrima" panose="02000000000000000000" pitchFamily="2" charset="0"/>
                  </a:rPr>
                  <a:t>데이터베이스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614687" y="1570586"/>
              <a:ext cx="3577742" cy="2320319"/>
              <a:chOff x="2486900" y="1622421"/>
              <a:chExt cx="3932127" cy="2527049"/>
            </a:xfrm>
          </p:grpSpPr>
          <p:pic>
            <p:nvPicPr>
              <p:cNvPr id="42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4703" y="2271930"/>
                <a:ext cx="336650" cy="728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900" y="3063835"/>
                <a:ext cx="352255" cy="762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2831353" y="2636270"/>
                <a:ext cx="888164" cy="923737"/>
                <a:chOff x="2831353" y="2636270"/>
                <a:chExt cx="888164" cy="923737"/>
              </a:xfrm>
            </p:grpSpPr>
            <p:cxnSp>
              <p:nvCxnSpPr>
                <p:cNvPr id="55" name="직선 연결선 54"/>
                <p:cNvCxnSpPr>
                  <a:stCxn id="42" idx="3"/>
                </p:cNvCxnSpPr>
                <p:nvPr/>
              </p:nvCxnSpPr>
              <p:spPr>
                <a:xfrm>
                  <a:off x="2831353" y="2636270"/>
                  <a:ext cx="869906" cy="905350"/>
                </a:xfrm>
                <a:prstGeom prst="line">
                  <a:avLst/>
                </a:prstGeom>
                <a:ln w="31750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2831353" y="3560007"/>
                  <a:ext cx="888164" cy="0"/>
                </a:xfrm>
                <a:prstGeom prst="line">
                  <a:avLst/>
                </a:prstGeom>
                <a:ln w="28575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직선 연결선 44"/>
              <p:cNvCxnSpPr>
                <a:stCxn id="71" idx="2"/>
              </p:cNvCxnSpPr>
              <p:nvPr/>
            </p:nvCxnSpPr>
            <p:spPr>
              <a:xfrm flipH="1">
                <a:off x="4132789" y="2387071"/>
                <a:ext cx="9681" cy="73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51" idx="3"/>
              </p:cNvCxnSpPr>
              <p:nvPr/>
            </p:nvCxnSpPr>
            <p:spPr>
              <a:xfrm flipV="1">
                <a:off x="4611213" y="3539008"/>
                <a:ext cx="7708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5492924" y="1622421"/>
                <a:ext cx="926103" cy="607314"/>
                <a:chOff x="5780956" y="1190373"/>
                <a:chExt cx="926103" cy="607314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1148" y="1190373"/>
                  <a:ext cx="737837" cy="515939"/>
                </a:xfrm>
                <a:prstGeom prst="rect">
                  <a:avLst/>
                </a:prstGeom>
              </p:spPr>
            </p:pic>
            <p:sp>
              <p:nvSpPr>
                <p:cNvPr id="54" name="제목 2"/>
                <p:cNvSpPr txBox="1">
                  <a:spLocks/>
                </p:cNvSpPr>
                <p:nvPr/>
              </p:nvSpPr>
              <p:spPr>
                <a:xfrm>
                  <a:off x="5780956" y="1686523"/>
                  <a:ext cx="926103" cy="1111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200" u="sng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  <a:cs typeface="Ebrima" panose="02000000000000000000" pitchFamily="2" charset="0"/>
                    </a:rPr>
                    <a:t>소음 센서감지기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634488" y="2997941"/>
                <a:ext cx="976732" cy="1151529"/>
                <a:chOff x="4007548" y="2997941"/>
                <a:chExt cx="976732" cy="1151529"/>
              </a:xfrm>
            </p:grpSpPr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>
                <a:blip r:embed="rId7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7548" y="2997941"/>
                  <a:ext cx="976732" cy="1082135"/>
                </a:xfrm>
                <a:prstGeom prst="rect">
                  <a:avLst/>
                </a:prstGeom>
              </p:spPr>
            </p:pic>
            <p:sp>
              <p:nvSpPr>
                <p:cNvPr id="52" name="제목 2"/>
                <p:cNvSpPr txBox="1">
                  <a:spLocks/>
                </p:cNvSpPr>
                <p:nvPr/>
              </p:nvSpPr>
              <p:spPr>
                <a:xfrm>
                  <a:off x="4214192" y="4017131"/>
                  <a:ext cx="679320" cy="1323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800" u="sng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  <a:cs typeface="Ebrima" panose="02000000000000000000" pitchFamily="2" charset="0"/>
                    </a:rPr>
                    <a:t>웹 서버</a:t>
                  </a:r>
                </a:p>
              </p:txBody>
            </p:sp>
          </p:grpSp>
        </p:grpSp>
      </p:grpSp>
      <p:sp>
        <p:nvSpPr>
          <p:cNvPr id="59" name="타원 58"/>
          <p:cNvSpPr/>
          <p:nvPr/>
        </p:nvSpPr>
        <p:spPr>
          <a:xfrm>
            <a:off x="2801334" y="2430454"/>
            <a:ext cx="1110236" cy="2694914"/>
          </a:xfrm>
          <a:prstGeom prst="ellipse">
            <a:avLst/>
          </a:prstGeom>
          <a:noFill/>
          <a:ln w="22225"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3399771" y="5468717"/>
            <a:ext cx="5083095" cy="1036676"/>
          </a:xfrm>
          <a:prstGeom prst="round2DiagRect">
            <a:avLst/>
          </a:prstGeom>
          <a:noFill/>
          <a:ln>
            <a:solidFill>
              <a:srgbClr val="F18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75310" y="5756222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cs typeface="Ebrima" panose="02000000000000000000" pitchFamily="2" charset="0"/>
              </a:rPr>
              <a:t>②</a:t>
            </a:r>
            <a:r>
              <a:rPr lang="ko-KR" altLang="en-US" sz="2400" b="1" dirty="0">
                <a:latin typeface="+mn-ea"/>
                <a:cs typeface="Ebrima" panose="02000000000000000000" pitchFamily="2" charset="0"/>
              </a:rPr>
              <a:t> </a:t>
            </a:r>
            <a:r>
              <a:rPr lang="ko-KR" altLang="en-US" sz="2400" b="1" dirty="0">
                <a:ln>
                  <a:solidFill>
                    <a:srgbClr val="F18F87">
                      <a:alpha val="30000"/>
                    </a:srgbClr>
                  </a:solidFill>
                </a:ln>
                <a:latin typeface="+mn-ea"/>
                <a:cs typeface="Ebrima" panose="02000000000000000000" pitchFamily="2" charset="0"/>
              </a:rPr>
              <a:t>사용자</a:t>
            </a:r>
            <a:r>
              <a:rPr lang="en-US" altLang="ko-KR" sz="2400" b="1" dirty="0">
                <a:ln>
                  <a:solidFill>
                    <a:srgbClr val="F18F87">
                      <a:alpha val="30000"/>
                    </a:srgbClr>
                  </a:solidFill>
                </a:ln>
                <a:latin typeface="+mn-ea"/>
                <a:cs typeface="Ebrima" panose="02000000000000000000" pitchFamily="2" charset="0"/>
              </a:rPr>
              <a:t>/</a:t>
            </a:r>
            <a:r>
              <a:rPr lang="ko-KR" altLang="en-US" sz="2400" b="1" dirty="0">
                <a:ln>
                  <a:solidFill>
                    <a:srgbClr val="F18F87">
                      <a:alpha val="30000"/>
                    </a:srgbClr>
                  </a:solidFill>
                </a:ln>
                <a:latin typeface="+mn-ea"/>
                <a:cs typeface="Ebrima" panose="02000000000000000000" pitchFamily="2" charset="0"/>
              </a:rPr>
              <a:t>관리자의 </a:t>
            </a:r>
            <a:r>
              <a:rPr lang="ko-KR" altLang="en-US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웹 서버</a:t>
            </a:r>
            <a:r>
              <a:rPr lang="en-US" altLang="ko-KR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 </a:t>
            </a:r>
            <a:r>
              <a:rPr lang="ko-KR" altLang="en-US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  <a:cs typeface="Ebrima" panose="02000000000000000000" pitchFamily="2" charset="0"/>
              </a:rPr>
              <a:t>접속</a:t>
            </a:r>
          </a:p>
        </p:txBody>
      </p:sp>
      <p:pic>
        <p:nvPicPr>
          <p:cNvPr id="62" name="Picture 4" descr="C:\Users\박흥정\Desktop\speak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2866" y="1402905"/>
            <a:ext cx="1335451" cy="13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358" y="1672152"/>
            <a:ext cx="1219489" cy="869006"/>
          </a:xfrm>
          <a:prstGeom prst="rect">
            <a:avLst/>
          </a:prstGeom>
        </p:spPr>
      </p:pic>
      <p:cxnSp>
        <p:nvCxnSpPr>
          <p:cNvPr id="70" name="직선 연결선 69"/>
          <p:cNvCxnSpPr>
            <a:stCxn id="3" idx="3"/>
            <a:endCxn id="53" idx="1"/>
          </p:cNvCxnSpPr>
          <p:nvPr/>
        </p:nvCxnSpPr>
        <p:spPr>
          <a:xfrm>
            <a:off x="6003847" y="2106655"/>
            <a:ext cx="1351515" cy="1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제목 2"/>
          <p:cNvSpPr txBox="1">
            <a:spLocks/>
          </p:cNvSpPr>
          <p:nvPr/>
        </p:nvSpPr>
        <p:spPr>
          <a:xfrm>
            <a:off x="4860746" y="2607796"/>
            <a:ext cx="1119772" cy="20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 spc="-15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Ebrima" panose="02000000000000000000" pitchFamily="2" charset="0"/>
              </a:rPr>
              <a:t>아두이노</a:t>
            </a:r>
            <a:endParaRPr lang="ko-KR" altLang="en-US" sz="1800" u="sng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2455" y="3019459"/>
            <a:ext cx="39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75-130dB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388490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시스템 시나리오</a:t>
            </a: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2003055" y="5468717"/>
            <a:ext cx="8442084" cy="1036676"/>
          </a:xfrm>
          <a:prstGeom prst="round2DiagRect">
            <a:avLst/>
          </a:prstGeom>
          <a:noFill/>
          <a:ln>
            <a:solidFill>
              <a:srgbClr val="F18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3910" y="5756222"/>
            <a:ext cx="833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③</a:t>
            </a:r>
            <a:r>
              <a:rPr lang="ko-KR" altLang="en-US" sz="2400" b="1" dirty="0">
                <a:latin typeface="+mj-ea"/>
                <a:ea typeface="+mj-ea"/>
                <a:cs typeface="Ebrima" panose="02000000000000000000" pitchFamily="2" charset="0"/>
              </a:rPr>
              <a:t> </a:t>
            </a:r>
            <a:r>
              <a:rPr lang="ko-KR" altLang="en-US" sz="2400" b="1" dirty="0">
                <a:cs typeface="Ebrima" panose="02000000000000000000" pitchFamily="2" charset="0"/>
              </a:rPr>
              <a:t>사용자</a:t>
            </a:r>
            <a:r>
              <a:rPr lang="en-US" altLang="ko-KR" sz="2400" b="1" dirty="0">
                <a:cs typeface="Ebrima" panose="02000000000000000000" pitchFamily="2" charset="0"/>
              </a:rPr>
              <a:t>/</a:t>
            </a:r>
            <a:r>
              <a:rPr lang="ko-KR" altLang="en-US" sz="2400" b="1" dirty="0">
                <a:cs typeface="Ebrima" panose="02000000000000000000" pitchFamily="2" charset="0"/>
              </a:rPr>
              <a:t>관리자에게 실시간 스터디 카페 현황 </a:t>
            </a:r>
            <a:r>
              <a:rPr lang="en-US" altLang="ko-KR" sz="2400" b="1" dirty="0">
                <a:solidFill>
                  <a:srgbClr val="EA4E42"/>
                </a:solidFill>
                <a:cs typeface="Ebrima" panose="02000000000000000000" pitchFamily="2" charset="0"/>
              </a:rPr>
              <a:t>DATA</a:t>
            </a:r>
            <a:r>
              <a:rPr lang="ko-KR" altLang="en-US" sz="2400" b="1" dirty="0">
                <a:solidFill>
                  <a:srgbClr val="EA4E42"/>
                </a:solidFill>
                <a:cs typeface="Ebrima" panose="02000000000000000000" pitchFamily="2" charset="0"/>
              </a:rPr>
              <a:t> 전송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904504" y="3071939"/>
            <a:ext cx="3294095" cy="272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897249" y="3442048"/>
            <a:ext cx="3301350" cy="7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4" descr="http://2.bp.blogspot.com/-ZfKcufe8iZ4/Vj3sv9EjPrI/AAAAAAAAVqs/_xKnHGJ8le8/s1600-r/boo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353" y="2906929"/>
            <a:ext cx="773315" cy="7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cdn3.iconfinder.com/data/icons/medcare/512/tables-128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25" y="2684616"/>
            <a:ext cx="1028247" cy="10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순서도: 연결자 31"/>
          <p:cNvSpPr/>
          <p:nvPr/>
        </p:nvSpPr>
        <p:spPr>
          <a:xfrm>
            <a:off x="7675170" y="3411979"/>
            <a:ext cx="498907" cy="28449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DATA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81726" y="2656534"/>
            <a:ext cx="5551991" cy="2593102"/>
            <a:chOff x="2614687" y="2166958"/>
            <a:chExt cx="3735442" cy="1744669"/>
          </a:xfrm>
        </p:grpSpPr>
        <p:grpSp>
          <p:nvGrpSpPr>
            <p:cNvPr id="35" name="그룹 34"/>
            <p:cNvGrpSpPr/>
            <p:nvPr/>
          </p:nvGrpSpPr>
          <p:grpSpPr>
            <a:xfrm>
              <a:off x="5166724" y="2692495"/>
              <a:ext cx="1183405" cy="1219132"/>
              <a:chOff x="5811278" y="2944914"/>
              <a:chExt cx="1183405" cy="1219132"/>
            </a:xfrm>
          </p:grpSpPr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00"/>
              <a:stretch/>
            </p:blipFill>
            <p:spPr>
              <a:xfrm>
                <a:off x="5811278" y="2944914"/>
                <a:ext cx="1183405" cy="1076898"/>
              </a:xfrm>
              <a:prstGeom prst="rect">
                <a:avLst/>
              </a:prstGeom>
            </p:spPr>
          </p:pic>
          <p:sp>
            <p:nvSpPr>
              <p:cNvPr id="75" name="제목 2"/>
              <p:cNvSpPr txBox="1">
                <a:spLocks/>
              </p:cNvSpPr>
              <p:nvPr/>
            </p:nvSpPr>
            <p:spPr>
              <a:xfrm>
                <a:off x="5994999" y="4026296"/>
                <a:ext cx="888805" cy="1377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  <a:latin typeface="+mj-ea"/>
                    <a:ea typeface="+mj-ea"/>
                    <a:cs typeface="Ebrima" panose="02000000000000000000" pitchFamily="2" charset="0"/>
                  </a:rPr>
                  <a:t>데이터베이스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614687" y="2166958"/>
              <a:ext cx="2634224" cy="1723943"/>
              <a:chOff x="2486900" y="2271930"/>
              <a:chExt cx="2895151" cy="1877540"/>
            </a:xfrm>
          </p:grpSpPr>
          <p:pic>
            <p:nvPicPr>
              <p:cNvPr id="37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4703" y="2271930"/>
                <a:ext cx="336650" cy="728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900" y="3063835"/>
                <a:ext cx="352255" cy="762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3" name="그룹 62"/>
              <p:cNvGrpSpPr/>
              <p:nvPr/>
            </p:nvGrpSpPr>
            <p:grpSpPr>
              <a:xfrm>
                <a:off x="2831353" y="2636270"/>
                <a:ext cx="888164" cy="923737"/>
                <a:chOff x="2831353" y="2636270"/>
                <a:chExt cx="888164" cy="923737"/>
              </a:xfrm>
            </p:grpSpPr>
            <p:cxnSp>
              <p:nvCxnSpPr>
                <p:cNvPr id="72" name="직선 연결선 71"/>
                <p:cNvCxnSpPr>
                  <a:stCxn id="37" idx="3"/>
                </p:cNvCxnSpPr>
                <p:nvPr/>
              </p:nvCxnSpPr>
              <p:spPr>
                <a:xfrm>
                  <a:off x="2831353" y="2636270"/>
                  <a:ext cx="869906" cy="905350"/>
                </a:xfrm>
                <a:prstGeom prst="line">
                  <a:avLst/>
                </a:prstGeom>
                <a:ln w="31750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831353" y="3560007"/>
                  <a:ext cx="888164" cy="0"/>
                </a:xfrm>
                <a:prstGeom prst="line">
                  <a:avLst/>
                </a:prstGeom>
                <a:ln w="28575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연결선 63"/>
              <p:cNvCxnSpPr/>
              <p:nvPr/>
            </p:nvCxnSpPr>
            <p:spPr>
              <a:xfrm flipH="1">
                <a:off x="4000864" y="2271930"/>
                <a:ext cx="3952" cy="7260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68" idx="3"/>
              </p:cNvCxnSpPr>
              <p:nvPr/>
            </p:nvCxnSpPr>
            <p:spPr>
              <a:xfrm flipV="1">
                <a:off x="4611213" y="3539008"/>
                <a:ext cx="7708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그룹 66"/>
              <p:cNvGrpSpPr/>
              <p:nvPr/>
            </p:nvGrpSpPr>
            <p:grpSpPr>
              <a:xfrm>
                <a:off x="3634488" y="2997941"/>
                <a:ext cx="976732" cy="1151529"/>
                <a:chOff x="4007548" y="2997941"/>
                <a:chExt cx="976732" cy="1151529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10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7548" y="2997941"/>
                  <a:ext cx="976732" cy="1082135"/>
                </a:xfrm>
                <a:prstGeom prst="rect">
                  <a:avLst/>
                </a:prstGeom>
              </p:spPr>
            </p:pic>
            <p:sp>
              <p:nvSpPr>
                <p:cNvPr id="69" name="제목 2"/>
                <p:cNvSpPr txBox="1">
                  <a:spLocks/>
                </p:cNvSpPr>
                <p:nvPr/>
              </p:nvSpPr>
              <p:spPr>
                <a:xfrm>
                  <a:off x="4214192" y="4017131"/>
                  <a:ext cx="679320" cy="1323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8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  <a:cs typeface="Ebrima" panose="02000000000000000000" pitchFamily="2" charset="0"/>
                    </a:rPr>
                    <a:t>웹 서버</a:t>
                  </a:r>
                </a:p>
              </p:txBody>
            </p:sp>
          </p:grpSp>
        </p:grpSp>
      </p:grpSp>
      <p:sp>
        <p:nvSpPr>
          <p:cNvPr id="76" name="타원 75"/>
          <p:cNvSpPr/>
          <p:nvPr/>
        </p:nvSpPr>
        <p:spPr>
          <a:xfrm>
            <a:off x="2801334" y="2430454"/>
            <a:ext cx="1110236" cy="2694914"/>
          </a:xfrm>
          <a:prstGeom prst="ellipse">
            <a:avLst/>
          </a:prstGeom>
          <a:noFill/>
          <a:ln w="22225"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pic>
        <p:nvPicPr>
          <p:cNvPr id="33" name="Picture 4" descr="C:\Users\박흥정\Desktop\speak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2866" y="1402905"/>
            <a:ext cx="1335451" cy="13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4358" y="1672152"/>
            <a:ext cx="1219489" cy="869006"/>
          </a:xfrm>
          <a:prstGeom prst="rect">
            <a:avLst/>
          </a:prstGeom>
        </p:spPr>
      </p:pic>
      <p:cxnSp>
        <p:nvCxnSpPr>
          <p:cNvPr id="40" name="직선 연결선 39"/>
          <p:cNvCxnSpPr>
            <a:stCxn id="39" idx="3"/>
          </p:cNvCxnSpPr>
          <p:nvPr/>
        </p:nvCxnSpPr>
        <p:spPr>
          <a:xfrm>
            <a:off x="6003847" y="2106655"/>
            <a:ext cx="1351515" cy="1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2"/>
          <p:cNvSpPr txBox="1">
            <a:spLocks/>
          </p:cNvSpPr>
          <p:nvPr/>
        </p:nvSpPr>
        <p:spPr>
          <a:xfrm>
            <a:off x="4860746" y="2607796"/>
            <a:ext cx="1119772" cy="20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 spc="-15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Ebrima" panose="02000000000000000000" pitchFamily="2" charset="0"/>
              </a:rPr>
              <a:t>아두이노</a:t>
            </a:r>
            <a:endParaRPr lang="ko-KR" altLang="en-US" sz="1800" u="sng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5361" y="1770145"/>
            <a:ext cx="997812" cy="704108"/>
          </a:xfrm>
          <a:prstGeom prst="rect">
            <a:avLst/>
          </a:prstGeom>
        </p:spPr>
      </p:pic>
      <p:sp>
        <p:nvSpPr>
          <p:cNvPr id="43" name="제목 2"/>
          <p:cNvSpPr txBox="1">
            <a:spLocks/>
          </p:cNvSpPr>
          <p:nvPr/>
        </p:nvSpPr>
        <p:spPr>
          <a:xfrm>
            <a:off x="7246914" y="2447246"/>
            <a:ext cx="1252413" cy="151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 spc="-15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200" u="sng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Ebrima" panose="02000000000000000000" pitchFamily="2" charset="0"/>
              </a:rPr>
              <a:t>소음 센서감지기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9784621" y="2929126"/>
            <a:ext cx="1111250" cy="23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웹 서버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DB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ko-KR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449658" y="3316476"/>
            <a:ext cx="1800225" cy="18002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11583" y="4591239"/>
            <a:ext cx="1468438" cy="400050"/>
          </a:xfrm>
          <a:prstGeom prst="rect">
            <a:avLst/>
          </a:prstGeom>
          <a:solidFill>
            <a:srgbClr val="F18F87">
              <a:alpha val="20000"/>
            </a:srgbClr>
          </a:solidFill>
          <a:ln>
            <a:solidFill>
              <a:srgbClr val="FD0F0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데이터확인</a:t>
            </a:r>
            <a:endParaRPr lang="en-US" altLang="ko-KR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9613171" y="4048314"/>
            <a:ext cx="1468437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좌석예약</a:t>
            </a:r>
            <a:endParaRPr lang="en-US" altLang="ko-KR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9613171" y="3505389"/>
            <a:ext cx="1468437" cy="400110"/>
          </a:xfrm>
          <a:prstGeom prst="rect">
            <a:avLst/>
          </a:prstGeom>
          <a:solidFill>
            <a:srgbClr val="F18F87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468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시스템 시나리오</a:t>
            </a: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2806767" y="5468717"/>
            <a:ext cx="6247842" cy="1036676"/>
          </a:xfrm>
          <a:prstGeom prst="round2DiagRect">
            <a:avLst/>
          </a:prstGeom>
          <a:noFill/>
          <a:ln>
            <a:solidFill>
              <a:srgbClr val="F18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2306" y="5756222"/>
            <a:ext cx="607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④ 사용자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관리자로 부터 받은 </a:t>
            </a:r>
            <a:r>
              <a:rPr lang="en-US" altLang="ko-KR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</a:rPr>
              <a:t>DATA </a:t>
            </a:r>
            <a:r>
              <a:rPr lang="ko-KR" altLang="en-US" sz="24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  <a:latin typeface="+mn-ea"/>
              </a:rPr>
              <a:t>저장 </a:t>
            </a:r>
          </a:p>
        </p:txBody>
      </p:sp>
      <p:pic>
        <p:nvPicPr>
          <p:cNvPr id="29" name="Picture 6" descr="https://cdn3.iconfinder.com/data/icons/medcare/512/tables-12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88" y="2693334"/>
            <a:ext cx="1028247" cy="10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4252842" y="3018520"/>
            <a:ext cx="3343384" cy="100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60102" y="3359602"/>
            <a:ext cx="3336124" cy="1911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181726" y="2656534"/>
            <a:ext cx="5551991" cy="2593102"/>
            <a:chOff x="2614687" y="2166958"/>
            <a:chExt cx="3735442" cy="1744669"/>
          </a:xfrm>
        </p:grpSpPr>
        <p:grpSp>
          <p:nvGrpSpPr>
            <p:cNvPr id="34" name="그룹 33"/>
            <p:cNvGrpSpPr/>
            <p:nvPr/>
          </p:nvGrpSpPr>
          <p:grpSpPr>
            <a:xfrm>
              <a:off x="5166724" y="2692495"/>
              <a:ext cx="1183405" cy="1219132"/>
              <a:chOff x="5811278" y="2944914"/>
              <a:chExt cx="1183405" cy="1219132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00"/>
              <a:stretch/>
            </p:blipFill>
            <p:spPr>
              <a:xfrm>
                <a:off x="5811278" y="2944914"/>
                <a:ext cx="1183405" cy="1076898"/>
              </a:xfrm>
              <a:prstGeom prst="rect">
                <a:avLst/>
              </a:prstGeom>
            </p:spPr>
          </p:pic>
          <p:sp>
            <p:nvSpPr>
              <p:cNvPr id="73" name="제목 2"/>
              <p:cNvSpPr txBox="1">
                <a:spLocks/>
              </p:cNvSpPr>
              <p:nvPr/>
            </p:nvSpPr>
            <p:spPr>
              <a:xfrm>
                <a:off x="5994999" y="4026296"/>
                <a:ext cx="888805" cy="1377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  <a:latin typeface="+mj-ea"/>
                    <a:ea typeface="+mj-ea"/>
                    <a:cs typeface="Ebrima" panose="02000000000000000000" pitchFamily="2" charset="0"/>
                  </a:rPr>
                  <a:t>데이터베이스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614687" y="2166958"/>
              <a:ext cx="2634224" cy="1723943"/>
              <a:chOff x="2486900" y="2271930"/>
              <a:chExt cx="2895151" cy="1877540"/>
            </a:xfrm>
          </p:grpSpPr>
          <p:pic>
            <p:nvPicPr>
              <p:cNvPr id="36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4703" y="2271930"/>
                <a:ext cx="336650" cy="728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900" y="3063835"/>
                <a:ext cx="352255" cy="762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2831353" y="2636270"/>
                <a:ext cx="888164" cy="923737"/>
                <a:chOff x="2831353" y="2636270"/>
                <a:chExt cx="888164" cy="923737"/>
              </a:xfrm>
            </p:grpSpPr>
            <p:cxnSp>
              <p:nvCxnSpPr>
                <p:cNvPr id="70" name="직선 연결선 69"/>
                <p:cNvCxnSpPr>
                  <a:stCxn id="36" idx="3"/>
                </p:cNvCxnSpPr>
                <p:nvPr/>
              </p:nvCxnSpPr>
              <p:spPr>
                <a:xfrm>
                  <a:off x="2831353" y="2636270"/>
                  <a:ext cx="869906" cy="905350"/>
                </a:xfrm>
                <a:prstGeom prst="line">
                  <a:avLst/>
                </a:prstGeom>
                <a:ln w="31750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2831353" y="3560007"/>
                  <a:ext cx="888164" cy="0"/>
                </a:xfrm>
                <a:prstGeom prst="line">
                  <a:avLst/>
                </a:prstGeom>
                <a:ln w="28575">
                  <a:solidFill>
                    <a:srgbClr val="EA4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직선 연결선 58"/>
              <p:cNvCxnSpPr/>
              <p:nvPr/>
            </p:nvCxnSpPr>
            <p:spPr>
              <a:xfrm flipH="1">
                <a:off x="4000864" y="2271930"/>
                <a:ext cx="3952" cy="7260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66" idx="3"/>
              </p:cNvCxnSpPr>
              <p:nvPr/>
            </p:nvCxnSpPr>
            <p:spPr>
              <a:xfrm flipV="1">
                <a:off x="4611213" y="3539008"/>
                <a:ext cx="7708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>
                <a:off x="3634488" y="2997941"/>
                <a:ext cx="976732" cy="1151529"/>
                <a:chOff x="4007548" y="2997941"/>
                <a:chExt cx="976732" cy="1151529"/>
              </a:xfrm>
            </p:grpSpPr>
            <p:pic>
              <p:nvPicPr>
                <p:cNvPr id="66" name="그림 65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7548" y="2997941"/>
                  <a:ext cx="976732" cy="1082135"/>
                </a:xfrm>
                <a:prstGeom prst="rect">
                  <a:avLst/>
                </a:prstGeom>
              </p:spPr>
            </p:pic>
            <p:sp>
              <p:nvSpPr>
                <p:cNvPr id="67" name="제목 2"/>
                <p:cNvSpPr txBox="1">
                  <a:spLocks/>
                </p:cNvSpPr>
                <p:nvPr/>
              </p:nvSpPr>
              <p:spPr>
                <a:xfrm>
                  <a:off x="4214192" y="4017131"/>
                  <a:ext cx="679320" cy="1323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8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  <a:cs typeface="Ebrima" panose="02000000000000000000" pitchFamily="2" charset="0"/>
                    </a:rPr>
                    <a:t>웹 서버</a:t>
                  </a:r>
                </a:p>
              </p:txBody>
            </p:sp>
          </p:grpSp>
        </p:grpSp>
      </p:grpSp>
      <p:sp>
        <p:nvSpPr>
          <p:cNvPr id="74" name="타원 73"/>
          <p:cNvSpPr/>
          <p:nvPr/>
        </p:nvSpPr>
        <p:spPr>
          <a:xfrm>
            <a:off x="2801334" y="2430454"/>
            <a:ext cx="1110236" cy="2694914"/>
          </a:xfrm>
          <a:prstGeom prst="ellipse">
            <a:avLst/>
          </a:prstGeom>
          <a:noFill/>
          <a:ln w="22225"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pic>
        <p:nvPicPr>
          <p:cNvPr id="28" name="Picture 4" descr="http://2.bp.blogspot.com/-ZfKcufe8iZ4/Vj3sv9EjPrI/AAAAAAAAVqs/_xKnHGJ8le8/s1600-r/book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50" y="2448397"/>
            <a:ext cx="773315" cy="7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순서도: 연결자 29"/>
          <p:cNvSpPr/>
          <p:nvPr/>
        </p:nvSpPr>
        <p:spPr>
          <a:xfrm>
            <a:off x="3835112" y="2980650"/>
            <a:ext cx="498907" cy="28449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DATA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Picture 4" descr="C:\Users\박흥정\Desktop\speak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2866" y="1402905"/>
            <a:ext cx="1335451" cy="13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4358" y="1672152"/>
            <a:ext cx="1219489" cy="869006"/>
          </a:xfrm>
          <a:prstGeom prst="rect">
            <a:avLst/>
          </a:prstGeom>
        </p:spPr>
      </p:pic>
      <p:cxnSp>
        <p:nvCxnSpPr>
          <p:cNvPr id="41" name="직선 연결선 40"/>
          <p:cNvCxnSpPr>
            <a:stCxn id="40" idx="3"/>
          </p:cNvCxnSpPr>
          <p:nvPr/>
        </p:nvCxnSpPr>
        <p:spPr>
          <a:xfrm>
            <a:off x="6003847" y="2106655"/>
            <a:ext cx="1351515" cy="1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5361" y="1770145"/>
            <a:ext cx="997812" cy="704108"/>
          </a:xfrm>
          <a:prstGeom prst="rect">
            <a:avLst/>
          </a:prstGeom>
        </p:spPr>
      </p:pic>
      <p:sp>
        <p:nvSpPr>
          <p:cNvPr id="43" name="제목 2"/>
          <p:cNvSpPr txBox="1">
            <a:spLocks/>
          </p:cNvSpPr>
          <p:nvPr/>
        </p:nvSpPr>
        <p:spPr>
          <a:xfrm>
            <a:off x="7246914" y="2447246"/>
            <a:ext cx="1252413" cy="151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 spc="-15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200" u="sng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Ebrima" panose="02000000000000000000" pitchFamily="2" charset="0"/>
              </a:rPr>
              <a:t>소음 센서감지기</a:t>
            </a:r>
          </a:p>
        </p:txBody>
      </p:sp>
      <p:sp>
        <p:nvSpPr>
          <p:cNvPr id="44" name="제목 2"/>
          <p:cNvSpPr txBox="1">
            <a:spLocks/>
          </p:cNvSpPr>
          <p:nvPr/>
        </p:nvSpPr>
        <p:spPr>
          <a:xfrm>
            <a:off x="4860746" y="2607796"/>
            <a:ext cx="1119772" cy="20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 spc="-15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800" u="sng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Ebrima" panose="02000000000000000000" pitchFamily="2" charset="0"/>
              </a:rPr>
              <a:t>아두이노</a:t>
            </a:r>
            <a:endParaRPr lang="ko-KR" altLang="en-US" sz="1800" u="sng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9784621" y="2929126"/>
            <a:ext cx="1111250" cy="23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웹 서버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DB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ko-KR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9449658" y="3316476"/>
            <a:ext cx="1800225" cy="18002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11583" y="4591239"/>
            <a:ext cx="1468438" cy="400050"/>
          </a:xfrm>
          <a:prstGeom prst="rect">
            <a:avLst/>
          </a:prstGeom>
          <a:ln>
            <a:solidFill>
              <a:srgbClr val="FD0F0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데이터확인</a:t>
            </a:r>
            <a:endParaRPr lang="en-US" altLang="ko-KR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9613171" y="4048314"/>
            <a:ext cx="1468437" cy="400050"/>
          </a:xfrm>
          <a:prstGeom prst="rect">
            <a:avLst/>
          </a:prstGeom>
          <a:solidFill>
            <a:srgbClr val="6FC5CC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좌석예약</a:t>
            </a:r>
            <a:endParaRPr lang="en-US" altLang="ko-K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9613171" y="3505389"/>
            <a:ext cx="146843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dirty="0" err="1"/>
              <a:t>좌석정보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70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8" name="타원 27"/>
          <p:cNvSpPr/>
          <p:nvPr/>
        </p:nvSpPr>
        <p:spPr>
          <a:xfrm>
            <a:off x="4934557" y="1457872"/>
            <a:ext cx="1110236" cy="1063775"/>
          </a:xfrm>
          <a:prstGeom prst="ellipse">
            <a:avLst/>
          </a:prstGeom>
          <a:noFill/>
          <a:ln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99643" y="3878126"/>
            <a:ext cx="167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소음 센서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감지기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908571" y="1690985"/>
            <a:ext cx="5070828" cy="2208643"/>
            <a:chOff x="1383617" y="1723919"/>
            <a:chExt cx="5070828" cy="2208643"/>
          </a:xfrm>
        </p:grpSpPr>
        <p:grpSp>
          <p:nvGrpSpPr>
            <p:cNvPr id="33" name="그룹 32"/>
            <p:cNvGrpSpPr/>
            <p:nvPr/>
          </p:nvGrpSpPr>
          <p:grpSpPr>
            <a:xfrm>
              <a:off x="5229432" y="2698367"/>
              <a:ext cx="1183405" cy="1234195"/>
              <a:chOff x="5873986" y="2950786"/>
              <a:chExt cx="1183405" cy="1234195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00"/>
              <a:stretch/>
            </p:blipFill>
            <p:spPr>
              <a:xfrm>
                <a:off x="5873986" y="2950786"/>
                <a:ext cx="1183405" cy="1076898"/>
              </a:xfrm>
              <a:prstGeom prst="rect">
                <a:avLst/>
              </a:prstGeom>
            </p:spPr>
          </p:pic>
          <p:sp>
            <p:nvSpPr>
              <p:cNvPr id="74" name="제목 2"/>
              <p:cNvSpPr txBox="1">
                <a:spLocks/>
              </p:cNvSpPr>
              <p:nvPr/>
            </p:nvSpPr>
            <p:spPr>
              <a:xfrm>
                <a:off x="5976798" y="4034958"/>
                <a:ext cx="1049228" cy="1500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</a:rPr>
                  <a:t>데이터베이스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383617" y="1723919"/>
              <a:ext cx="5070828" cy="2196370"/>
              <a:chOff x="1133890" y="1789416"/>
              <a:chExt cx="5573104" cy="2392058"/>
            </a:xfrm>
          </p:grpSpPr>
          <p:pic>
            <p:nvPicPr>
              <p:cNvPr id="35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3890" y="2034342"/>
                <a:ext cx="426814" cy="92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http://arthritisbroadcastnetwork.org/blog/wp-content/uploads/2013/02/iphone-graphic_sxc.hu_-e1360352452696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00" b="98100" l="8874" r="100000">
                            <a14:foregroundMark x1="29221" y1="26500" x2="53463" y2="25500"/>
                            <a14:foregroundMark x1="57143" y1="26500" x2="76190" y2="25800"/>
                            <a14:foregroundMark x1="51948" y1="22800" x2="99351" y2="25000"/>
                            <a14:foregroundMark x1="49351" y1="27400" x2="20130" y2="25900"/>
                            <a14:foregroundMark x1="24242" y1="23900" x2="26190" y2="20500"/>
                            <a14:foregroundMark x1="23810" y1="13000" x2="25541" y2="13700"/>
                            <a14:foregroundMark x1="20130" y1="8800" x2="23593" y2="8200"/>
                            <a14:foregroundMark x1="14935" y1="9700" x2="24242" y2="9000"/>
                            <a14:foregroundMark x1="6061" y1="4100" x2="26407" y2="1000"/>
                            <a14:foregroundMark x1="25758" y1="1600" x2="41991" y2="4900"/>
                            <a14:foregroundMark x1="23160" y1="8500" x2="38312" y2="10200"/>
                            <a14:foregroundMark x1="23810" y1="25500" x2="15584" y2="28100"/>
                            <a14:foregroundMark x1="76407" y1="27200" x2="95887" y2="27800"/>
                            <a14:foregroundMark x1="93723" y1="29200" x2="96537" y2="91100"/>
                            <a14:foregroundMark x1="90476" y1="93400" x2="72944" y2="97800"/>
                            <a14:foregroundMark x1="12771" y1="4400" x2="6926" y2="8000"/>
                            <a14:foregroundMark x1="33550" y1="14700" x2="15368" y2="15200"/>
                            <a14:foregroundMark x1="11255" y1="28900" x2="11688" y2="92900"/>
                            <a14:foregroundMark x1="45887" y1="94500" x2="66883" y2="95000"/>
                            <a14:backgroundMark x1="1948" y1="1700" x2="216" y2="1800"/>
                            <a14:backgroundMark x1="28355" y1="16000" x2="24026" y2="14700"/>
                            <a14:backgroundMark x1="30303" y1="15300" x2="20130" y2="15100"/>
                            <a14:backgroundMark x1="96320" y1="23800" x2="99784" y2="25900"/>
                            <a14:backgroundMark x1="93506" y1="20300" x2="99784" y2="25000"/>
                            <a14:backgroundMark x1="92424" y1="22200" x2="99567" y2="25900"/>
                            <a14:backgroundMark x1="7359" y1="8000" x2="7359" y2="8000"/>
                            <a14:backgroundMark x1="4762" y1="9000" x2="5844" y2="8700"/>
                            <a14:backgroundMark x1="4113" y1="8800" x2="13853" y2="6000"/>
                            <a14:backgroundMark x1="19697" y1="15400" x2="28139" y2="14900"/>
                            <a14:backgroundMark x1="27056" y1="14400" x2="32900" y2="15700"/>
                            <a14:backgroundMark x1="16883" y1="17100" x2="23377" y2="14500"/>
                            <a14:backgroundMark x1="91775" y1="21100" x2="99351" y2="27300"/>
                            <a14:backgroundMark x1="89827" y1="17200" x2="99784" y2="26700"/>
                            <a14:backgroundMark x1="96753" y1="19800" x2="99784" y2="27400"/>
                            <a14:backgroundMark x1="18398" y1="16000" x2="22294" y2="14300"/>
                            <a14:backgroundMark x1="33766" y1="17900" x2="27489" y2="14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3890" y="3034622"/>
                <a:ext cx="426814" cy="923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그룹 36"/>
              <p:cNvGrpSpPr/>
              <p:nvPr/>
            </p:nvGrpSpPr>
            <p:grpSpPr>
              <a:xfrm>
                <a:off x="1560704" y="2496262"/>
                <a:ext cx="2200878" cy="1076720"/>
                <a:chOff x="1560704" y="2496262"/>
                <a:chExt cx="2200878" cy="1076720"/>
              </a:xfrm>
            </p:grpSpPr>
            <p:cxnSp>
              <p:nvCxnSpPr>
                <p:cNvPr id="71" name="직선 연결선 70"/>
                <p:cNvCxnSpPr>
                  <a:stCxn id="35" idx="3"/>
                  <a:endCxn id="89" idx="2"/>
                </p:cNvCxnSpPr>
                <p:nvPr/>
              </p:nvCxnSpPr>
              <p:spPr>
                <a:xfrm>
                  <a:off x="1560704" y="2496262"/>
                  <a:ext cx="2200878" cy="10600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>
                  <a:endCxn id="89" idx="2"/>
                </p:cNvCxnSpPr>
                <p:nvPr/>
              </p:nvCxnSpPr>
              <p:spPr>
                <a:xfrm flipV="1">
                  <a:off x="1560704" y="3556284"/>
                  <a:ext cx="2200878" cy="166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연결선 37"/>
              <p:cNvCxnSpPr/>
              <p:nvPr/>
            </p:nvCxnSpPr>
            <p:spPr>
              <a:xfrm>
                <a:off x="3995936" y="2591882"/>
                <a:ext cx="0" cy="83711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4909640" y="3496541"/>
                <a:ext cx="4864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제목 2"/>
              <p:cNvSpPr txBox="1">
                <a:spLocks/>
              </p:cNvSpPr>
              <p:nvPr/>
            </p:nvSpPr>
            <p:spPr>
              <a:xfrm>
                <a:off x="3375221" y="1789416"/>
                <a:ext cx="1280103" cy="3146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200" kern="1200" spc="-150">
                    <a:solidFill>
                      <a:schemeClr val="bg1"/>
                    </a:solidFill>
                    <a:latin typeface="+mn-ea"/>
                    <a:ea typeface="+mn-ea"/>
                    <a:cs typeface="+mj-cs"/>
                  </a:defRPr>
                </a:lvl1pPr>
              </a:lstStyle>
              <a:p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chemeClr val="tx1"/>
                    </a:solidFill>
                  </a:rPr>
                  <a:t>소음 센서감지기</a:t>
                </a: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3932908" y="2993740"/>
                <a:ext cx="2774086" cy="1187734"/>
                <a:chOff x="4305968" y="2993740"/>
                <a:chExt cx="2774086" cy="1187734"/>
              </a:xfrm>
            </p:grpSpPr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968" y="2993740"/>
                  <a:ext cx="976732" cy="1082135"/>
                </a:xfrm>
                <a:prstGeom prst="rect">
                  <a:avLst/>
                </a:prstGeom>
              </p:spPr>
            </p:pic>
            <p:sp>
              <p:nvSpPr>
                <p:cNvPr id="68" name="제목 2"/>
                <p:cNvSpPr txBox="1">
                  <a:spLocks/>
                </p:cNvSpPr>
                <p:nvPr/>
              </p:nvSpPr>
              <p:spPr>
                <a:xfrm>
                  <a:off x="4540695" y="4031451"/>
                  <a:ext cx="2539359" cy="1500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3200" kern="1200" spc="-150">
                      <a:solidFill>
                        <a:schemeClr val="bg1"/>
                      </a:solidFill>
                      <a:latin typeface="+mn-ea"/>
                      <a:ea typeface="+mn-ea"/>
                      <a:cs typeface="+mj-cs"/>
                    </a:defRPr>
                  </a:lvl1pPr>
                </a:lstStyle>
                <a:p>
                  <a:r>
                    <a:rPr lang="ko-KR" altLang="en-US" sz="12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서버</a:t>
                  </a:r>
                </a:p>
              </p:txBody>
            </p:sp>
          </p:grpSp>
        </p:grpSp>
      </p:grpSp>
      <p:sp>
        <p:nvSpPr>
          <p:cNvPr id="77" name="대각선 방향의 모서리가 둥근 사각형 76"/>
          <p:cNvSpPr/>
          <p:nvPr/>
        </p:nvSpPr>
        <p:spPr>
          <a:xfrm>
            <a:off x="4594383" y="4526738"/>
            <a:ext cx="1919183" cy="1836984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대각선 방향의 모서리가 둥근 사각형 77"/>
          <p:cNvSpPr/>
          <p:nvPr/>
        </p:nvSpPr>
        <p:spPr>
          <a:xfrm>
            <a:off x="6744554" y="4488616"/>
            <a:ext cx="1919183" cy="1836984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대각선 방향의 모서리가 둥근 사각형 78"/>
          <p:cNvSpPr/>
          <p:nvPr/>
        </p:nvSpPr>
        <p:spPr>
          <a:xfrm>
            <a:off x="8894725" y="4488610"/>
            <a:ext cx="2355594" cy="1836984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687552" y="2650781"/>
            <a:ext cx="1334573" cy="1329647"/>
          </a:xfrm>
          <a:prstGeom prst="ellipse">
            <a:avLst/>
          </a:prstGeom>
          <a:noFill/>
          <a:ln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4410" y="3922075"/>
            <a:ext cx="839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ln>
                <a:solidFill>
                  <a:srgbClr val="ED6D62">
                    <a:alpha val="30000"/>
                  </a:srgbClr>
                </a:solidFill>
              </a:ln>
              <a:solidFill>
                <a:srgbClr val="ED6D62"/>
              </a:solidFill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94524" y="3874557"/>
            <a:ext cx="839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ln>
                <a:solidFill>
                  <a:srgbClr val="ED6D62">
                    <a:alpha val="30000"/>
                  </a:srgbClr>
                </a:solidFill>
              </a:ln>
              <a:solidFill>
                <a:srgbClr val="ED6D62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06389" y="3890726"/>
            <a:ext cx="839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4</a:t>
            </a:r>
            <a:endParaRPr lang="ko-KR" altLang="en-US" sz="4400" dirty="0">
              <a:ln>
                <a:solidFill>
                  <a:srgbClr val="ED6D62">
                    <a:alpha val="30000"/>
                  </a:srgbClr>
                </a:solidFill>
              </a:ln>
              <a:solidFill>
                <a:srgbClr val="ED6D62"/>
              </a:solidFill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94383" y="4945437"/>
            <a:ext cx="1925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스터디카페 내에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소음을</a:t>
            </a:r>
            <a:r>
              <a:rPr lang="en-US" altLang="ko-KR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측정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22149" y="4885803"/>
            <a:ext cx="19639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웹 서버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&amp;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처리 서버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커뮤니티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03813" y="4694676"/>
            <a:ext cx="224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스터디카페를 이용하는 </a:t>
            </a:r>
            <a:r>
              <a:rPr lang="ko-KR" altLang="en-US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사용자정보와</a:t>
            </a:r>
            <a:r>
              <a:rPr lang="ko-KR" altLang="en-US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 </a:t>
            </a:r>
            <a:r>
              <a:rPr lang="ko-KR" altLang="en-US" b="1" dirty="0" err="1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n-ea"/>
              </a:rPr>
              <a:t>좌석정보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저장된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베이스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49619" y="4063119"/>
            <a:ext cx="91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서버</a:t>
            </a:r>
          </a:p>
        </p:txBody>
      </p:sp>
      <p:sp>
        <p:nvSpPr>
          <p:cNvPr id="89" name="타원 88"/>
          <p:cNvSpPr/>
          <p:nvPr/>
        </p:nvSpPr>
        <p:spPr>
          <a:xfrm>
            <a:off x="5299442" y="2746274"/>
            <a:ext cx="1235186" cy="1134072"/>
          </a:xfrm>
          <a:prstGeom prst="ellipse">
            <a:avLst/>
          </a:prstGeom>
          <a:noFill/>
          <a:ln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90" name="Picture 4" descr="C:\Users\박흥정\Desktop\spea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31724" y="1457872"/>
            <a:ext cx="1063775" cy="10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9208420" y="4026945"/>
            <a:ext cx="204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데이터베이스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9364" y="2001523"/>
            <a:ext cx="680622" cy="3518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20025" y="4026945"/>
            <a:ext cx="171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애플리케이션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대각선 방향의 모서리가 둥근 사각형 40"/>
          <p:cNvSpPr/>
          <p:nvPr/>
        </p:nvSpPr>
        <p:spPr>
          <a:xfrm>
            <a:off x="2394017" y="4544054"/>
            <a:ext cx="1919183" cy="1836984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154044" y="3939391"/>
            <a:ext cx="839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ln>
                <a:solidFill>
                  <a:srgbClr val="ED6D62">
                    <a:alpha val="30000"/>
                  </a:srgbClr>
                </a:solidFill>
              </a:ln>
              <a:solidFill>
                <a:srgbClr val="ED6D62"/>
              </a:solidFill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4017" y="4962753"/>
            <a:ext cx="192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사용자와 관리자의 인터페이스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538279" y="1725314"/>
            <a:ext cx="1110236" cy="2255114"/>
          </a:xfrm>
          <a:prstGeom prst="ellipse">
            <a:avLst/>
          </a:prstGeom>
          <a:noFill/>
          <a:ln>
            <a:solidFill>
              <a:srgbClr val="EA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5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개발 환경</a:t>
            </a:r>
          </a:p>
        </p:txBody>
      </p:sp>
      <p:pic>
        <p:nvPicPr>
          <p:cNvPr id="28" name="Picture 2" descr="C:\Users\박흥정\Desktop\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30" y="2720546"/>
            <a:ext cx="1105812" cy="110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박흥정\Desktop\studio-compass-drawing-t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74" y="2632576"/>
            <a:ext cx="1636736" cy="1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736561" y="446760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Adroid Studio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717153" y="4076946"/>
            <a:ext cx="8526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658718" y="3623558"/>
            <a:ext cx="850001" cy="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5" descr="C:\Users\박흥정\AppData\Local\Microsoft\Windows\Temporary Internet Files\Content.IE5\ID52G2CY\Apache_HTTP_SERVER.png.064d0da5e444902a3cc36ca0092f445f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36" y="2781413"/>
            <a:ext cx="2234648" cy="12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34175" y="4518566"/>
            <a:ext cx="17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Apache &amp;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php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pic>
        <p:nvPicPr>
          <p:cNvPr id="35" name="Picture 11" descr="C:\Users\onwoo\Pictures\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7761" y="3623560"/>
            <a:ext cx="1704665" cy="1150657"/>
          </a:xfrm>
          <a:prstGeom prst="rect">
            <a:avLst/>
          </a:prstGeom>
          <a:noFill/>
        </p:spPr>
      </p:pic>
      <p:pic>
        <p:nvPicPr>
          <p:cNvPr id="36" name="Picture 6" descr="C:\Users\박흥정\Desktop\mysql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45" y="2881287"/>
            <a:ext cx="1484541" cy="148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7628537" y="4076946"/>
            <a:ext cx="8526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570102" y="3623558"/>
            <a:ext cx="850001" cy="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박흥정\AppData\Local\Microsoft\Windows\Temporary Internet Files\Content.IE5\85A0U61K\Mysql-dolphin-square.svg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73" y="2881287"/>
            <a:ext cx="991684" cy="9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8874987" y="451856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My SQL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2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7" y="1418269"/>
            <a:ext cx="3023729" cy="2684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개발 환경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91788"/>
              </p:ext>
            </p:extLst>
          </p:nvPr>
        </p:nvGraphicFramePr>
        <p:xfrm>
          <a:off x="1519844" y="3810431"/>
          <a:ext cx="8817018" cy="2596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 / W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1436" marR="91436" marT="45686" marB="45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Developer</a:t>
                      </a:r>
                      <a:endParaRPr lang="ko-KR" altLang="en-US" sz="20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Visual</a:t>
                      </a:r>
                      <a:r>
                        <a:rPr lang="en-US" altLang="ko-KR" sz="2000" baseline="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Studio</a:t>
                      </a:r>
                      <a:r>
                        <a:rPr lang="en-US" altLang="ko-KR" sz="20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2015</a:t>
                      </a:r>
                    </a:p>
                    <a:p>
                      <a:pPr algn="ctr" latinLnBrk="1"/>
                      <a:r>
                        <a:rPr lang="en-US" altLang="ko-KR" sz="20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Android Studio 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OS</a:t>
                      </a:r>
                      <a:endParaRPr lang="ko-KR" altLang="en-US" sz="20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 10 </a:t>
                      </a:r>
                      <a:endParaRPr lang="en-US" altLang="ko-KR" sz="2000" b="0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955930"/>
                  </a:ext>
                </a:extLst>
              </a:tr>
              <a:tr h="61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Programming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Language</a:t>
                      </a:r>
                      <a:endParaRPr lang="ko-KR" altLang="en-US" sz="20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C++</a:t>
                      </a:r>
                      <a:r>
                        <a:rPr lang="en-US" altLang="ko-KR" sz="20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, python , Java , PHP</a:t>
                      </a:r>
                      <a:endParaRPr lang="ko-KR" altLang="en-US" sz="20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T="45707" marB="45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06" y="1418269"/>
            <a:ext cx="3095737" cy="16003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4407" y="2531314"/>
            <a:ext cx="4602542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01.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종합 설계 개요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02.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관련 연구 및 사례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03.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시스템 수행 시나리오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04.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시스템 구성도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05.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개발 환경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4243" y="252408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06.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개발 방법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07.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업무 분담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08.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종합설계 수행 일정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09. </a:t>
            </a:r>
            <a:r>
              <a:rPr lang="en-US" altLang="ko-KR" sz="3200" b="1" spc="-12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Git</a:t>
            </a: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hub</a:t>
            </a:r>
          </a:p>
          <a:p>
            <a:pPr>
              <a:lnSpc>
                <a:spcPct val="150000"/>
              </a:lnSpc>
            </a:pPr>
            <a:r>
              <a:rPr lang="en-US" altLang="ko-KR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10. </a:t>
            </a:r>
            <a:r>
              <a:rPr lang="ko-KR" altLang="en-US" sz="3200" b="1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필요기술 및 참고 문헌</a:t>
            </a:r>
            <a:endParaRPr lang="en-US" altLang="ko-KR" sz="3200" b="1" spc="-12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94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개발 방법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4346" y="1832537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웹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/</a:t>
            </a:r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앱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 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2139" y="372785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데이터 처리 서버</a:t>
            </a: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180782" y="1545216"/>
            <a:ext cx="5347479" cy="860483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99669" y="174020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관리자 인증 기능 구현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좌석 예약 인터페이스 구현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4138265" y="3405663"/>
            <a:ext cx="5347479" cy="957590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190144" y="3405663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사용시간이 다 되어가는 사용자에게 알림 서비스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20392" y="2667170"/>
            <a:ext cx="521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사운드 센서로 아날로그 소리 크기에 대한 저항 값을 측정해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기준치 이상일 경우 서버로 전송하는 기능 구현</a:t>
            </a:r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4147790" y="2473923"/>
            <a:ext cx="5347479" cy="860483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01311" y="273488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소음 센서 감지기</a:t>
            </a:r>
          </a:p>
        </p:txBody>
      </p:sp>
      <p:sp>
        <p:nvSpPr>
          <p:cNvPr id="39" name="대각선 방향의 모서리가 둥근 사각형 38"/>
          <p:cNvSpPr/>
          <p:nvPr/>
        </p:nvSpPr>
        <p:spPr>
          <a:xfrm>
            <a:off x="4089857" y="4457624"/>
            <a:ext cx="5347479" cy="860483"/>
          </a:xfrm>
          <a:prstGeom prst="round2DiagRect">
            <a:avLst/>
          </a:prstGeom>
          <a:noFill/>
          <a:ln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98280" y="46869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데이터베이스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68330" y="4518533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사용자 인증을 위한 테이블 및 데이터 추가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좌석 예약 정보 저장을 위한 테이블 구현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DB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51690" y="3840033"/>
            <a:ext cx="49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사운드 센서로 부터 받은 아날로그 저항 값을 받아 기준치를 정해 기준치 이상 시 관리자서버에 데이터 전송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4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6847"/>
              </p:ext>
            </p:extLst>
          </p:nvPr>
        </p:nvGraphicFramePr>
        <p:xfrm>
          <a:off x="1335313" y="1480457"/>
          <a:ext cx="9782630" cy="50509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9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6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윤하영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민희수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박근영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오현정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스터디카페 시스템 주요기능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07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설     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Webserver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Application </a:t>
                      </a:r>
                    </a:p>
                    <a:p>
                      <a:pPr algn="ctr" latinLnBrk="1"/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6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구     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Webserver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Web,DB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ko-KR" altLang="en-US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Main Application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제작 및 사운드 센서 구현</a:t>
                      </a:r>
                      <a:endParaRPr lang="en-US" altLang="ko-KR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연동 </a:t>
                      </a:r>
                      <a:endParaRPr lang="ko-KR" altLang="en-US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1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종합설계 수행일정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35348"/>
              </p:ext>
            </p:extLst>
          </p:nvPr>
        </p:nvGraphicFramePr>
        <p:xfrm>
          <a:off x="1790589" y="1146629"/>
          <a:ext cx="9298315" cy="55589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4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4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9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항목</a:t>
                      </a:r>
                      <a:endParaRPr lang="ko-KR" altLang="en-US" sz="16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추진 사항</a:t>
                      </a:r>
                      <a:endParaRPr lang="ko-KR" altLang="en-US" sz="16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7~9</a:t>
                      </a:r>
                      <a:r>
                        <a:rPr lang="ko-KR" altLang="en-US" sz="14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자료수집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주제에 따른 사전조사</a:t>
                      </a:r>
                      <a:r>
                        <a:rPr lang="en-US" altLang="ko-KR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제안서작성 및 발표</a:t>
                      </a:r>
                      <a:endParaRPr lang="ko-KR" altLang="en-US" sz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요구사항 정의 및 분석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요구사항 분석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분석된 자료를 바탕으로 요구사항 정의</a:t>
                      </a:r>
                      <a:endParaRPr lang="ko-KR" altLang="en-US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1200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시스템 설계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Application</a:t>
                      </a: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Web Server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설계</a:t>
                      </a:r>
                      <a:endParaRPr lang="en-US" altLang="ko-KR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시스템 설계</a:t>
                      </a:r>
                      <a:endParaRPr lang="en-US" altLang="ko-KR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1200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Application</a:t>
                      </a: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Web Server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200" kern="1200" baseline="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시스템 구축</a:t>
                      </a:r>
                      <a:endParaRPr lang="ko-KR" altLang="en-US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통합 및 테스트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Application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과 시스템 통합</a:t>
                      </a:r>
                      <a:endParaRPr lang="en-US" altLang="ko-KR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전체 시스템 테스트</a:t>
                      </a:r>
                      <a:endParaRPr lang="ko-KR" altLang="en-US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유지보수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통합 테스트 과정에서 생기는 문제점 보완</a:t>
                      </a:r>
                      <a:endParaRPr lang="ko-KR" altLang="en-US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3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최종 검토 및 발표</a:t>
                      </a:r>
                      <a:endParaRPr lang="ko-KR" altLang="en-US" sz="1200" b="1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졸업작품 보고서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12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16317" marR="16317" marT="16311" marB="1631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0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Git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 hub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7727" y="1233997"/>
            <a:ext cx="517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2"/>
              </a:rPr>
              <a:t>https://github.com/kpubigdata/cruiser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82" y="1760041"/>
            <a:ext cx="9099430" cy="35521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0562" y="5643157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윤하영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kpubigdata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민희수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minheesu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박근영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rmsdud1245</a:t>
            </a: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오현정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hyeonjeongg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1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40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필요기술 및 참고문헌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7424" y="1557338"/>
            <a:ext cx="12140067" cy="53006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출처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JOURNAL OF THE KOREA CONTENTS ASSOCIATION 10(6),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2010.6, 106-114 (9 pages)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발행처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한국콘텐츠학회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URL  :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2"/>
              </a:rPr>
              <a:t>http://www.dbpia.co.kr/Article/NODE01462874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출처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공공도서관 소음조사 및 저감방안 연구</a:t>
            </a:r>
            <a:b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= A Study on the Noise Survey and Abatements of Public Libraries in Daegu City      </a:t>
            </a:r>
          </a:p>
          <a:p>
            <a:pPr marL="0" indent="0">
              <a:buNone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발행처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한국콘텐츠학회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URL  :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hlinkClick r:id="rId3"/>
              </a:rPr>
              <a:t>http://www.riss.kr/search/detail/DetailView.do?p_mat_type=1a0202e37d52c72d&amp;control_no=c4ceac830df951137f7a54760bb41745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solidFill>
                <a:schemeClr val="bg1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solidFill>
                <a:schemeClr val="bg1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2309356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6D6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60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종합 설계 개요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34" y="1186660"/>
            <a:ext cx="7496175" cy="876300"/>
          </a:xfrm>
          <a:prstGeom prst="rect">
            <a:avLst/>
          </a:prstGeom>
        </p:spPr>
      </p:pic>
      <p:pic>
        <p:nvPicPr>
          <p:cNvPr id="31" name="Picture 2" descr="http://www.cctvnews.co.kr/news/photo/201712/76499_76180_16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37" y="2061976"/>
            <a:ext cx="6984776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236566" y="533643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스터디카페는 독서실 대비 회전율이 높아 공간 규모에 비해 매출이 높지만 소규모 공간에서 운영되는 만큼 인건비 부담이 클 수 밖에 없다는 점에 착안하여 높은 회전율로 매출 증대를 도모하고 무인화를 통해 인건비를 절감, 순수익을 극대화 한다는 전략이다.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종합 설계 개요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782" y="1547134"/>
            <a:ext cx="1137329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연구 개발 배경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현대사회에서의 무인 창업 아이템이 주목을 받음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그 중 하나인 스터디카페를 관리해주는 시스템이 미흡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무인시스템으로 운영되는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스터디카페를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체계적으로 관리해 줄 필요가 있음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marL="514350" indent="-5143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연구 개발 목표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아직 미흡한 무인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스터디카페를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통합적으로 관리해주고 부가적인 기능을 통해 사용자에게 편의성을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  제공하는 애플리케이션을 개발 하고자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종합 설계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1258" y="3986967"/>
            <a:ext cx="6436378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획기적인 </a:t>
            </a:r>
            <a:r>
              <a:rPr lang="ko-KR" altLang="en-US" sz="28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스터디카페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 관리 시스템 개발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→</a:t>
            </a:r>
            <a:r>
              <a:rPr lang="en-US" altLang="ko-KR" sz="28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편의성</a:t>
            </a:r>
            <a:r>
              <a:rPr lang="en-US" altLang="ko-KR" sz="2800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기능성</a:t>
            </a:r>
            <a:r>
              <a:rPr lang="ko-KR" altLang="en-US" sz="2800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>
                <a:ln>
                  <a:solidFill>
                    <a:srgbClr val="ED6D62">
                      <a:alpha val="30000"/>
                    </a:srgbClr>
                  </a:solidFill>
                </a:ln>
                <a:solidFill>
                  <a:srgbClr val="ED6D62"/>
                </a:solidFill>
                <a:latin typeface="+mj-ea"/>
                <a:ea typeface="+mj-ea"/>
              </a:rPr>
              <a:t>증대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2799" y="1614886"/>
            <a:ext cx="1137329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연구 개발 효과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이용자들을 위한 다양한 열람 현황 정보를 제공하여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근처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스터디카페의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 정보를 한눈에 보고 비교할 수 있다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-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애플리케이션을 통해 관리자가 부재중이라도 관리가 가능하다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돋움" panose="02030600000101010101" pitchFamily="18" charset="2"/>
                <a:ea typeface="한컴돋움" panose="02030600000101010101" pitchFamily="18" charset="2"/>
                <a:cs typeface="한컴돋움" panose="02030600000101010101" pitchFamily="18" charset="2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pPr fontAlgn="base">
              <a:lnSpc>
                <a:spcPct val="150000"/>
              </a:lnSpc>
            </a:pP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한컴돋움" panose="02030600000101010101" pitchFamily="18" charset="2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989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8" y="2760450"/>
            <a:ext cx="4415021" cy="38153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44" y="4470792"/>
            <a:ext cx="6209492" cy="2105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44" y="2665167"/>
            <a:ext cx="6209492" cy="1695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68" y="1205120"/>
            <a:ext cx="7277100" cy="1162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005" y="1831092"/>
            <a:ext cx="7553325" cy="723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01299" y="3674854"/>
            <a:ext cx="1810784" cy="2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27202" y="4470792"/>
            <a:ext cx="1626397" cy="32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32617" y="3798114"/>
            <a:ext cx="5725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좌석수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확인만이 가능하며 현재는 거의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작동되지 않음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2" name="Picture 2" descr="C:\Users\USER\Desktop\도서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6" y="1740353"/>
            <a:ext cx="3708426" cy="412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275108" y="1740353"/>
            <a:ext cx="36407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전국 열람실 좌석정보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75108" y="3384559"/>
            <a:ext cx="38202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전국 열람실 좌석정보의 단점</a:t>
            </a:r>
            <a:endParaRPr lang="en-US" altLang="ko-KR" sz="2000" b="1" dirty="0">
              <a:ln>
                <a:solidFill>
                  <a:srgbClr val="F18F87">
                    <a:alpha val="30000"/>
                  </a:srgbClr>
                </a:solidFill>
              </a:ln>
              <a:solidFill>
                <a:srgbClr val="F18F87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55434" y="2255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전국 대학교 열람실 또는 도서관의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좌석별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사용여부 확인을 제공하는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어플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58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5" name="Picture 2" descr="C:\Users\USER\Desktop\프리카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7" y="1167162"/>
            <a:ext cx="4986912" cy="52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9957" y="1193004"/>
            <a:ext cx="559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24</a:t>
            </a: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 </a:t>
            </a:r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Free Cafe</a:t>
            </a:r>
            <a:endParaRPr lang="ko-KR" altLang="en-US" sz="25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554" y="1747096"/>
            <a:ext cx="646140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무인으로 운영되는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스터디카페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애플리케이션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구매기능이 존재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3512" y="3194635"/>
            <a:ext cx="61936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24</a:t>
            </a:r>
            <a:r>
              <a:rPr lang="ko-KR" altLang="en-US" sz="2000" b="1" dirty="0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시 </a:t>
            </a:r>
            <a:r>
              <a:rPr lang="en-US" altLang="ko-KR" sz="2000" b="1" dirty="0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Free Café </a:t>
            </a:r>
            <a:r>
              <a:rPr lang="ko-KR" altLang="en-US" sz="2000" b="1" dirty="0" err="1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어플의</a:t>
            </a:r>
            <a:r>
              <a:rPr lang="ko-KR" altLang="en-US" sz="2000" b="1" dirty="0">
                <a:ln>
                  <a:solidFill>
                    <a:srgbClr val="F18F87">
                      <a:alpha val="30000"/>
                    </a:srgbClr>
                  </a:solidFill>
                </a:ln>
                <a:solidFill>
                  <a:srgbClr val="F18F87"/>
                </a:solidFill>
                <a:latin typeface="+mn-ea"/>
              </a:rPr>
              <a:t> 단점</a:t>
            </a:r>
            <a:endParaRPr lang="en-US" altLang="ko-KR" sz="2000" b="1" dirty="0">
              <a:ln>
                <a:solidFill>
                  <a:srgbClr val="F18F87">
                    <a:alpha val="30000"/>
                  </a:srgbClr>
                </a:solidFill>
              </a:ln>
              <a:solidFill>
                <a:srgbClr val="F18F87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dirty="0">
              <a:ln>
                <a:solidFill>
                  <a:srgbClr val="F18F87">
                    <a:alpha val="30000"/>
                  </a:srgbClr>
                </a:solidFill>
              </a:ln>
              <a:solidFill>
                <a:srgbClr val="F18F87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근처 다른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스터디카페의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정보는 알 수 없음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외부에서 자리 유무 확인 불가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현재 사용시간을 알 수 없음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부족한 열람 현황 정보와 기능들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912" y="6367938"/>
            <a:ext cx="902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24</a:t>
            </a:r>
            <a:r>
              <a:rPr lang="ko-KR" altLang="en-US" sz="20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시 </a:t>
            </a:r>
            <a:r>
              <a:rPr lang="en-US" altLang="ko-KR" sz="20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Free Café </a:t>
            </a:r>
            <a:r>
              <a:rPr lang="ko-KR" altLang="en-US" sz="2000" b="1" dirty="0" err="1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어플</a:t>
            </a:r>
            <a:r>
              <a:rPr lang="ko-KR" altLang="en-US" sz="20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 이외의 스터디 카페 </a:t>
            </a:r>
            <a:r>
              <a:rPr lang="ko-KR" altLang="en-US" sz="2000" b="1" dirty="0" err="1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어플은</a:t>
            </a:r>
            <a:r>
              <a:rPr lang="ko-KR" altLang="en-US" sz="2000" b="1" dirty="0">
                <a:ln>
                  <a:solidFill>
                    <a:srgbClr val="EA4E42">
                      <a:alpha val="30000"/>
                    </a:srgbClr>
                  </a:solidFill>
                </a:ln>
                <a:solidFill>
                  <a:srgbClr val="EA4E42"/>
                </a:solidFill>
              </a:rPr>
              <a:t> 찾기 어려운 것으로 확인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</a:rPr>
              <a:t>시스템 시나리오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839" y="1195850"/>
            <a:ext cx="1003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</a:t>
            </a:r>
            <a:r>
              <a:rPr lang="ko-KR" altLang="en-US" sz="3200" b="1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스터디카페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데모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33773-E761-402E-B264-6D6DB4618476}"/>
              </a:ext>
            </a:extLst>
          </p:cNvPr>
          <p:cNvSpPr txBox="1"/>
          <p:nvPr/>
        </p:nvSpPr>
        <p:spPr>
          <a:xfrm>
            <a:off x="1252350" y="5529054"/>
            <a:ext cx="535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범위는 전국으로 하기에는 구현의 무리가 있음으로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정왕동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내에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스터디카페로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한정 지어서 진행할 예정이며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좌석 정보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관련된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값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들은 가상으로 구현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F4082C-9042-44B2-9B61-1AAC506D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95" y="1705470"/>
            <a:ext cx="2967283" cy="49727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029E11-5B6E-4420-BC62-E5B92830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70" y="1916919"/>
            <a:ext cx="5184571" cy="33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981</Words>
  <Application>Microsoft Office PowerPoint</Application>
  <PresentationFormat>와이드스크린</PresentationFormat>
  <Paragraphs>297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함초롬돋움</vt:lpstr>
      <vt:lpstr>굴림</vt:lpstr>
      <vt:lpstr>맑은 고딕</vt:lpstr>
      <vt:lpstr>한컴돋움</vt:lpstr>
      <vt:lpstr>Wingdings</vt:lpstr>
      <vt:lpstr>배달의민족 도현</vt:lpstr>
      <vt:lpstr>Arial</vt:lpstr>
      <vt:lpstr>나눔바른고딕</vt:lpstr>
      <vt:lpstr>HY견고딕</vt:lpstr>
      <vt:lpstr>Ebrima</vt:lpstr>
      <vt:lpstr>Office 테마</vt:lpstr>
      <vt:lpstr>PowerPoint 프레젠테이션</vt:lpstr>
      <vt:lpstr>PowerPoint 프레젠테이션</vt:lpstr>
      <vt:lpstr>종합 설계 개요</vt:lpstr>
      <vt:lpstr>종합 설계 개요</vt:lpstr>
      <vt:lpstr>종합 설계 개요</vt:lpstr>
      <vt:lpstr>관련 연구 및 사례</vt:lpstr>
      <vt:lpstr>관련 연구 및 사례</vt:lpstr>
      <vt:lpstr>관련 연구 및 사례</vt:lpstr>
      <vt:lpstr>시스템 시나리오</vt:lpstr>
      <vt:lpstr>시스템 시나리오</vt:lpstr>
      <vt:lpstr>시스템 시나리오</vt:lpstr>
      <vt:lpstr>시스템 시나리오</vt:lpstr>
      <vt:lpstr>시스템 시나리오</vt:lpstr>
      <vt:lpstr>시스템 시나리오</vt:lpstr>
      <vt:lpstr>시스템 시나리오</vt:lpstr>
      <vt:lpstr>시스템 시나리오</vt:lpstr>
      <vt:lpstr>시스템 구성도</vt:lpstr>
      <vt:lpstr>개발 환경</vt:lpstr>
      <vt:lpstr>개발 환경</vt:lpstr>
      <vt:lpstr>개발 방법</vt:lpstr>
      <vt:lpstr>업무 분담</vt:lpstr>
      <vt:lpstr>종합설계 수행일정</vt:lpstr>
      <vt:lpstr>Git hub</vt:lpstr>
      <vt:lpstr>필요기술 및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Young PC</cp:lastModifiedBy>
  <cp:revision>93</cp:revision>
  <dcterms:created xsi:type="dcterms:W3CDTF">2017-12-03T13:15:15Z</dcterms:created>
  <dcterms:modified xsi:type="dcterms:W3CDTF">2018-01-21T08:13:08Z</dcterms:modified>
</cp:coreProperties>
</file>