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7" r:id="rId3"/>
    <p:sldId id="315" r:id="rId4"/>
    <p:sldId id="319" r:id="rId5"/>
    <p:sldId id="318" r:id="rId6"/>
    <p:sldId id="320" r:id="rId7"/>
    <p:sldId id="321" r:id="rId8"/>
    <p:sldId id="336" r:id="rId9"/>
    <p:sldId id="335" r:id="rId10"/>
    <p:sldId id="323" r:id="rId11"/>
    <p:sldId id="332" r:id="rId12"/>
    <p:sldId id="324" r:id="rId13"/>
    <p:sldId id="325" r:id="rId14"/>
    <p:sldId id="326" r:id="rId15"/>
    <p:sldId id="333" r:id="rId16"/>
    <p:sldId id="334" r:id="rId17"/>
    <p:sldId id="327" r:id="rId18"/>
    <p:sldId id="328" r:id="rId19"/>
    <p:sldId id="330" r:id="rId20"/>
    <p:sldId id="331" r:id="rId21"/>
    <p:sldId id="31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B9B9B9"/>
    <a:srgbClr val="363636"/>
    <a:srgbClr val="FFFFFF"/>
    <a:srgbClr val="333333"/>
    <a:srgbClr val="D7C502"/>
    <a:srgbClr val="A80671"/>
    <a:srgbClr val="DF9E08"/>
    <a:srgbClr val="B10669"/>
    <a:srgbClr val="D20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57" y="72"/>
      </p:cViewPr>
      <p:guideLst>
        <p:guide orient="horz" pos="414"/>
        <p:guide pos="438"/>
        <p:guide pos="7242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BB5DF-ACE0-4263-91D8-62BC8CDC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19A43-FFB5-4090-B330-C874EA78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81902-B2B7-4891-8C1C-0BF164C8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2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0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2ECFBB-90B1-4049-957E-86C75031F1A0}"/>
              </a:ext>
            </a:extLst>
          </p:cNvPr>
          <p:cNvGrpSpPr/>
          <p:nvPr userDrawn="1"/>
        </p:nvGrpSpPr>
        <p:grpSpPr>
          <a:xfrm>
            <a:off x="-1" y="-3"/>
            <a:ext cx="12192004" cy="6858004"/>
            <a:chOff x="-1" y="-3"/>
            <a:chExt cx="12192004" cy="685800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CDB354-79B2-4857-AC8F-F2FA471CFA63}"/>
                </a:ext>
              </a:extLst>
            </p:cNvPr>
            <p:cNvSpPr/>
            <p:nvPr/>
          </p:nvSpPr>
          <p:spPr>
            <a:xfrm>
              <a:off x="0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ED7353-FD7B-490D-A4F1-B8D4E4A8DA06}"/>
                </a:ext>
              </a:extLst>
            </p:cNvPr>
            <p:cNvSpPr/>
            <p:nvPr/>
          </p:nvSpPr>
          <p:spPr>
            <a:xfrm>
              <a:off x="1741714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32EF95-F425-4EE9-9C1E-0ABD3A0C11E9}"/>
                </a:ext>
              </a:extLst>
            </p:cNvPr>
            <p:cNvSpPr/>
            <p:nvPr/>
          </p:nvSpPr>
          <p:spPr>
            <a:xfrm>
              <a:off x="3483429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DDC676-77DA-4860-B02A-7757CCBA214B}"/>
                </a:ext>
              </a:extLst>
            </p:cNvPr>
            <p:cNvSpPr/>
            <p:nvPr/>
          </p:nvSpPr>
          <p:spPr>
            <a:xfrm>
              <a:off x="5225143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6EDBB3-13C6-4DF9-87EC-8E81F162639A}"/>
                </a:ext>
              </a:extLst>
            </p:cNvPr>
            <p:cNvSpPr/>
            <p:nvPr/>
          </p:nvSpPr>
          <p:spPr>
            <a:xfrm>
              <a:off x="6966857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BDE3C49-6084-4565-8935-9ECADB3DB9D0}"/>
                </a:ext>
              </a:extLst>
            </p:cNvPr>
            <p:cNvSpPr/>
            <p:nvPr/>
          </p:nvSpPr>
          <p:spPr>
            <a:xfrm>
              <a:off x="8708571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9CA213-D095-431C-B808-E626396E0E2C}"/>
                </a:ext>
              </a:extLst>
            </p:cNvPr>
            <p:cNvSpPr/>
            <p:nvPr/>
          </p:nvSpPr>
          <p:spPr>
            <a:xfrm>
              <a:off x="10450286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E2C2F1-2D2D-4DED-8F7C-88C50A7908CC}"/>
                </a:ext>
              </a:extLst>
            </p:cNvPr>
            <p:cNvSpPr/>
            <p:nvPr/>
          </p:nvSpPr>
          <p:spPr>
            <a:xfrm rot="16200000">
              <a:off x="5238750" y="-95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399480-8E5E-4D4F-A81F-A057FE008791}"/>
                </a:ext>
              </a:extLst>
            </p:cNvPr>
            <p:cNvSpPr/>
            <p:nvPr/>
          </p:nvSpPr>
          <p:spPr>
            <a:xfrm rot="16200000">
              <a:off x="5238750" y="-1809750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195D11B-D6AD-447A-A52C-1763C9A733BF}"/>
                </a:ext>
              </a:extLst>
            </p:cNvPr>
            <p:cNvSpPr/>
            <p:nvPr/>
          </p:nvSpPr>
          <p:spPr>
            <a:xfrm rot="16200000">
              <a:off x="5238750" y="-3524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93DC87-9C65-43DF-AA91-BF86A49AC667}"/>
                </a:ext>
              </a:extLst>
            </p:cNvPr>
            <p:cNvSpPr/>
            <p:nvPr/>
          </p:nvSpPr>
          <p:spPr>
            <a:xfrm rot="16200000">
              <a:off x="5238750" y="-52387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591F60-D4DB-4A0B-97EA-BD4D50C99C26}"/>
                </a:ext>
              </a:extLst>
            </p:cNvPr>
            <p:cNvSpPr/>
            <p:nvPr/>
          </p:nvSpPr>
          <p:spPr>
            <a:xfrm rot="16200000">
              <a:off x="5667375" y="333373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426896-A5D0-4B82-9519-E82549AD3BAB}"/>
                </a:ext>
              </a:extLst>
            </p:cNvPr>
            <p:cNvSpPr/>
            <p:nvPr/>
          </p:nvSpPr>
          <p:spPr>
            <a:xfrm rot="16200000">
              <a:off x="5667376" y="-5667376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788C16-9779-479A-974D-DB0302E0C8BA}"/>
                </a:ext>
              </a:extLst>
            </p:cNvPr>
            <p:cNvSpPr/>
            <p:nvPr/>
          </p:nvSpPr>
          <p:spPr>
            <a:xfrm rot="16200000">
              <a:off x="5881869" y="-5881871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C823C83-0C54-4C3B-B24E-62042AE75A0B}"/>
                </a:ext>
              </a:extLst>
            </p:cNvPr>
            <p:cNvSpPr/>
            <p:nvPr/>
          </p:nvSpPr>
          <p:spPr>
            <a:xfrm rot="16200000">
              <a:off x="5881869" y="547506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CC46250-DAE5-4B8C-84D2-53049FDCAE21}"/>
                </a:ext>
              </a:extLst>
            </p:cNvPr>
            <p:cNvSpPr/>
            <p:nvPr/>
          </p:nvSpPr>
          <p:spPr>
            <a:xfrm>
              <a:off x="-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914E3D7-BA21-483E-8135-82CF72B2DA06}"/>
                </a:ext>
              </a:extLst>
            </p:cNvPr>
            <p:cNvSpPr/>
            <p:nvPr/>
          </p:nvSpPr>
          <p:spPr>
            <a:xfrm>
              <a:off x="0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7B0E4FB-0D35-4DD6-B51E-33F9AA9A0AE3}"/>
                </a:ext>
              </a:extLst>
            </p:cNvPr>
            <p:cNvSpPr/>
            <p:nvPr/>
          </p:nvSpPr>
          <p:spPr>
            <a:xfrm>
              <a:off x="1133547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70C739-9E66-46E5-B357-824AE90B05E3}"/>
                </a:ext>
              </a:extLst>
            </p:cNvPr>
            <p:cNvSpPr/>
            <p:nvPr/>
          </p:nvSpPr>
          <p:spPr>
            <a:xfrm>
              <a:off x="11335472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73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EC45C-3CF6-4718-A8DA-6AB13F5F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464A-C858-4638-90FC-FE02A6009B8C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E2230-6AC1-4419-8F95-B5CEFE1A4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A9C59-A42A-429B-A57E-6D155A6D0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A612-91D0-4BBB-B15A-8C3D74889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svg"/><Relationship Id="rId2" Type="http://schemas.openxmlformats.org/officeDocument/2006/relationships/image" Target="../media/image17.png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sv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20.svg"/><Relationship Id="rId12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6.svg"/><Relationship Id="rId5" Type="http://schemas.openxmlformats.org/officeDocument/2006/relationships/image" Target="../media/image34.PNG"/><Relationship Id="rId10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image" Target="../media/image29.svg"/><Relationship Id="rId1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F1230D-E167-4631-9FF0-6693B43B2EB4}"/>
              </a:ext>
            </a:extLst>
          </p:cNvPr>
          <p:cNvSpPr/>
          <p:nvPr/>
        </p:nvSpPr>
        <p:spPr>
          <a:xfrm>
            <a:off x="0" y="1793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598C24-B97B-4C39-8E70-FF16D6EDE3C5}"/>
              </a:ext>
            </a:extLst>
          </p:cNvPr>
          <p:cNvCxnSpPr/>
          <p:nvPr/>
        </p:nvCxnSpPr>
        <p:spPr>
          <a:xfrm flipH="1">
            <a:off x="0" y="600074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9D0D74F-3BC7-44B8-BCD5-402872C490D0}"/>
              </a:ext>
            </a:extLst>
          </p:cNvPr>
          <p:cNvCxnSpPr/>
          <p:nvPr/>
        </p:nvCxnSpPr>
        <p:spPr>
          <a:xfrm flipH="1">
            <a:off x="0" y="808891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F3FC17-D03B-44C4-A8CD-96514F944E81}"/>
              </a:ext>
            </a:extLst>
          </p:cNvPr>
          <p:cNvSpPr txBox="1"/>
          <p:nvPr/>
        </p:nvSpPr>
        <p:spPr>
          <a:xfrm>
            <a:off x="4595089" y="3599634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Sleep Management</a:t>
            </a:r>
            <a:r>
              <a:rPr lang="en-US" altLang="ko-KR" b="0" i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effectLst/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Application</a:t>
            </a:r>
            <a:endParaRPr lang="ko-KR" altLang="en-US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8" name="그래픽 7" descr="수면 단색으로 채워진">
            <a:extLst>
              <a:ext uri="{FF2B5EF4-FFF2-40B4-BE49-F238E27FC236}">
                <a16:creationId xmlns:a16="http://schemas.microsoft.com/office/drawing/2014/main" id="{225FC389-CEA5-432C-B358-A46304F60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9698" y="857251"/>
            <a:ext cx="1772601" cy="1772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BD3F79-48CD-4067-BBAC-DDC63C2629BF}"/>
              </a:ext>
            </a:extLst>
          </p:cNvPr>
          <p:cNvSpPr txBox="1"/>
          <p:nvPr/>
        </p:nvSpPr>
        <p:spPr>
          <a:xfrm>
            <a:off x="4732052" y="4682454"/>
            <a:ext cx="2727895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u="sng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학번</a:t>
            </a:r>
            <a:r>
              <a:rPr lang="en-US" altLang="ko-KR" sz="1200" b="1" u="sng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ko-KR" altLang="en-US" sz="1200" b="1" u="sng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이름</a:t>
            </a:r>
            <a:r>
              <a:rPr lang="en-US" altLang="ko-KR" sz="1200" b="1" u="sng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ko-KR" altLang="en-US" sz="1200" b="1" u="sng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지도교수</a:t>
            </a:r>
            <a:endParaRPr lang="en-US" altLang="ko-KR" sz="1200" b="1" u="sng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2016152036</a:t>
            </a:r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조남준</a:t>
            </a:r>
            <a:r>
              <a:rPr lang="en-US" altLang="ko-KR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전광일</a:t>
            </a:r>
            <a:endParaRPr lang="en-US" altLang="ko-KR" sz="12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2016156025</a:t>
            </a:r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이풍훈</a:t>
            </a:r>
            <a:r>
              <a:rPr lang="en-US" altLang="ko-KR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전광일</a:t>
            </a:r>
            <a:endParaRPr lang="en-US" altLang="ko-KR" sz="12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2017154044 </a:t>
            </a:r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김동윤</a:t>
            </a:r>
            <a:r>
              <a:rPr lang="en-US" altLang="ko-KR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전광일</a:t>
            </a:r>
            <a:endParaRPr lang="en-US" altLang="ko-KR" sz="12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10414E6C-FE57-4B60-9FE8-97135035557F}"/>
              </a:ext>
            </a:extLst>
          </p:cNvPr>
          <p:cNvSpPr txBox="1"/>
          <p:nvPr/>
        </p:nvSpPr>
        <p:spPr>
          <a:xfrm>
            <a:off x="3686524" y="2772512"/>
            <a:ext cx="4818948" cy="8569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ko-KR" altLang="en-US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수면 관리 어플리케이션</a:t>
            </a:r>
            <a:endParaRPr lang="en-US" altLang="ko-KR" sz="5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3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7483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37423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03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시스템 수행 시나리오 </a:t>
            </a: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1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461C8-3C44-42DE-9CE0-5F84133F2C78}"/>
              </a:ext>
            </a:extLst>
          </p:cNvPr>
          <p:cNvSpPr txBox="1"/>
          <p:nvPr/>
        </p:nvSpPr>
        <p:spPr>
          <a:xfrm>
            <a:off x="7405423" y="4753624"/>
            <a:ext cx="435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기상 후 스마트폰 앱으로 수면 패턴 결과 파악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더 좋은 수면을 위한 수면 가이드 파악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3" name="그래픽 12" descr="수면 단색으로 채워진">
            <a:extLst>
              <a:ext uri="{FF2B5EF4-FFF2-40B4-BE49-F238E27FC236}">
                <a16:creationId xmlns:a16="http://schemas.microsoft.com/office/drawing/2014/main" id="{1E708FE9-48C8-46CD-BBBC-CDE7965CA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747" y="2634008"/>
            <a:ext cx="1874605" cy="18746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B5B32C9-B688-46CA-AB37-18B0D2623136}"/>
              </a:ext>
            </a:extLst>
          </p:cNvPr>
          <p:cNvSpPr txBox="1"/>
          <p:nvPr/>
        </p:nvSpPr>
        <p:spPr>
          <a:xfrm>
            <a:off x="524607" y="5507129"/>
            <a:ext cx="2536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온습도</a:t>
            </a:r>
            <a:r>
              <a:rPr lang="ko-KR" altLang="en-US" sz="1200" b="1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센서 부착 </a:t>
            </a:r>
            <a:r>
              <a:rPr lang="ko-KR" altLang="en-US" sz="1200" b="1" dirty="0" err="1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라즈베리파이</a:t>
            </a:r>
            <a:endParaRPr lang="en-US" altLang="ko-KR" sz="1200" b="1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0247D83A-0CAB-4C4E-AEB0-A0F104221F88}"/>
              </a:ext>
            </a:extLst>
          </p:cNvPr>
          <p:cNvCxnSpPr>
            <a:cxnSpLocks/>
            <a:endCxn id="37" idx="1"/>
          </p:cNvCxnSpPr>
          <p:nvPr/>
        </p:nvCxnSpPr>
        <p:spPr>
          <a:xfrm rot="16200000" flipH="1">
            <a:off x="1366018" y="4277490"/>
            <a:ext cx="744887" cy="326211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래픽 31" descr="혼란스러운 사람 단색으로 채워진">
            <a:extLst>
              <a:ext uri="{FF2B5EF4-FFF2-40B4-BE49-F238E27FC236}">
                <a16:creationId xmlns:a16="http://schemas.microsoft.com/office/drawing/2014/main" id="{9F8231E6-7D53-4613-99E5-23555DB1E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3113" y="3171922"/>
            <a:ext cx="1581448" cy="1581702"/>
          </a:xfrm>
          <a:prstGeom prst="rect">
            <a:avLst/>
          </a:prstGeom>
        </p:spPr>
      </p:pic>
      <p:pic>
        <p:nvPicPr>
          <p:cNvPr id="33" name="그래픽 32" descr="클라우드 동기화 윤곽선">
            <a:extLst>
              <a:ext uri="{FF2B5EF4-FFF2-40B4-BE49-F238E27FC236}">
                <a16:creationId xmlns:a16="http://schemas.microsoft.com/office/drawing/2014/main" id="{F502D2EE-66AE-4DB6-90AB-3798727549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3847" y="3168030"/>
            <a:ext cx="1467853" cy="146785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3EF6A07-66FC-4B7C-87CC-56FF66A5B928}"/>
              </a:ext>
            </a:extLst>
          </p:cNvPr>
          <p:cNvSpPr txBox="1"/>
          <p:nvPr/>
        </p:nvSpPr>
        <p:spPr>
          <a:xfrm>
            <a:off x="4817998" y="3223361"/>
            <a:ext cx="105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클라우드 서버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41A9EC2D-3980-42DC-881A-2AE4CDCB97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67" y="4418855"/>
            <a:ext cx="1032918" cy="78837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FC658BE-C8C1-431A-8DD0-51FD95224035}"/>
              </a:ext>
            </a:extLst>
          </p:cNvPr>
          <p:cNvSpPr txBox="1"/>
          <p:nvPr/>
        </p:nvSpPr>
        <p:spPr>
          <a:xfrm>
            <a:off x="1411327" y="5166827"/>
            <a:ext cx="162519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라즈베리파이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</a:t>
            </a:r>
          </a:p>
        </p:txBody>
      </p:sp>
      <p:pic>
        <p:nvPicPr>
          <p:cNvPr id="16" name="그래픽 15" descr="온도계 단색으로 채워진">
            <a:extLst>
              <a:ext uri="{FF2B5EF4-FFF2-40B4-BE49-F238E27FC236}">
                <a16:creationId xmlns:a16="http://schemas.microsoft.com/office/drawing/2014/main" id="{F36E8A61-B1B5-4961-AC0F-CC6B169A61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21481" y="3854125"/>
            <a:ext cx="914400" cy="914400"/>
          </a:xfrm>
          <a:prstGeom prst="rect">
            <a:avLst/>
          </a:prstGeom>
        </p:spPr>
      </p:pic>
      <p:pic>
        <p:nvPicPr>
          <p:cNvPr id="19" name="그래픽 18" descr="가득 찬 배터리 윤곽선">
            <a:extLst>
              <a:ext uri="{FF2B5EF4-FFF2-40B4-BE49-F238E27FC236}">
                <a16:creationId xmlns:a16="http://schemas.microsoft.com/office/drawing/2014/main" id="{F993527E-DBBA-4441-905F-4BD378AF47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94315" y="4999849"/>
            <a:ext cx="914400" cy="433723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2EED994-2FCB-47CF-8A8C-60D4B9BD84CA}"/>
              </a:ext>
            </a:extLst>
          </p:cNvPr>
          <p:cNvCxnSpPr>
            <a:cxnSpLocks/>
          </p:cNvCxnSpPr>
          <p:nvPr/>
        </p:nvCxnSpPr>
        <p:spPr>
          <a:xfrm flipV="1">
            <a:off x="2699979" y="4289976"/>
            <a:ext cx="719298" cy="4384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D59159E-626E-49A3-9261-D1134E9CF882}"/>
              </a:ext>
            </a:extLst>
          </p:cNvPr>
          <p:cNvCxnSpPr>
            <a:cxnSpLocks/>
          </p:cNvCxnSpPr>
          <p:nvPr/>
        </p:nvCxnSpPr>
        <p:spPr>
          <a:xfrm>
            <a:off x="2729571" y="4879739"/>
            <a:ext cx="391910" cy="3246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래픽 49" descr="스마트폰 단색으로 채워진">
            <a:extLst>
              <a:ext uri="{FF2B5EF4-FFF2-40B4-BE49-F238E27FC236}">
                <a16:creationId xmlns:a16="http://schemas.microsoft.com/office/drawing/2014/main" id="{B3B1A9B2-EF5F-4EA8-AE77-5C3A9F7ED6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28805" y="3369964"/>
            <a:ext cx="486823" cy="51741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91242A2-085B-4551-9DF3-470B7119EBB4}"/>
              </a:ext>
            </a:extLst>
          </p:cNvPr>
          <p:cNvSpPr txBox="1"/>
          <p:nvPr/>
        </p:nvSpPr>
        <p:spPr>
          <a:xfrm>
            <a:off x="130980" y="1543535"/>
            <a:ext cx="4079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라즈베리 파이 </a:t>
            </a:r>
            <a:r>
              <a:rPr lang="ko-KR" altLang="en-US" sz="1600" b="1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온습도</a:t>
            </a: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센서의 시나리오</a:t>
            </a:r>
          </a:p>
        </p:txBody>
      </p:sp>
      <p:pic>
        <p:nvPicPr>
          <p:cNvPr id="8" name="그래픽 7" descr="WiFi 단색으로 채워진">
            <a:extLst>
              <a:ext uri="{FF2B5EF4-FFF2-40B4-BE49-F238E27FC236}">
                <a16:creationId xmlns:a16="http://schemas.microsoft.com/office/drawing/2014/main" id="{3B4392CD-6ACF-416C-9C5D-199329D7BC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73070" y="4210390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C57E50E-5652-484A-8786-F8FFE793A910}"/>
              </a:ext>
            </a:extLst>
          </p:cNvPr>
          <p:cNvSpPr txBox="1"/>
          <p:nvPr/>
        </p:nvSpPr>
        <p:spPr>
          <a:xfrm>
            <a:off x="4261907" y="4838545"/>
            <a:ext cx="158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와이파이 연결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E5A188-F03C-440A-A73C-BF0ABA9029B7}"/>
              </a:ext>
            </a:extLst>
          </p:cNvPr>
          <p:cNvSpPr/>
          <p:nvPr/>
        </p:nvSpPr>
        <p:spPr>
          <a:xfrm rot="19729506">
            <a:off x="4047901" y="4218187"/>
            <a:ext cx="985735" cy="38229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BB03E53-32CD-42B7-B98B-29856108FE55}"/>
              </a:ext>
            </a:extLst>
          </p:cNvPr>
          <p:cNvSpPr/>
          <p:nvPr/>
        </p:nvSpPr>
        <p:spPr>
          <a:xfrm>
            <a:off x="6635817" y="3533456"/>
            <a:ext cx="1731235" cy="914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4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7483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37423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03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시스템 수행 시나리오 </a:t>
            </a: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2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11" name="그래픽 10" descr="스마트폰 단색으로 채워진">
            <a:extLst>
              <a:ext uri="{FF2B5EF4-FFF2-40B4-BE49-F238E27FC236}">
                <a16:creationId xmlns:a16="http://schemas.microsoft.com/office/drawing/2014/main" id="{B9373F4E-4EF1-4747-A0E4-EEE1A328D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359" y="1769179"/>
            <a:ext cx="1581448" cy="13188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0461C8-3C44-42DE-9CE0-5F84133F2C78}"/>
              </a:ext>
            </a:extLst>
          </p:cNvPr>
          <p:cNvSpPr txBox="1"/>
          <p:nvPr/>
        </p:nvSpPr>
        <p:spPr>
          <a:xfrm>
            <a:off x="7489417" y="6135814"/>
            <a:ext cx="435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기상 후 스마트폰 앱으로 수면 패턴 결과 파악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더 좋은 수면을 위한 수면 가이드 파악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3" name="그래픽 12" descr="수면 단색으로 채워진">
            <a:extLst>
              <a:ext uri="{FF2B5EF4-FFF2-40B4-BE49-F238E27FC236}">
                <a16:creationId xmlns:a16="http://schemas.microsoft.com/office/drawing/2014/main" id="{1E708FE9-48C8-46CD-BBBC-CDE7965CA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362" y="2784087"/>
            <a:ext cx="1874605" cy="1874605"/>
          </a:xfrm>
          <a:prstGeom prst="rect">
            <a:avLst/>
          </a:prstGeom>
        </p:spPr>
      </p:pic>
      <p:pic>
        <p:nvPicPr>
          <p:cNvPr id="20" name="그래픽 19" descr="손목시계 단색으로 채워진">
            <a:extLst>
              <a:ext uri="{FF2B5EF4-FFF2-40B4-BE49-F238E27FC236}">
                <a16:creationId xmlns:a16="http://schemas.microsoft.com/office/drawing/2014/main" id="{89B67A10-4190-4074-A51B-FE18C0F24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9917" y="3116505"/>
            <a:ext cx="1407655" cy="133007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3C9046-3EBC-449B-BB1B-F553636192F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792967" y="3721390"/>
            <a:ext cx="52506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A8F81E-0600-4194-AF39-9F26B941EBF7}"/>
              </a:ext>
            </a:extLst>
          </p:cNvPr>
          <p:cNvSpPr txBox="1"/>
          <p:nvPr/>
        </p:nvSpPr>
        <p:spPr>
          <a:xfrm>
            <a:off x="3329966" y="4446581"/>
            <a:ext cx="131070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스마트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워치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2" name="그래픽 31" descr="혼란스러운 사람 단색으로 채워진">
            <a:extLst>
              <a:ext uri="{FF2B5EF4-FFF2-40B4-BE49-F238E27FC236}">
                <a16:creationId xmlns:a16="http://schemas.microsoft.com/office/drawing/2014/main" id="{9F8231E6-7D53-4613-99E5-23555DB1E9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3463" y="4446582"/>
            <a:ext cx="1581448" cy="1581702"/>
          </a:xfrm>
          <a:prstGeom prst="rect">
            <a:avLst/>
          </a:prstGeom>
        </p:spPr>
      </p:pic>
      <p:pic>
        <p:nvPicPr>
          <p:cNvPr id="33" name="그래픽 32" descr="클라우드 동기화 윤곽선">
            <a:extLst>
              <a:ext uri="{FF2B5EF4-FFF2-40B4-BE49-F238E27FC236}">
                <a16:creationId xmlns:a16="http://schemas.microsoft.com/office/drawing/2014/main" id="{F502D2EE-66AE-4DB6-90AB-3798727549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64941" y="3215141"/>
            <a:ext cx="1467853" cy="146785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3EF6A07-66FC-4B7C-87CC-56FF66A5B928}"/>
              </a:ext>
            </a:extLst>
          </p:cNvPr>
          <p:cNvSpPr txBox="1"/>
          <p:nvPr/>
        </p:nvSpPr>
        <p:spPr>
          <a:xfrm>
            <a:off x="6430116" y="3222261"/>
            <a:ext cx="105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클라우드 서버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화살표: 위쪽/아래쪽 35">
            <a:extLst>
              <a:ext uri="{FF2B5EF4-FFF2-40B4-BE49-F238E27FC236}">
                <a16:creationId xmlns:a16="http://schemas.microsoft.com/office/drawing/2014/main" id="{CB0F3231-401D-48C2-8C01-299E07A63B06}"/>
              </a:ext>
            </a:extLst>
          </p:cNvPr>
          <p:cNvSpPr/>
          <p:nvPr/>
        </p:nvSpPr>
        <p:spPr>
          <a:xfrm rot="5400000">
            <a:off x="5347528" y="2843102"/>
            <a:ext cx="336507" cy="2059323"/>
          </a:xfrm>
          <a:prstGeom prst="upDownArrow">
            <a:avLst>
              <a:gd name="adj1" fmla="val 50000"/>
              <a:gd name="adj2" fmla="val 52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위쪽/아래쪽 48">
            <a:extLst>
              <a:ext uri="{FF2B5EF4-FFF2-40B4-BE49-F238E27FC236}">
                <a16:creationId xmlns:a16="http://schemas.microsoft.com/office/drawing/2014/main" id="{0CE30C01-3879-4FD4-B55B-D5E4469DB855}"/>
              </a:ext>
            </a:extLst>
          </p:cNvPr>
          <p:cNvSpPr/>
          <p:nvPr/>
        </p:nvSpPr>
        <p:spPr>
          <a:xfrm rot="13706536">
            <a:off x="8166309" y="2469959"/>
            <a:ext cx="336507" cy="1476334"/>
          </a:xfrm>
          <a:prstGeom prst="upDownArrow">
            <a:avLst>
              <a:gd name="adj1" fmla="val 50027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래픽 49" descr="스마트폰 단색으로 채워진">
            <a:extLst>
              <a:ext uri="{FF2B5EF4-FFF2-40B4-BE49-F238E27FC236}">
                <a16:creationId xmlns:a16="http://schemas.microsoft.com/office/drawing/2014/main" id="{B3B1A9B2-EF5F-4EA8-AE77-5C3A9F7ED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793" y="4671876"/>
            <a:ext cx="486823" cy="51741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884EDF-E4D4-465B-B5C3-CEDB1CFDBB9F}"/>
              </a:ext>
            </a:extLst>
          </p:cNvPr>
          <p:cNvSpPr txBox="1"/>
          <p:nvPr/>
        </p:nvSpPr>
        <p:spPr>
          <a:xfrm>
            <a:off x="132350" y="1510519"/>
            <a:ext cx="5192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스마트 </a:t>
            </a:r>
            <a:r>
              <a:rPr lang="ko-KR" altLang="en-US" sz="1600" b="1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워치를</a:t>
            </a: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이용한 사용자 데이터 추출 시나리오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76E260-6C80-4BF4-8569-661EA6A9945A}"/>
              </a:ext>
            </a:extLst>
          </p:cNvPr>
          <p:cNvSpPr txBox="1"/>
          <p:nvPr/>
        </p:nvSpPr>
        <p:spPr>
          <a:xfrm>
            <a:off x="5650891" y="4368856"/>
            <a:ext cx="3136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클라우드 서버에서 머신 러닝을 통해 사용자 데이터 결과를 학습하여 결과물을 저장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BA1A905-595F-4B98-9129-F6F668DA884F}"/>
              </a:ext>
            </a:extLst>
          </p:cNvPr>
          <p:cNvSpPr/>
          <p:nvPr/>
        </p:nvSpPr>
        <p:spPr>
          <a:xfrm>
            <a:off x="9031115" y="3269354"/>
            <a:ext cx="490543" cy="120681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AEDEDB56-55FC-442D-A970-C233596A8A83}"/>
              </a:ext>
            </a:extLst>
          </p:cNvPr>
          <p:cNvSpPr/>
          <p:nvPr/>
        </p:nvSpPr>
        <p:spPr>
          <a:xfrm>
            <a:off x="9513641" y="3269354"/>
            <a:ext cx="490543" cy="120681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63AF868-8875-4EFB-A249-6FDB066798D0}"/>
              </a:ext>
            </a:extLst>
          </p:cNvPr>
          <p:cNvCxnSpPr>
            <a:cxnSpLocks/>
          </p:cNvCxnSpPr>
          <p:nvPr/>
        </p:nvCxnSpPr>
        <p:spPr>
          <a:xfrm>
            <a:off x="4020601" y="4823118"/>
            <a:ext cx="0" cy="5523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FE2164-A66C-461C-9194-DCF9572F5493}"/>
              </a:ext>
            </a:extLst>
          </p:cNvPr>
          <p:cNvSpPr txBox="1"/>
          <p:nvPr/>
        </p:nvSpPr>
        <p:spPr>
          <a:xfrm>
            <a:off x="2639719" y="5587570"/>
            <a:ext cx="122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Google fit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A3EBB2-4F9D-4FFA-B6F4-6D513DF35033}"/>
              </a:ext>
            </a:extLst>
          </p:cNvPr>
          <p:cNvSpPr txBox="1"/>
          <p:nvPr/>
        </p:nvSpPr>
        <p:spPr>
          <a:xfrm>
            <a:off x="4006628" y="5378847"/>
            <a:ext cx="2414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 데이터 기록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활동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걸음 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칼로리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흡연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음주 유무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C722717-F691-4B94-9286-2A1F0539701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670586" y="2428623"/>
            <a:ext cx="99977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더하기 기호 3">
            <a:extLst>
              <a:ext uri="{FF2B5EF4-FFF2-40B4-BE49-F238E27FC236}">
                <a16:creationId xmlns:a16="http://schemas.microsoft.com/office/drawing/2014/main" id="{FF68CEC1-6028-48CB-8D31-AF74F6457D9D}"/>
              </a:ext>
            </a:extLst>
          </p:cNvPr>
          <p:cNvSpPr/>
          <p:nvPr/>
        </p:nvSpPr>
        <p:spPr>
          <a:xfrm>
            <a:off x="3868214" y="5662569"/>
            <a:ext cx="276828" cy="26355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CF71E9-6818-4FE0-9AE0-80F11F228E8F}"/>
              </a:ext>
            </a:extLst>
          </p:cNvPr>
          <p:cNvSpPr txBox="1"/>
          <p:nvPr/>
        </p:nvSpPr>
        <p:spPr>
          <a:xfrm>
            <a:off x="4006628" y="2207120"/>
            <a:ext cx="122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Google fit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3C8AFF-4E16-446C-BE9C-F9D667B57301}"/>
              </a:ext>
            </a:extLst>
          </p:cNvPr>
          <p:cNvSpPr txBox="1"/>
          <p:nvPr/>
        </p:nvSpPr>
        <p:spPr>
          <a:xfrm>
            <a:off x="5373537" y="1998397"/>
            <a:ext cx="2414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 데이터 기록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활동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걸음 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칼로리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흡연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음주 유무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sp>
        <p:nvSpPr>
          <p:cNvPr id="37" name="더하기 기호 36">
            <a:extLst>
              <a:ext uri="{FF2B5EF4-FFF2-40B4-BE49-F238E27FC236}">
                <a16:creationId xmlns:a16="http://schemas.microsoft.com/office/drawing/2014/main" id="{4F167443-D0EE-4FD9-99EE-EF19977D4AB9}"/>
              </a:ext>
            </a:extLst>
          </p:cNvPr>
          <p:cNvSpPr/>
          <p:nvPr/>
        </p:nvSpPr>
        <p:spPr>
          <a:xfrm>
            <a:off x="5235123" y="2282119"/>
            <a:ext cx="276828" cy="26355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1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BED7688-914A-4992-8F47-472474E27FA3}"/>
              </a:ext>
            </a:extLst>
          </p:cNvPr>
          <p:cNvSpPr/>
          <p:nvPr/>
        </p:nvSpPr>
        <p:spPr>
          <a:xfrm>
            <a:off x="5079406" y="1820410"/>
            <a:ext cx="2685421" cy="43748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854027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843105" y="112789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04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시스템 구성도</a:t>
            </a:r>
          </a:p>
        </p:txBody>
      </p:sp>
      <p:pic>
        <p:nvPicPr>
          <p:cNvPr id="37" name="그래픽 36" descr="손목시계 단색으로 채워진">
            <a:extLst>
              <a:ext uri="{FF2B5EF4-FFF2-40B4-BE49-F238E27FC236}">
                <a16:creationId xmlns:a16="http://schemas.microsoft.com/office/drawing/2014/main" id="{79674192-8C85-4E6D-9882-25D65212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212" y="2255669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EDB0929-F96A-48FF-9EE0-E345FE46C8F2}"/>
              </a:ext>
            </a:extLst>
          </p:cNvPr>
          <p:cNvSpPr txBox="1"/>
          <p:nvPr/>
        </p:nvSpPr>
        <p:spPr>
          <a:xfrm>
            <a:off x="276865" y="3197384"/>
            <a:ext cx="131070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스마트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워치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4F434E-3D92-49FF-B99D-156CFE9463CD}"/>
              </a:ext>
            </a:extLst>
          </p:cNvPr>
          <p:cNvSpPr/>
          <p:nvPr/>
        </p:nvSpPr>
        <p:spPr>
          <a:xfrm>
            <a:off x="257003" y="4634004"/>
            <a:ext cx="1297570" cy="5855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라즈베리 파이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7" name="그림 6" descr="클립아트이(가) 표시된 사진&#10;&#10;자동 생성된 설명">
            <a:extLst>
              <a:ext uri="{FF2B5EF4-FFF2-40B4-BE49-F238E27FC236}">
                <a16:creationId xmlns:a16="http://schemas.microsoft.com/office/drawing/2014/main" id="{47025D50-A759-4225-9117-E68DA85CD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8" y="3660807"/>
            <a:ext cx="1297569" cy="9903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AD6D6D-4835-4F96-8EDC-2308FCBE4630}"/>
              </a:ext>
            </a:extLst>
          </p:cNvPr>
          <p:cNvSpPr txBox="1"/>
          <p:nvPr/>
        </p:nvSpPr>
        <p:spPr>
          <a:xfrm>
            <a:off x="45911" y="921084"/>
            <a:ext cx="5192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대략적 시스템 구성도</a:t>
            </a:r>
          </a:p>
        </p:txBody>
      </p:sp>
      <p:sp>
        <p:nvSpPr>
          <p:cNvPr id="66" name="원통형 65">
            <a:extLst>
              <a:ext uri="{FF2B5EF4-FFF2-40B4-BE49-F238E27FC236}">
                <a16:creationId xmlns:a16="http://schemas.microsoft.com/office/drawing/2014/main" id="{6A5E255C-81AB-40CF-ACC2-FFC2BA676177}"/>
              </a:ext>
            </a:extLst>
          </p:cNvPr>
          <p:cNvSpPr/>
          <p:nvPr/>
        </p:nvSpPr>
        <p:spPr>
          <a:xfrm>
            <a:off x="3775450" y="1982718"/>
            <a:ext cx="1147483" cy="1282296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MySql</a:t>
            </a:r>
            <a:endParaRPr lang="en-US" altLang="ko-KR" dirty="0"/>
          </a:p>
          <a:p>
            <a:pPr algn="ctr"/>
            <a:r>
              <a:rPr lang="en-US" altLang="ko-KR" dirty="0" err="1"/>
              <a:t>DataBase</a:t>
            </a:r>
            <a:endParaRPr lang="ko-KR" altLang="en-US" dirty="0"/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DEEE293F-2AF8-4E07-8E43-6A8B49236A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63076" y="4735307"/>
            <a:ext cx="329128" cy="550400"/>
          </a:xfrm>
          <a:prstGeom prst="curvedConnector4">
            <a:avLst>
              <a:gd name="adj1" fmla="val -69456"/>
              <a:gd name="adj2" fmla="val 7873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22E0C8B-BB97-4321-9992-BA866A1E97B6}"/>
              </a:ext>
            </a:extLst>
          </p:cNvPr>
          <p:cNvSpPr txBox="1"/>
          <p:nvPr/>
        </p:nvSpPr>
        <p:spPr>
          <a:xfrm>
            <a:off x="4933831" y="5554036"/>
            <a:ext cx="1531187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Machine running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Processing</a:t>
            </a:r>
          </a:p>
        </p:txBody>
      </p:sp>
      <p:pic>
        <p:nvPicPr>
          <p:cNvPr id="73" name="그림 72" descr="텍스트이(가) 표시된 사진&#10;&#10;자동 생성된 설명">
            <a:extLst>
              <a:ext uri="{FF2B5EF4-FFF2-40B4-BE49-F238E27FC236}">
                <a16:creationId xmlns:a16="http://schemas.microsoft.com/office/drawing/2014/main" id="{DFE3F007-3EAE-4DE2-858F-DF712488E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28" y="3839783"/>
            <a:ext cx="1021168" cy="1112616"/>
          </a:xfrm>
          <a:prstGeom prst="rect">
            <a:avLst/>
          </a:prstGeom>
        </p:spPr>
      </p:pic>
      <p:pic>
        <p:nvPicPr>
          <p:cNvPr id="74" name="그래픽 73" descr="혼란스러운 사람 단색으로 채워진">
            <a:extLst>
              <a:ext uri="{FF2B5EF4-FFF2-40B4-BE49-F238E27FC236}">
                <a16:creationId xmlns:a16="http://schemas.microsoft.com/office/drawing/2014/main" id="{47C52CEB-F5D7-40CC-B7B2-ECF68CE63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04137" y="2356104"/>
            <a:ext cx="1581448" cy="1581702"/>
          </a:xfrm>
          <a:prstGeom prst="rect">
            <a:avLst/>
          </a:prstGeom>
        </p:spPr>
      </p:pic>
      <p:pic>
        <p:nvPicPr>
          <p:cNvPr id="75" name="그래픽 74" descr="스마트폰 단색으로 채워진">
            <a:extLst>
              <a:ext uri="{FF2B5EF4-FFF2-40B4-BE49-F238E27FC236}">
                <a16:creationId xmlns:a16="http://schemas.microsoft.com/office/drawing/2014/main" id="{7AFCAFD8-E7CC-4F75-AB95-A3052673D7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58040" y="2575874"/>
            <a:ext cx="486823" cy="517414"/>
          </a:xfrm>
          <a:prstGeom prst="rect">
            <a:avLst/>
          </a:prstGeom>
        </p:spPr>
      </p:pic>
      <p:sp>
        <p:nvSpPr>
          <p:cNvPr id="76" name="화살표: 위쪽/아래쪽 75">
            <a:extLst>
              <a:ext uri="{FF2B5EF4-FFF2-40B4-BE49-F238E27FC236}">
                <a16:creationId xmlns:a16="http://schemas.microsoft.com/office/drawing/2014/main" id="{4765A744-C0E5-4550-9C96-7E1150B61400}"/>
              </a:ext>
            </a:extLst>
          </p:cNvPr>
          <p:cNvSpPr/>
          <p:nvPr/>
        </p:nvSpPr>
        <p:spPr>
          <a:xfrm>
            <a:off x="6249329" y="3500118"/>
            <a:ext cx="357011" cy="64745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B22DA9F-1045-484D-8459-33B112C1F060}"/>
              </a:ext>
            </a:extLst>
          </p:cNvPr>
          <p:cNvSpPr txBox="1"/>
          <p:nvPr/>
        </p:nvSpPr>
        <p:spPr>
          <a:xfrm>
            <a:off x="5293605" y="1887439"/>
            <a:ext cx="69024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AWS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98084-63C1-42C7-B2AE-2D61867ABF3B}"/>
              </a:ext>
            </a:extLst>
          </p:cNvPr>
          <p:cNvSpPr txBox="1"/>
          <p:nvPr/>
        </p:nvSpPr>
        <p:spPr>
          <a:xfrm>
            <a:off x="10423716" y="4057537"/>
            <a:ext cx="176828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(Client)</a:t>
            </a:r>
          </a:p>
        </p:txBody>
      </p:sp>
      <p:sp>
        <p:nvSpPr>
          <p:cNvPr id="33" name="화살표: 위쪽/아래쪽 32">
            <a:extLst>
              <a:ext uri="{FF2B5EF4-FFF2-40B4-BE49-F238E27FC236}">
                <a16:creationId xmlns:a16="http://schemas.microsoft.com/office/drawing/2014/main" id="{2C6C66D2-B665-4846-A73C-CB4C6AC7E94F}"/>
              </a:ext>
            </a:extLst>
          </p:cNvPr>
          <p:cNvSpPr/>
          <p:nvPr/>
        </p:nvSpPr>
        <p:spPr>
          <a:xfrm rot="3016753">
            <a:off x="9661738" y="3073666"/>
            <a:ext cx="289616" cy="158251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위쪽/아래쪽 33">
            <a:extLst>
              <a:ext uri="{FF2B5EF4-FFF2-40B4-BE49-F238E27FC236}">
                <a16:creationId xmlns:a16="http://schemas.microsoft.com/office/drawing/2014/main" id="{3005F3C9-701F-433C-90FB-027FEAF99682}"/>
              </a:ext>
            </a:extLst>
          </p:cNvPr>
          <p:cNvSpPr/>
          <p:nvPr/>
        </p:nvSpPr>
        <p:spPr>
          <a:xfrm rot="4459387">
            <a:off x="7292191" y="4154644"/>
            <a:ext cx="310569" cy="1071424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위쪽/아래쪽 34">
            <a:extLst>
              <a:ext uri="{FF2B5EF4-FFF2-40B4-BE49-F238E27FC236}">
                <a16:creationId xmlns:a16="http://schemas.microsoft.com/office/drawing/2014/main" id="{54FDBB4D-31F5-4352-A003-F81A7CB963A4}"/>
              </a:ext>
            </a:extLst>
          </p:cNvPr>
          <p:cNvSpPr/>
          <p:nvPr/>
        </p:nvSpPr>
        <p:spPr>
          <a:xfrm rot="5400000">
            <a:off x="5141611" y="2273499"/>
            <a:ext cx="303987" cy="690247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래픽 8" descr="남자 옆모습 단색으로 채워진">
            <a:extLst>
              <a:ext uri="{FF2B5EF4-FFF2-40B4-BE49-F238E27FC236}">
                <a16:creationId xmlns:a16="http://schemas.microsoft.com/office/drawing/2014/main" id="{42691E9D-EEA0-4028-96E0-D3B6EC62B0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85111" y="3000660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4612DD0-50B7-4F18-A21A-5FCE2C3A6273}"/>
              </a:ext>
            </a:extLst>
          </p:cNvPr>
          <p:cNvSpPr txBox="1"/>
          <p:nvPr/>
        </p:nvSpPr>
        <p:spPr>
          <a:xfrm>
            <a:off x="1725754" y="3839783"/>
            <a:ext cx="83311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화살표: 위쪽/아래쪽 38">
            <a:extLst>
              <a:ext uri="{FF2B5EF4-FFF2-40B4-BE49-F238E27FC236}">
                <a16:creationId xmlns:a16="http://schemas.microsoft.com/office/drawing/2014/main" id="{D99556E3-A8B6-4F1A-9822-881427082D55}"/>
              </a:ext>
            </a:extLst>
          </p:cNvPr>
          <p:cNvSpPr/>
          <p:nvPr/>
        </p:nvSpPr>
        <p:spPr>
          <a:xfrm rot="3875291">
            <a:off x="3007117" y="2597348"/>
            <a:ext cx="289616" cy="1219769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23DA9D-BAC4-49A3-AEE6-D6FD92E16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398" y="2005102"/>
            <a:ext cx="2475707" cy="158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p by Step Creation of an EC2 Instance in AWS and Access it via Putty &amp;  WinSCP | by Balakrishnakumar V | Towards AI | Medium">
            <a:extLst>
              <a:ext uri="{FF2B5EF4-FFF2-40B4-BE49-F238E27FC236}">
                <a16:creationId xmlns:a16="http://schemas.microsoft.com/office/drawing/2014/main" id="{E1CD3C5C-B875-46B8-BAC4-D307F7783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406" y="3966280"/>
            <a:ext cx="2780239" cy="17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260E914-CC44-4628-A39A-F42736479B4C}"/>
              </a:ext>
            </a:extLst>
          </p:cNvPr>
          <p:cNvSpPr txBox="1"/>
          <p:nvPr/>
        </p:nvSpPr>
        <p:spPr>
          <a:xfrm>
            <a:off x="5440646" y="1445041"/>
            <a:ext cx="153899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클라우드 서버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C1D59F-637A-4943-BAC2-DA11E430E934}"/>
              </a:ext>
            </a:extLst>
          </p:cNvPr>
          <p:cNvSpPr txBox="1"/>
          <p:nvPr/>
        </p:nvSpPr>
        <p:spPr>
          <a:xfrm>
            <a:off x="8540316" y="5028098"/>
            <a:ext cx="3104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안드로이드와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RDS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연결하기 위해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프로토콜 사용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FF622A-0110-443A-98F4-B9C67AF829AD}"/>
              </a:ext>
            </a:extLst>
          </p:cNvPr>
          <p:cNvSpPr txBox="1"/>
          <p:nvPr/>
        </p:nvSpPr>
        <p:spPr>
          <a:xfrm>
            <a:off x="2678519" y="3565876"/>
            <a:ext cx="1614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측정 데이터 저장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7" name="왼쪽 중괄호 46">
            <a:extLst>
              <a:ext uri="{FF2B5EF4-FFF2-40B4-BE49-F238E27FC236}">
                <a16:creationId xmlns:a16="http://schemas.microsoft.com/office/drawing/2014/main" id="{868E73A5-00D9-4873-A603-977691EA071E}"/>
              </a:ext>
            </a:extLst>
          </p:cNvPr>
          <p:cNvSpPr/>
          <p:nvPr/>
        </p:nvSpPr>
        <p:spPr>
          <a:xfrm rot="10800000">
            <a:off x="1412841" y="2811018"/>
            <a:ext cx="520118" cy="1400038"/>
          </a:xfrm>
          <a:prstGeom prst="leftBrace">
            <a:avLst>
              <a:gd name="adj1" fmla="val 4220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Welcome to Python.org">
            <a:extLst>
              <a:ext uri="{FF2B5EF4-FFF2-40B4-BE49-F238E27FC236}">
                <a16:creationId xmlns:a16="http://schemas.microsoft.com/office/drawing/2014/main" id="{0B943A42-C6CB-47FB-B386-B6A294DB7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632" y="4549785"/>
            <a:ext cx="752152" cy="75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9E63908-D676-4958-B9D5-94030AB96585}"/>
              </a:ext>
            </a:extLst>
          </p:cNvPr>
          <p:cNvSpPr txBox="1"/>
          <p:nvPr/>
        </p:nvSpPr>
        <p:spPr>
          <a:xfrm>
            <a:off x="4816670" y="5175071"/>
            <a:ext cx="83311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19161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7483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37423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05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개발 환경 및 개발 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D39312-B44F-4CD5-B914-EF2B555A729D}"/>
              </a:ext>
            </a:extLst>
          </p:cNvPr>
          <p:cNvSpPr txBox="1"/>
          <p:nvPr/>
        </p:nvSpPr>
        <p:spPr>
          <a:xfrm>
            <a:off x="929973" y="1927373"/>
            <a:ext cx="2200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개발 환경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6A9FE-4336-4205-80D4-421F72A51447}"/>
              </a:ext>
            </a:extLst>
          </p:cNvPr>
          <p:cNvSpPr txBox="1"/>
          <p:nvPr/>
        </p:nvSpPr>
        <p:spPr>
          <a:xfrm>
            <a:off x="1474675" y="2565318"/>
            <a:ext cx="97388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 언어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JAVA, Kotlin, Python3, SQL, JavaScript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/>
              </a:rPr>
              <a:t>주요 라이브러리 및 프레임 워크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/>
              </a:rPr>
              <a:t>: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KoPub돋움체 Light" panose="00000300000000000000"/>
              </a:rPr>
              <a:t>Tensorflow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KoPub돋움체 Light" panose="00000300000000000000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KoPub돋움체 Light" panose="00000300000000000000"/>
              </a:rPr>
              <a:t>Adtfruit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/>
            </a:endParaRP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서버 프로세서 및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 : 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AWS EC2, AWS RDS(MySQL)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스마트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워치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갤럭시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워치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라즈베리 파이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 (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온습도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센서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514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7483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37423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05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개발 환경 및 개발 방법 </a:t>
            </a: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1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6F4A6-32CE-483A-94C3-76E7DDAAA748}"/>
              </a:ext>
            </a:extLst>
          </p:cNvPr>
          <p:cNvSpPr txBox="1"/>
          <p:nvPr/>
        </p:nvSpPr>
        <p:spPr>
          <a:xfrm>
            <a:off x="64170" y="1679796"/>
            <a:ext cx="2200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개발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D2A94-5A07-4051-8FB3-5F2D81A48BE7}"/>
              </a:ext>
            </a:extLst>
          </p:cNvPr>
          <p:cNvSpPr txBox="1"/>
          <p:nvPr/>
        </p:nvSpPr>
        <p:spPr>
          <a:xfrm>
            <a:off x="1514222" y="1639600"/>
            <a:ext cx="1016325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모바일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Application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	- Android Studio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이용한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Android App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사용자의 수면 전 환경을 파악하기 위한 사용자 데이터 추출 세션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머신 러닝 알고리즘으로 데이터를 이용해 사용자 데이터 분석한 결과물 출력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	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세션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라즈베리 파이와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온습도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센서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(DHT-11 or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DHT-12)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이용하여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온습도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정보 추출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-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라즈비안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OS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터미널로 리눅스 환경에서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온습도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정보 추출 응용프로그램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- Adafruit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라이브러리와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DHT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라이브러리 패기지를 설치하여 인프라 구축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스마트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Watch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Application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- Google fit API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제공하는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Recording API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사용하여 데이터 유형을 기록하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수면 전 활동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걸음 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거리를 수동적으로 기록하여 최적의 수면시간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악하는데 보조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45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7483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37423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05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개발 환경 및 개발 방법 </a:t>
            </a: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2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6F4A6-32CE-483A-94C3-76E7DDAAA748}"/>
              </a:ext>
            </a:extLst>
          </p:cNvPr>
          <p:cNvSpPr txBox="1"/>
          <p:nvPr/>
        </p:nvSpPr>
        <p:spPr>
          <a:xfrm>
            <a:off x="64170" y="1679796"/>
            <a:ext cx="2200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머신러닝</a:t>
            </a: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D2A94-5A07-4051-8FB3-5F2D81A48BE7}"/>
              </a:ext>
            </a:extLst>
          </p:cNvPr>
          <p:cNvSpPr txBox="1"/>
          <p:nvPr/>
        </p:nvSpPr>
        <p:spPr>
          <a:xfrm>
            <a:off x="205397" y="2132658"/>
            <a:ext cx="65002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선형 회귀 알고리즘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(Linear regression)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여러 개의 사용자 데이터를 추출하여 특정한 조건들을 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으로 표현할 수 있음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- x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증가량에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따라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증가량의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변화 혹은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증가량에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따른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x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가량의 변화로 예측가능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사용자 수면 데이터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증가량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변화시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감소시에도 포함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 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	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이터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 예측 가능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Logistic regression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두가지 값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(Yes or No)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중 하나로 예측을 하는 방법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만일 두가지 값이 아닌 중간 값이 나온다면 확률로 나옴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수면 데이터로 확률 예측 가능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Kmeans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Clustering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여러 개의 데이터를 프로그래머가 분류 개수를 지정하면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 개수만큼 데이터를 특징 및 속성별로 나누어 분류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여러 개의 수면 데이터의 특징을 찾아 예측 시 유용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D8CF85-2E55-4424-988A-F49D910EA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491" y="1525475"/>
            <a:ext cx="2200900" cy="14748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8ADFF9-A8EB-4B58-8129-339C3608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96" y="2987069"/>
            <a:ext cx="2200900" cy="13464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A5E60E-98FF-44EF-A66C-853C339B3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51" y="4731628"/>
            <a:ext cx="2674852" cy="19998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272F97-D49C-4E2F-BA7A-671196D1F0F2}"/>
              </a:ext>
            </a:extLst>
          </p:cNvPr>
          <p:cNvSpPr txBox="1"/>
          <p:nvPr/>
        </p:nvSpPr>
        <p:spPr>
          <a:xfrm>
            <a:off x="7911523" y="1649018"/>
            <a:ext cx="188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Linear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FF2D5-85DE-485A-B123-11195A26FD82}"/>
              </a:ext>
            </a:extLst>
          </p:cNvPr>
          <p:cNvSpPr txBox="1"/>
          <p:nvPr/>
        </p:nvSpPr>
        <p:spPr>
          <a:xfrm>
            <a:off x="9162496" y="3643724"/>
            <a:ext cx="188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Logistic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4EAF60-B3AB-414A-9581-472E17DEADCB}"/>
              </a:ext>
            </a:extLst>
          </p:cNvPr>
          <p:cNvSpPr txBox="1"/>
          <p:nvPr/>
        </p:nvSpPr>
        <p:spPr>
          <a:xfrm>
            <a:off x="7696937" y="5987379"/>
            <a:ext cx="188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Kmeans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36326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9596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3" y="149780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05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개발 환경 및 개발 방법 </a:t>
            </a: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3 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6F4A6-32CE-483A-94C3-76E7DDAAA748}"/>
              </a:ext>
            </a:extLst>
          </p:cNvPr>
          <p:cNvSpPr txBox="1"/>
          <p:nvPr/>
        </p:nvSpPr>
        <p:spPr>
          <a:xfrm>
            <a:off x="64170" y="1045158"/>
            <a:ext cx="2200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스토리보드 순서도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A57EDE6-66F3-4575-8DD7-CED3A2706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29" y="1383712"/>
            <a:ext cx="1425148" cy="1902366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A433588A-0C1B-4F8A-B2F3-7579E9313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1" y="1339229"/>
            <a:ext cx="1224948" cy="1808236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E1730DC9-3E16-43CD-99EF-6B31129B4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04" y="1347951"/>
            <a:ext cx="1326612" cy="1835276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7F76B59-5D3A-4261-AA7E-89CC78083787}"/>
              </a:ext>
            </a:extLst>
          </p:cNvPr>
          <p:cNvSpPr/>
          <p:nvPr/>
        </p:nvSpPr>
        <p:spPr>
          <a:xfrm>
            <a:off x="1324080" y="1989064"/>
            <a:ext cx="502024" cy="313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0CEA5B2-6E11-4EFB-9EAC-9137E8167CDB}"/>
              </a:ext>
            </a:extLst>
          </p:cNvPr>
          <p:cNvSpPr/>
          <p:nvPr/>
        </p:nvSpPr>
        <p:spPr>
          <a:xfrm>
            <a:off x="3170197" y="1989063"/>
            <a:ext cx="502024" cy="313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40471-E790-4D7E-B272-73A41FF6256D}"/>
              </a:ext>
            </a:extLst>
          </p:cNvPr>
          <p:cNvSpPr txBox="1"/>
          <p:nvPr/>
        </p:nvSpPr>
        <p:spPr>
          <a:xfrm>
            <a:off x="1164618" y="3874725"/>
            <a:ext cx="1360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스마트폰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95E31-3D41-4DF8-847A-2A4A49B9DED8}"/>
              </a:ext>
            </a:extLst>
          </p:cNvPr>
          <p:cNvSpPr txBox="1"/>
          <p:nvPr/>
        </p:nvSpPr>
        <p:spPr>
          <a:xfrm>
            <a:off x="5582053" y="5753148"/>
            <a:ext cx="1584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스마트 </a:t>
            </a:r>
            <a:r>
              <a:rPr lang="ko-KR" altLang="en-US" sz="1600" b="1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워치</a:t>
            </a:r>
            <a:endParaRPr lang="ko-KR" altLang="en-US" sz="16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DFDB423-783E-4A54-BCAF-919B7703F4DD}"/>
              </a:ext>
            </a:extLst>
          </p:cNvPr>
          <p:cNvSpPr/>
          <p:nvPr/>
        </p:nvSpPr>
        <p:spPr>
          <a:xfrm rot="7917699">
            <a:off x="3431687" y="3633268"/>
            <a:ext cx="919243" cy="313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4DF53AB-9E56-47AC-BC64-0562B06EF176}"/>
              </a:ext>
            </a:extLst>
          </p:cNvPr>
          <p:cNvSpPr/>
          <p:nvPr/>
        </p:nvSpPr>
        <p:spPr>
          <a:xfrm rot="2732316">
            <a:off x="4346935" y="3624527"/>
            <a:ext cx="919243" cy="313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B8C76A4-EDBE-4F5A-B9A2-82686F1A92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72" y="4307920"/>
            <a:ext cx="1333893" cy="19864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C7ABFAD-6E0B-4D24-8273-90C395D5B3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4312718"/>
            <a:ext cx="1343488" cy="1981646"/>
          </a:xfrm>
          <a:prstGeom prst="rect">
            <a:avLst/>
          </a:prstGeom>
        </p:spPr>
      </p:pic>
      <p:pic>
        <p:nvPicPr>
          <p:cNvPr id="20" name="그림 19" descr="텍스트, 스포츠, 운동경기이(가) 표시된 사진&#10;&#10;자동 생성된 설명">
            <a:extLst>
              <a:ext uri="{FF2B5EF4-FFF2-40B4-BE49-F238E27FC236}">
                <a16:creationId xmlns:a16="http://schemas.microsoft.com/office/drawing/2014/main" id="{C6CBBD16-A694-4C87-98E4-7390D8A501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32" y="4259185"/>
            <a:ext cx="1377496" cy="1339830"/>
          </a:xfrm>
          <a:prstGeom prst="rect">
            <a:avLst/>
          </a:prstGeom>
        </p:spPr>
      </p:pic>
      <p:pic>
        <p:nvPicPr>
          <p:cNvPr id="21" name="그림 20" descr="텍스트, 스포츠이(가) 표시된 사진&#10;&#10;자동 생성된 설명">
            <a:extLst>
              <a:ext uri="{FF2B5EF4-FFF2-40B4-BE49-F238E27FC236}">
                <a16:creationId xmlns:a16="http://schemas.microsoft.com/office/drawing/2014/main" id="{A1324E92-2C45-4930-AAB5-5E2C577C6B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77" y="4269947"/>
            <a:ext cx="1495876" cy="132368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4D3F914-DD03-458B-BDEA-451B69F573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45" y="4259185"/>
            <a:ext cx="1490495" cy="1334450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E62F41E-82C5-48A5-B527-1F92CA231C48}"/>
              </a:ext>
            </a:extLst>
          </p:cNvPr>
          <p:cNvSpPr/>
          <p:nvPr/>
        </p:nvSpPr>
        <p:spPr>
          <a:xfrm>
            <a:off x="8869720" y="4155008"/>
            <a:ext cx="919243" cy="313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67B69A2A-06CE-4B8A-B920-98EDA7791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31" y="1980855"/>
            <a:ext cx="2151909" cy="3422686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0268370-380F-40F4-8E25-3E8A35980476}"/>
              </a:ext>
            </a:extLst>
          </p:cNvPr>
          <p:cNvSpPr/>
          <p:nvPr/>
        </p:nvSpPr>
        <p:spPr>
          <a:xfrm>
            <a:off x="8869720" y="4500017"/>
            <a:ext cx="919243" cy="313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7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7483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37423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06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업무 분담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95BDADE-F822-45AF-A181-768F7067B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21109"/>
              </p:ext>
            </p:extLst>
          </p:nvPr>
        </p:nvGraphicFramePr>
        <p:xfrm>
          <a:off x="507440" y="1548732"/>
          <a:ext cx="10992562" cy="523194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47051">
                  <a:extLst>
                    <a:ext uri="{9D8B030D-6E8A-4147-A177-3AD203B41FA5}">
                      <a16:colId xmlns:a16="http://schemas.microsoft.com/office/drawing/2014/main" val="1218735866"/>
                    </a:ext>
                  </a:extLst>
                </a:gridCol>
                <a:gridCol w="3147959">
                  <a:extLst>
                    <a:ext uri="{9D8B030D-6E8A-4147-A177-3AD203B41FA5}">
                      <a16:colId xmlns:a16="http://schemas.microsoft.com/office/drawing/2014/main" val="419709402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409191056"/>
                    </a:ext>
                  </a:extLst>
                </a:gridCol>
                <a:gridCol w="3497152">
                  <a:extLst>
                    <a:ext uri="{9D8B030D-6E8A-4147-A177-3AD203B41FA5}">
                      <a16:colId xmlns:a16="http://schemas.microsoft.com/office/drawing/2014/main" val="3490981649"/>
                    </a:ext>
                  </a:extLst>
                </a:gridCol>
              </a:tblGrid>
              <a:tr h="42739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이풍훈</a:t>
                      </a:r>
                    </a:p>
                  </a:txBody>
                  <a:tcPr marL="80698" marR="80698" marT="45460" marB="454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조남준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김동윤</a:t>
                      </a:r>
                    </a:p>
                  </a:txBody>
                  <a:tcPr marL="80698" marR="80698" marT="45460" marB="454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381140"/>
                  </a:ext>
                </a:extLst>
              </a:tr>
              <a:tr h="183979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개발목표</a:t>
                      </a:r>
                    </a:p>
                  </a:txBody>
                  <a:tcPr marL="80698" marR="80698" marT="45460" marB="454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모바일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개발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사용자 데이터에 따른 머신 러닝 알고리즘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+mn-ea"/>
                        </a:rPr>
                        <a:t>서버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+mn-ea"/>
                        </a:rPr>
                        <a:t>, DB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+mn-ea"/>
                        </a:rPr>
                        <a:t>구현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Google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fit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API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를 활용해 사용자의 데이터 추출 방법 개발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80698" marR="80698" marT="45460" marB="45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스마트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watch application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(UI)</a:t>
                      </a:r>
                    </a:p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Google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fit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중의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Recording API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이용하여 사용자의 데이터 추출 방법 개발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RaspberryPi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환경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+mn-ea"/>
                        </a:rPr>
                        <a:t>RaspberryPi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+mn-ea"/>
                        </a:rPr>
                        <a:t> 센서를 이용한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+mn-ea"/>
                        </a:rPr>
                        <a:t>온습도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+mn-ea"/>
                        </a:rPr>
                        <a:t> 측정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응용프로그램 개발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심박수 머신 러닝 알고리즘 개발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Google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fit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통해 가져온 데이터들로 머신 러닝 구축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56576"/>
                  </a:ext>
                </a:extLst>
              </a:tr>
              <a:tr h="113359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80698" marR="80698" marT="45460" marB="454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애플리케이션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데이터 머신 러닝 알고리즘 틀 설계 및 구현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웨어러블 앱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앱을 통한 사용자 데이터 전달 방법 설계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라즈베리 파이 습도 설계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웨어러블 앱 구조 설계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311812"/>
                  </a:ext>
                </a:extLst>
              </a:tr>
              <a:tr h="149521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</a:p>
                  </a:txBody>
                  <a:tcPr marL="80698" marR="80698" marT="45460" marB="454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시스템 신뢰성 테스트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어플리케이션 입출력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인터페이스 정확도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편의성 테스트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8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454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7483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37423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07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종합 설계 수행 일정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51FDE3C-7632-4542-9EC4-6942F1E88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29320"/>
              </p:ext>
            </p:extLst>
          </p:nvPr>
        </p:nvGraphicFramePr>
        <p:xfrm>
          <a:off x="446104" y="1849073"/>
          <a:ext cx="11014746" cy="461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3267238166"/>
                    </a:ext>
                  </a:extLst>
                </a:gridCol>
                <a:gridCol w="562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10">
                  <a:extLst>
                    <a:ext uri="{9D8B030D-6E8A-4147-A177-3AD203B41FA5}">
                      <a16:colId xmlns:a16="http://schemas.microsoft.com/office/drawing/2014/main" val="3075063176"/>
                    </a:ext>
                  </a:extLst>
                </a:gridCol>
                <a:gridCol w="5641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63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7802">
                  <a:extLst>
                    <a:ext uri="{9D8B030D-6E8A-4147-A177-3AD203B41FA5}">
                      <a16:colId xmlns:a16="http://schemas.microsoft.com/office/drawing/2014/main" val="2711745184"/>
                    </a:ext>
                  </a:extLst>
                </a:gridCol>
              </a:tblGrid>
              <a:tr h="463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추진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404914"/>
                  </a:ext>
                </a:extLst>
              </a:tr>
              <a:tr h="498904">
                <a:tc rowSpan="2"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정의 및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정의 및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설계 및 </a:t>
                      </a:r>
                      <a:endParaRPr lang="en-US" altLang="ko-KR" sz="1400" b="1" baseline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상세설계</a:t>
                      </a:r>
                      <a:endParaRPr lang="en-US" altLang="ko-KR" sz="1400" b="1" baseline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상세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94546"/>
                  </a:ext>
                </a:extLst>
              </a:tr>
              <a:tr h="38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7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시험 및 데모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통합 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988873"/>
                  </a:ext>
                </a:extLst>
              </a:tr>
              <a:tr h="3759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F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완전성 보강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135262"/>
                  </a:ext>
                </a:extLst>
              </a:tr>
              <a:tr h="3521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문서화 및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중간 보고서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3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산학 기술 대전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산업 기술 대전 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종합 설계 최종 보고서 작성 및 패키징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1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E6D4CF4-2E13-4AB5-B105-9187F9DCEEF1}"/>
              </a:ext>
            </a:extLst>
          </p:cNvPr>
          <p:cNvCxnSpPr>
            <a:cxnSpLocks/>
          </p:cNvCxnSpPr>
          <p:nvPr/>
        </p:nvCxnSpPr>
        <p:spPr bwMode="auto">
          <a:xfrm>
            <a:off x="7408694" y="4413430"/>
            <a:ext cx="119989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483757-EA9B-4111-AD4E-0ACB23AAC68D}"/>
              </a:ext>
            </a:extLst>
          </p:cNvPr>
          <p:cNvCxnSpPr>
            <a:cxnSpLocks/>
          </p:cNvCxnSpPr>
          <p:nvPr/>
        </p:nvCxnSpPr>
        <p:spPr bwMode="auto">
          <a:xfrm>
            <a:off x="8689302" y="4761868"/>
            <a:ext cx="109198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C3AEE24-2A32-475E-8735-43F305FE6C77}"/>
              </a:ext>
            </a:extLst>
          </p:cNvPr>
          <p:cNvCxnSpPr>
            <a:cxnSpLocks/>
          </p:cNvCxnSpPr>
          <p:nvPr/>
        </p:nvCxnSpPr>
        <p:spPr bwMode="auto">
          <a:xfrm>
            <a:off x="9189368" y="5101840"/>
            <a:ext cx="112004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93DFB4-E3F7-45D0-8CF0-5D6EA60EEF57}"/>
              </a:ext>
            </a:extLst>
          </p:cNvPr>
          <p:cNvCxnSpPr>
            <a:cxnSpLocks/>
          </p:cNvCxnSpPr>
          <p:nvPr/>
        </p:nvCxnSpPr>
        <p:spPr bwMode="auto">
          <a:xfrm>
            <a:off x="10390094" y="5494397"/>
            <a:ext cx="3996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CFDEEE-4675-4B96-8DAD-EBF6AEFBCE06}"/>
              </a:ext>
            </a:extLst>
          </p:cNvPr>
          <p:cNvCxnSpPr>
            <a:cxnSpLocks/>
          </p:cNvCxnSpPr>
          <p:nvPr/>
        </p:nvCxnSpPr>
        <p:spPr bwMode="auto">
          <a:xfrm>
            <a:off x="10390094" y="5872859"/>
            <a:ext cx="3996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9BC9D4A-0677-4A24-A20C-5B005DA19E56}"/>
              </a:ext>
            </a:extLst>
          </p:cNvPr>
          <p:cNvCxnSpPr>
            <a:cxnSpLocks/>
          </p:cNvCxnSpPr>
          <p:nvPr/>
        </p:nvCxnSpPr>
        <p:spPr bwMode="auto">
          <a:xfrm>
            <a:off x="10861888" y="6255038"/>
            <a:ext cx="59896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CCC2F10-198F-4F4D-80EC-D9B2B97EB465}"/>
              </a:ext>
            </a:extLst>
          </p:cNvPr>
          <p:cNvCxnSpPr>
            <a:cxnSpLocks/>
          </p:cNvCxnSpPr>
          <p:nvPr/>
        </p:nvCxnSpPr>
        <p:spPr bwMode="auto">
          <a:xfrm>
            <a:off x="5953477" y="4004356"/>
            <a:ext cx="209552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30A538E-0158-4969-ACB0-21E6F8D18815}"/>
              </a:ext>
            </a:extLst>
          </p:cNvPr>
          <p:cNvCxnSpPr>
            <a:cxnSpLocks/>
          </p:cNvCxnSpPr>
          <p:nvPr/>
        </p:nvCxnSpPr>
        <p:spPr bwMode="auto">
          <a:xfrm>
            <a:off x="5496131" y="3659450"/>
            <a:ext cx="46698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3D1390B-B14B-4C73-90DA-A3854C538E32}"/>
              </a:ext>
            </a:extLst>
          </p:cNvPr>
          <p:cNvCxnSpPr>
            <a:cxnSpLocks/>
          </p:cNvCxnSpPr>
          <p:nvPr/>
        </p:nvCxnSpPr>
        <p:spPr bwMode="auto">
          <a:xfrm>
            <a:off x="4838404" y="3009745"/>
            <a:ext cx="89122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1FDB40-9937-494B-97E6-02724B13A972}"/>
              </a:ext>
            </a:extLst>
          </p:cNvPr>
          <p:cNvCxnSpPr>
            <a:cxnSpLocks/>
          </p:cNvCxnSpPr>
          <p:nvPr/>
        </p:nvCxnSpPr>
        <p:spPr bwMode="auto">
          <a:xfrm>
            <a:off x="5496131" y="3362671"/>
            <a:ext cx="46698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6E45A85-ED26-413E-A0EA-2F5065E891CE}"/>
              </a:ext>
            </a:extLst>
          </p:cNvPr>
          <p:cNvCxnSpPr>
            <a:cxnSpLocks/>
          </p:cNvCxnSpPr>
          <p:nvPr/>
        </p:nvCxnSpPr>
        <p:spPr bwMode="auto">
          <a:xfrm>
            <a:off x="4838404" y="2584630"/>
            <a:ext cx="65772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59416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7483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37423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GitHub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12E58-66FC-45F7-AAF1-731248BD2000}"/>
              </a:ext>
            </a:extLst>
          </p:cNvPr>
          <p:cNvSpPr txBox="1"/>
          <p:nvPr/>
        </p:nvSpPr>
        <p:spPr>
          <a:xfrm>
            <a:off x="608296" y="1670286"/>
            <a:ext cx="6673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https://github.com/kpuce2021/Rebound.git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6DADCA-0936-4831-A01F-5DB600E5F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8" y="2243508"/>
            <a:ext cx="10964411" cy="43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6887" y="777494"/>
            <a:ext cx="1060688" cy="6236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목차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46887" y="1584828"/>
            <a:ext cx="2540655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수면 관리 어플리케이션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AF097-9362-4F73-9EAD-0944B4D4BA4F}"/>
              </a:ext>
            </a:extLst>
          </p:cNvPr>
          <p:cNvSpPr txBox="1"/>
          <p:nvPr/>
        </p:nvSpPr>
        <p:spPr>
          <a:xfrm>
            <a:off x="4672349" y="821735"/>
            <a:ext cx="4726293" cy="39873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01</a:t>
            </a:r>
            <a:r>
              <a: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종합 설계 개요</a:t>
            </a:r>
            <a:endParaRPr lang="en-US" altLang="ko-KR" sz="2500" spc="-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1401099"/>
            <a:ext cx="6528122" cy="652040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3B371DF-153D-404F-9386-3C2FB1A4E25C}"/>
              </a:ext>
            </a:extLst>
          </p:cNvPr>
          <p:cNvSpPr txBox="1"/>
          <p:nvPr/>
        </p:nvSpPr>
        <p:spPr>
          <a:xfrm>
            <a:off x="4672349" y="1491570"/>
            <a:ext cx="4726293" cy="558446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02 </a:t>
            </a:r>
            <a:r>
              <a: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관련 연구 및 사례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CAFDC8-3166-4F3D-B744-6759325BC308}"/>
              </a:ext>
            </a:extLst>
          </p:cNvPr>
          <p:cNvSpPr txBox="1"/>
          <p:nvPr/>
        </p:nvSpPr>
        <p:spPr>
          <a:xfrm>
            <a:off x="4672349" y="2197596"/>
            <a:ext cx="4726293" cy="39873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03</a:t>
            </a:r>
            <a:r>
              <a: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시스템 수행 시나리오</a:t>
            </a:r>
            <a:endParaRPr lang="en-US" altLang="ko-KR" sz="2500" spc="-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A3A77C3-A41B-4B86-BE1D-904AB8B09089}"/>
              </a:ext>
            </a:extLst>
          </p:cNvPr>
          <p:cNvGrpSpPr/>
          <p:nvPr/>
        </p:nvGrpSpPr>
        <p:grpSpPr>
          <a:xfrm>
            <a:off x="4780344" y="2756042"/>
            <a:ext cx="6528122" cy="652040"/>
            <a:chOff x="4780344" y="2419109"/>
            <a:chExt cx="5683170" cy="195612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551B0E3-7112-41EC-B34E-0E074626F74E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120AE5C-51C7-4C01-B79F-DE94026CDDE4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148BEBE-1230-48FC-BF34-D865B1613412}"/>
              </a:ext>
            </a:extLst>
          </p:cNvPr>
          <p:cNvSpPr txBox="1"/>
          <p:nvPr/>
        </p:nvSpPr>
        <p:spPr>
          <a:xfrm>
            <a:off x="4672349" y="2870554"/>
            <a:ext cx="4726293" cy="558446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04 </a:t>
            </a:r>
            <a:r>
              <a: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시스템 구성도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191AB1-EE11-4C72-A7BB-B975B2734444}"/>
              </a:ext>
            </a:extLst>
          </p:cNvPr>
          <p:cNvSpPr txBox="1"/>
          <p:nvPr/>
        </p:nvSpPr>
        <p:spPr>
          <a:xfrm>
            <a:off x="4672349" y="3539025"/>
            <a:ext cx="4726293" cy="39873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05</a:t>
            </a:r>
            <a:r>
              <a: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개발 환경 및 개발 방법</a:t>
            </a:r>
            <a:endParaRPr lang="en-US" altLang="ko-KR" sz="2500" spc="-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6C102E-3647-4DEF-A901-E3FB8D1E0592}"/>
              </a:ext>
            </a:extLst>
          </p:cNvPr>
          <p:cNvGrpSpPr/>
          <p:nvPr/>
        </p:nvGrpSpPr>
        <p:grpSpPr>
          <a:xfrm>
            <a:off x="4780344" y="4089256"/>
            <a:ext cx="6528122" cy="652040"/>
            <a:chOff x="4780344" y="2419109"/>
            <a:chExt cx="5683170" cy="1956121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7AE8A6C-6677-409A-AD64-AA41F0E23A0D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E191650-8D2C-4E55-8A0A-E8CE8ED8C74B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4827D05-FF04-489A-9ED0-FDE101D4BFF3}"/>
              </a:ext>
            </a:extLst>
          </p:cNvPr>
          <p:cNvSpPr txBox="1"/>
          <p:nvPr/>
        </p:nvSpPr>
        <p:spPr>
          <a:xfrm>
            <a:off x="4672349" y="4182850"/>
            <a:ext cx="4726293" cy="558446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06 </a:t>
            </a:r>
            <a:r>
              <a: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업무 분담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01B96E-A975-4A76-80AA-66819A62CC17}"/>
              </a:ext>
            </a:extLst>
          </p:cNvPr>
          <p:cNvSpPr txBox="1"/>
          <p:nvPr/>
        </p:nvSpPr>
        <p:spPr>
          <a:xfrm>
            <a:off x="4672349" y="4864023"/>
            <a:ext cx="4726293" cy="39873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07</a:t>
            </a:r>
            <a:r>
              <a: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종합 설계 수행 일정</a:t>
            </a:r>
            <a:endParaRPr lang="en-US" altLang="ko-KR" sz="2500" spc="-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B992F29-36E4-45F9-B782-E6469404A8DB}"/>
              </a:ext>
            </a:extLst>
          </p:cNvPr>
          <p:cNvGrpSpPr/>
          <p:nvPr/>
        </p:nvGrpSpPr>
        <p:grpSpPr>
          <a:xfrm>
            <a:off x="4780344" y="5422469"/>
            <a:ext cx="6528122" cy="652040"/>
            <a:chOff x="4780344" y="2419109"/>
            <a:chExt cx="5683170" cy="1956121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ACEEBB9-1F57-4EF7-9C5A-8EC9331A1E01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2B8C2C3-1E80-435C-9BDA-40A6BC54DA79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B6D3F37-BE5E-491B-9F7D-615CB1935CF4}"/>
              </a:ext>
            </a:extLst>
          </p:cNvPr>
          <p:cNvSpPr txBox="1"/>
          <p:nvPr/>
        </p:nvSpPr>
        <p:spPr>
          <a:xfrm>
            <a:off x="4672349" y="5516063"/>
            <a:ext cx="4726293" cy="558446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08 </a:t>
            </a:r>
            <a:r>
              <a: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필요기술 및 참고 문헌</a:t>
            </a:r>
          </a:p>
        </p:txBody>
      </p:sp>
    </p:spTree>
    <p:extLst>
      <p:ext uri="{BB962C8B-B14F-4D97-AF65-F5344CB8AC3E}">
        <p14:creationId xmlns:p14="http://schemas.microsoft.com/office/powerpoint/2010/main" val="3740041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7483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37423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08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필요기술 및 참고문헌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E174D-34E7-4EAD-A1B4-B1D8889A6B58}"/>
              </a:ext>
            </a:extLst>
          </p:cNvPr>
          <p:cNvSpPr txBox="1"/>
          <p:nvPr/>
        </p:nvSpPr>
        <p:spPr>
          <a:xfrm>
            <a:off x="114649" y="1607005"/>
            <a:ext cx="119627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머신러닝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알고리즘 예시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-https://www.sas.com/ko_kr/solutions/ai-mic/blog/machine-learning-algorithm-	cheatsheet.html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갤럭시워치에서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스마트폰으로 값 넘기기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(SAP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방식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-https://developer.samsung.com/galaxy-watch-develop/creating-your-first-app/native-	companion/interact-device.html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Google fit API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developers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-https://developer.android.com/distribute/best-practices/engage/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google-fit?hl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=ko</a:t>
            </a:r>
          </a:p>
          <a:p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스마트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워치의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API(Tizen API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-Human Activity Monitor API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-https://developer.tizen.org/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zh-hans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/development/guides/web-	application/sensors/human-	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activity-monitor?langredirect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1063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E0F2BE-3B5D-4EE8-BC67-BF81DA7B6A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59A548C-611D-4C0B-82FD-453CD4DAB35B}"/>
              </a:ext>
            </a:extLst>
          </p:cNvPr>
          <p:cNvCxnSpPr/>
          <p:nvPr/>
        </p:nvCxnSpPr>
        <p:spPr>
          <a:xfrm>
            <a:off x="1045028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C1C6CB5-96A0-429F-B365-112C90657C96}"/>
              </a:ext>
            </a:extLst>
          </p:cNvPr>
          <p:cNvCxnSpPr/>
          <p:nvPr/>
        </p:nvCxnSpPr>
        <p:spPr>
          <a:xfrm>
            <a:off x="8708571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7E4599-59CF-433B-A3EB-236F7E745093}"/>
              </a:ext>
            </a:extLst>
          </p:cNvPr>
          <p:cNvSpPr txBox="1"/>
          <p:nvPr/>
        </p:nvSpPr>
        <p:spPr>
          <a:xfrm>
            <a:off x="904692" y="2785937"/>
            <a:ext cx="4818948" cy="93216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감사합니다</a:t>
            </a:r>
            <a:r>
              <a:rPr lang="en-US" altLang="ko-KR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F6E817-04A8-4F1F-8DB8-C7F0EA5E5438}"/>
              </a:ext>
            </a:extLst>
          </p:cNvPr>
          <p:cNvSpPr txBox="1"/>
          <p:nvPr/>
        </p:nvSpPr>
        <p:spPr>
          <a:xfrm>
            <a:off x="904692" y="3718100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S-11 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종합 설계 제안서 발표</a:t>
            </a:r>
          </a:p>
        </p:txBody>
      </p:sp>
    </p:spTree>
    <p:extLst>
      <p:ext uri="{BB962C8B-B14F-4D97-AF65-F5344CB8AC3E}">
        <p14:creationId xmlns:p14="http://schemas.microsoft.com/office/powerpoint/2010/main" val="185992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77291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37423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01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종합설계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79B74-BBF0-437B-BB3F-5FD8FF4AFB0E}"/>
              </a:ext>
            </a:extLst>
          </p:cNvPr>
          <p:cNvSpPr txBox="1"/>
          <p:nvPr/>
        </p:nvSpPr>
        <p:spPr>
          <a:xfrm>
            <a:off x="792854" y="1148873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연구 개발 배경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C4C19-EE93-4B3B-9ADB-0B5B1671D19B}"/>
              </a:ext>
            </a:extLst>
          </p:cNvPr>
          <p:cNvSpPr txBox="1"/>
          <p:nvPr/>
        </p:nvSpPr>
        <p:spPr>
          <a:xfrm>
            <a:off x="1226579" y="2676001"/>
            <a:ext cx="97388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바쁜 현대인들에게 수면 시간은 일과시간 동안 지친 몸과 정신을 회복할 수 있는 중요한 시간이다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조원들 모두 평소에 수면 관리 및 바이오 리듬에 대한 주제에 흥미가 있었다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기존 수면 관련 어플리케이션들은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스마트폰의 소리 인식 기능을 사용하거나 스마트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워치를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이용하여 수면 분석을 하였다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기존의 어플리케이션들은 </a:t>
            </a:r>
            <a:r>
              <a:rPr lang="ko-KR" altLang="en-US" sz="20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최적의 수면시간</a:t>
            </a:r>
            <a:r>
              <a:rPr lang="en-US" altLang="ko-KR" sz="20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수면환경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찾는 기능들이 없었기 때문에 이 시스템을 제작하려고 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2D440-FA06-4D0A-BCE9-D6F2AF2360FF}"/>
              </a:ext>
            </a:extLst>
          </p:cNvPr>
          <p:cNvSpPr txBox="1"/>
          <p:nvPr/>
        </p:nvSpPr>
        <p:spPr>
          <a:xfrm>
            <a:off x="867312" y="2010844"/>
            <a:ext cx="2200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연구 개발 배경</a:t>
            </a:r>
          </a:p>
        </p:txBody>
      </p:sp>
    </p:spTree>
    <p:extLst>
      <p:ext uri="{BB962C8B-B14F-4D97-AF65-F5344CB8AC3E}">
        <p14:creationId xmlns:p14="http://schemas.microsoft.com/office/powerpoint/2010/main" val="248806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77291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37423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01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종합설계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79B74-BBF0-437B-BB3F-5FD8FF4AFB0E}"/>
              </a:ext>
            </a:extLst>
          </p:cNvPr>
          <p:cNvSpPr txBox="1"/>
          <p:nvPr/>
        </p:nvSpPr>
        <p:spPr>
          <a:xfrm>
            <a:off x="792854" y="1148874"/>
            <a:ext cx="2038836" cy="2457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연구 개발 목표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CE950-2D54-4F3E-B109-5FF1360A47CD}"/>
              </a:ext>
            </a:extLst>
          </p:cNvPr>
          <p:cNvSpPr txBox="1"/>
          <p:nvPr/>
        </p:nvSpPr>
        <p:spPr>
          <a:xfrm>
            <a:off x="2831690" y="1152290"/>
            <a:ext cx="2038836" cy="2457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연구 개발 효과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1D4B1-C80A-4FF3-B800-A2A77630B87E}"/>
              </a:ext>
            </a:extLst>
          </p:cNvPr>
          <p:cNvSpPr txBox="1"/>
          <p:nvPr/>
        </p:nvSpPr>
        <p:spPr>
          <a:xfrm>
            <a:off x="792854" y="2009828"/>
            <a:ext cx="2200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연구 개발 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8739B-5873-4DE7-824D-A1336297CE2E}"/>
              </a:ext>
            </a:extLst>
          </p:cNvPr>
          <p:cNvSpPr txBox="1"/>
          <p:nvPr/>
        </p:nvSpPr>
        <p:spPr>
          <a:xfrm>
            <a:off x="792854" y="4353757"/>
            <a:ext cx="2200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연구 개발 효과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65B55-2732-449E-9FDF-F8449506382C}"/>
              </a:ext>
            </a:extLst>
          </p:cNvPr>
          <p:cNvSpPr txBox="1"/>
          <p:nvPr/>
        </p:nvSpPr>
        <p:spPr>
          <a:xfrm>
            <a:off x="1226579" y="2497124"/>
            <a:ext cx="10474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수면 시간을 관리하고 수면 환경을 측정하여 사용자에게 보여줄 수 있는 어플리케이션 개발을 목표로 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스마트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워치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및 라즈베리 파이를 이용한 센서로 환경을 분석하여 최적의 수면시간 및 환경을 찾는 시스템을 개발한다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ED6C8-070A-4CB0-ACBC-CD4BC5289C62}"/>
              </a:ext>
            </a:extLst>
          </p:cNvPr>
          <p:cNvSpPr txBox="1"/>
          <p:nvPr/>
        </p:nvSpPr>
        <p:spPr>
          <a:xfrm>
            <a:off x="1226579" y="4852550"/>
            <a:ext cx="97388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사용자는 본인의 최적 수면 시간을 파악할 수 있음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사용자는 본인의 최적 수면 환경을 파악할 수 있음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현대인들이 최적의 수면을 통해 본인의 컨디션을 관리 할 수 있게 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0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7483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37423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02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관련 연구 및 사례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A24E89-D971-4D94-91D4-A878FE50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0" y="1672058"/>
            <a:ext cx="4924425" cy="1828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89FEF8-BE75-499E-8E96-CBF8442F2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83" y="3500858"/>
            <a:ext cx="3803093" cy="2982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403A9E-4DD1-4E85-8BCA-2FA1D283655E}"/>
              </a:ext>
            </a:extLst>
          </p:cNvPr>
          <p:cNvSpPr txBox="1"/>
          <p:nvPr/>
        </p:nvSpPr>
        <p:spPr>
          <a:xfrm>
            <a:off x="5969768" y="3847823"/>
            <a:ext cx="5536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스마트폰을 센서로 이용하여 움직임 파악을 통해 얕은 수면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깊은 수면을 나누고 결과를 출력하는 앱들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2B138-DA1D-4F51-A8F8-D4D02501B2A6}"/>
              </a:ext>
            </a:extLst>
          </p:cNvPr>
          <p:cNvSpPr txBox="1"/>
          <p:nvPr/>
        </p:nvSpPr>
        <p:spPr>
          <a:xfrm>
            <a:off x="4389704" y="5601502"/>
            <a:ext cx="7545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스마트폰의 마이크로 잠자는 동안의 소리를 입력 받아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코골이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정도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숨소리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등을 시간에 따라 데이터화 하여 출력하는 앱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973C094-DC50-4577-8542-3149A87E3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057" y="1672058"/>
            <a:ext cx="1832627" cy="27828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08ABB3-BD5E-4206-B073-81E99B92D222}"/>
              </a:ext>
            </a:extLst>
          </p:cNvPr>
          <p:cNvSpPr txBox="1"/>
          <p:nvPr/>
        </p:nvSpPr>
        <p:spPr>
          <a:xfrm>
            <a:off x="6125351" y="3279085"/>
            <a:ext cx="298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스마트폰만을 이용하는 앱</a:t>
            </a:r>
          </a:p>
        </p:txBody>
      </p:sp>
    </p:spTree>
    <p:extLst>
      <p:ext uri="{BB962C8B-B14F-4D97-AF65-F5344CB8AC3E}">
        <p14:creationId xmlns:p14="http://schemas.microsoft.com/office/powerpoint/2010/main" val="348499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7483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37423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02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관련 연구 및 사례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F1EA84-A90C-45F4-B558-B91BC7B4900B}"/>
              </a:ext>
            </a:extLst>
          </p:cNvPr>
          <p:cNvSpPr txBox="1"/>
          <p:nvPr/>
        </p:nvSpPr>
        <p:spPr>
          <a:xfrm>
            <a:off x="349807" y="1786852"/>
            <a:ext cx="950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하지만</a:t>
            </a:r>
            <a:r>
              <a:rPr lang="en-US" altLang="ko-KR" sz="2000" b="1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FE685F2-EA41-4FB9-8B7F-96721A597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68" y="1697683"/>
            <a:ext cx="6275458" cy="1872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02E9014-DEC3-4ED9-B7D0-15EE47B63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30" y="3722370"/>
            <a:ext cx="4338887" cy="26695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7F083A-9448-4EFF-89DA-B61F3F87C5DF}"/>
              </a:ext>
            </a:extLst>
          </p:cNvPr>
          <p:cNvSpPr txBox="1"/>
          <p:nvPr/>
        </p:nvSpPr>
        <p:spPr>
          <a:xfrm>
            <a:off x="6246185" y="6239268"/>
            <a:ext cx="568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측정 방식이 단순하여 정확도에 문제가 있음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23B18E2-7265-4D52-BCB2-54686BC2A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161" y="3722370"/>
            <a:ext cx="4667366" cy="2543336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68A94E5-1975-4ACE-AFA8-C045009B26DA}"/>
              </a:ext>
            </a:extLst>
          </p:cNvPr>
          <p:cNvCxnSpPr>
            <a:cxnSpLocks/>
          </p:cNvCxnSpPr>
          <p:nvPr/>
        </p:nvCxnSpPr>
        <p:spPr>
          <a:xfrm>
            <a:off x="580530" y="6391954"/>
            <a:ext cx="41089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7E78E15-24B5-46E9-9440-BB92E38B2F9F}"/>
              </a:ext>
            </a:extLst>
          </p:cNvPr>
          <p:cNvCxnSpPr>
            <a:cxnSpLocks/>
          </p:cNvCxnSpPr>
          <p:nvPr/>
        </p:nvCxnSpPr>
        <p:spPr>
          <a:xfrm>
            <a:off x="4919417" y="4690387"/>
            <a:ext cx="296623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7483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37423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02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관련 연구 및 사례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B7133-0AD2-4983-8D48-E8A62782FFB3}"/>
              </a:ext>
            </a:extLst>
          </p:cNvPr>
          <p:cNvSpPr txBox="1"/>
          <p:nvPr/>
        </p:nvSpPr>
        <p:spPr>
          <a:xfrm>
            <a:off x="374562" y="1609385"/>
            <a:ext cx="4079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스마트 </a:t>
            </a:r>
            <a:r>
              <a:rPr lang="ko-KR" altLang="en-US" sz="1600" b="1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워치를</a:t>
            </a: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이용한 수면 </a:t>
            </a:r>
            <a:r>
              <a:rPr lang="ko-KR" altLang="en-US" sz="1600" b="1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트래킹</a:t>
            </a: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B3AB2-CEE2-4CAB-AD11-9E0358957B18}"/>
              </a:ext>
            </a:extLst>
          </p:cNvPr>
          <p:cNvSpPr txBox="1"/>
          <p:nvPr/>
        </p:nvSpPr>
        <p:spPr>
          <a:xfrm>
            <a:off x="5998994" y="2288090"/>
            <a:ext cx="55367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스마트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워치의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센서들을 이용하여 수면 패턴을 분석한다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깨어 있는 상태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렘 수면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얕은 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깊은 잠이 측정된다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소리도 녹음하여 코고는 소리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잠꼬대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소리등을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파악할 수도 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C518AC5-DA16-49CF-9CE8-755B73692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02" y="2288090"/>
            <a:ext cx="5019675" cy="2009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BAD9724-5E91-4D15-AA20-7DF7EB514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709" y="2776959"/>
            <a:ext cx="2318795" cy="370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3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7483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37423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02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관련 연구 및 사례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B7133-0AD2-4983-8D48-E8A62782FFB3}"/>
              </a:ext>
            </a:extLst>
          </p:cNvPr>
          <p:cNvSpPr txBox="1"/>
          <p:nvPr/>
        </p:nvSpPr>
        <p:spPr>
          <a:xfrm>
            <a:off x="450063" y="1683206"/>
            <a:ext cx="4079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수면 관련 연구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607D26-7164-4FE6-904E-45E29E56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09" y="2806437"/>
            <a:ext cx="9699933" cy="8912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DA0FEE-9568-465B-A518-BFC82C0ED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33" y="2021760"/>
            <a:ext cx="2300842" cy="799583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75EF17-08FC-45C8-B003-E75E0D659430}"/>
              </a:ext>
            </a:extLst>
          </p:cNvPr>
          <p:cNvCxnSpPr>
            <a:cxnSpLocks/>
          </p:cNvCxnSpPr>
          <p:nvPr/>
        </p:nvCxnSpPr>
        <p:spPr>
          <a:xfrm>
            <a:off x="4139241" y="3313466"/>
            <a:ext cx="342762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4C0ADA86-1759-4C61-A5B7-F90C8122C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533" y="3784615"/>
            <a:ext cx="1628775" cy="6667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55C5E8A-1A18-49A5-A41A-3C963FA99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309" y="4579229"/>
            <a:ext cx="8782050" cy="762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5AC6501-A711-4176-B8E0-F236DA588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9830" y="5080199"/>
            <a:ext cx="8810625" cy="129540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AFA714-5299-43E0-AADE-CBC255B6AAFB}"/>
              </a:ext>
            </a:extLst>
          </p:cNvPr>
          <p:cNvCxnSpPr>
            <a:cxnSpLocks/>
          </p:cNvCxnSpPr>
          <p:nvPr/>
        </p:nvCxnSpPr>
        <p:spPr>
          <a:xfrm>
            <a:off x="2311839" y="6080915"/>
            <a:ext cx="287650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0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7483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37423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02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관련 연구 및 사례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F22EC2-16C5-4A09-B66A-2F2ABBD619EE}"/>
              </a:ext>
            </a:extLst>
          </p:cNvPr>
          <p:cNvSpPr txBox="1"/>
          <p:nvPr/>
        </p:nvSpPr>
        <p:spPr>
          <a:xfrm>
            <a:off x="132350" y="1510519"/>
            <a:ext cx="4079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기존 앱과의 비교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301908B-52EC-4C36-9507-91D7CA5B8FB6}"/>
              </a:ext>
            </a:extLst>
          </p:cNvPr>
          <p:cNvGraphicFramePr>
            <a:graphicFrameLocks noGrp="1"/>
          </p:cNvGraphicFramePr>
          <p:nvPr/>
        </p:nvGraphicFramePr>
        <p:xfrm>
          <a:off x="132350" y="1884753"/>
          <a:ext cx="7090571" cy="468681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60351">
                  <a:extLst>
                    <a:ext uri="{9D8B030D-6E8A-4147-A177-3AD203B41FA5}">
                      <a16:colId xmlns:a16="http://schemas.microsoft.com/office/drawing/2014/main" val="1218735866"/>
                    </a:ext>
                  </a:extLst>
                </a:gridCol>
                <a:gridCol w="2652128">
                  <a:extLst>
                    <a:ext uri="{9D8B030D-6E8A-4147-A177-3AD203B41FA5}">
                      <a16:colId xmlns:a16="http://schemas.microsoft.com/office/drawing/2014/main" val="4197094021"/>
                    </a:ext>
                  </a:extLst>
                </a:gridCol>
                <a:gridCol w="2978092">
                  <a:extLst>
                    <a:ext uri="{9D8B030D-6E8A-4147-A177-3AD203B41FA5}">
                      <a16:colId xmlns:a16="http://schemas.microsoft.com/office/drawing/2014/main" val="3409191056"/>
                    </a:ext>
                  </a:extLst>
                </a:gridCol>
              </a:tblGrid>
              <a:tr h="48770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특징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사용기기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스마트폰</a:t>
                      </a:r>
                    </a:p>
                  </a:txBody>
                  <a:tcPr marL="80698" marR="80698" marT="45460" marB="454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스마트워치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381140"/>
                  </a:ext>
                </a:extLst>
              </a:tr>
              <a:tr h="688157">
                <a:tc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 센서</a:t>
                      </a:r>
                    </a:p>
                  </a:txBody>
                  <a:tcPr marL="80698" marR="80698" marT="45460" marB="454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마이크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소리센서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80698" marR="80698" marT="45460" marB="45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자이로센서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심전도 센서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56576"/>
                  </a:ext>
                </a:extLst>
              </a:tr>
              <a:tr h="1157680">
                <a:tc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기존 앱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Sleep Cycle, Sleep monitor,</a:t>
                      </a:r>
                    </a:p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Pillow(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스마트폰 모드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0698" marR="80698" marT="45460" marB="45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/>
                        <a:t>Apple Heath </a:t>
                      </a:r>
                      <a:r>
                        <a:rPr lang="ko-KR" altLang="en-US" sz="1600" dirty="0"/>
                        <a:t>앱</a:t>
                      </a:r>
                      <a:endParaRPr lang="en-US" altLang="ko-KR" sz="1600" dirty="0"/>
                    </a:p>
                    <a:p>
                      <a:pPr algn="just" latinLnBrk="1"/>
                      <a:r>
                        <a:rPr lang="en-US" altLang="ko-KR" sz="1600" dirty="0"/>
                        <a:t>Mi fit,</a:t>
                      </a:r>
                    </a:p>
                    <a:p>
                      <a:pPr algn="just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Google fit,</a:t>
                      </a:r>
                    </a:p>
                    <a:p>
                      <a:pPr algn="just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Pillow(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스마트워치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모드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0698" marR="80698" marT="45460" marB="45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688846"/>
                  </a:ext>
                </a:extLst>
              </a:tr>
              <a:tr h="799314">
                <a:tc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정확도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분석만 사용하여 낮음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움직임 분석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심전도 분석으로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스마트 폰 앱보다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높음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80698" marR="80698" marT="45460" marB="45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780679"/>
                  </a:ext>
                </a:extLst>
              </a:tr>
              <a:tr h="799314">
                <a:tc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 결과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사용자의 수면시간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깊은 수면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얕은 수면 정도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수면 점수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수면 시 </a:t>
                      </a: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코골이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수면 시 뒤척임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80698" marR="80698" marT="45460" marB="45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사용자의 수면시간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깊은 수면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얕은 수면 정도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수면 점수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수면 시 심전도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수면 시 움직임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수면 시 </a:t>
                      </a: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코골이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80698" marR="80698" marT="45460" marB="45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716133"/>
                  </a:ext>
                </a:extLst>
              </a:tr>
            </a:tbl>
          </a:graphicData>
        </a:graphic>
      </p:graphicFrame>
      <p:sp>
        <p:nvSpPr>
          <p:cNvPr id="5" name="L 도형 4">
            <a:extLst>
              <a:ext uri="{FF2B5EF4-FFF2-40B4-BE49-F238E27FC236}">
                <a16:creationId xmlns:a16="http://schemas.microsoft.com/office/drawing/2014/main" id="{3B764B56-11AB-47E4-A164-F28453A28587}"/>
              </a:ext>
            </a:extLst>
          </p:cNvPr>
          <p:cNvSpPr/>
          <p:nvPr/>
        </p:nvSpPr>
        <p:spPr>
          <a:xfrm rot="2823076">
            <a:off x="4129245" y="4334941"/>
            <a:ext cx="497504" cy="472576"/>
          </a:xfrm>
          <a:prstGeom prst="corner">
            <a:avLst>
              <a:gd name="adj1" fmla="val 16667"/>
              <a:gd name="adj2" fmla="val 155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B3E56E4-5B13-4248-8648-B86A583C3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18784"/>
              </p:ext>
            </p:extLst>
          </p:nvPr>
        </p:nvGraphicFramePr>
        <p:xfrm>
          <a:off x="7784285" y="2292616"/>
          <a:ext cx="4186806" cy="31328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57132">
                  <a:extLst>
                    <a:ext uri="{9D8B030D-6E8A-4147-A177-3AD203B41FA5}">
                      <a16:colId xmlns:a16="http://schemas.microsoft.com/office/drawing/2014/main" val="26899874"/>
                    </a:ext>
                  </a:extLst>
                </a:gridCol>
                <a:gridCol w="2629674">
                  <a:extLst>
                    <a:ext uri="{9D8B030D-6E8A-4147-A177-3AD203B41FA5}">
                      <a16:colId xmlns:a16="http://schemas.microsoft.com/office/drawing/2014/main" val="1591117549"/>
                    </a:ext>
                  </a:extLst>
                </a:gridCol>
              </a:tblGrid>
              <a:tr h="48770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특징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 할 앱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수면 관리 시스템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091566"/>
                  </a:ext>
                </a:extLst>
              </a:tr>
              <a:tr h="688157">
                <a:tc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 센서</a:t>
                      </a:r>
                    </a:p>
                  </a:txBody>
                  <a:tcPr marL="80698" marR="80698" marT="45460" marB="454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온습도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센서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186581"/>
                  </a:ext>
                </a:extLst>
              </a:tr>
              <a:tr h="1157680">
                <a:tc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작동 방식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600" dirty="0"/>
                        <a:t>스마트 </a:t>
                      </a:r>
                      <a:r>
                        <a:rPr lang="ko-KR" altLang="en-US" sz="1600" dirty="0" err="1"/>
                        <a:t>워치를</a:t>
                      </a:r>
                      <a:r>
                        <a:rPr lang="ko-KR" altLang="en-US" sz="1600" dirty="0"/>
                        <a:t> 이용한 앱인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Google fit</a:t>
                      </a:r>
                      <a:r>
                        <a:rPr lang="ko-KR" altLang="en-US" sz="1600" dirty="0"/>
                        <a:t>의 출력 결과와</a:t>
                      </a:r>
                      <a:endParaRPr lang="en-US" altLang="ko-KR" sz="1600" dirty="0"/>
                    </a:p>
                    <a:p>
                      <a:pPr algn="just" latinLnBrk="1"/>
                      <a:r>
                        <a:rPr lang="ko-KR" altLang="en-US" sz="1600" dirty="0" err="1"/>
                        <a:t>온습도</a:t>
                      </a:r>
                      <a:r>
                        <a:rPr lang="ko-KR" altLang="en-US" sz="1600" dirty="0"/>
                        <a:t> 센서 측정값을</a:t>
                      </a:r>
                      <a:endParaRPr lang="en-US" altLang="ko-KR" sz="1600" dirty="0"/>
                    </a:p>
                    <a:p>
                      <a:pPr algn="just" latinLnBrk="1"/>
                      <a:r>
                        <a:rPr lang="ko-KR" altLang="en-US" sz="1600" dirty="0"/>
                        <a:t>이용하여 머신 </a:t>
                      </a:r>
                      <a:r>
                        <a:rPr lang="ko-KR" altLang="en-US" sz="1600" dirty="0" err="1"/>
                        <a:t>러닝함</a:t>
                      </a:r>
                      <a:endParaRPr lang="ko-KR" altLang="en-US" sz="1600" dirty="0"/>
                    </a:p>
                  </a:txBody>
                  <a:tcPr marL="80698" marR="80698" marT="45460" marB="45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990036"/>
                  </a:ext>
                </a:extLst>
              </a:tr>
              <a:tr h="799314">
                <a:tc>
                  <a:txBody>
                    <a:bodyPr/>
                    <a:lstStyle/>
                    <a:p>
                      <a:pPr marL="0" marR="0" lvl="0" indent="0" algn="just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 결과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698" marR="80698" marT="45460" marB="454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최적 수면시간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최적 수면 환경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80698" marR="80698" marT="45460" marB="45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75796"/>
                  </a:ext>
                </a:extLst>
              </a:tr>
            </a:tbl>
          </a:graphicData>
        </a:graphic>
      </p:graphicFrame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7157688E-1190-41EE-B955-BC39EC0F8DFF}"/>
              </a:ext>
            </a:extLst>
          </p:cNvPr>
          <p:cNvSpPr/>
          <p:nvPr/>
        </p:nvSpPr>
        <p:spPr>
          <a:xfrm rot="10800000">
            <a:off x="6597591" y="5083728"/>
            <a:ext cx="520118" cy="1400038"/>
          </a:xfrm>
          <a:prstGeom prst="leftBrace">
            <a:avLst>
              <a:gd name="adj1" fmla="val 4220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06871F3A-A2AF-42C7-B220-7C9ED978C843}"/>
              </a:ext>
            </a:extLst>
          </p:cNvPr>
          <p:cNvCxnSpPr>
            <a:stCxn id="7" idx="1"/>
            <a:endCxn id="6" idx="1"/>
          </p:cNvCxnSpPr>
          <p:nvPr/>
        </p:nvCxnSpPr>
        <p:spPr>
          <a:xfrm flipV="1">
            <a:off x="7117709" y="3859042"/>
            <a:ext cx="666576" cy="192470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574441-524A-46FD-9F11-884C3EF7A059}"/>
              </a:ext>
            </a:extLst>
          </p:cNvPr>
          <p:cNvSpPr txBox="1"/>
          <p:nvPr/>
        </p:nvSpPr>
        <p:spPr>
          <a:xfrm>
            <a:off x="7222921" y="5480823"/>
            <a:ext cx="666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365945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</TotalTime>
  <Words>1304</Words>
  <Application>Microsoft Office PowerPoint</Application>
  <PresentationFormat>와이드스크린</PresentationFormat>
  <Paragraphs>257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KoPub돋움체 Light</vt:lpstr>
      <vt:lpstr>KoPub돋움체 Medium</vt:lpstr>
      <vt:lpstr>SpoqaHanSans-Bold</vt:lpstr>
      <vt:lpstr>SpoqaHanSans-Light</vt:lpstr>
      <vt:lpstr>맑은 고딕</vt:lpstr>
      <vt:lpstr>함초롬바탕</vt:lpstr>
      <vt:lpstr>Arial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조 남준</cp:lastModifiedBy>
  <cp:revision>294</cp:revision>
  <dcterms:created xsi:type="dcterms:W3CDTF">2020-07-29T01:09:03Z</dcterms:created>
  <dcterms:modified xsi:type="dcterms:W3CDTF">2021-01-06T16:49:23Z</dcterms:modified>
</cp:coreProperties>
</file>