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67" r:id="rId6"/>
    <p:sldId id="260" r:id="rId7"/>
    <p:sldId id="264" r:id="rId8"/>
    <p:sldId id="265" r:id="rId9"/>
    <p:sldId id="271" r:id="rId10"/>
    <p:sldId id="272" r:id="rId11"/>
    <p:sldId id="273" r:id="rId12"/>
    <p:sldId id="268" r:id="rId13"/>
    <p:sldId id="269" r:id="rId14"/>
    <p:sldId id="274" r:id="rId15"/>
    <p:sldId id="275" r:id="rId16"/>
    <p:sldId id="276" r:id="rId17"/>
    <p:sldId id="26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33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9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3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22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50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81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744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14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58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823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36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C8C81-255A-41A2-B184-B0EC74805C9D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240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hyunlee103.tistory.com/36" TargetMode="External"/><Relationship Id="rId2" Type="http://schemas.openxmlformats.org/officeDocument/2006/relationships/hyperlink" Target="https://seamless.tistory.com/38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KiHyeonYun/Sred_CapstoneDesign.git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84649" y="2107047"/>
            <a:ext cx="6822702" cy="175432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언어장애인을 위한 </a:t>
            </a:r>
            <a:endParaRPr lang="en-US" altLang="ko-KR" sz="54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스마트 스피커</a:t>
            </a:r>
            <a:r>
              <a:rPr lang="en-US" altLang="ko-KR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연동 어플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48142" y="4423937"/>
            <a:ext cx="36952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2016156028 </a:t>
            </a:r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임지섭</a:t>
            </a:r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팀장</a:t>
            </a:r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2016156013 </a:t>
            </a:r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박재희</a:t>
            </a:r>
            <a:endParaRPr lang="en-US" altLang="ko-KR" sz="24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2016156038 </a:t>
            </a:r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최상호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949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44301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4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8350" y="950997"/>
            <a:ext cx="2034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Android - Mode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3748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모듈 상세 설계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17">
            <a:extLst>
              <a:ext uri="{FF2B5EF4-FFF2-40B4-BE49-F238E27FC236}">
                <a16:creationId xmlns:a16="http://schemas.microsoft.com/office/drawing/2014/main" id="{26E33034-D361-4D21-940D-060BB5C142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802536"/>
              </p:ext>
            </p:extLst>
          </p:nvPr>
        </p:nvGraphicFramePr>
        <p:xfrm>
          <a:off x="612858" y="1695265"/>
          <a:ext cx="11106561" cy="396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936">
                  <a:extLst>
                    <a:ext uri="{9D8B030D-6E8A-4147-A177-3AD203B41FA5}">
                      <a16:colId xmlns:a16="http://schemas.microsoft.com/office/drawing/2014/main" val="1137893510"/>
                    </a:ext>
                  </a:extLst>
                </a:gridCol>
                <a:gridCol w="2862926">
                  <a:extLst>
                    <a:ext uri="{9D8B030D-6E8A-4147-A177-3AD203B41FA5}">
                      <a16:colId xmlns:a16="http://schemas.microsoft.com/office/drawing/2014/main" val="2454869068"/>
                    </a:ext>
                  </a:extLst>
                </a:gridCol>
                <a:gridCol w="3659246">
                  <a:extLst>
                    <a:ext uri="{9D8B030D-6E8A-4147-A177-3AD203B41FA5}">
                      <a16:colId xmlns:a16="http://schemas.microsoft.com/office/drawing/2014/main" val="2079628256"/>
                    </a:ext>
                  </a:extLst>
                </a:gridCol>
                <a:gridCol w="3359453">
                  <a:extLst>
                    <a:ext uri="{9D8B030D-6E8A-4147-A177-3AD203B41FA5}">
                      <a16:colId xmlns:a16="http://schemas.microsoft.com/office/drawing/2014/main" val="1148280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Using Mode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Learning Mode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Feedback Mode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15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dirty="0"/>
                        <a:t>저장된 사용자의 음성을 학습된 </a:t>
                      </a:r>
                      <a:r>
                        <a:rPr lang="en-US" altLang="ko-KR" sz="1600" dirty="0"/>
                        <a:t>CNN</a:t>
                      </a:r>
                      <a:r>
                        <a:rPr lang="ko-KR" altLang="en-US" sz="1600" dirty="0"/>
                        <a:t>모델로 전하기 위해 </a:t>
                      </a:r>
                      <a:r>
                        <a:rPr lang="en-US" altLang="ko-KR" sz="1600" dirty="0"/>
                        <a:t>Firebase</a:t>
                      </a:r>
                      <a:r>
                        <a:rPr lang="ko-KR" altLang="en-US" sz="1600" dirty="0"/>
                        <a:t>로 전송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1" indent="-285750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600" dirty="0"/>
                        <a:t>저장된 사용자의 음성을 사용자가 입력한 </a:t>
                      </a:r>
                      <a:r>
                        <a:rPr lang="en-US" altLang="ko-KR" sz="1600" dirty="0"/>
                        <a:t>text</a:t>
                      </a:r>
                      <a:r>
                        <a:rPr lang="ko-KR" altLang="en-US" sz="1600" dirty="0"/>
                        <a:t>와 함께 </a:t>
                      </a:r>
                      <a:r>
                        <a:rPr lang="en-US" altLang="ko-KR" sz="1600" dirty="0"/>
                        <a:t>Firebase</a:t>
                      </a:r>
                      <a:r>
                        <a:rPr lang="ko-KR" altLang="en-US" sz="1600" dirty="0"/>
                        <a:t>의 </a:t>
                      </a:r>
                      <a:r>
                        <a:rPr lang="en-US" altLang="ko-KR" sz="1600" dirty="0" err="1"/>
                        <a:t>RealtimeDB</a:t>
                      </a:r>
                      <a:r>
                        <a:rPr lang="ko-KR" altLang="en-US" sz="1600" dirty="0"/>
                        <a:t>와 </a:t>
                      </a:r>
                      <a:r>
                        <a:rPr lang="en-US" altLang="ko-KR" sz="1600" dirty="0"/>
                        <a:t>Storage</a:t>
                      </a:r>
                      <a:r>
                        <a:rPr lang="ko-KR" altLang="en-US" sz="1600" dirty="0"/>
                        <a:t>로 전송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사용자가 입력한 음성에 따라 응답이 제대로 이루어졌는지를 확인하고 갱신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8000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알고리즘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1" indent="-285750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kumimoji="0" lang="ko-KR" altLang="en-US" sz="1600" kern="0" dirty="0"/>
                        <a:t>저장된 사용자의 음성을 </a:t>
                      </a:r>
                      <a:r>
                        <a:rPr kumimoji="0" lang="en-US" altLang="ko-KR" sz="1600" kern="0" dirty="0"/>
                        <a:t>Record.M4A</a:t>
                      </a:r>
                      <a:r>
                        <a:rPr kumimoji="0" lang="ko-KR" altLang="en-US" sz="1600" kern="0" dirty="0"/>
                        <a:t>로 </a:t>
                      </a:r>
                      <a:r>
                        <a:rPr kumimoji="0" lang="en-US" altLang="ko-KR" sz="1600" kern="0" dirty="0"/>
                        <a:t>Firebase</a:t>
                      </a:r>
                      <a:r>
                        <a:rPr kumimoji="0" lang="ko-KR" altLang="en-US" sz="1600" kern="0" dirty="0"/>
                        <a:t>의 </a:t>
                      </a:r>
                      <a:r>
                        <a:rPr kumimoji="0" lang="en-US" altLang="ko-KR" sz="1600" kern="0" dirty="0"/>
                        <a:t>Storage</a:t>
                      </a:r>
                      <a:r>
                        <a:rPr kumimoji="0" lang="ko-KR" altLang="en-US" sz="1600" kern="0" dirty="0"/>
                        <a:t>에 전달</a:t>
                      </a:r>
                    </a:p>
                    <a:p>
                      <a:pPr marL="285750" lvl="1" indent="-285750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kumimoji="0" lang="en-US" altLang="ko-KR" sz="1600" kern="0" dirty="0"/>
                        <a:t>Python</a:t>
                      </a:r>
                      <a:r>
                        <a:rPr kumimoji="0" lang="ko-KR" altLang="en-US" sz="1600" kern="0" dirty="0"/>
                        <a:t>에서 데이터의 입력을 감지하도 </a:t>
                      </a:r>
                      <a:r>
                        <a:rPr kumimoji="0" lang="en-US" altLang="ko-KR" sz="1600" kern="0" dirty="0" err="1"/>
                        <a:t>RealtimeDB</a:t>
                      </a:r>
                      <a:r>
                        <a:rPr kumimoji="0" lang="ko-KR" altLang="en-US" sz="1600" kern="0" dirty="0"/>
                        <a:t>의 </a:t>
                      </a:r>
                      <a:r>
                        <a:rPr kumimoji="0" lang="en-US" altLang="ko-KR" sz="1600" kern="0" dirty="0" err="1"/>
                        <a:t>CheckKey</a:t>
                      </a:r>
                      <a:r>
                        <a:rPr kumimoji="0" lang="ko-KR" altLang="en-US" sz="1600" kern="0" dirty="0"/>
                        <a:t>를 변경 </a:t>
                      </a:r>
                      <a:endParaRPr kumimoji="0" lang="en-US" altLang="ko-KR" sz="1600" kern="0" dirty="0"/>
                    </a:p>
                    <a:p>
                      <a:pPr marL="285750" lvl="1" indent="-285750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kumimoji="0" lang="ko-KR" altLang="en-US" sz="1600" kern="0" dirty="0"/>
                        <a:t>음성에 따른 </a:t>
                      </a:r>
                      <a:r>
                        <a:rPr kumimoji="0" lang="en-US" altLang="ko-KR" sz="1600" kern="0" dirty="0"/>
                        <a:t>Google Assistant</a:t>
                      </a:r>
                      <a:r>
                        <a:rPr kumimoji="0" lang="ko-KR" altLang="en-US" sz="1600" kern="0" dirty="0"/>
                        <a:t> </a:t>
                      </a:r>
                      <a:r>
                        <a:rPr kumimoji="0" lang="en-US" altLang="ko-KR" sz="1600" kern="0" dirty="0"/>
                        <a:t>API</a:t>
                      </a:r>
                      <a:r>
                        <a:rPr kumimoji="0" lang="ko-KR" altLang="en-US" sz="1600" kern="0" dirty="0"/>
                        <a:t>의 응답과 피드백 모드를 기다림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1" indent="-285750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kumimoji="0" lang="ko-KR" altLang="en-US" sz="1600" kern="0" dirty="0"/>
                        <a:t>파일명을 입력하고 버튼을 클릭하면 </a:t>
                      </a:r>
                      <a:r>
                        <a:rPr kumimoji="0" lang="en-US" altLang="ko-KR" sz="1600" kern="0" dirty="0" err="1"/>
                        <a:t>RealtimeDB</a:t>
                      </a:r>
                      <a:r>
                        <a:rPr kumimoji="0" lang="ko-KR" altLang="en-US" sz="1600" kern="0" dirty="0"/>
                        <a:t>가 갱신</a:t>
                      </a:r>
                    </a:p>
                    <a:p>
                      <a:pPr marL="285750" lvl="1" indent="-285750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kumimoji="0" lang="ko-KR" altLang="en-US" sz="1600" kern="0" dirty="0"/>
                        <a:t>갱신된 </a:t>
                      </a:r>
                      <a:r>
                        <a:rPr kumimoji="0" lang="en-US" altLang="ko-KR" sz="1600" kern="0" dirty="0" err="1"/>
                        <a:t>RealtimeDB</a:t>
                      </a:r>
                      <a:r>
                        <a:rPr kumimoji="0" lang="ko-KR" altLang="en-US" sz="1600" kern="0" dirty="0"/>
                        <a:t>로 인해 </a:t>
                      </a:r>
                      <a:r>
                        <a:rPr kumimoji="0" lang="en-US" altLang="ko-KR" sz="1600" kern="0" dirty="0"/>
                        <a:t>Firebase</a:t>
                      </a:r>
                      <a:r>
                        <a:rPr kumimoji="0" lang="ko-KR" altLang="en-US" sz="1600" kern="0" dirty="0"/>
                        <a:t>의 </a:t>
                      </a:r>
                      <a:r>
                        <a:rPr kumimoji="0" lang="en-US" altLang="ko-KR" sz="1600" kern="0" dirty="0" err="1"/>
                        <a:t>ValueEventListener</a:t>
                      </a:r>
                      <a:r>
                        <a:rPr kumimoji="0" lang="ko-KR" altLang="en-US" sz="1600" kern="0" dirty="0"/>
                        <a:t>가 동작하여 </a:t>
                      </a:r>
                      <a:r>
                        <a:rPr kumimoji="0" lang="en-US" altLang="ko-KR" sz="1600" kern="0" dirty="0" err="1"/>
                        <a:t>FileNumber</a:t>
                      </a:r>
                      <a:r>
                        <a:rPr kumimoji="0" lang="ko-KR" altLang="en-US" sz="1600" kern="0" dirty="0"/>
                        <a:t>를 변경</a:t>
                      </a:r>
                    </a:p>
                    <a:p>
                      <a:pPr marL="285750" lvl="1" indent="-285750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kumimoji="0" lang="ko-KR" altLang="en-US" sz="1600" kern="0" dirty="0"/>
                        <a:t>갱신된 </a:t>
                      </a:r>
                      <a:r>
                        <a:rPr kumimoji="0" lang="en-US" altLang="ko-KR" sz="1600" kern="0" dirty="0"/>
                        <a:t>Filename</a:t>
                      </a:r>
                      <a:r>
                        <a:rPr kumimoji="0" lang="ko-KR" altLang="en-US" sz="1600" kern="0" dirty="0"/>
                        <a:t>과 </a:t>
                      </a:r>
                      <a:r>
                        <a:rPr kumimoji="0" lang="en-US" altLang="ko-KR" sz="1600" kern="0" dirty="0" err="1"/>
                        <a:t>FileNumber</a:t>
                      </a:r>
                      <a:r>
                        <a:rPr kumimoji="0" lang="ko-KR" altLang="en-US" sz="1600" kern="0" dirty="0"/>
                        <a:t>를 </a:t>
                      </a:r>
                      <a:r>
                        <a:rPr kumimoji="0" lang="en-US" altLang="ko-KR" sz="1600" kern="0" dirty="0"/>
                        <a:t>Storage</a:t>
                      </a:r>
                      <a:r>
                        <a:rPr kumimoji="0" lang="ko-KR" altLang="en-US" sz="1600" kern="0" dirty="0"/>
                        <a:t>에 음성을 저장</a:t>
                      </a:r>
                    </a:p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명령어 템플릿 모음이 적힌 </a:t>
                      </a:r>
                      <a:r>
                        <a:rPr lang="en-US" altLang="ko-KR" sz="1600" dirty="0" err="1"/>
                        <a:t>ListView</a:t>
                      </a:r>
                      <a:r>
                        <a:rPr lang="ko-KR" altLang="en-US" sz="1600" dirty="0"/>
                        <a:t>형태로 </a:t>
                      </a:r>
                      <a:r>
                        <a:rPr lang="ko-KR" altLang="en-US" sz="1600" dirty="0" err="1"/>
                        <a:t>보여짐</a:t>
                      </a:r>
                      <a:endParaRPr lang="ko-KR" altLang="en-US" sz="1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사용자가 선택한 내용이 </a:t>
                      </a:r>
                      <a:r>
                        <a:rPr lang="en-US" altLang="ko-KR" sz="1600" dirty="0" err="1"/>
                        <a:t>FileName</a:t>
                      </a:r>
                      <a:r>
                        <a:rPr lang="ko-KR" altLang="en-US" sz="1600" dirty="0"/>
                        <a:t>과 </a:t>
                      </a:r>
                      <a:r>
                        <a:rPr lang="en-US" altLang="ko-KR" sz="1600" dirty="0" err="1"/>
                        <a:t>FileNumber</a:t>
                      </a:r>
                      <a:r>
                        <a:rPr lang="ko-KR" altLang="en-US" sz="1600" dirty="0"/>
                        <a:t>를 갱신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/>
                        <a:t>Python</a:t>
                      </a:r>
                      <a:r>
                        <a:rPr lang="ko-KR" altLang="en-US" sz="1600" dirty="0"/>
                        <a:t>에서 </a:t>
                      </a:r>
                      <a:r>
                        <a:rPr lang="en-US" altLang="ko-KR" sz="1600" dirty="0" err="1"/>
                        <a:t>RealtimeDB</a:t>
                      </a:r>
                      <a:r>
                        <a:rPr lang="ko-KR" altLang="en-US" sz="1600" dirty="0"/>
                        <a:t>를 변화를 감지하고 </a:t>
                      </a:r>
                      <a:r>
                        <a:rPr lang="en-US" altLang="ko-KR" sz="1600" dirty="0"/>
                        <a:t>Storage</a:t>
                      </a:r>
                      <a:r>
                        <a:rPr lang="ko-KR" altLang="en-US" sz="1600" dirty="0"/>
                        <a:t>의 </a:t>
                      </a:r>
                      <a:r>
                        <a:rPr lang="en-US" altLang="ko-KR" sz="1600" dirty="0"/>
                        <a:t>Record</a:t>
                      </a:r>
                      <a:r>
                        <a:rPr lang="ko-KR" altLang="en-US" sz="1600" dirty="0"/>
                        <a:t>파일을 사용자가 선택 혹은 입력한 파일명으로 변화시킨 후 </a:t>
                      </a:r>
                      <a:r>
                        <a:rPr lang="en-US" altLang="ko-KR" sz="1600" dirty="0" err="1"/>
                        <a:t>RealtimeDB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갱신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갱신 후 파일은 기존의 </a:t>
                      </a:r>
                      <a:r>
                        <a:rPr lang="en-US" altLang="ko-KR" sz="1600" dirty="0"/>
                        <a:t>CNN</a:t>
                      </a:r>
                      <a:r>
                        <a:rPr lang="ko-KR" altLang="en-US" sz="1600" dirty="0"/>
                        <a:t>모델에 추가로 학습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7248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5366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44301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4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8350" y="950997"/>
            <a:ext cx="1967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- </a:t>
            </a:r>
            <a:r>
              <a:rPr lang="ko-KR" altLang="en-US" sz="2000" dirty="0" err="1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3748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모듈 상세 설계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17">
            <a:extLst>
              <a:ext uri="{FF2B5EF4-FFF2-40B4-BE49-F238E27FC236}">
                <a16:creationId xmlns:a16="http://schemas.microsoft.com/office/drawing/2014/main" id="{26E33034-D361-4D21-940D-060BB5C142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856976"/>
              </p:ext>
            </p:extLst>
          </p:nvPr>
        </p:nvGraphicFramePr>
        <p:xfrm>
          <a:off x="612858" y="1695265"/>
          <a:ext cx="11106561" cy="445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936">
                  <a:extLst>
                    <a:ext uri="{9D8B030D-6E8A-4147-A177-3AD203B41FA5}">
                      <a16:colId xmlns:a16="http://schemas.microsoft.com/office/drawing/2014/main" val="1137893510"/>
                    </a:ext>
                  </a:extLst>
                </a:gridCol>
                <a:gridCol w="2862926">
                  <a:extLst>
                    <a:ext uri="{9D8B030D-6E8A-4147-A177-3AD203B41FA5}">
                      <a16:colId xmlns:a16="http://schemas.microsoft.com/office/drawing/2014/main" val="2454869068"/>
                    </a:ext>
                  </a:extLst>
                </a:gridCol>
                <a:gridCol w="3659246">
                  <a:extLst>
                    <a:ext uri="{9D8B030D-6E8A-4147-A177-3AD203B41FA5}">
                      <a16:colId xmlns:a16="http://schemas.microsoft.com/office/drawing/2014/main" val="2079628256"/>
                    </a:ext>
                  </a:extLst>
                </a:gridCol>
                <a:gridCol w="3359453">
                  <a:extLst>
                    <a:ext uri="{9D8B030D-6E8A-4147-A177-3AD203B41FA5}">
                      <a16:colId xmlns:a16="http://schemas.microsoft.com/office/drawing/2014/main" val="1148280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M4A to WAV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WAV to Spectrogram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Remove Noise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15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600" dirty="0"/>
                        <a:t>Cloud Function</a:t>
                      </a:r>
                      <a:r>
                        <a:rPr lang="ko-KR" altLang="en-US" sz="1600" dirty="0"/>
                        <a:t>을 통해 </a:t>
                      </a:r>
                      <a:r>
                        <a:rPr lang="en-US" altLang="ko-KR" sz="1600" dirty="0" err="1"/>
                        <a:t>RealtimeDB</a:t>
                      </a:r>
                      <a:r>
                        <a:rPr lang="ko-KR" altLang="en-US" sz="1600" dirty="0"/>
                        <a:t>의 변화를 감지하면 호출되며 </a:t>
                      </a:r>
                      <a:r>
                        <a:rPr lang="en-US" altLang="ko-KR" sz="1600" dirty="0"/>
                        <a:t>Storage</a:t>
                      </a:r>
                      <a:r>
                        <a:rPr lang="ko-KR" altLang="en-US" sz="1600" dirty="0"/>
                        <a:t>에서 가져온 사용자의 </a:t>
                      </a:r>
                      <a:r>
                        <a:rPr lang="en-US" altLang="ko-KR" sz="1600" dirty="0"/>
                        <a:t>M4A </a:t>
                      </a:r>
                      <a:r>
                        <a:rPr lang="ko-KR" altLang="en-US" sz="1600" dirty="0"/>
                        <a:t>파일을 </a:t>
                      </a:r>
                      <a:r>
                        <a:rPr lang="en-US" altLang="ko-KR" sz="1600" dirty="0"/>
                        <a:t>WAV </a:t>
                      </a:r>
                      <a:r>
                        <a:rPr lang="ko-KR" altLang="en-US" sz="1600" dirty="0"/>
                        <a:t>파일로 변경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1" indent="-285750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sz="1600" dirty="0"/>
                        <a:t>WAV</a:t>
                      </a:r>
                      <a:r>
                        <a:rPr lang="ko-KR" altLang="en-US" sz="1600" dirty="0"/>
                        <a:t>로 변경된 파일을 </a:t>
                      </a:r>
                      <a:r>
                        <a:rPr lang="en-US" altLang="ko-KR" sz="1600" dirty="0"/>
                        <a:t>CNN</a:t>
                      </a:r>
                      <a:r>
                        <a:rPr lang="ko-KR" altLang="en-US" sz="1600" dirty="0"/>
                        <a:t>모델의 입력 데이터로 사용하기 위해 </a:t>
                      </a:r>
                      <a:r>
                        <a:rPr lang="en-US" altLang="ko-KR" sz="1600" dirty="0"/>
                        <a:t>Spectrogram</a:t>
                      </a:r>
                      <a:r>
                        <a:rPr lang="ko-KR" altLang="en-US" sz="1600" dirty="0"/>
                        <a:t> 파일로 변경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/>
                        <a:t>PNG</a:t>
                      </a:r>
                      <a:r>
                        <a:rPr lang="ko-KR" altLang="en-US" sz="1600" dirty="0"/>
                        <a:t>로 변환된 </a:t>
                      </a:r>
                      <a:r>
                        <a:rPr lang="en-US" altLang="ko-KR" sz="1600" dirty="0"/>
                        <a:t>Spectrogram</a:t>
                      </a:r>
                      <a:r>
                        <a:rPr lang="ko-KR" altLang="en-US" sz="1600" dirty="0"/>
                        <a:t> 파일에서 잡음을 제거하여 좀 더 정확한 입력 데이터를 생성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8000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알고리즘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1" indent="-285750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kumimoji="0" lang="en-US" altLang="ko-KR" sz="1600" kern="0" dirty="0" err="1"/>
                        <a:t>RealtimeDB</a:t>
                      </a:r>
                      <a:r>
                        <a:rPr kumimoji="0" lang="ko-KR" altLang="en-US" sz="1600" kern="0" dirty="0"/>
                        <a:t>의 변화가 감지되면 </a:t>
                      </a:r>
                      <a:r>
                        <a:rPr kumimoji="0" lang="en-US" altLang="ko-KR" sz="1600" kern="0" dirty="0"/>
                        <a:t>Storage</a:t>
                      </a:r>
                      <a:r>
                        <a:rPr kumimoji="0" lang="ko-KR" altLang="en-US" sz="1600" kern="0" dirty="0"/>
                        <a:t>에 저장된 </a:t>
                      </a:r>
                      <a:r>
                        <a:rPr kumimoji="0" lang="en-US" altLang="ko-KR" sz="1600" kern="0" dirty="0"/>
                        <a:t>M4A </a:t>
                      </a:r>
                      <a:r>
                        <a:rPr kumimoji="0" lang="ko-KR" altLang="en-US" sz="1600" kern="0" dirty="0"/>
                        <a:t>파일을 </a:t>
                      </a:r>
                      <a:r>
                        <a:rPr kumimoji="0" lang="en-US" altLang="ko-KR" sz="1600" kern="0" dirty="0"/>
                        <a:t>Cloud Function</a:t>
                      </a:r>
                      <a:r>
                        <a:rPr kumimoji="0" lang="ko-KR" altLang="en-US" sz="1600" kern="0" dirty="0"/>
                        <a:t>에서 호출 후 실행</a:t>
                      </a:r>
                      <a:r>
                        <a:rPr kumimoji="0" lang="en-US" altLang="ko-KR" sz="1600" kern="0" dirty="0"/>
                        <a:t> </a:t>
                      </a:r>
                      <a:endParaRPr kumimoji="0" lang="ko-KR" altLang="en-US" sz="1600" kern="0" dirty="0"/>
                    </a:p>
                    <a:p>
                      <a:pPr marL="285750" lvl="1" indent="-285750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kumimoji="0" lang="ko-KR" altLang="en-US" sz="1600" kern="0" dirty="0"/>
                        <a:t>지정된 폴더의 경로에서 </a:t>
                      </a:r>
                      <a:r>
                        <a:rPr kumimoji="0" lang="en-US" altLang="ko-KR" sz="1600" kern="0" dirty="0"/>
                        <a:t>M4A </a:t>
                      </a:r>
                      <a:r>
                        <a:rPr kumimoji="0" lang="ko-KR" altLang="en-US" sz="1600" kern="0" dirty="0"/>
                        <a:t>파일을 받아와 </a:t>
                      </a:r>
                      <a:r>
                        <a:rPr kumimoji="0" lang="en-US" altLang="ko-KR" sz="1600" kern="0" dirty="0" err="1"/>
                        <a:t>AudioSegment</a:t>
                      </a:r>
                      <a:r>
                        <a:rPr kumimoji="0" lang="en-US" altLang="ko-KR" sz="1600" kern="0" dirty="0"/>
                        <a:t> </a:t>
                      </a:r>
                      <a:r>
                        <a:rPr kumimoji="0" lang="ko-KR" altLang="en-US" sz="1600" kern="0" dirty="0"/>
                        <a:t>모듈을 사용하여 </a:t>
                      </a:r>
                      <a:r>
                        <a:rPr kumimoji="0" lang="en-US" altLang="ko-KR" sz="1600" kern="0" dirty="0"/>
                        <a:t>M4A</a:t>
                      </a:r>
                      <a:r>
                        <a:rPr kumimoji="0" lang="ko-KR" altLang="en-US" sz="1600" kern="0" dirty="0"/>
                        <a:t>를 </a:t>
                      </a:r>
                      <a:r>
                        <a:rPr kumimoji="0" lang="en-US" altLang="ko-KR" sz="1600" kern="0" dirty="0"/>
                        <a:t>WAV</a:t>
                      </a:r>
                      <a:r>
                        <a:rPr kumimoji="0" lang="ko-KR" altLang="en-US" sz="1600" kern="0" dirty="0"/>
                        <a:t>로 변경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1" indent="-285750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kumimoji="0" lang="en-US" altLang="ko-KR" sz="1600" kern="0" dirty="0"/>
                        <a:t>Storage</a:t>
                      </a:r>
                      <a:r>
                        <a:rPr kumimoji="0" lang="ko-KR" altLang="en-US" sz="1600" kern="0" dirty="0"/>
                        <a:t>에 저장된 </a:t>
                      </a:r>
                      <a:r>
                        <a:rPr kumimoji="0" lang="en-US" altLang="ko-KR" sz="1600" kern="0" dirty="0"/>
                        <a:t>M4A </a:t>
                      </a:r>
                      <a:r>
                        <a:rPr kumimoji="0" lang="ko-KR" altLang="en-US" sz="1600" kern="0" dirty="0"/>
                        <a:t>파일을 </a:t>
                      </a:r>
                      <a:r>
                        <a:rPr kumimoji="0" lang="en-US" altLang="ko-KR" sz="1600" kern="0" dirty="0" err="1"/>
                        <a:t>librosa</a:t>
                      </a:r>
                      <a:r>
                        <a:rPr kumimoji="0" lang="en-US" altLang="ko-KR" sz="1600" kern="0" dirty="0"/>
                        <a:t>, matplotlib</a:t>
                      </a:r>
                      <a:r>
                        <a:rPr kumimoji="0" lang="ko-KR" altLang="en-US" sz="1600" kern="0" dirty="0"/>
                        <a:t>를 이용해 문장 길이에 따른 유동적인</a:t>
                      </a:r>
                      <a:r>
                        <a:rPr kumimoji="0" lang="en-US" altLang="ko-KR" sz="1600" kern="0" dirty="0"/>
                        <a:t> </a:t>
                      </a:r>
                      <a:r>
                        <a:rPr kumimoji="0" lang="ko-KR" altLang="en-US" sz="1600" kern="0" dirty="0"/>
                        <a:t>크기의 </a:t>
                      </a:r>
                      <a:r>
                        <a:rPr kumimoji="0" lang="en-US" altLang="ko-KR" sz="1600" kern="0" dirty="0"/>
                        <a:t>Spectrogram.PNG </a:t>
                      </a:r>
                      <a:r>
                        <a:rPr kumimoji="0" lang="ko-KR" altLang="en-US" sz="1600" kern="0" dirty="0"/>
                        <a:t>파일로 변환</a:t>
                      </a:r>
                    </a:p>
                    <a:p>
                      <a:pPr marL="285750" lvl="1" indent="-285750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kumimoji="0" lang="en-US" altLang="ko-KR" sz="1600" kern="0" dirty="0"/>
                        <a:t>Spectrogram</a:t>
                      </a:r>
                      <a:r>
                        <a:rPr kumimoji="0" lang="ko-KR" altLang="en-US" sz="1600" kern="0" dirty="0"/>
                        <a:t> 변환 시 데이터의 크기를 줄이고 정확도를 향상시키기 위해 </a:t>
                      </a:r>
                      <a:r>
                        <a:rPr kumimoji="0" lang="en-US" altLang="ko-KR" sz="1600" kern="0" dirty="0" err="1"/>
                        <a:t>pyplot</a:t>
                      </a:r>
                      <a:r>
                        <a:rPr kumimoji="0" lang="ko-KR" altLang="en-US" sz="1600" kern="0" dirty="0"/>
                        <a:t>의 그래프 수치를 나타내는 가장자리는 모두 자름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/>
                        <a:t>Storage</a:t>
                      </a:r>
                      <a:r>
                        <a:rPr lang="ko-KR" altLang="en-US" sz="1600" dirty="0"/>
                        <a:t>에 저장된 </a:t>
                      </a:r>
                      <a:r>
                        <a:rPr lang="en-US" altLang="ko-KR" sz="1600" dirty="0"/>
                        <a:t>PNG</a:t>
                      </a:r>
                      <a:r>
                        <a:rPr lang="ko-KR" altLang="en-US" sz="1600" dirty="0"/>
                        <a:t>파일을 </a:t>
                      </a:r>
                      <a:r>
                        <a:rPr lang="en-US" altLang="ko-KR" sz="1600" dirty="0"/>
                        <a:t>OpenCV, matplotlib</a:t>
                      </a:r>
                      <a:r>
                        <a:rPr lang="ko-KR" altLang="en-US" sz="1600" dirty="0"/>
                        <a:t>를 이용해 잡음이 제거 </a:t>
                      </a:r>
                      <a:r>
                        <a:rPr lang="en-US" altLang="ko-KR" sz="1600" dirty="0"/>
                        <a:t>Spectrogram.PNG </a:t>
                      </a:r>
                      <a:r>
                        <a:rPr lang="ko-KR" altLang="en-US" sz="1600" dirty="0"/>
                        <a:t>파일로 변환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속도 향상을 위해 </a:t>
                      </a:r>
                      <a:r>
                        <a:rPr lang="en-US" altLang="ko-KR" sz="1600" dirty="0"/>
                        <a:t>Spectrogram</a:t>
                      </a:r>
                      <a:r>
                        <a:rPr lang="ko-KR" altLang="en-US" sz="1600" dirty="0"/>
                        <a:t>을 </a:t>
                      </a:r>
                      <a:r>
                        <a:rPr lang="en-US" altLang="ko-KR" sz="1600" dirty="0" err="1"/>
                        <a:t>GrayScale</a:t>
                      </a:r>
                      <a:r>
                        <a:rPr lang="ko-KR" altLang="en-US" sz="1600" dirty="0"/>
                        <a:t>로 변환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7248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9352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14727" cy="10034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ln w="9525"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/>
                <a:ea typeface="a블랙M"/>
              </a:rPr>
              <a:t>4</a:t>
            </a:r>
            <a:endParaRPr lang="ko-KR" altLang="en-US" sz="6000">
              <a:ln w="9525"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/>
              <a:ea typeface="a블랙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1308908" cy="3901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>
                <a:ln w="9525"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CNN </a:t>
            </a:r>
            <a:r>
              <a:rPr lang="ko-KR" altLang="en-US" sz="2000">
                <a:ln w="9525"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모델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3038" y="366222"/>
            <a:ext cx="4104277" cy="5748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ln w="9525">
                  <a:solidFill>
                    <a:schemeClr val="tx1">
                      <a:alpha val="1000"/>
                    </a:schemeClr>
                  </a:solidFill>
                </a:ln>
                <a:latin typeface="나눔바른고딕"/>
                <a:ea typeface="나눔바른고딕"/>
              </a:rPr>
              <a:t>시스템 모듈 상세 설계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내용 개체 틀 2"/>
          <p:cNvSpPr/>
          <p:nvPr/>
        </p:nvSpPr>
        <p:spPr>
          <a:xfrm>
            <a:off x="1125511" y="1381810"/>
            <a:ext cx="8478905" cy="8634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2945" lvl="0" indent="-342945" algn="l" defTabSz="914400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kumimoji="0" lang="ko-KR" altLang="en-US" sz="2400" b="1" i="0" u="none" strike="noStrike" kern="1200" cap="none" spc="0" normalizeH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기능</a:t>
            </a:r>
          </a:p>
          <a:p>
            <a:pPr marL="743048" lvl="1" indent="-285787" algn="l" defTabSz="914400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kumimoji="0" lang="ko-KR" altLang="en-US" sz="2000" b="0" i="0" u="none" strike="noStrike" kern="1200" cap="none" spc="0" normalizeH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잡음이 제거 후 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Spectrogr</a:t>
            </a:r>
            <a:r>
              <a:rPr lang="en-US" altLang="ko-KR" sz="20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am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데이터로 변환</a:t>
            </a:r>
          </a:p>
          <a:p>
            <a:pPr marL="743048" lvl="1" indent="-285787" algn="l" defTabSz="914400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lang="en-US" altLang="ko-KR" sz="20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C</a:t>
            </a:r>
            <a:r>
              <a:rPr kumimoji="0" lang="ko-KR" altLang="en-US" sz="2000" b="0" i="0" u="none" strike="noStrike" kern="1200" cap="none" spc="0" normalizeH="0" baseline="0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lassification을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통해 학습 후 정답을 예측 </a:t>
            </a:r>
          </a:p>
          <a:p>
            <a:pPr marL="743048" lvl="1" indent="-285787" algn="l" defTabSz="914400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endParaRPr kumimoji="0" lang="ko-KR" altLang="en-US" sz="2000" b="0" i="0" u="none" strike="noStrike" kern="1200" cap="none" spc="0" normalizeH="0" baseline="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42417" y="2643330"/>
            <a:ext cx="8751908" cy="94437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2945" lvl="0" indent="-342945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kumimoji="0" lang="ko-KR" altLang="en-US" sz="2400" b="1" i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다루는 정보</a:t>
            </a:r>
          </a:p>
          <a:p>
            <a:pPr marL="743048" lvl="1" indent="-285787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kumimoji="0" lang="ko-KR" altLang="en-US" sz="2000" b="0" i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fileName.png : </a:t>
            </a:r>
            <a:r>
              <a:rPr lang="en-US" altLang="ko-KR" sz="20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WAV</a:t>
            </a:r>
            <a:r>
              <a:rPr kumimoji="0" lang="ko-KR" altLang="en-US" sz="2000" b="0" i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파일 </a:t>
            </a:r>
            <a:r>
              <a:rPr kumimoji="0" lang="en-US" altLang="ko-KR" sz="2000" b="0" i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-&gt;</a:t>
            </a:r>
            <a:r>
              <a:rPr kumimoji="0" lang="ko-KR" altLang="en-US" sz="2000" b="0" i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2000" b="0" i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Spectrogram</a:t>
            </a:r>
            <a:r>
              <a:rPr kumimoji="0" lang="ko-KR" altLang="en-US" sz="2000" b="0" i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변환 </a:t>
            </a:r>
            <a:r>
              <a:rPr kumimoji="0" lang="en-US" altLang="ko-KR" sz="2000" b="0" i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-&gt;</a:t>
            </a:r>
            <a:r>
              <a:rPr kumimoji="0" lang="ko-KR" altLang="en-US" sz="2000" b="0" i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lang="en-US" altLang="ko-KR" sz="20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PNG</a:t>
            </a:r>
            <a:r>
              <a:rPr kumimoji="0" lang="ko-KR" altLang="en-US" sz="2000" b="0" i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파일</a:t>
            </a:r>
          </a:p>
          <a:p>
            <a:pPr marL="743048" lvl="1" indent="-285787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kumimoji="0" lang="ko-KR" altLang="en-US" sz="2000" b="0" i="0" baseline="0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Firebase의</a:t>
            </a:r>
            <a:r>
              <a:rPr kumimoji="0" lang="ko-KR" altLang="en-US" sz="2000" b="0" i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2000" b="0" i="0" baseline="0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userData</a:t>
            </a:r>
            <a:r>
              <a:rPr kumimoji="0" lang="ko-KR" altLang="en-US" sz="2000" b="0" i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: 결과를 </a:t>
            </a:r>
            <a:r>
              <a:rPr kumimoji="0" lang="ko-KR" altLang="en-US" sz="2000" b="0" i="0" baseline="0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RealtimeDB에</a:t>
            </a:r>
            <a:r>
              <a:rPr kumimoji="0" lang="ko-KR" altLang="en-US" sz="2000" b="0" i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저장</a:t>
            </a:r>
          </a:p>
          <a:p>
            <a:pPr marL="743048" lvl="1" indent="-285787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kumimoji="0" lang="ko-KR" altLang="en-US" sz="2000" b="0" i="0" baseline="0" dirty="0">
                <a:solidFill>
                  <a:srgbClr val="FF0000">
                    <a:alpha val="100000"/>
                  </a:srgbClr>
                </a:solidFill>
                <a:latin typeface="맑은 고딕"/>
                <a:ea typeface="맑은 고딕"/>
              </a:rPr>
              <a:t>위의 결과는 </a:t>
            </a:r>
            <a:r>
              <a:rPr kumimoji="0" lang="ko-KR" altLang="en-US" sz="2000" b="0" i="0" baseline="0" dirty="0" err="1">
                <a:solidFill>
                  <a:srgbClr val="FF0000">
                    <a:alpha val="100000"/>
                  </a:srgbClr>
                </a:solidFill>
                <a:latin typeface="맑은 고딕"/>
                <a:ea typeface="맑은 고딕"/>
              </a:rPr>
              <a:t>Feedback</a:t>
            </a:r>
            <a:r>
              <a:rPr kumimoji="0" lang="ko-KR" altLang="en-US" sz="2000" b="0" i="0" baseline="0" dirty="0">
                <a:solidFill>
                  <a:srgbClr val="FF0000">
                    <a:alpha val="100000"/>
                  </a:srgbClr>
                </a:solidFill>
                <a:latin typeface="맑은 고딕"/>
                <a:ea typeface="맑은 고딕"/>
              </a:rPr>
              <a:t> 혹은 </a:t>
            </a:r>
            <a:r>
              <a:rPr kumimoji="0" lang="ko-KR" altLang="en-US" sz="2000" b="0" i="0" baseline="0" dirty="0" err="1">
                <a:solidFill>
                  <a:srgbClr val="FF0000">
                    <a:alpha val="100000"/>
                  </a:srgbClr>
                </a:solidFill>
                <a:latin typeface="맑은 고딕"/>
                <a:ea typeface="맑은 고딕"/>
              </a:rPr>
              <a:t>Learning에</a:t>
            </a:r>
            <a:r>
              <a:rPr kumimoji="0" lang="ko-KR" altLang="en-US" sz="2000" b="0" i="0" baseline="0" dirty="0">
                <a:solidFill>
                  <a:srgbClr val="FF0000">
                    <a:alpha val="100000"/>
                  </a:srgbClr>
                </a:solidFill>
                <a:latin typeface="맑은 고딕"/>
                <a:ea typeface="맑은 고딕"/>
              </a:rPr>
              <a:t> 해당</a:t>
            </a:r>
          </a:p>
          <a:p>
            <a:pPr marL="743048" lvl="1" indent="-285787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kumimoji="0" lang="ko-KR" altLang="en-US" sz="2000" b="0" i="0" baseline="0" dirty="0" err="1">
                <a:solidFill>
                  <a:srgbClr val="FF0000">
                    <a:alpha val="100000"/>
                  </a:srgbClr>
                </a:solidFill>
                <a:latin typeface="맑은 고딕"/>
                <a:ea typeface="맑은 고딕"/>
              </a:rPr>
              <a:t>Using의</a:t>
            </a:r>
            <a:r>
              <a:rPr kumimoji="0" lang="ko-KR" altLang="en-US" sz="2000" b="0" i="0" baseline="0" dirty="0">
                <a:solidFill>
                  <a:srgbClr val="FF0000">
                    <a:alpha val="100000"/>
                  </a:srgbClr>
                </a:solidFill>
                <a:latin typeface="맑은 고딕"/>
                <a:ea typeface="맑은 고딕"/>
              </a:rPr>
              <a:t> 동작결과는 </a:t>
            </a:r>
            <a:r>
              <a:rPr kumimoji="0" lang="ko-KR" altLang="en-US" sz="2000" b="0" i="0" baseline="0" dirty="0" err="1">
                <a:solidFill>
                  <a:srgbClr val="FF0000">
                    <a:alpha val="100000"/>
                  </a:srgbClr>
                </a:solidFill>
                <a:latin typeface="맑은 고딕"/>
                <a:ea typeface="맑은 고딕"/>
              </a:rPr>
              <a:t>Feedback창으로</a:t>
            </a:r>
            <a:r>
              <a:rPr kumimoji="0" lang="ko-KR" altLang="en-US" sz="2000" b="0" i="0" baseline="0" dirty="0">
                <a:solidFill>
                  <a:srgbClr val="FF0000">
                    <a:alpha val="100000"/>
                  </a:srgbClr>
                </a:solidFill>
                <a:latin typeface="맑은 고딕"/>
                <a:ea typeface="맑은 고딕"/>
              </a:rPr>
              <a:t> 보여줌</a:t>
            </a:r>
          </a:p>
          <a:p>
            <a:pPr marL="743048" lvl="1" indent="-285787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endParaRPr kumimoji="0" lang="ko-KR" altLang="en-US" sz="2000" b="0" i="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2417" y="4711661"/>
            <a:ext cx="8643957" cy="94437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2945" lvl="0" indent="-342945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kumimoji="0" lang="ko-KR" altLang="en-US" sz="2400" b="1" i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딥 러닝을 위한 라이브러리</a:t>
            </a:r>
          </a:p>
          <a:p>
            <a:pPr marL="743048" lvl="1" indent="-285787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kumimoji="0" lang="ko-KR" altLang="en-US" sz="2000" b="0" i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Google Tensorflow2.0 : 최신 버전은 아직 호환이 잘 안되고 오픈 라이브러리로 활용 및 접근이 쉬움</a:t>
            </a:r>
          </a:p>
          <a:p>
            <a:pPr marL="743048" lvl="1" indent="-285787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kumimoji="0" lang="ko-KR" altLang="en-US" sz="2000" b="0" i="0" baseline="0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Keras</a:t>
            </a:r>
            <a:r>
              <a:rPr kumimoji="0" lang="ko-KR" altLang="en-US" sz="2000" b="0" i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: </a:t>
            </a:r>
            <a:r>
              <a:rPr lang="en-US" altLang="ko-KR" sz="20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Python</a:t>
            </a:r>
            <a:r>
              <a:rPr kumimoji="0" lang="ko-KR" altLang="en-US" sz="2000" b="0" i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으로 작성된 오픈 소스 신경망 라이브러리로 최소한의 모듈 방식으로 </a:t>
            </a:r>
            <a:r>
              <a:rPr kumimoji="0" lang="en-US" altLang="ko-KR" sz="2000" b="0" i="0" baseline="0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Tensorflow</a:t>
            </a:r>
            <a:r>
              <a:rPr kumimoji="0" lang="ko-KR" altLang="en-US" sz="2000" b="0" i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사용 확장 가능성이 높음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14727" cy="10034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ln w="9525"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/>
                <a:ea typeface="a블랙M"/>
              </a:rPr>
              <a:t>4</a:t>
            </a:r>
            <a:endParaRPr lang="ko-KR" altLang="en-US" sz="6000">
              <a:ln w="9525"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/>
              <a:ea typeface="a블랙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1308908" cy="3901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>
                <a:ln w="9525"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CNN </a:t>
            </a:r>
            <a:r>
              <a:rPr lang="ko-KR" altLang="en-US" sz="2000">
                <a:ln w="9525"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모델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3038" y="366222"/>
            <a:ext cx="4104277" cy="5748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dirty="0">
                <a:ln w="9525">
                  <a:solidFill>
                    <a:schemeClr val="tx1">
                      <a:alpha val="1000"/>
                    </a:schemeClr>
                  </a:solidFill>
                </a:ln>
                <a:latin typeface="나눔바른고딕"/>
                <a:ea typeface="나눔바른고딕"/>
              </a:rPr>
              <a:t>시스템 모듈 상세 설계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내용 개체 틀 2"/>
          <p:cNvSpPr/>
          <p:nvPr/>
        </p:nvSpPr>
        <p:spPr>
          <a:xfrm>
            <a:off x="1075378" y="1526389"/>
            <a:ext cx="8685262" cy="46799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2945" lvl="0" indent="-342945" algn="l" defTabSz="914400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kumimoji="0" lang="ko-KR" altLang="en-US" sz="2400" b="1" i="0" u="none" strike="noStrike" kern="1200" cap="none" spc="0" normalizeH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알고리즘</a:t>
            </a:r>
          </a:p>
          <a:p>
            <a:pPr marL="457261" lvl="1" algn="l" defTabSz="914400" rtl="0" eaLnBrk="0" latinLnBrk="0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defRPr/>
            </a:pPr>
            <a:r>
              <a:rPr lang="ko-KR" altLang="en-US" sz="20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① 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데이터 셋은 120*40 크기의 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Spectrogram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.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PNG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임</a:t>
            </a:r>
          </a:p>
          <a:p>
            <a:pPr marL="457261" lvl="1" algn="l" defTabSz="914400" rtl="0" eaLnBrk="0" latinLnBrk="0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defRPr/>
            </a:pPr>
            <a:r>
              <a:rPr lang="ko-KR" altLang="en-US" sz="2000" b="0" i="0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② 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컬러 이미지를 흑백화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(Grayscale)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을 시켜 크기를 줄임</a:t>
            </a:r>
          </a:p>
          <a:p>
            <a:pPr marL="457261" lvl="1" algn="l" defTabSz="914400" rtl="0" eaLnBrk="0" latinLnBrk="0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defRPr/>
            </a:pPr>
            <a:r>
              <a:rPr lang="ko-KR" altLang="en-US" sz="2000" b="0" i="0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③ 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이미지 특징 추출을 위해서 </a:t>
            </a:r>
            <a:r>
              <a:rPr lang="en-US" altLang="ko-KR" sz="20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C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onvolution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과 활성화 함수사용</a:t>
            </a:r>
          </a:p>
          <a:p>
            <a:pPr marL="457261" lvl="1" algn="l" defTabSz="914400" rtl="0" eaLnBrk="0" latinLnBrk="0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defRPr/>
            </a:pPr>
            <a:r>
              <a:rPr lang="ko-KR" altLang="en-US" sz="2000" b="0" i="0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④ 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오차율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(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기울기 소실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)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을 최소화 하기 위해 활성화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2000" b="0" i="0" u="none" strike="noStrike" kern="1200" cap="none" spc="0" normalizeH="0" baseline="0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Relu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사용</a:t>
            </a:r>
          </a:p>
          <a:p>
            <a:pPr marL="457261" lvl="1" algn="l" defTabSz="914400" rtl="0" eaLnBrk="0" latinLnBrk="0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defRPr/>
            </a:pPr>
            <a:r>
              <a:rPr lang="ko-KR" altLang="en-US" sz="2000" b="0" i="0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⑤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효율성을 높이기 위해서 </a:t>
            </a:r>
            <a:r>
              <a:rPr lang="en-US" altLang="ko-KR" sz="20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S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tride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와 </a:t>
            </a:r>
            <a:r>
              <a:rPr lang="en-US" altLang="ko-KR" sz="20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P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ooling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을 사용</a:t>
            </a:r>
          </a:p>
          <a:p>
            <a:pPr marL="457261" lvl="1" algn="l" defTabSz="914400" rtl="0" eaLnBrk="0" latinLnBrk="0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defRPr/>
            </a:pPr>
            <a:r>
              <a:rPr lang="ko-KR" altLang="en-US" sz="2000" b="0" i="0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⑥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lang="en-US" altLang="ko-KR" sz="20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S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tride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는 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3,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lang="en-US" altLang="ko-KR" sz="200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P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ooling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은 </a:t>
            </a:r>
            <a:r>
              <a:rPr lang="en-US" altLang="ko-KR" sz="2000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M</a:t>
            </a:r>
            <a:r>
              <a:rPr kumimoji="0" lang="en-US" altLang="ko-KR" sz="2000" b="0" i="0" u="none" strike="noStrike" kern="1200" cap="none" spc="0" normalizeH="0" baseline="0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axpooling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을 사용</a:t>
            </a:r>
          </a:p>
          <a:p>
            <a:pPr marL="457261" lvl="1" algn="l" defTabSz="914400" rtl="0" eaLnBrk="0" latinLnBrk="0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defRPr/>
            </a:pPr>
            <a:r>
              <a:rPr lang="ko-KR" altLang="en-US" sz="2000" b="0" i="0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⑦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특징 학습을 마치고 나서 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1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차원 형태로 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Flatten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시킴</a:t>
            </a:r>
          </a:p>
          <a:p>
            <a:pPr marL="457261" lvl="1" algn="l" defTabSz="914400" rtl="0" eaLnBrk="0" latinLnBrk="0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defRPr/>
            </a:pPr>
            <a:r>
              <a:rPr lang="ko-KR" altLang="en-US" sz="2000" b="0" i="0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⑧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Fully Connected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를 거치고 </a:t>
            </a:r>
            <a:r>
              <a:rPr lang="en-US" altLang="ko-KR" sz="2000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S</a:t>
            </a:r>
            <a:r>
              <a:rPr kumimoji="0" lang="en-US" altLang="ko-KR" sz="2000" b="0" i="0" u="none" strike="noStrike" kern="1200" cap="none" spc="0" normalizeH="0" baseline="0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oftmax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를 사용</a:t>
            </a:r>
          </a:p>
          <a:p>
            <a:pPr marL="457261" lvl="1" algn="l" defTabSz="914400" rtl="0" eaLnBrk="0" latinLnBrk="0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defRPr/>
            </a:pPr>
            <a:r>
              <a:rPr lang="ko-KR" altLang="en-US" sz="2000" b="0" i="0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⑨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lang="en-US" altLang="ko-KR" sz="2000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S</a:t>
            </a:r>
            <a:r>
              <a:rPr kumimoji="0" lang="en-US" altLang="ko-KR" sz="2000" b="0" i="0" u="none" strike="noStrike" kern="1200" cap="none" spc="0" normalizeH="0" baseline="0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oftmax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후 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0,1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로 만들어진 데이터를 정답 데이터와 비교</a:t>
            </a:r>
          </a:p>
          <a:p>
            <a:pPr marL="457261" lvl="1" algn="l" defTabSz="914400" rtl="0" eaLnBrk="0" latinLnBrk="0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defRPr/>
            </a:pPr>
            <a:r>
              <a:rPr lang="ko-KR" altLang="en-US" sz="2000" b="0" i="0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⑩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결과에 따라서 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Android 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혹은 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Firebase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로 전송</a:t>
            </a:r>
          </a:p>
          <a:p>
            <a:pPr marL="743048" lvl="1" indent="-285787" algn="l" defTabSz="914400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endParaRPr kumimoji="0" lang="ko-KR" altLang="en-US" sz="2000" b="0" i="0" u="none" strike="noStrike" kern="1200" cap="none" spc="0" normalizeH="0" baseline="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743048" lvl="1" indent="-285787" algn="l" defTabSz="914400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endParaRPr kumimoji="0" lang="ko-KR" altLang="en-US" sz="2000" b="0" i="0" u="none" strike="noStrike" kern="1200" cap="none" spc="0" normalizeH="0" baseline="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743048" lvl="1" indent="-285787" algn="l" defTabSz="914400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endParaRPr kumimoji="0" lang="ko-KR" altLang="en-US" sz="2000" b="0" i="0" u="none" strike="noStrike" kern="1200" cap="none" spc="0" normalizeH="0" baseline="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743048" lvl="1" indent="-285787" algn="l" defTabSz="914400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endParaRPr kumimoji="0" lang="ko-KR" altLang="en-US" sz="2000" b="0" i="0" u="none" strike="noStrike" kern="1200" cap="none" spc="0" normalizeH="0" baseline="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743048" lvl="1" indent="-285787" algn="l" defTabSz="914400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endParaRPr kumimoji="0" lang="ko-KR" altLang="en-US" sz="2000" b="0" i="0" u="none" strike="noStrike" kern="1200" cap="none" spc="0" normalizeH="0" baseline="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0A5B9C-676E-4F45-BF91-5EA02D69F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7F8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1740" rIns="0" bIns="317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NanumGothicCoding"/>
              </a:rPr>
              <a:t>②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14727" cy="10034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ln w="9525"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/>
                <a:ea typeface="a블랙M"/>
              </a:rPr>
              <a:t>4</a:t>
            </a:r>
            <a:endParaRPr lang="ko-KR" altLang="en-US" sz="6000">
              <a:ln w="9525"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/>
              <a:ea typeface="a블랙M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3372" y="621060"/>
            <a:ext cx="173797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dirty="0">
                <a:ln w="9525">
                  <a:solidFill>
                    <a:schemeClr val="tx1">
                      <a:alpha val="1000"/>
                    </a:schemeClr>
                  </a:solidFill>
                </a:ln>
                <a:latin typeface="나눔바른고딕"/>
                <a:ea typeface="나눔바른고딕"/>
              </a:rPr>
              <a:t>업무 분담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0A5B9C-676E-4F45-BF91-5EA02D69F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7F8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1740" rIns="0" bIns="317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NanumGothicCoding"/>
              </a:rPr>
              <a:t>②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Group 37">
            <a:extLst>
              <a:ext uri="{FF2B5EF4-FFF2-40B4-BE49-F238E27FC236}">
                <a16:creationId xmlns:a16="http://schemas.microsoft.com/office/drawing/2014/main" id="{3FD0BA81-5814-4FC6-9B64-16887906B6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5175826"/>
              </p:ext>
            </p:extLst>
          </p:nvPr>
        </p:nvGraphicFramePr>
        <p:xfrm>
          <a:off x="2620724" y="1655347"/>
          <a:ext cx="7722900" cy="438185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54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2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2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26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2082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22" marB="49022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박재희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22" marB="49022" anchor="ctr" anchorCtr="1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임지섭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22" marB="49022" anchor="ctr" anchorCtr="1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최상호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22" marB="49022" anchor="ctr" anchorCtr="1" horzOverflow="overflow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9166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자료수집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22" marB="49022" anchor="ctr" anchorCtr="1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3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딥러닝 알고리즘</a:t>
                      </a:r>
                    </a:p>
                    <a:p>
                      <a:pPr marL="285750" marR="0" lvl="0" indent="-28575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3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음성인식 엔진</a:t>
                      </a:r>
                      <a:endParaRPr kumimoji="1" lang="en-US" altLang="ko-KR" sz="13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marR="0" lvl="0" indent="-28575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3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서비스 적용 분야 </a:t>
                      </a:r>
                      <a:endParaRPr kumimoji="1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22" marB="49022" anchor="ctr" horzOverflow="overflow"/>
                </a:tc>
                <a:tc>
                  <a:txBody>
                    <a:bodyPr/>
                    <a:lstStyle/>
                    <a:p>
                      <a:pPr marL="285750" marR="0" lvl="0" indent="-28575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altLang="ko-KR" sz="13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STT/TSS </a:t>
                      </a:r>
                      <a:r>
                        <a:rPr kumimoji="1" lang="ko-KR" altLang="en-US" sz="13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모형</a:t>
                      </a:r>
                    </a:p>
                    <a:p>
                      <a:pPr marL="285750" marR="0" lvl="0" indent="-28575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3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음성 인식 기술</a:t>
                      </a:r>
                      <a:endParaRPr kumimoji="1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22" marB="49022" anchor="ctr" horzOverflow="overflow"/>
                </a:tc>
                <a:tc>
                  <a:txBody>
                    <a:bodyPr/>
                    <a:lstStyle/>
                    <a:p>
                      <a:pPr marL="285750" marR="0" lvl="0" indent="-28575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altLang="ko-KR" sz="1300" b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Tensorflow</a:t>
                      </a:r>
                      <a:r>
                        <a:rPr kumimoji="1" lang="en-US" altLang="ko-KR" sz="13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kumimoji="1" lang="en-US" altLang="ko-KR" sz="1300" b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Keras</a:t>
                      </a:r>
                      <a:r>
                        <a:rPr kumimoji="1" lang="en-US" altLang="ko-KR" sz="13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)/</a:t>
                      </a:r>
                    </a:p>
                    <a:p>
                      <a:pPr marL="285750" marR="0" lvl="0" indent="-28575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altLang="ko-KR" sz="13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Firebase</a:t>
                      </a:r>
                    </a:p>
                    <a:p>
                      <a:pPr marL="285750" marR="0" lvl="0" indent="-28575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3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서버</a:t>
                      </a:r>
                      <a:r>
                        <a:rPr kumimoji="1" lang="en-US" altLang="ko-KR" sz="13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kumimoji="1" lang="ko-KR" altLang="en-US" sz="13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데이터 베이스 </a:t>
                      </a:r>
                      <a:endParaRPr kumimoji="1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22" marB="49022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145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설      계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22" marB="49022" anchor="ctr" anchorCtr="1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altLang="ko-KR" sz="13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CNN</a:t>
                      </a:r>
                      <a:r>
                        <a:rPr kumimoji="1" lang="ko-KR" altLang="en-US" sz="13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모델 설계</a:t>
                      </a:r>
                      <a:endParaRPr kumimoji="1" lang="en-US" altLang="ko-KR" sz="13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marR="0" lvl="0" indent="-28575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3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서비스 </a:t>
                      </a:r>
                      <a:r>
                        <a:rPr kumimoji="1" lang="ko-KR" altLang="en-US" sz="1300" b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아키텍쳐</a:t>
                      </a:r>
                      <a:r>
                        <a:rPr kumimoji="1" lang="ko-KR" altLang="en-US" sz="13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설계</a:t>
                      </a:r>
                      <a:endParaRPr kumimoji="1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22" marB="49022" anchor="ctr" horzOverflow="overflow"/>
                </a:tc>
                <a:tc>
                  <a:txBody>
                    <a:bodyPr/>
                    <a:lstStyle/>
                    <a:p>
                      <a:pPr marL="285750" marR="0" lvl="0" indent="-28575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altLang="ko-KR" sz="13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STT </a:t>
                      </a:r>
                      <a:r>
                        <a:rPr kumimoji="1" lang="ko-KR" altLang="en-US" sz="13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설계</a:t>
                      </a:r>
                      <a:endParaRPr kumimoji="1" lang="en-US" altLang="ko-KR" sz="13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marR="0" lvl="0" indent="-28575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altLang="ko-KR" sz="13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TTS </a:t>
                      </a:r>
                      <a:r>
                        <a:rPr kumimoji="1" lang="ko-KR" altLang="en-US" sz="13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설계</a:t>
                      </a:r>
                      <a:endParaRPr kumimoji="1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22" marB="49022" anchor="ctr" horzOverflow="overflow"/>
                </a:tc>
                <a:tc>
                  <a:txBody>
                    <a:bodyPr/>
                    <a:lstStyle/>
                    <a:p>
                      <a:pPr marL="285750" marR="0" lvl="0" indent="-28575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3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kumimoji="1" lang="en-US" altLang="ko-KR" sz="13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Interface, DB </a:t>
                      </a:r>
                      <a:r>
                        <a:rPr kumimoji="1" lang="ko-KR" altLang="en-US" sz="13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설계</a:t>
                      </a:r>
                      <a:endParaRPr kumimoji="1" lang="en-US" altLang="ko-KR" sz="13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marR="0" lvl="0" indent="-28575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3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개발환경 설계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22" marB="49022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7868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구      현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22" marB="49022" anchor="ctr" anchorCtr="1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altLang="ko-KR" sz="13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CNN </a:t>
                      </a:r>
                      <a:r>
                        <a:rPr kumimoji="1" lang="ko-KR" altLang="en-US" sz="13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알고리즘 구현</a:t>
                      </a:r>
                      <a:endParaRPr kumimoji="1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22" marB="49022" anchor="ctr" horzOverflow="overflow"/>
                </a:tc>
                <a:tc>
                  <a:txBody>
                    <a:bodyPr/>
                    <a:lstStyle/>
                    <a:p>
                      <a:pPr marL="285750" marR="0" lvl="0" indent="-28575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3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입력</a:t>
                      </a:r>
                      <a:r>
                        <a:rPr kumimoji="1" lang="en-US" altLang="ko-KR" sz="13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kumimoji="1" lang="ko-KR" altLang="en-US" sz="13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출력 데이터 필터링 구현</a:t>
                      </a:r>
                      <a:endParaRPr kumimoji="1" lang="en-US" altLang="ko-KR" sz="13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marR="0" lvl="0" indent="-28575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altLang="ko-KR" sz="1300" b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Training,Recognition</a:t>
                      </a:r>
                      <a:endParaRPr kumimoji="1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22" marB="49022" anchor="ctr" horzOverflow="overflow"/>
                </a:tc>
                <a:tc>
                  <a:txBody>
                    <a:bodyPr/>
                    <a:lstStyle/>
                    <a:p>
                      <a:pPr marL="285750" marR="0" lvl="0" indent="-28575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altLang="ko-KR" sz="13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TensorFlow(</a:t>
                      </a:r>
                      <a:r>
                        <a:rPr kumimoji="1" lang="en-US" altLang="ko-KR" sz="1300" b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Keras</a:t>
                      </a:r>
                      <a:r>
                        <a:rPr kumimoji="1" lang="en-US" altLang="ko-KR" sz="13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r>
                        <a:rPr kumimoji="1" lang="ko-KR" altLang="en-US" sz="13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환경 제약</a:t>
                      </a:r>
                      <a:r>
                        <a:rPr kumimoji="1" lang="en-US" altLang="ko-KR" sz="13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, Firebase </a:t>
                      </a:r>
                      <a:r>
                        <a:rPr kumimoji="1" lang="ko-KR" altLang="en-US" sz="13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연동</a:t>
                      </a:r>
                      <a:endParaRPr kumimoji="1" lang="en-US" altLang="ko-KR" sz="13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marR="0" lvl="0" indent="-28575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altLang="ko-KR" sz="13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Interface </a:t>
                      </a:r>
                      <a:r>
                        <a:rPr kumimoji="1" lang="ko-KR" altLang="en-US" sz="13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구현</a:t>
                      </a:r>
                      <a:endParaRPr kumimoji="1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22" marB="49022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6539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테스트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22" marB="49022" anchor="ctr" anchorCtr="1" horzOverflow="overflow"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85750" marR="0" lvl="0" indent="-28575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3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음성 인식률 테스트</a:t>
                      </a:r>
                    </a:p>
                    <a:p>
                      <a:pPr marL="285750" marR="0" lvl="0" indent="-28575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3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데이터 입출력 테스트</a:t>
                      </a:r>
                    </a:p>
                    <a:p>
                      <a:pPr marL="285750" marR="0" lvl="0" indent="-28575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3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kumimoji="1" lang="en-US" altLang="ko-KR" sz="13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User Interface </a:t>
                      </a:r>
                      <a:r>
                        <a:rPr kumimoji="1" lang="ko-KR" altLang="en-US" sz="13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테스트</a:t>
                      </a:r>
                      <a:endParaRPr kumimoji="1" lang="en-US" altLang="ko-KR" sz="13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marR="0" lvl="0" indent="-28575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3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시스템 신뢰성 테스트</a:t>
                      </a:r>
                      <a:endParaRPr kumimoji="1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22" marB="49022" anchor="ctr" horzOverflow="overflow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951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14727" cy="10034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ln w="9525"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/>
                <a:ea typeface="a블랙M"/>
              </a:rPr>
              <a:t>4</a:t>
            </a:r>
            <a:endParaRPr lang="ko-KR" altLang="en-US" sz="6000">
              <a:ln w="9525"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/>
              <a:ea typeface="a블랙M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3372" y="621060"/>
            <a:ext cx="338265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dirty="0">
                <a:ln w="9525">
                  <a:solidFill>
                    <a:schemeClr val="tx1">
                      <a:alpha val="1000"/>
                    </a:schemeClr>
                  </a:solidFill>
                </a:ln>
                <a:latin typeface="나눔바른고딕"/>
                <a:ea typeface="나눔바른고딕"/>
              </a:rPr>
              <a:t>종합 설계 수행 일정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0A5B9C-676E-4F45-BF91-5EA02D69F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7F8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1740" rIns="0" bIns="317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NanumGothicCoding"/>
              </a:rPr>
              <a:t>②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EEF5DF2-AB0F-4B09-95C6-FA238B37E959}"/>
              </a:ext>
            </a:extLst>
          </p:cNvPr>
          <p:cNvSpPr/>
          <p:nvPr/>
        </p:nvSpPr>
        <p:spPr>
          <a:xfrm>
            <a:off x="3184146" y="1332835"/>
            <a:ext cx="922338" cy="14605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37621216-359C-4F47-A5C8-773B35225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259" y="1205835"/>
            <a:ext cx="11255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r>
              <a:rPr lang="ko-KR" altLang="en-US" dirty="0"/>
              <a:t>진행완료</a:t>
            </a: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C85ED297-B95A-4E0D-B819-B7993BF85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3821" y="1218535"/>
            <a:ext cx="1123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r>
              <a:rPr lang="ko-KR" altLang="en-US"/>
              <a:t>진행중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810565-9446-4666-81A0-F9DFD57224C9}"/>
              </a:ext>
            </a:extLst>
          </p:cNvPr>
          <p:cNvSpPr/>
          <p:nvPr/>
        </p:nvSpPr>
        <p:spPr>
          <a:xfrm>
            <a:off x="5451096" y="1345535"/>
            <a:ext cx="922338" cy="14605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304B2CD5-8E01-4179-94C7-48C4C338D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5046" y="1218535"/>
            <a:ext cx="1652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r>
              <a:rPr lang="ko-KR" altLang="en-US"/>
              <a:t>진행하지 않음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37A527-44D3-4057-887B-0B831BF3BE13}"/>
              </a:ext>
            </a:extLst>
          </p:cNvPr>
          <p:cNvSpPr/>
          <p:nvPr/>
        </p:nvSpPr>
        <p:spPr>
          <a:xfrm>
            <a:off x="8360984" y="1332835"/>
            <a:ext cx="923925" cy="1460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6" name="그림 3">
            <a:extLst>
              <a:ext uri="{FF2B5EF4-FFF2-40B4-BE49-F238E27FC236}">
                <a16:creationId xmlns:a16="http://schemas.microsoft.com/office/drawing/2014/main" id="{D1F8F820-9708-46CD-A604-8F16608AB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259" y="1701135"/>
            <a:ext cx="8402637" cy="458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903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14727" cy="10034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ln w="9525"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/>
                <a:ea typeface="a블랙M"/>
              </a:rPr>
              <a:t>4</a:t>
            </a:r>
            <a:endParaRPr lang="ko-KR" altLang="en-US" sz="6000">
              <a:ln w="9525"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/>
              <a:ea typeface="a블랙M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3372" y="621060"/>
            <a:ext cx="38395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dirty="0">
                <a:ln w="9525">
                  <a:solidFill>
                    <a:schemeClr val="tx1">
                      <a:alpha val="1000"/>
                    </a:schemeClr>
                  </a:solidFill>
                </a:ln>
                <a:latin typeface="나눔바른고딕"/>
                <a:ea typeface="나눔바른고딕"/>
              </a:rPr>
              <a:t>필요 기술 및 참고 문헌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0A5B9C-676E-4F45-BF91-5EA02D69F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7F8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1740" rIns="0" bIns="317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NanumGothicCoding"/>
              </a:rPr>
              <a:t>②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27EDE5B3-22A4-4D30-A72D-AB0DCC1C4B86}"/>
              </a:ext>
            </a:extLst>
          </p:cNvPr>
          <p:cNvSpPr txBox="1">
            <a:spLocks noChangeArrowheads="1"/>
          </p:cNvSpPr>
          <p:nvPr/>
        </p:nvSpPr>
        <p:spPr>
          <a:xfrm>
            <a:off x="3272830" y="1520477"/>
            <a:ext cx="7464580" cy="47164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 err="1"/>
              <a:t>텐서플로우</a:t>
            </a:r>
            <a:r>
              <a:rPr lang="ko-KR" altLang="en-US" dirty="0"/>
              <a:t> 공식 홈페이지</a:t>
            </a:r>
            <a:endParaRPr lang="en-US" altLang="ko-KR" dirty="0"/>
          </a:p>
          <a:p>
            <a:pPr algn="l">
              <a:buFont typeface="Wingdings" panose="05000000000000000000" pitchFamily="2" charset="2"/>
              <a:buNone/>
            </a:pPr>
            <a:r>
              <a:rPr kumimoji="1" lang="en-US" altLang="ko-KR" dirty="0"/>
              <a:t>https://www.tensorflow.org/</a:t>
            </a:r>
            <a:r>
              <a:rPr kumimoji="1" lang="ko-KR" altLang="en-US" dirty="0"/>
              <a:t> </a:t>
            </a:r>
            <a:endParaRPr kumimoji="1" lang="ko-KR" altLang="en-US" dirty="0">
              <a:latin typeface="Verdana" panose="020B0604030504040204" pitchFamily="34" charset="0"/>
              <a:ea typeface="굴림" panose="020B0600000101010101" pitchFamily="50" charset="-127"/>
            </a:endParaRPr>
          </a:p>
          <a:p>
            <a:pPr algn="l"/>
            <a:r>
              <a:rPr lang="ko-KR" altLang="en-US" dirty="0" err="1"/>
              <a:t>케라스</a:t>
            </a:r>
            <a:r>
              <a:rPr lang="ko-KR" altLang="en-US" dirty="0"/>
              <a:t> 공식 홈페이지</a:t>
            </a:r>
            <a:endParaRPr lang="en-US" altLang="ko-KR" dirty="0"/>
          </a:p>
          <a:p>
            <a:pPr algn="l">
              <a:buFont typeface="Wingdings" panose="05000000000000000000" pitchFamily="2" charset="2"/>
              <a:buNone/>
            </a:pPr>
            <a:r>
              <a:rPr kumimoji="1" lang="en-US" altLang="ko-KR" dirty="0"/>
              <a:t>https://keras.io/getting_started/</a:t>
            </a:r>
            <a:endParaRPr kumimoji="1" lang="ko-KR" altLang="en-US" dirty="0">
              <a:latin typeface="Verdana" panose="020B0604030504040204" pitchFamily="34" charset="0"/>
              <a:ea typeface="굴림" panose="020B0600000101010101" pitchFamily="50" charset="-127"/>
            </a:endParaRPr>
          </a:p>
          <a:p>
            <a:pPr algn="l"/>
            <a:r>
              <a:rPr lang="ko-KR" altLang="en-US" dirty="0"/>
              <a:t>딥러닝 살펴보기</a:t>
            </a:r>
            <a:endParaRPr lang="en-US" altLang="ko-KR" dirty="0"/>
          </a:p>
          <a:p>
            <a:pPr algn="l">
              <a:buFont typeface="Wingdings" panose="05000000000000000000" pitchFamily="2" charset="2"/>
              <a:buNone/>
            </a:pPr>
            <a:r>
              <a:rPr lang="en-US" altLang="ko-KR" u="sng" dirty="0">
                <a:hlinkClick r:id="rId2" tooltip="https://seamless.tistory.com/38"/>
              </a:rPr>
              <a:t>https://seamless.tistory.com/38</a:t>
            </a:r>
            <a:endParaRPr lang="en-US" altLang="ko-KR" dirty="0"/>
          </a:p>
          <a:p>
            <a:pPr algn="l"/>
            <a:r>
              <a:rPr lang="ko-KR" altLang="en-US" dirty="0"/>
              <a:t>오디오 데이터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pPr algn="l">
              <a:buFont typeface="Wingdings" panose="05000000000000000000" pitchFamily="2" charset="2"/>
              <a:buNone/>
            </a:pPr>
            <a:r>
              <a:rPr lang="en-US" altLang="ko-KR" dirty="0">
                <a:hlinkClick r:id="rId3"/>
              </a:rPr>
              <a:t>[Sound AI #11] </a:t>
            </a:r>
            <a:r>
              <a:rPr lang="ko-KR" altLang="en-US" dirty="0">
                <a:hlinkClick r:id="rId3"/>
              </a:rPr>
              <a:t>오디오 데이터 </a:t>
            </a:r>
            <a:r>
              <a:rPr lang="ko-KR" altLang="en-US" dirty="0" err="1">
                <a:hlinkClick r:id="rId3"/>
              </a:rPr>
              <a:t>전처리</a:t>
            </a:r>
            <a:r>
              <a:rPr lang="ko-KR" altLang="en-US" dirty="0">
                <a:hlinkClick r:id="rId3"/>
              </a:rPr>
              <a:t> </a:t>
            </a:r>
            <a:r>
              <a:rPr lang="en-US" altLang="ko-KR" dirty="0">
                <a:hlinkClick r:id="rId3"/>
              </a:rPr>
              <a:t>(Python Coding) (tistory.com)</a:t>
            </a:r>
            <a:endParaRPr lang="en-US" altLang="ko-KR" dirty="0"/>
          </a:p>
          <a:p>
            <a:pPr algn="l"/>
            <a:r>
              <a:rPr lang="en-US" altLang="ko-KR" dirty="0"/>
              <a:t>19</a:t>
            </a:r>
            <a:r>
              <a:rPr lang="ko-KR" altLang="en-US" dirty="0"/>
              <a:t>년도 졸업작품 </a:t>
            </a:r>
            <a:r>
              <a:rPr lang="en-US" altLang="ko-KR" dirty="0" err="1"/>
              <a:t>Sred</a:t>
            </a:r>
            <a:r>
              <a:rPr lang="ko-KR" altLang="en-US" dirty="0"/>
              <a:t>팀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주소</a:t>
            </a:r>
            <a:endParaRPr lang="en-US" altLang="ko-KR" dirty="0"/>
          </a:p>
          <a:p>
            <a:pPr algn="l">
              <a:buFont typeface="Wingdings" panose="05000000000000000000" pitchFamily="2" charset="2"/>
              <a:buNone/>
            </a:pPr>
            <a:r>
              <a:rPr lang="en-US" altLang="ko-KR" u="sng" dirty="0">
                <a:hlinkClick r:id="rId4" tooltip="https://github.com/KiHyeonYun/Sred_CapstoneDesign.git"/>
              </a:rPr>
              <a:t>https://github.com/KiHyeonYun/Sred_CapstoneDesign.git</a:t>
            </a:r>
            <a:endParaRPr lang="en-US" altLang="ko-KR" dirty="0"/>
          </a:p>
          <a:p>
            <a:pPr algn="l"/>
            <a:r>
              <a:rPr lang="en-US" altLang="ko-KR" dirty="0"/>
              <a:t>Firebase </a:t>
            </a:r>
            <a:r>
              <a:rPr lang="ko-KR" altLang="en-US" dirty="0"/>
              <a:t>공식 </a:t>
            </a:r>
            <a:r>
              <a:rPr lang="en-US" altLang="ko-KR" dirty="0"/>
              <a:t>Reference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en-US" altLang="ko-KR" dirty="0"/>
              <a:t>https://firebase.google.com/docs</a:t>
            </a:r>
          </a:p>
          <a:p>
            <a:pPr algn="l"/>
            <a:endParaRPr lang="en-US" altLang="ko-KR" dirty="0"/>
          </a:p>
          <a:p>
            <a:pPr algn="l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362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11597" y="2792928"/>
            <a:ext cx="3579826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sz="54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99147" y="2325408"/>
            <a:ext cx="1907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  <a:endParaRPr lang="ko-KR" altLang="en-US" sz="2400" dirty="0">
              <a:ln>
                <a:solidFill>
                  <a:schemeClr val="tx1">
                    <a:alpha val="1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652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" y="0"/>
            <a:ext cx="621254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49745" y="1225782"/>
            <a:ext cx="490840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1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92715" y="1472003"/>
            <a:ext cx="2268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종합 설계 개요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14501" y="2967335"/>
            <a:ext cx="1418978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49745" y="2393126"/>
            <a:ext cx="654346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2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9745" y="3560470"/>
            <a:ext cx="65594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3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49745" y="4727814"/>
            <a:ext cx="689612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4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93516" y="2639347"/>
            <a:ext cx="2188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구성도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92715" y="3806691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모듈 상세 설계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92715" y="4974035"/>
            <a:ext cx="2989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종합 설계 수행 일정</a:t>
            </a:r>
          </a:p>
        </p:txBody>
      </p:sp>
    </p:spTree>
    <p:extLst>
      <p:ext uri="{BB962C8B-B14F-4D97-AF65-F5344CB8AC3E}">
        <p14:creationId xmlns:p14="http://schemas.microsoft.com/office/powerpoint/2010/main" val="2729517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0785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1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2363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진행할 프로젝트 개요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2560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종합 설계 개요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446F63D-F2E6-446B-861B-5053DB60DD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8" t="31613" r="14915" b="33739"/>
          <a:stretch/>
        </p:blipFill>
        <p:spPr>
          <a:xfrm>
            <a:off x="1208162" y="2456626"/>
            <a:ext cx="9775201" cy="237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3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490840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1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3911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지난 발표 지적사항과 그에 대한 답변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2560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종합 설계 개요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97B6EE3-67A8-4E3D-853B-6183BD007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941206"/>
              </p:ext>
            </p:extLst>
          </p:nvPr>
        </p:nvGraphicFramePr>
        <p:xfrm>
          <a:off x="1574181" y="1935882"/>
          <a:ext cx="9301764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0982">
                  <a:extLst>
                    <a:ext uri="{9D8B030D-6E8A-4147-A177-3AD203B41FA5}">
                      <a16:colId xmlns:a16="http://schemas.microsoft.com/office/drawing/2014/main" val="3331613972"/>
                    </a:ext>
                  </a:extLst>
                </a:gridCol>
                <a:gridCol w="4890782">
                  <a:extLst>
                    <a:ext uri="{9D8B030D-6E8A-4147-A177-3AD203B41FA5}">
                      <a16:colId xmlns:a16="http://schemas.microsoft.com/office/drawing/2014/main" val="1344176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n>
                            <a:solidFill>
                              <a:schemeClr val="tx1"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지적 사항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n>
                            <a:solidFill>
                              <a:schemeClr val="tx1">
                                <a:alpha val="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개선 사항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067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전처리와 딥러닝 네트워크 모델에 대한 디자인 보완 필요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기존 설계의 </a:t>
                      </a:r>
                      <a:r>
                        <a:rPr lang="en-US" altLang="ko-KR" dirty="0"/>
                        <a:t>RNN </a:t>
                      </a:r>
                      <a:r>
                        <a:rPr lang="ko-KR" altLang="en-US" dirty="0"/>
                        <a:t>모델은 필요한 데이터의 양이 많고 단독 사용시 성능이 저하됨 </a:t>
                      </a:r>
                      <a:endParaRPr lang="en-US" altLang="ko-KR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데이터의 양이 상대적으로 적게 필요한 </a:t>
                      </a:r>
                      <a:r>
                        <a:rPr lang="en-US" altLang="ko-KR" dirty="0"/>
                        <a:t>CNN </a:t>
                      </a:r>
                      <a:r>
                        <a:rPr lang="ko-KR" altLang="en-US" dirty="0"/>
                        <a:t>모델로 변경하였음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4683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학습을 장애인이 일일이 해주어야 하는 불편함을 덜어줄 방법을 고민할 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명령어 템플릿을 이용한 초기 학습 모델을 제공함으로써 사용자의 부담을 최대한 덜어 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049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청각 장애인에 대한 특별한 기능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시스템 전체가 너무 어려움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청각 장애인에 대한 특별한 기능은 딱히 차별성 있는 아이디어가 나오지 않았고 시스템이 너무 커질 우려가 있었음</a:t>
                      </a:r>
                      <a:endParaRPr lang="en-US" altLang="ko-KR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따라서 포커스를 기존 작품의 확장에 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4640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549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5594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3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4509" y="950997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 구성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2560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구성도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AA5B3B-1E22-48BB-9EE9-3922B4659EE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7" r="7483" b="34924"/>
          <a:stretch/>
        </p:blipFill>
        <p:spPr>
          <a:xfrm>
            <a:off x="1551962" y="1176542"/>
            <a:ext cx="9227943" cy="499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14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5594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3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9342" y="950997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 모드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3621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구성도</a:t>
            </a:r>
            <a:r>
              <a:rPr lang="en-US" altLang="ko-KR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</a:t>
            </a:r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동작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0000488-AABC-4D64-9953-B3CC45D973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27" y="850506"/>
            <a:ext cx="10428831" cy="586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388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5594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3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9342" y="950997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 모드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3621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구성도</a:t>
            </a:r>
            <a:r>
              <a:rPr lang="en-US" altLang="ko-KR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</a:t>
            </a:r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동작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88F942B-2087-4399-932A-E9A26F70D2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84" y="293761"/>
            <a:ext cx="12192000" cy="685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89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5594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3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4509" y="950997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피드백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3621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구성도</a:t>
            </a:r>
            <a:r>
              <a:rPr lang="en-US" altLang="ko-KR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</a:t>
            </a:r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동작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, 전자기기, 스크린샷, 디스플레이이(가) 표시된 사진&#10;&#10;자동 생성된 설명">
            <a:extLst>
              <a:ext uri="{FF2B5EF4-FFF2-40B4-BE49-F238E27FC236}">
                <a16:creationId xmlns:a16="http://schemas.microsoft.com/office/drawing/2014/main" id="{17DE9671-7310-4847-8A47-856CF39DC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544" y="744843"/>
            <a:ext cx="2904272" cy="584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181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44301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4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8350" y="950997"/>
            <a:ext cx="2055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Android - </a:t>
            </a:r>
            <a:r>
              <a:rPr lang="ko-KR" altLang="en-US" sz="2000" dirty="0" err="1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3748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모듈 상세 설계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17">
            <a:extLst>
              <a:ext uri="{FF2B5EF4-FFF2-40B4-BE49-F238E27FC236}">
                <a16:creationId xmlns:a16="http://schemas.microsoft.com/office/drawing/2014/main" id="{26E33034-D361-4D21-940D-060BB5C142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304172"/>
              </p:ext>
            </p:extLst>
          </p:nvPr>
        </p:nvGraphicFramePr>
        <p:xfrm>
          <a:off x="749894" y="1783524"/>
          <a:ext cx="10566855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071">
                  <a:extLst>
                    <a:ext uri="{9D8B030D-6E8A-4147-A177-3AD203B41FA5}">
                      <a16:colId xmlns:a16="http://schemas.microsoft.com/office/drawing/2014/main" val="1137893510"/>
                    </a:ext>
                  </a:extLst>
                </a:gridCol>
                <a:gridCol w="3924079">
                  <a:extLst>
                    <a:ext uri="{9D8B030D-6E8A-4147-A177-3AD203B41FA5}">
                      <a16:colId xmlns:a16="http://schemas.microsoft.com/office/drawing/2014/main" val="2454869068"/>
                    </a:ext>
                  </a:extLst>
                </a:gridCol>
                <a:gridCol w="5254705">
                  <a:extLst>
                    <a:ext uri="{9D8B030D-6E8A-4147-A177-3AD203B41FA5}">
                      <a16:colId xmlns:a16="http://schemas.microsoft.com/office/drawing/2014/main" val="2079628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Sign Up / Login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Record M4A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15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dirty="0"/>
                        <a:t>사용자 별로 데이터를 구별하기 위해 회원가입 및 로그인을 통해 인증</a:t>
                      </a:r>
                      <a:endParaRPr lang="en-US" altLang="ko-KR" sz="1600" dirty="0"/>
                    </a:p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1" indent="-285750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600" dirty="0"/>
                        <a:t>사용자의 음성을 </a:t>
                      </a:r>
                      <a:r>
                        <a:rPr lang="en-US" altLang="ko-KR" sz="1600" dirty="0"/>
                        <a:t>M4A</a:t>
                      </a:r>
                      <a:r>
                        <a:rPr lang="ko-KR" altLang="en-US" sz="1600" dirty="0"/>
                        <a:t>형식으로 안드로이드폰 내부저장소에 저장</a:t>
                      </a:r>
                      <a:endParaRPr lang="en-US" altLang="ko-KR" sz="1600" dirty="0"/>
                    </a:p>
                    <a:p>
                      <a:pPr marL="285750" lvl="1" indent="-285750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600" dirty="0"/>
                        <a:t>사용자의 음성을 저장 후 </a:t>
                      </a:r>
                      <a:r>
                        <a:rPr lang="en-US" altLang="ko-KR" sz="1600" dirty="0" err="1"/>
                        <a:t>BottomSheetFragment</a:t>
                      </a:r>
                      <a:r>
                        <a:rPr lang="ko-KR" altLang="en-US" sz="1600" dirty="0"/>
                        <a:t>를 띄움</a:t>
                      </a:r>
                      <a:endParaRPr lang="en-US" altLang="ko-KR" sz="1600" dirty="0"/>
                    </a:p>
                    <a:p>
                      <a:pPr marL="285750" lvl="1" indent="-285750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600" dirty="0"/>
                        <a:t>사용자의 선택에 따라 원하는 동작 수행 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(Using/Learning)</a:t>
                      </a:r>
                    </a:p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8000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알고리즘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1" indent="-285750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kumimoji="0" lang="ko-KR" altLang="en-US" sz="1600" kern="0" dirty="0"/>
                        <a:t>사용자가 입력한 </a:t>
                      </a:r>
                      <a:r>
                        <a:rPr kumimoji="0" lang="en-US" altLang="ko-KR" sz="1600" kern="0" dirty="0"/>
                        <a:t>Id/</a:t>
                      </a:r>
                      <a:r>
                        <a:rPr kumimoji="0" lang="en-US" altLang="ko-KR" sz="1600" kern="0" dirty="0" err="1"/>
                        <a:t>Pwd</a:t>
                      </a:r>
                      <a:r>
                        <a:rPr kumimoji="0" lang="ko-KR" altLang="en-US" sz="1600" kern="0" dirty="0"/>
                        <a:t>를 받아 구글의 </a:t>
                      </a:r>
                      <a:r>
                        <a:rPr kumimoji="0" lang="en-US" altLang="ko-KR" sz="1600" kern="0" dirty="0"/>
                        <a:t>Firebase</a:t>
                      </a:r>
                      <a:r>
                        <a:rPr kumimoji="0" lang="ko-KR" altLang="en-US" sz="1600" kern="0" dirty="0"/>
                        <a:t>에 전송</a:t>
                      </a:r>
                      <a:endParaRPr kumimoji="0" lang="en-US" altLang="ko-KR" sz="1600" kern="0" dirty="0"/>
                    </a:p>
                    <a:p>
                      <a:pPr marL="285750" lvl="1" indent="-285750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kumimoji="0" lang="en-US" altLang="ko-KR" sz="1600" kern="0" dirty="0"/>
                        <a:t>Firebase</a:t>
                      </a:r>
                      <a:r>
                        <a:rPr kumimoji="0" lang="ko-KR" altLang="en-US" sz="1600" kern="0" dirty="0"/>
                        <a:t>에서는 회원가입 시 새로운 </a:t>
                      </a:r>
                      <a:r>
                        <a:rPr kumimoji="0" lang="en-US" altLang="ko-KR" sz="1600" kern="0" dirty="0" err="1"/>
                        <a:t>FirebaseId</a:t>
                      </a:r>
                      <a:r>
                        <a:rPr kumimoji="0" lang="ko-KR" altLang="en-US" sz="1600" kern="0" dirty="0"/>
                        <a:t>를 생성 후 저장</a:t>
                      </a:r>
                      <a:endParaRPr kumimoji="0" lang="en-US" altLang="ko-KR" sz="1600" kern="0" dirty="0"/>
                    </a:p>
                    <a:p>
                      <a:pPr marL="285750" lvl="1" indent="-285750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kumimoji="0" lang="en-US" altLang="ko-KR" sz="1600" kern="0" dirty="0"/>
                        <a:t>Firebase</a:t>
                      </a:r>
                      <a:r>
                        <a:rPr kumimoji="0" lang="ko-KR" altLang="en-US" sz="1600" kern="0" dirty="0"/>
                        <a:t>에서는 로그인 시 입력과 기존의 </a:t>
                      </a:r>
                      <a:r>
                        <a:rPr kumimoji="0" lang="en-US" altLang="ko-KR" sz="1600" kern="0" dirty="0" err="1"/>
                        <a:t>FirebaseId</a:t>
                      </a:r>
                      <a:r>
                        <a:rPr kumimoji="0" lang="ko-KR" altLang="en-US" sz="1600" kern="0" dirty="0"/>
                        <a:t>와 비교 후 일치할 시 </a:t>
                      </a:r>
                      <a:r>
                        <a:rPr kumimoji="0" lang="en-US" altLang="ko-KR" sz="1600" kern="0" dirty="0"/>
                        <a:t>Login Session</a:t>
                      </a:r>
                      <a:r>
                        <a:rPr kumimoji="0" lang="ko-KR" altLang="en-US" sz="1600" kern="0" dirty="0"/>
                        <a:t>을 안드로이드에 전송 </a:t>
                      </a:r>
                      <a:endParaRPr kumimoji="0" lang="en-US" altLang="ko-KR" sz="1600" kern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1" indent="-285750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kumimoji="0" lang="ko-KR" altLang="en-US" sz="1600" kern="0" dirty="0"/>
                        <a:t>사용자의 음성을 </a:t>
                      </a:r>
                      <a:r>
                        <a:rPr kumimoji="0" lang="en-US" altLang="ko-KR" sz="1600" kern="0" dirty="0" err="1"/>
                        <a:t>MediaRecorder</a:t>
                      </a:r>
                      <a:r>
                        <a:rPr kumimoji="0" lang="en-US" altLang="ko-KR" sz="1600" kern="0" dirty="0"/>
                        <a:t> </a:t>
                      </a:r>
                      <a:r>
                        <a:rPr kumimoji="0" lang="ko-KR" altLang="en-US" sz="1600" kern="0" dirty="0"/>
                        <a:t>객체를 통해 안드로이드 내부저장소에 저장</a:t>
                      </a:r>
                      <a:endParaRPr kumimoji="0" lang="en-US" altLang="ko-KR" sz="1600" kern="0" dirty="0"/>
                    </a:p>
                    <a:p>
                      <a:pPr marL="285750" lvl="1" indent="-285750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kumimoji="0" lang="ko-KR" altLang="en-US" sz="1600" kern="0" dirty="0"/>
                        <a:t>녹음버튼은 </a:t>
                      </a:r>
                      <a:r>
                        <a:rPr kumimoji="0" lang="en-US" altLang="ko-KR" sz="1600" kern="0" dirty="0"/>
                        <a:t>Start</a:t>
                      </a:r>
                      <a:r>
                        <a:rPr kumimoji="0" lang="ko-KR" altLang="en-US" sz="1600" kern="0" dirty="0"/>
                        <a:t>와 </a:t>
                      </a:r>
                      <a:r>
                        <a:rPr kumimoji="0" lang="en-US" altLang="ko-KR" sz="1600" kern="0" dirty="0"/>
                        <a:t>Stop</a:t>
                      </a:r>
                      <a:r>
                        <a:rPr kumimoji="0" lang="ko-KR" altLang="en-US" sz="1600" kern="0" dirty="0"/>
                        <a:t>이 있으며 각각 클릭 시 다른 하나가 잠김</a:t>
                      </a:r>
                      <a:endParaRPr kumimoji="0" lang="en-US" altLang="ko-KR" sz="1600" kern="0" dirty="0"/>
                    </a:p>
                    <a:p>
                      <a:pPr marL="285750" lvl="1" indent="-285750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kumimoji="0" lang="en-US" altLang="ko-KR" sz="1600" kern="0" dirty="0"/>
                        <a:t>Stop</a:t>
                      </a:r>
                      <a:r>
                        <a:rPr kumimoji="0" lang="ko-KR" altLang="en-US" sz="1600" kern="0" dirty="0"/>
                        <a:t>을 누르면 </a:t>
                      </a:r>
                      <a:r>
                        <a:rPr kumimoji="0" lang="en-US" altLang="ko-KR" sz="1600" kern="0" dirty="0" err="1"/>
                        <a:t>BottomSheetFragment</a:t>
                      </a:r>
                      <a:r>
                        <a:rPr kumimoji="0" lang="ko-KR" altLang="en-US" sz="1600" kern="0" dirty="0"/>
                        <a:t>가 뜨며 사용자는 원하는 모드를 선택할 수 있음 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(Using/Learning)</a:t>
                      </a:r>
                      <a:r>
                        <a:rPr kumimoji="0" lang="ko-KR" altLang="en-US" sz="1600" b="1" kern="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kumimoji="0" lang="en-US" altLang="ko-KR" sz="1600" kern="0" dirty="0"/>
                    </a:p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7248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783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996</Words>
  <Application>Microsoft Office PowerPoint</Application>
  <PresentationFormat>와이드스크린</PresentationFormat>
  <Paragraphs>185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8" baseType="lpstr">
      <vt:lpstr>Arial Unicode MS</vt:lpstr>
      <vt:lpstr>a블랙M</vt:lpstr>
      <vt:lpstr>HY견고딕</vt:lpstr>
      <vt:lpstr>굴림</vt:lpstr>
      <vt:lpstr>나눔바른고딕</vt:lpstr>
      <vt:lpstr>돋움</vt:lpstr>
      <vt:lpstr>맑은 고딕</vt:lpstr>
      <vt:lpstr>Arial</vt:lpstr>
      <vt:lpstr>Verdana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임 지섭</cp:lastModifiedBy>
  <cp:revision>26</cp:revision>
  <dcterms:created xsi:type="dcterms:W3CDTF">2015-05-21T02:05:49Z</dcterms:created>
  <dcterms:modified xsi:type="dcterms:W3CDTF">2021-03-10T13:00:35Z</dcterms:modified>
</cp:coreProperties>
</file>