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93" r:id="rId4"/>
    <p:sldId id="294" r:id="rId5"/>
    <p:sldId id="278" r:id="rId6"/>
    <p:sldId id="282" r:id="rId7"/>
    <p:sldId id="285" r:id="rId8"/>
    <p:sldId id="281" r:id="rId9"/>
    <p:sldId id="283" r:id="rId10"/>
    <p:sldId id="284" r:id="rId11"/>
    <p:sldId id="287" r:id="rId12"/>
    <p:sldId id="289" r:id="rId13"/>
    <p:sldId id="290" r:id="rId14"/>
    <p:sldId id="286" r:id="rId15"/>
    <p:sldId id="291" r:id="rId16"/>
    <p:sldId id="292" r:id="rId17"/>
    <p:sldId id="263" r:id="rId18"/>
  </p:sldIdLst>
  <p:sldSz cx="12192000" cy="6858000"/>
  <p:notesSz cx="6858000" cy="9144000"/>
  <p:embeddedFontLst>
    <p:embeddedFont>
      <p:font typeface="에스코어 드림 4 Regular" panose="020B0503030302020204" pitchFamily="34" charset="-127"/>
      <p:regular r:id="rId20"/>
    </p:embeddedFont>
    <p:embeddedFont>
      <p:font typeface="에스코어 드림 6 Bold" panose="020B0703030302020204" pitchFamily="34" charset="-127"/>
      <p:bold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DECF"/>
    <a:srgbClr val="85EFE2"/>
    <a:srgbClr val="36D2CE"/>
    <a:srgbClr val="FD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AD826-40C9-4FF9-AA16-28DABB61E510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ECC44-D0F7-492B-9A71-0E076F886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4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A2CC-AD33-4BEB-BEDF-7117FCB0AF3A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arjunsharma97/0ecac61da2937ec52baf61af1aa1b759#file-m4atowav-py" TargetMode="External"/><Relationship Id="rId2" Type="http://schemas.openxmlformats.org/officeDocument/2006/relationships/hyperlink" Target="https://github.com/xiph/rnnois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imldl/ubuntu/blob/master/audio/pcm2wav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samples/assistant-sdk-python/tree/master/google-assistant-sdk/googlesamples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hyperlink" Target="https://github.com/googlesamples/assistant-sdk-python/tree/master/google-assistant-sdk/googlesamples/assistant/grpc" TargetMode="External"/><Relationship Id="rId4" Type="http://schemas.openxmlformats.org/officeDocument/2006/relationships/hyperlink" Target="https://github.com/googlesamples/assistant-sdk-python/tree/master/google-assistant-sdk/googlesamples/assistant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F2A178-761E-4050-884C-7B11D6F39652}"/>
              </a:ext>
            </a:extLst>
          </p:cNvPr>
          <p:cNvSpPr txBox="1"/>
          <p:nvPr/>
        </p:nvSpPr>
        <p:spPr>
          <a:xfrm>
            <a:off x="2984143" y="1699377"/>
            <a:ext cx="62454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청각 장애인을 위한 </a:t>
            </a:r>
            <a:endParaRPr lang="en-US" altLang="ko-KR" sz="4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sz="4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스마트  스피커 연동 어플</a:t>
            </a:r>
            <a:endParaRPr lang="en-US" altLang="ko-KR" sz="4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en-US" altLang="ko-KR" sz="4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Smart speaker application for hearing impaired</a:t>
            </a:r>
            <a:endParaRPr lang="ko-KR" altLang="en-US" sz="4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647C7E-2A3C-4280-9A9D-93D1A51B2C8B}"/>
              </a:ext>
            </a:extLst>
          </p:cNvPr>
          <p:cNvSpPr txBox="1"/>
          <p:nvPr/>
        </p:nvSpPr>
        <p:spPr>
          <a:xfrm>
            <a:off x="7024254" y="5032681"/>
            <a:ext cx="4987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2016156013 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박재희 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전광일교수님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  <a:p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2016156028 </a:t>
            </a:r>
            <a:r>
              <a:rPr lang="ko-KR" altLang="en-US" sz="2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임지섭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전광일교수님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  <a:p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2016156038 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최상호 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전광일교수님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  <a:endParaRPr lang="ko-KR" altLang="en-US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105427" y="188165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+mj-ea"/>
                <a:ea typeface="+mj-ea"/>
                <a:cs typeface="KoPubWorld돋움체 Bold" panose="00000800000000000000" pitchFamily="2" charset="-127"/>
              </a:rPr>
              <a:t>01</a:t>
            </a:r>
            <a:endParaRPr lang="ko-KR" altLang="en-US" sz="4800" b="1" dirty="0">
              <a:solidFill>
                <a:srgbClr val="64DECF"/>
              </a:solidFill>
              <a:latin typeface="+mj-ea"/>
              <a:ea typeface="+mj-ea"/>
              <a:cs typeface="KoPubWorld돋움체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92E409-841C-4A7B-940C-7B9042045A5A}"/>
              </a:ext>
            </a:extLst>
          </p:cNvPr>
          <p:cNvSpPr txBox="1"/>
          <p:nvPr/>
        </p:nvSpPr>
        <p:spPr>
          <a:xfrm>
            <a:off x="1534436" y="1902835"/>
            <a:ext cx="11185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전처리</a:t>
            </a:r>
            <a:endParaRPr lang="en-US" altLang="ko-KR" sz="25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F834FD-1E04-4841-9485-9082AA3919B8}"/>
              </a:ext>
            </a:extLst>
          </p:cNvPr>
          <p:cNvSpPr/>
          <p:nvPr/>
        </p:nvSpPr>
        <p:spPr>
          <a:xfrm>
            <a:off x="4473599" y="2867252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2C0F52-B0D2-4BFB-8850-E8D9BC8A77C7}"/>
              </a:ext>
            </a:extLst>
          </p:cNvPr>
          <p:cNvSpPr txBox="1"/>
          <p:nvPr/>
        </p:nvSpPr>
        <p:spPr>
          <a:xfrm>
            <a:off x="4874465" y="2776254"/>
            <a:ext cx="5971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i="0" u="sng" dirty="0">
                <a:effectLst/>
                <a:latin typeface="-apple-system"/>
                <a:hlinkClick r:id="rId2"/>
              </a:rPr>
              <a:t>파이썬 코드</a:t>
            </a:r>
            <a:r>
              <a:rPr lang="en-US" altLang="ko-KR" sz="2000" b="1" i="0" u="sng" dirty="0">
                <a:effectLst/>
                <a:latin typeface="-apple-system"/>
                <a:hlinkClick r:id="rId2"/>
              </a:rPr>
              <a:t>: </a:t>
            </a:r>
            <a:r>
              <a:rPr lang="en-US" altLang="ko-KR" sz="2000" b="1" i="0" u="sng" dirty="0" err="1">
                <a:effectLst/>
                <a:latin typeface="-apple-system"/>
                <a:hlinkClick r:id="rId2"/>
              </a:rPr>
              <a:t>rnnoise</a:t>
            </a:r>
            <a:r>
              <a:rPr lang="ko-KR" altLang="en-US" sz="200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사용하여 </a:t>
            </a:r>
            <a:r>
              <a:rPr lang="en-US" altLang="ko-KR" sz="200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RNN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으로 학습시킬 데이터의 잡음을 제거</a:t>
            </a:r>
            <a:r>
              <a:rPr lang="ko-KR" altLang="en-US" sz="200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241611-C459-4AA8-A779-C17CDAFDF6CD}"/>
              </a:ext>
            </a:extLst>
          </p:cNvPr>
          <p:cNvSpPr/>
          <p:nvPr/>
        </p:nvSpPr>
        <p:spPr>
          <a:xfrm>
            <a:off x="4473599" y="3949458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74922C-D7D3-4508-87F7-C691D627BF47}"/>
              </a:ext>
            </a:extLst>
          </p:cNvPr>
          <p:cNvSpPr txBox="1"/>
          <p:nvPr/>
        </p:nvSpPr>
        <p:spPr>
          <a:xfrm>
            <a:off x="4874464" y="3858460"/>
            <a:ext cx="59715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u="sng" dirty="0">
                <a:latin typeface="SFMono-Regular"/>
                <a:hlinkClick r:id="rId3"/>
              </a:rPr>
              <a:t>파이썬 코드</a:t>
            </a:r>
            <a:r>
              <a:rPr lang="en-US" altLang="ko-KR" sz="2000" b="1" u="sng" dirty="0">
                <a:latin typeface="SFMono-Regular"/>
                <a:hlinkClick r:id="rId3"/>
              </a:rPr>
              <a:t>: </a:t>
            </a:r>
            <a:r>
              <a:rPr lang="en-US" altLang="ko-KR" sz="2000" b="1" i="0" u="sng" dirty="0">
                <a:effectLst/>
                <a:latin typeface="SFMono-Regular"/>
                <a:hlinkClick r:id="rId3"/>
              </a:rPr>
              <a:t>m4atowav.py</a:t>
            </a:r>
            <a:r>
              <a:rPr lang="ko-KR" altLang="en-US" sz="200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사용하여 </a:t>
            </a:r>
            <a:r>
              <a:rPr lang="en-US" altLang="ko-KR" sz="200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m4a</a:t>
            </a:r>
            <a:r>
              <a:rPr lang="ko-KR" altLang="en-US" sz="200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형식을</a:t>
            </a:r>
            <a:r>
              <a:rPr lang="en-US" altLang="ko-KR" sz="200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wav</a:t>
            </a:r>
            <a:r>
              <a:rPr lang="ko-KR" altLang="en-US" sz="200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형식으로 변환</a:t>
            </a:r>
            <a:endParaRPr lang="en-US" altLang="ko-KR" sz="2000" i="0" dirty="0"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8181A4-C740-408D-AB8F-AFE35036B067}"/>
              </a:ext>
            </a:extLst>
          </p:cNvPr>
          <p:cNvSpPr txBox="1"/>
          <p:nvPr/>
        </p:nvSpPr>
        <p:spPr>
          <a:xfrm>
            <a:off x="5005032" y="370877"/>
            <a:ext cx="30064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시스템 구성도 상세</a:t>
            </a:r>
            <a:endParaRPr lang="en-US" altLang="ko-KR" sz="25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3074" name="Picture 2" descr="M4A to WAV - Convert your M4A to WAV for Free Online">
            <a:extLst>
              <a:ext uri="{FF2B5EF4-FFF2-40B4-BE49-F238E27FC236}">
                <a16:creationId xmlns:a16="http://schemas.microsoft.com/office/drawing/2014/main" id="{6934C58A-D280-4000-9092-4170ED503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03" y="2617325"/>
            <a:ext cx="2689390" cy="268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217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105427" y="188165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+mj-ea"/>
                <a:ea typeface="+mj-ea"/>
                <a:cs typeface="KoPubWorld돋움체 Bold" panose="00000800000000000000" pitchFamily="2" charset="-127"/>
              </a:rPr>
              <a:t>01</a:t>
            </a:r>
            <a:endParaRPr lang="ko-KR" altLang="en-US" sz="4800" b="1" dirty="0">
              <a:solidFill>
                <a:srgbClr val="64DECF"/>
              </a:solidFill>
              <a:latin typeface="+mj-ea"/>
              <a:ea typeface="+mj-ea"/>
              <a:cs typeface="KoPubWorld돋움체 Bold" panose="000008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F834FD-1E04-4841-9485-9082AA3919B8}"/>
              </a:ext>
            </a:extLst>
          </p:cNvPr>
          <p:cNvSpPr/>
          <p:nvPr/>
        </p:nvSpPr>
        <p:spPr>
          <a:xfrm>
            <a:off x="942778" y="4886502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8181A4-C740-408D-AB8F-AFE35036B067}"/>
              </a:ext>
            </a:extLst>
          </p:cNvPr>
          <p:cNvSpPr txBox="1"/>
          <p:nvPr/>
        </p:nvSpPr>
        <p:spPr>
          <a:xfrm>
            <a:off x="5005032" y="370877"/>
            <a:ext cx="30064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시스템 구성도 상세</a:t>
            </a:r>
            <a:endParaRPr lang="en-US" altLang="ko-KR" sz="25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70312F-36D7-4FD9-BC84-8E5A42E45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892" y="1912795"/>
            <a:ext cx="8567956" cy="25917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D4B09EC-303F-4AAA-A661-14C0DC04C9F6}"/>
              </a:ext>
            </a:extLst>
          </p:cNvPr>
          <p:cNvSpPr txBox="1"/>
          <p:nvPr/>
        </p:nvSpPr>
        <p:spPr>
          <a:xfrm>
            <a:off x="1107580" y="1336025"/>
            <a:ext cx="25796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음성 학습 모델</a:t>
            </a:r>
            <a:endParaRPr lang="en-US" altLang="ko-KR" sz="25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9DB358-8841-4CF9-BC4E-1B846A64367D}"/>
              </a:ext>
            </a:extLst>
          </p:cNvPr>
          <p:cNvSpPr txBox="1"/>
          <p:nvPr/>
        </p:nvSpPr>
        <p:spPr>
          <a:xfrm>
            <a:off x="1312712" y="4798222"/>
            <a:ext cx="9089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음성 학습 모델은 사무실 잡음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자동차 잡음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잡음 없음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발음이 좋은 한국인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발음이 나쁜 외국인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나이대에 따른 발음 총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82408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개의 </a:t>
            </a:r>
            <a:r>
              <a:rPr lang="ko-KR" altLang="en-US" sz="20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라벨링된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음성 데이터 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AE30EC2-BFE3-4D78-9D9E-3FC4F173B081}"/>
              </a:ext>
            </a:extLst>
          </p:cNvPr>
          <p:cNvSpPr/>
          <p:nvPr/>
        </p:nvSpPr>
        <p:spPr>
          <a:xfrm>
            <a:off x="942778" y="5691886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8E7218-0903-41AF-A390-E3B538CFB708}"/>
              </a:ext>
            </a:extLst>
          </p:cNvPr>
          <p:cNvSpPr txBox="1"/>
          <p:nvPr/>
        </p:nvSpPr>
        <p:spPr>
          <a:xfrm>
            <a:off x="1312712" y="5657491"/>
            <a:ext cx="9089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RNN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학습을 위해서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PCM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형식을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WAV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로 교체하기 위해서 </a:t>
            </a:r>
            <a:r>
              <a:rPr lang="en-US" altLang="ko-KR" sz="2000" b="0" i="0" u="sng" dirty="0">
                <a:solidFill>
                  <a:srgbClr val="608CBA"/>
                </a:solidFill>
                <a:effectLst/>
                <a:latin typeface="se-nanumgothic"/>
                <a:hlinkClick r:id="rId3"/>
              </a:rPr>
              <a:t>pcm2wav</a:t>
            </a:r>
            <a:r>
              <a:rPr lang="en-US" altLang="ko-KR" sz="2000" b="0" i="0" u="sng" dirty="0">
                <a:solidFill>
                  <a:srgbClr val="608CBA"/>
                </a:solidFill>
                <a:effectLst/>
                <a:latin typeface="se-nanumgothic"/>
              </a:rPr>
              <a:t>.py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사용 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8550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105427" y="188165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+mj-ea"/>
                <a:ea typeface="+mj-ea"/>
                <a:cs typeface="KoPubWorld돋움체 Bold" panose="00000800000000000000" pitchFamily="2" charset="-127"/>
              </a:rPr>
              <a:t>01</a:t>
            </a:r>
            <a:endParaRPr lang="ko-KR" altLang="en-US" sz="4800" b="1" dirty="0">
              <a:solidFill>
                <a:srgbClr val="64DECF"/>
              </a:solidFill>
              <a:latin typeface="+mj-ea"/>
              <a:ea typeface="+mj-ea"/>
              <a:cs typeface="KoPubWorld돋움체 Bold" panose="000008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8181A4-C740-408D-AB8F-AFE35036B067}"/>
              </a:ext>
            </a:extLst>
          </p:cNvPr>
          <p:cNvSpPr txBox="1"/>
          <p:nvPr/>
        </p:nvSpPr>
        <p:spPr>
          <a:xfrm>
            <a:off x="5005032" y="370877"/>
            <a:ext cx="30064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시스템 구성도 상세</a:t>
            </a:r>
            <a:endParaRPr lang="en-US" altLang="ko-KR" sz="25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4B09EC-303F-4AAA-A661-14C0DC04C9F6}"/>
              </a:ext>
            </a:extLst>
          </p:cNvPr>
          <p:cNvSpPr txBox="1"/>
          <p:nvPr/>
        </p:nvSpPr>
        <p:spPr>
          <a:xfrm>
            <a:off x="1107579" y="1336025"/>
            <a:ext cx="19376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학습 방법 </a:t>
            </a:r>
            <a:r>
              <a:rPr lang="en-US" altLang="ko-KR" sz="25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-1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AE30EC2-BFE3-4D78-9D9E-3FC4F173B081}"/>
              </a:ext>
            </a:extLst>
          </p:cNvPr>
          <p:cNvSpPr/>
          <p:nvPr/>
        </p:nvSpPr>
        <p:spPr>
          <a:xfrm>
            <a:off x="1026668" y="4173478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8E7218-0903-41AF-A390-E3B538CFB708}"/>
              </a:ext>
            </a:extLst>
          </p:cNvPr>
          <p:cNvSpPr txBox="1"/>
          <p:nvPr/>
        </p:nvSpPr>
        <p:spPr>
          <a:xfrm>
            <a:off x="1396602" y="4097139"/>
            <a:ext cx="9089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SoX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의 음성 합성 기능을 사용하여 음성 모델을 고의적으로 최대한 언어 장애인의 발음과 유사하도록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20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뭉게버림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29DA619-EEEE-4610-92D4-7C8329C56C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59" b="37407"/>
          <a:stretch/>
        </p:blipFill>
        <p:spPr>
          <a:xfrm>
            <a:off x="1124508" y="2002727"/>
            <a:ext cx="3880524" cy="162227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D44C8E9-5FFA-428D-BFC6-31A9A4716340}"/>
              </a:ext>
            </a:extLst>
          </p:cNvPr>
          <p:cNvSpPr/>
          <p:nvPr/>
        </p:nvSpPr>
        <p:spPr>
          <a:xfrm>
            <a:off x="1026668" y="5147999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CAF69E-432A-439B-AC06-D9BBD19BDBA1}"/>
              </a:ext>
            </a:extLst>
          </p:cNvPr>
          <p:cNvSpPr txBox="1"/>
          <p:nvPr/>
        </p:nvSpPr>
        <p:spPr>
          <a:xfrm>
            <a:off x="1396602" y="5071660"/>
            <a:ext cx="9089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사용자가 처음부터 높은 확률로 자신이 입력한 언어에 상응하는 문장에 접근할 수 있음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6CED32-CFDD-461A-92ED-77882E5343B8}"/>
              </a:ext>
            </a:extLst>
          </p:cNvPr>
          <p:cNvSpPr/>
          <p:nvPr/>
        </p:nvSpPr>
        <p:spPr>
          <a:xfrm>
            <a:off x="1026668" y="6122520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BE50FC-EE18-4518-9089-079CB9090C01}"/>
              </a:ext>
            </a:extLst>
          </p:cNvPr>
          <p:cNvSpPr txBox="1"/>
          <p:nvPr/>
        </p:nvSpPr>
        <p:spPr>
          <a:xfrm>
            <a:off x="1400912" y="6046181"/>
            <a:ext cx="9089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사람의 음성을 </a:t>
            </a:r>
            <a:r>
              <a:rPr lang="en-US" altLang="ko-KR" sz="20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SoX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음성 합성 기능을 통해 로봇의 음성으로 바꾸는 것에 영감을 받음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4183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105427" y="188165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+mj-ea"/>
                <a:ea typeface="+mj-ea"/>
                <a:cs typeface="KoPubWorld돋움체 Bold" panose="00000800000000000000" pitchFamily="2" charset="-127"/>
              </a:rPr>
              <a:t>01</a:t>
            </a:r>
            <a:endParaRPr lang="ko-KR" altLang="en-US" sz="4800" b="1" dirty="0">
              <a:solidFill>
                <a:srgbClr val="64DECF"/>
              </a:solidFill>
              <a:latin typeface="+mj-ea"/>
              <a:ea typeface="+mj-ea"/>
              <a:cs typeface="KoPubWorld돋움체 Bold" panose="000008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8181A4-C740-408D-AB8F-AFE35036B067}"/>
              </a:ext>
            </a:extLst>
          </p:cNvPr>
          <p:cNvSpPr txBox="1"/>
          <p:nvPr/>
        </p:nvSpPr>
        <p:spPr>
          <a:xfrm>
            <a:off x="5005032" y="370877"/>
            <a:ext cx="30064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시스템 구성도 상세</a:t>
            </a:r>
            <a:endParaRPr lang="en-US" altLang="ko-KR" sz="25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4B09EC-303F-4AAA-A661-14C0DC04C9F6}"/>
              </a:ext>
            </a:extLst>
          </p:cNvPr>
          <p:cNvSpPr txBox="1"/>
          <p:nvPr/>
        </p:nvSpPr>
        <p:spPr>
          <a:xfrm>
            <a:off x="1107579" y="1336025"/>
            <a:ext cx="19376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학습 방법 </a:t>
            </a:r>
            <a:r>
              <a:rPr lang="en-US" altLang="ko-KR" sz="25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-2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AE30EC2-BFE3-4D78-9D9E-3FC4F173B081}"/>
              </a:ext>
            </a:extLst>
          </p:cNvPr>
          <p:cNvSpPr/>
          <p:nvPr/>
        </p:nvSpPr>
        <p:spPr>
          <a:xfrm>
            <a:off x="4786918" y="1975881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8E7218-0903-41AF-A390-E3B538CFB708}"/>
              </a:ext>
            </a:extLst>
          </p:cNvPr>
          <p:cNvSpPr txBox="1"/>
          <p:nvPr/>
        </p:nvSpPr>
        <p:spPr>
          <a:xfrm>
            <a:off x="5116962" y="1918196"/>
            <a:ext cx="61750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처음부터 발음이 </a:t>
            </a:r>
            <a:r>
              <a:rPr lang="ko-KR" altLang="en-US" sz="20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뭉게지지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않은 데이터를 학습시켜 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사용자의 데이터와 가장 가까이 곳에 있는 문장을 도출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BFC18A2-6437-4A4B-B5C4-F5E56DCFA9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40"/>
          <a:stretch/>
        </p:blipFill>
        <p:spPr bwMode="auto">
          <a:xfrm>
            <a:off x="688240" y="2084938"/>
            <a:ext cx="4023308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C458E972-9456-424C-8694-8195A170A71B}"/>
              </a:ext>
            </a:extLst>
          </p:cNvPr>
          <p:cNvSpPr/>
          <p:nvPr/>
        </p:nvSpPr>
        <p:spPr>
          <a:xfrm>
            <a:off x="4805198" y="3041657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B90CCD-A821-4503-A7F9-C5AF1AA7BFD4}"/>
              </a:ext>
            </a:extLst>
          </p:cNvPr>
          <p:cNvSpPr txBox="1"/>
          <p:nvPr/>
        </p:nvSpPr>
        <p:spPr>
          <a:xfrm>
            <a:off x="5135242" y="2933859"/>
            <a:ext cx="61750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올바른 문장을 도출해 내지 못할 경우 사용자의 피드백을 통해 점차적으로 학습을 통해 음성 인식의 정확도 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향상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E5EBC8-C01E-44EB-BC51-61400D4AB36D}"/>
              </a:ext>
            </a:extLst>
          </p:cNvPr>
          <p:cNvSpPr txBox="1"/>
          <p:nvPr/>
        </p:nvSpPr>
        <p:spPr>
          <a:xfrm>
            <a:off x="5135242" y="4206195"/>
            <a:ext cx="617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첫번째 방법에 비해 처음에 올바른 문장을 찾을 수 없을 확률이 매우 높음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D854FC6-D8F7-414B-9BB1-8F86E6B10096}"/>
              </a:ext>
            </a:extLst>
          </p:cNvPr>
          <p:cNvSpPr/>
          <p:nvPr/>
        </p:nvSpPr>
        <p:spPr>
          <a:xfrm>
            <a:off x="4805198" y="4313311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524672E-C06C-4796-B41B-5D07ACA9336B}"/>
              </a:ext>
            </a:extLst>
          </p:cNvPr>
          <p:cNvSpPr/>
          <p:nvPr/>
        </p:nvSpPr>
        <p:spPr>
          <a:xfrm>
            <a:off x="4805198" y="5292619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F7CBDD-1E69-49AF-B88F-4361555B24AB}"/>
              </a:ext>
            </a:extLst>
          </p:cNvPr>
          <p:cNvSpPr txBox="1"/>
          <p:nvPr/>
        </p:nvSpPr>
        <p:spPr>
          <a:xfrm>
            <a:off x="5135242" y="5209922"/>
            <a:ext cx="617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음성 모델에 없는 문장에 대한 대응력은 학습 방법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1,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학습 방법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모두 동일함 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2414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105427" y="188165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+mj-ea"/>
                <a:ea typeface="+mj-ea"/>
                <a:cs typeface="KoPubWorld돋움체 Bold" panose="00000800000000000000" pitchFamily="2" charset="-127"/>
              </a:rPr>
              <a:t>01</a:t>
            </a:r>
            <a:endParaRPr lang="ko-KR" altLang="en-US" sz="4800" b="1" dirty="0">
              <a:solidFill>
                <a:srgbClr val="64DECF"/>
              </a:solidFill>
              <a:latin typeface="+mj-ea"/>
              <a:ea typeface="+mj-ea"/>
              <a:cs typeface="KoPubWorld돋움체 Bold" panose="000008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F834FD-1E04-4841-9485-9082AA3919B8}"/>
              </a:ext>
            </a:extLst>
          </p:cNvPr>
          <p:cNvSpPr/>
          <p:nvPr/>
        </p:nvSpPr>
        <p:spPr>
          <a:xfrm>
            <a:off x="3217177" y="3938503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241611-C459-4AA8-A779-C17CDAFDF6CD}"/>
              </a:ext>
            </a:extLst>
          </p:cNvPr>
          <p:cNvSpPr/>
          <p:nvPr/>
        </p:nvSpPr>
        <p:spPr>
          <a:xfrm>
            <a:off x="3242351" y="4812797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8181A4-C740-408D-AB8F-AFE35036B067}"/>
              </a:ext>
            </a:extLst>
          </p:cNvPr>
          <p:cNvSpPr txBox="1"/>
          <p:nvPr/>
        </p:nvSpPr>
        <p:spPr>
          <a:xfrm>
            <a:off x="5005032" y="370877"/>
            <a:ext cx="30064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시스템 구성도 상세</a:t>
            </a:r>
            <a:endParaRPr lang="en-US" altLang="ko-KR" sz="25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0DE0FDC-A1C7-414E-B14E-043A176DC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810" y="2090304"/>
            <a:ext cx="5972175" cy="16573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0626DBC-03DE-4310-BB38-74182F828FC4}"/>
              </a:ext>
            </a:extLst>
          </p:cNvPr>
          <p:cNvSpPr txBox="1"/>
          <p:nvPr/>
        </p:nvSpPr>
        <p:spPr>
          <a:xfrm>
            <a:off x="3217177" y="1422401"/>
            <a:ext cx="51082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한국어 </a:t>
            </a:r>
            <a:r>
              <a:rPr lang="en-US" altLang="ko-KR" sz="25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BERT </a:t>
            </a:r>
            <a:r>
              <a:rPr lang="ko-KR" altLang="en-US" sz="25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모델 </a:t>
            </a:r>
            <a:r>
              <a:rPr lang="en-US" altLang="ko-KR" sz="25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– </a:t>
            </a:r>
            <a:r>
              <a:rPr lang="ko-KR" altLang="en-US" sz="25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문장 형태 검증</a:t>
            </a:r>
            <a:endParaRPr lang="en-US" altLang="ko-KR" sz="25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B07AAF-1E93-4DC5-9E2E-4C1F6FB36BC6}"/>
              </a:ext>
            </a:extLst>
          </p:cNvPr>
          <p:cNvSpPr txBox="1"/>
          <p:nvPr/>
        </p:nvSpPr>
        <p:spPr>
          <a:xfrm>
            <a:off x="3559188" y="3847505"/>
            <a:ext cx="5971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각 단어의 형태소 관계를 분석하여 올바른 문맥을 구성하도록 사용하는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47</a:t>
            </a:r>
            <a:r>
              <a:rPr lang="ko-KR" altLang="en-US" sz="20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억개의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형태소 데이터 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ECDAF3-378F-434C-AFDC-EF8107F2AEE6}"/>
              </a:ext>
            </a:extLst>
          </p:cNvPr>
          <p:cNvSpPr txBox="1"/>
          <p:nvPr/>
        </p:nvSpPr>
        <p:spPr>
          <a:xfrm>
            <a:off x="3559188" y="4731930"/>
            <a:ext cx="5971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Python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의 </a:t>
            </a:r>
            <a:r>
              <a:rPr lang="en-US" altLang="ko-KR" sz="20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Tensorflow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사용하여 학습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995CBF5-F299-475A-9ABE-8FB334305B44}"/>
              </a:ext>
            </a:extLst>
          </p:cNvPr>
          <p:cNvSpPr/>
          <p:nvPr/>
        </p:nvSpPr>
        <p:spPr>
          <a:xfrm>
            <a:off x="3242351" y="5687091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02EADC-D59E-4BBF-A97F-BDF009A324E7}"/>
              </a:ext>
            </a:extLst>
          </p:cNvPr>
          <p:cNvSpPr txBox="1"/>
          <p:nvPr/>
        </p:nvSpPr>
        <p:spPr>
          <a:xfrm>
            <a:off x="3559188" y="5596093"/>
            <a:ext cx="5971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학습을 위해 참고할 코드는 학습데이터와 함께 제공된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src_tokenizer.py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예제 소스 사용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0630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105427" y="188165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+mj-ea"/>
                <a:ea typeface="+mj-ea"/>
                <a:cs typeface="KoPubWorld돋움체 Bold" panose="00000800000000000000" pitchFamily="2" charset="-127"/>
              </a:rPr>
              <a:t>01</a:t>
            </a:r>
            <a:endParaRPr lang="ko-KR" altLang="en-US" sz="4800" b="1" dirty="0">
              <a:solidFill>
                <a:srgbClr val="64DECF"/>
              </a:solidFill>
              <a:latin typeface="+mj-ea"/>
              <a:ea typeface="+mj-ea"/>
              <a:cs typeface="KoPubWorld돋움체 Bold" panose="000008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8181A4-C740-408D-AB8F-AFE35036B067}"/>
              </a:ext>
            </a:extLst>
          </p:cNvPr>
          <p:cNvSpPr txBox="1"/>
          <p:nvPr/>
        </p:nvSpPr>
        <p:spPr>
          <a:xfrm>
            <a:off x="5005032" y="370877"/>
            <a:ext cx="30064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시스템 구성도 상세</a:t>
            </a:r>
            <a:endParaRPr lang="en-US" altLang="ko-KR" sz="25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4B09EC-303F-4AAA-A661-14C0DC04C9F6}"/>
              </a:ext>
            </a:extLst>
          </p:cNvPr>
          <p:cNvSpPr txBox="1"/>
          <p:nvPr/>
        </p:nvSpPr>
        <p:spPr>
          <a:xfrm>
            <a:off x="666457" y="1711919"/>
            <a:ext cx="25796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올바른 문장 도출</a:t>
            </a:r>
            <a:endParaRPr lang="en-US" altLang="ko-KR" sz="25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6E691E1-DDAA-4057-B72D-F93256B018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5" t="15558" r="7477" b="12657"/>
          <a:stretch/>
        </p:blipFill>
        <p:spPr>
          <a:xfrm>
            <a:off x="414787" y="2512050"/>
            <a:ext cx="4375327" cy="270559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B06A3B-2747-45D2-A771-E18DA55C02F1}"/>
              </a:ext>
            </a:extLst>
          </p:cNvPr>
          <p:cNvSpPr/>
          <p:nvPr/>
        </p:nvSpPr>
        <p:spPr>
          <a:xfrm>
            <a:off x="5005032" y="1984270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C8CE51-D297-456D-96B4-BB288FF76F35}"/>
              </a:ext>
            </a:extLst>
          </p:cNvPr>
          <p:cNvSpPr txBox="1"/>
          <p:nvPr/>
        </p:nvSpPr>
        <p:spPr>
          <a:xfrm>
            <a:off x="5335076" y="1926585"/>
            <a:ext cx="617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음성 데이터를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RNN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학습을 통해 학습을 시키고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labeling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 된 올바른 문장이 나옴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6F4615A-2A79-4A99-96F6-31B06873FC3B}"/>
              </a:ext>
            </a:extLst>
          </p:cNvPr>
          <p:cNvSpPr/>
          <p:nvPr/>
        </p:nvSpPr>
        <p:spPr>
          <a:xfrm>
            <a:off x="5023312" y="3050046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B5B324-F601-4D2F-AC6C-8935B182C8F4}"/>
              </a:ext>
            </a:extLst>
          </p:cNvPr>
          <p:cNvSpPr txBox="1"/>
          <p:nvPr/>
        </p:nvSpPr>
        <p:spPr>
          <a:xfrm>
            <a:off x="5335076" y="2976607"/>
            <a:ext cx="61750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문장을 음성으로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Speaker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 전달하려면 </a:t>
            </a:r>
            <a:r>
              <a:rPr lang="en-US" altLang="ko-KR" sz="20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tts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기능이나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Google Assistant API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 완벽히 인식할 수 있는 문장의 음성데이터가 필요하므로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text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형태로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API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 전송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2E805AC-87B0-4A75-B9FE-B71364116EE7}"/>
              </a:ext>
            </a:extLst>
          </p:cNvPr>
          <p:cNvSpPr/>
          <p:nvPr/>
        </p:nvSpPr>
        <p:spPr>
          <a:xfrm>
            <a:off x="5023312" y="4787966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0B7F31-AE1F-4D00-892A-78CCC9825847}"/>
              </a:ext>
            </a:extLst>
          </p:cNvPr>
          <p:cNvSpPr txBox="1"/>
          <p:nvPr/>
        </p:nvSpPr>
        <p:spPr>
          <a:xfrm>
            <a:off x="5335076" y="4704076"/>
            <a:ext cx="617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Google Assistant API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에서 제공하는</a:t>
            </a:r>
            <a:r>
              <a:rPr lang="en-US" altLang="ko-KR" sz="2000" b="0" i="0" u="sng" dirty="0">
                <a:effectLst/>
                <a:latin typeface="-apple-system"/>
                <a:hlinkClick r:id="rId3"/>
              </a:rPr>
              <a:t>googlesamples</a:t>
            </a:r>
            <a:r>
              <a:rPr lang="en-US" altLang="ko-KR" sz="2000" b="0" i="0" dirty="0">
                <a:effectLst/>
                <a:latin typeface="-apple-system"/>
              </a:rPr>
              <a:t>/</a:t>
            </a:r>
            <a:r>
              <a:rPr lang="en-US" altLang="ko-KR" sz="2000" b="0" i="0" u="none" strike="noStrike" dirty="0">
                <a:effectLst/>
                <a:latin typeface="-apple-system"/>
                <a:hlinkClick r:id="rId4"/>
              </a:rPr>
              <a:t>assistant</a:t>
            </a:r>
            <a:r>
              <a:rPr lang="en-US" altLang="ko-KR" sz="2000" b="0" i="0" dirty="0">
                <a:effectLst/>
                <a:latin typeface="-apple-system"/>
              </a:rPr>
              <a:t>/</a:t>
            </a:r>
            <a:r>
              <a:rPr lang="en-US" altLang="ko-KR" sz="2000" b="0" i="0" u="none" strike="noStrike" dirty="0">
                <a:effectLst/>
                <a:latin typeface="-apple-system"/>
                <a:hlinkClick r:id="rId5"/>
              </a:rPr>
              <a:t>grpc</a:t>
            </a:r>
            <a:r>
              <a:rPr lang="en-US" altLang="ko-KR" sz="2000" b="0" i="0" dirty="0">
                <a:effectLst/>
                <a:latin typeface="-apple-system"/>
              </a:rPr>
              <a:t>/</a:t>
            </a:r>
            <a:r>
              <a:rPr lang="en-US" altLang="ko-KR" sz="2000" b="1" i="0" dirty="0">
                <a:effectLst/>
                <a:latin typeface="-apple-system"/>
              </a:rPr>
              <a:t>textinput.py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사용</a:t>
            </a:r>
            <a:endParaRPr lang="en-US" altLang="ko-KR" sz="2000" b="0" i="0" dirty="0">
              <a:effectLst/>
              <a:latin typeface="-apple-system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CECF5B7-5706-47A5-8785-6D64284B881D}"/>
              </a:ext>
            </a:extLst>
          </p:cNvPr>
          <p:cNvSpPr/>
          <p:nvPr/>
        </p:nvSpPr>
        <p:spPr>
          <a:xfrm>
            <a:off x="5023312" y="5905653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5CF8487-DA26-439B-987E-56E591DC4F2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6442" b="45908"/>
          <a:stretch/>
        </p:blipFill>
        <p:spPr>
          <a:xfrm>
            <a:off x="489354" y="5831586"/>
            <a:ext cx="4226192" cy="58436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261041B-0E5D-4295-8AFC-2967F85F856C}"/>
              </a:ext>
            </a:extLst>
          </p:cNvPr>
          <p:cNvSpPr txBox="1"/>
          <p:nvPr/>
        </p:nvSpPr>
        <p:spPr>
          <a:xfrm>
            <a:off x="5335076" y="5856838"/>
            <a:ext cx="617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Google </a:t>
            </a:r>
            <a:r>
              <a:rPr lang="en-US" altLang="ko-KR" sz="20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Assistnant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Field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값 중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text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로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Response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l"/>
            <a:r>
              <a:rPr lang="ko-KR" altLang="en-US" sz="2000" b="0" i="0" dirty="0"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받는 방법이 있음</a:t>
            </a:r>
            <a:endParaRPr lang="en-US" altLang="ko-KR" sz="2000" b="0" i="0" dirty="0"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3663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105427" y="188165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+mj-ea"/>
                <a:ea typeface="+mj-ea"/>
                <a:cs typeface="KoPubWorld돋움체 Bold" panose="00000800000000000000" pitchFamily="2" charset="-127"/>
              </a:rPr>
              <a:t>01</a:t>
            </a:r>
            <a:endParaRPr lang="ko-KR" altLang="en-US" sz="4800" b="1" dirty="0">
              <a:solidFill>
                <a:srgbClr val="64DECF"/>
              </a:solidFill>
              <a:latin typeface="+mj-ea"/>
              <a:ea typeface="+mj-ea"/>
              <a:cs typeface="KoPubWorld돋움체 Bold" panose="000008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8181A4-C740-408D-AB8F-AFE35036B067}"/>
              </a:ext>
            </a:extLst>
          </p:cNvPr>
          <p:cNvSpPr txBox="1"/>
          <p:nvPr/>
        </p:nvSpPr>
        <p:spPr>
          <a:xfrm>
            <a:off x="5005032" y="370877"/>
            <a:ext cx="30064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시스템 구성도 상세</a:t>
            </a:r>
            <a:endParaRPr lang="en-US" altLang="ko-KR" sz="25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4B09EC-303F-4AAA-A661-14C0DC04C9F6}"/>
              </a:ext>
            </a:extLst>
          </p:cNvPr>
          <p:cNvSpPr txBox="1"/>
          <p:nvPr/>
        </p:nvSpPr>
        <p:spPr>
          <a:xfrm>
            <a:off x="1119461" y="1172393"/>
            <a:ext cx="15650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문장 전송</a:t>
            </a:r>
            <a:endParaRPr lang="en-US" altLang="ko-KR" sz="25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16" name="그림 15" descr="텍스트, 전자기기, 디스플레이, 스크린샷이(가) 표시된 사진&#10;&#10;자동 생성된 설명">
            <a:extLst>
              <a:ext uri="{FF2B5EF4-FFF2-40B4-BE49-F238E27FC236}">
                <a16:creationId xmlns:a16="http://schemas.microsoft.com/office/drawing/2014/main" id="{EF1DB8FD-F0B5-4DBE-8A15-1239101CD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70" y="1649447"/>
            <a:ext cx="2321397" cy="4708186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5F3ACBC4-F04C-499A-A137-E6700D9E2F98}"/>
              </a:ext>
            </a:extLst>
          </p:cNvPr>
          <p:cNvSpPr/>
          <p:nvPr/>
        </p:nvSpPr>
        <p:spPr>
          <a:xfrm>
            <a:off x="4031909" y="1975881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35F58A-7CC3-440C-8DE3-427AB4C4EFBD}"/>
              </a:ext>
            </a:extLst>
          </p:cNvPr>
          <p:cNvSpPr txBox="1"/>
          <p:nvPr/>
        </p:nvSpPr>
        <p:spPr>
          <a:xfrm>
            <a:off x="4361953" y="1918196"/>
            <a:ext cx="617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스마트 스피커의 응답을 청각 장애인이 볼 수 있도록 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앱 화면에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Text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로 출력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81793B7-59C8-4A01-9F15-246F7699B812}"/>
              </a:ext>
            </a:extLst>
          </p:cNvPr>
          <p:cNvSpPr/>
          <p:nvPr/>
        </p:nvSpPr>
        <p:spPr>
          <a:xfrm>
            <a:off x="4031909" y="3132742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192670-69F6-45BF-AD26-ED09A27B399E}"/>
              </a:ext>
            </a:extLst>
          </p:cNvPr>
          <p:cNvSpPr txBox="1"/>
          <p:nvPr/>
        </p:nvSpPr>
        <p:spPr>
          <a:xfrm>
            <a:off x="4361953" y="3075057"/>
            <a:ext cx="61750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추가 기능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사용자가 화면을 보지 않은 상태에서 스마트 스피커와 상호 작용할 수 있도록 진동으로 스마트 스피커의 동작여부를 진동 알림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91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2"/>
            <a:ext cx="12213771" cy="6858001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5029763" y="2749367"/>
            <a:ext cx="23173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600" dirty="0">
                <a:solidFill>
                  <a:schemeClr val="bg1"/>
                </a:solidFill>
                <a:latin typeface="+mj-ea"/>
                <a:ea typeface="+mj-ea"/>
                <a:cs typeface="KoPubWorld돋움체 Bold" panose="00000800000000000000" pitchFamily="2" charset="-127"/>
              </a:rPr>
              <a:t>Q &amp; A</a:t>
            </a:r>
            <a:endParaRPr lang="ko-KR" altLang="en-US" sz="4400" spc="600" dirty="0">
              <a:solidFill>
                <a:schemeClr val="bg1"/>
              </a:solidFill>
              <a:latin typeface="+mj-ea"/>
              <a:ea typeface="+mj-ea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66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0"/>
            <a:ext cx="12213771" cy="860932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4770197" y="211748"/>
            <a:ext cx="2651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>
                <a:solidFill>
                  <a:schemeClr val="bg1"/>
                </a:solidFill>
                <a:latin typeface="+mj-ea"/>
                <a:ea typeface="+mj-ea"/>
                <a:cs typeface="KoPubWorld돋움체 Light" panose="00000300000000000000" pitchFamily="2" charset="-127"/>
              </a:rPr>
              <a:t>CONTENTS</a:t>
            </a:r>
            <a:endParaRPr lang="ko-KR" altLang="en-US" sz="2800" spc="600" dirty="0">
              <a:solidFill>
                <a:schemeClr val="bg1"/>
              </a:solidFill>
              <a:latin typeface="+mj-ea"/>
              <a:ea typeface="+mj-ea"/>
              <a:cs typeface="KoPubWorld돋움체 Light" panose="00000300000000000000" pitchFamily="2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0E42B16-E8F1-4FF3-A07C-45D753C82899}"/>
              </a:ext>
            </a:extLst>
          </p:cNvPr>
          <p:cNvGrpSpPr/>
          <p:nvPr/>
        </p:nvGrpSpPr>
        <p:grpSpPr>
          <a:xfrm>
            <a:off x="2771429" y="1847722"/>
            <a:ext cx="899606" cy="2273902"/>
            <a:chOff x="3403337" y="2598003"/>
            <a:chExt cx="899606" cy="227390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597F06D-ADEE-4B4C-998D-2311D4D1299F}"/>
                </a:ext>
              </a:extLst>
            </p:cNvPr>
            <p:cNvSpPr txBox="1"/>
            <p:nvPr/>
          </p:nvSpPr>
          <p:spPr>
            <a:xfrm>
              <a:off x="3403338" y="2598003"/>
              <a:ext cx="899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+mj-ea"/>
                  <a:ea typeface="+mj-ea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+mj-ea"/>
                <a:ea typeface="+mj-ea"/>
                <a:cs typeface="KoPubWorld돋움체 Bold" panose="00000800000000000000" pitchFamily="2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0600AC9-18DD-4A5E-940A-F652E6DD3029}"/>
                </a:ext>
              </a:extLst>
            </p:cNvPr>
            <p:cNvSpPr txBox="1"/>
            <p:nvPr/>
          </p:nvSpPr>
          <p:spPr>
            <a:xfrm>
              <a:off x="3403337" y="4040908"/>
              <a:ext cx="899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+mj-ea"/>
                  <a:ea typeface="+mj-ea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+mj-ea"/>
                <a:ea typeface="+mj-ea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02F8B7E9-B369-40F0-B660-180DBAA8CF6F}"/>
              </a:ext>
            </a:extLst>
          </p:cNvPr>
          <p:cNvSpPr txBox="1"/>
          <p:nvPr/>
        </p:nvSpPr>
        <p:spPr>
          <a:xfrm>
            <a:off x="2771429" y="4733532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+mj-ea"/>
                <a:ea typeface="+mj-ea"/>
                <a:cs typeface="KoPubWorld돋움체 Bold" panose="00000800000000000000" pitchFamily="2" charset="-127"/>
              </a:rPr>
              <a:t>03</a:t>
            </a:r>
            <a:endParaRPr lang="ko-KR" altLang="en-US" sz="4800" b="1" dirty="0">
              <a:solidFill>
                <a:srgbClr val="64DECF"/>
              </a:solidFill>
              <a:latin typeface="+mj-ea"/>
              <a:ea typeface="+mj-ea"/>
              <a:cs typeface="KoPubWorld돋움체 Bold" panose="00000800000000000000" pitchFamily="2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D7E3769-EA70-4C23-BCAE-DD8C424A92C0}"/>
              </a:ext>
            </a:extLst>
          </p:cNvPr>
          <p:cNvSpPr txBox="1"/>
          <p:nvPr/>
        </p:nvSpPr>
        <p:spPr>
          <a:xfrm>
            <a:off x="3884102" y="4893724"/>
            <a:ext cx="33723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시스템 구성도 상세</a:t>
            </a:r>
            <a:endParaRPr lang="en-US" altLang="ko-KR" sz="3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067845-65B1-4CE3-B1F9-FF4A95F88EB8}"/>
              </a:ext>
            </a:extLst>
          </p:cNvPr>
          <p:cNvSpPr txBox="1"/>
          <p:nvPr/>
        </p:nvSpPr>
        <p:spPr>
          <a:xfrm>
            <a:off x="3884102" y="2007914"/>
            <a:ext cx="30064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Trello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5D85B72-23D7-4957-9619-A7CC740B783E}"/>
              </a:ext>
            </a:extLst>
          </p:cNvPr>
          <p:cNvSpPr txBox="1"/>
          <p:nvPr/>
        </p:nvSpPr>
        <p:spPr>
          <a:xfrm>
            <a:off x="3884102" y="3450819"/>
            <a:ext cx="30064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Github</a:t>
            </a:r>
            <a:endParaRPr lang="en-US" altLang="ko-KR" sz="3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86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805550" y="170165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+mj-ea"/>
                <a:ea typeface="+mj-ea"/>
                <a:cs typeface="KoPubWorld돋움체 Bold" panose="00000800000000000000" pitchFamily="2" charset="-127"/>
              </a:rPr>
              <a:t>02</a:t>
            </a:r>
            <a:endParaRPr lang="ko-KR" altLang="en-US" sz="4800" b="1" dirty="0">
              <a:solidFill>
                <a:srgbClr val="64DECF"/>
              </a:solidFill>
              <a:latin typeface="+mj-ea"/>
              <a:ea typeface="+mj-ea"/>
              <a:cs typeface="KoPubWorld돋움체 Bold" panose="000008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8181A4-C740-408D-AB8F-AFE35036B067}"/>
              </a:ext>
            </a:extLst>
          </p:cNvPr>
          <p:cNvSpPr txBox="1"/>
          <p:nvPr/>
        </p:nvSpPr>
        <p:spPr>
          <a:xfrm>
            <a:off x="5705155" y="352877"/>
            <a:ext cx="30064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Trello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17FC84-3707-4F8B-ABD6-AE86E0AF3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00" y="1172393"/>
            <a:ext cx="4248150" cy="14192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7139F81-2470-4D3C-8562-1FBE0B4158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1651"/>
          <a:stretch/>
        </p:blipFill>
        <p:spPr>
          <a:xfrm>
            <a:off x="677055" y="1172394"/>
            <a:ext cx="10992038" cy="54974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8085DF2-658D-462A-B43D-7C8423F7F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935" y="1172393"/>
            <a:ext cx="8842194" cy="56017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2BDD65D-8C79-4128-AFB1-FEA7A729D17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3795"/>
          <a:stretch/>
        </p:blipFill>
        <p:spPr>
          <a:xfrm>
            <a:off x="2885526" y="1001162"/>
            <a:ext cx="8842194" cy="575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24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808071" y="188164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+mj-ea"/>
                <a:ea typeface="+mj-ea"/>
                <a:cs typeface="KoPubWorld돋움체 Bold" panose="00000800000000000000" pitchFamily="2" charset="-127"/>
              </a:rPr>
              <a:t>04</a:t>
            </a:r>
            <a:endParaRPr lang="ko-KR" altLang="en-US" sz="4800" b="1" dirty="0">
              <a:solidFill>
                <a:srgbClr val="64DECF"/>
              </a:solidFill>
              <a:latin typeface="+mj-ea"/>
              <a:ea typeface="+mj-ea"/>
              <a:cs typeface="KoPubWorld돋움체 Bold" panose="000008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8181A4-C740-408D-AB8F-AFE35036B067}"/>
              </a:ext>
            </a:extLst>
          </p:cNvPr>
          <p:cNvSpPr txBox="1"/>
          <p:nvPr/>
        </p:nvSpPr>
        <p:spPr>
          <a:xfrm>
            <a:off x="5707676" y="370876"/>
            <a:ext cx="30064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Github</a:t>
            </a:r>
            <a:endParaRPr lang="en-US" altLang="ko-KR" sz="25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1716FA-3FC4-4666-8601-8DB9D094C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035" y="1051679"/>
            <a:ext cx="5806371" cy="58330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226FABA-72AC-4D81-9BE0-5E6FED909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825" y="1084196"/>
            <a:ext cx="8913532" cy="57680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6C429B0-D129-4BFD-B222-DC470F89FB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4173" y="1093722"/>
            <a:ext cx="6304792" cy="582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05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2C42CC-A21C-4EFE-97C1-C2B016873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00" y="1422401"/>
            <a:ext cx="10393960" cy="47143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8E616F-AE86-4035-A16A-8CDE4269469F}"/>
              </a:ext>
            </a:extLst>
          </p:cNvPr>
          <p:cNvSpPr txBox="1"/>
          <p:nvPr/>
        </p:nvSpPr>
        <p:spPr>
          <a:xfrm>
            <a:off x="4105427" y="188165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+mj-ea"/>
                <a:ea typeface="+mj-ea"/>
                <a:cs typeface="KoPubWorld돋움체 Bold" panose="00000800000000000000" pitchFamily="2" charset="-127"/>
              </a:rPr>
              <a:t>01</a:t>
            </a:r>
            <a:endParaRPr lang="ko-KR" altLang="en-US" sz="4800" b="1" dirty="0">
              <a:solidFill>
                <a:srgbClr val="64DECF"/>
              </a:solidFill>
              <a:latin typeface="+mj-ea"/>
              <a:ea typeface="+mj-ea"/>
              <a:cs typeface="KoPubWorld돋움체 Bold" panose="000008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349F1E-0B99-49DE-98CF-319E1CEDC090}"/>
              </a:ext>
            </a:extLst>
          </p:cNvPr>
          <p:cNvSpPr txBox="1"/>
          <p:nvPr/>
        </p:nvSpPr>
        <p:spPr>
          <a:xfrm>
            <a:off x="5005032" y="370877"/>
            <a:ext cx="30064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시스템 구성도 상세</a:t>
            </a:r>
            <a:endParaRPr lang="en-US" altLang="ko-KR" sz="25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5455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105427" y="188165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+mj-ea"/>
                <a:ea typeface="+mj-ea"/>
                <a:cs typeface="KoPubWorld돋움체 Bold" panose="00000800000000000000" pitchFamily="2" charset="-127"/>
              </a:rPr>
              <a:t>01</a:t>
            </a:r>
            <a:endParaRPr lang="ko-KR" altLang="en-US" sz="4800" b="1" dirty="0">
              <a:solidFill>
                <a:srgbClr val="64DECF"/>
              </a:solidFill>
              <a:latin typeface="+mj-ea"/>
              <a:ea typeface="+mj-ea"/>
              <a:cs typeface="KoPubWorld돋움체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92E409-841C-4A7B-940C-7B9042045A5A}"/>
              </a:ext>
            </a:extLst>
          </p:cNvPr>
          <p:cNvSpPr txBox="1"/>
          <p:nvPr/>
        </p:nvSpPr>
        <p:spPr>
          <a:xfrm>
            <a:off x="704682" y="1218456"/>
            <a:ext cx="26425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앱 이름 </a:t>
            </a:r>
            <a:r>
              <a:rPr lang="en-US" altLang="ko-KR" sz="25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ALOHA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FF0AFB-1C78-4D91-B10A-7EE653CAB5E0}"/>
              </a:ext>
            </a:extLst>
          </p:cNvPr>
          <p:cNvSpPr txBox="1"/>
          <p:nvPr/>
        </p:nvSpPr>
        <p:spPr>
          <a:xfrm>
            <a:off x="1399518" y="4214724"/>
            <a:ext cx="1335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ALOHA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F834FD-1E04-4841-9485-9082AA3919B8}"/>
              </a:ext>
            </a:extLst>
          </p:cNvPr>
          <p:cNvSpPr/>
          <p:nvPr/>
        </p:nvSpPr>
        <p:spPr>
          <a:xfrm>
            <a:off x="3996370" y="1740445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2C0F52-B0D2-4BFB-8850-E8D9BC8A77C7}"/>
              </a:ext>
            </a:extLst>
          </p:cNvPr>
          <p:cNvSpPr txBox="1"/>
          <p:nvPr/>
        </p:nvSpPr>
        <p:spPr>
          <a:xfrm>
            <a:off x="4397236" y="1649447"/>
            <a:ext cx="5971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ALOHA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는 </a:t>
            </a:r>
            <a:r>
              <a:rPr lang="en-US" altLang="ko-KR" sz="2000" dirty="0" err="1">
                <a:solidFill>
                  <a:srgbClr val="C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</a:t>
            </a:r>
            <a:r>
              <a:rPr lang="en-US" altLang="ko-KR" sz="20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pp</a:t>
            </a:r>
            <a:r>
              <a:rPr lang="en-US" altLang="ko-KR" sz="2000" dirty="0" err="1">
                <a:solidFill>
                  <a:srgbClr val="C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L</a:t>
            </a:r>
            <a:r>
              <a:rPr lang="en-US" altLang="ko-KR" sz="20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ication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20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f</a:t>
            </a:r>
            <a:r>
              <a:rPr lang="en-US" altLang="ko-KR" sz="2000" dirty="0" err="1">
                <a:solidFill>
                  <a:srgbClr val="C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O</a:t>
            </a:r>
            <a:r>
              <a:rPr lang="en-US" altLang="ko-KR" sz="20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r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2000" dirty="0">
                <a:solidFill>
                  <a:srgbClr val="C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H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earing </a:t>
            </a:r>
            <a:r>
              <a:rPr lang="en-US" altLang="ko-KR" sz="20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Imp</a:t>
            </a:r>
            <a:r>
              <a:rPr lang="en-US" altLang="ko-KR" sz="2000" dirty="0" err="1">
                <a:solidFill>
                  <a:srgbClr val="C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</a:t>
            </a:r>
            <a:r>
              <a:rPr lang="en-US" altLang="ko-KR" sz="20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ired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에서 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따온 약자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241611-C459-4AA8-A779-C17CDAFDF6CD}"/>
              </a:ext>
            </a:extLst>
          </p:cNvPr>
          <p:cNvSpPr/>
          <p:nvPr/>
        </p:nvSpPr>
        <p:spPr>
          <a:xfrm>
            <a:off x="3996370" y="2822651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74922C-D7D3-4508-87F7-C691D627BF47}"/>
              </a:ext>
            </a:extLst>
          </p:cNvPr>
          <p:cNvSpPr txBox="1"/>
          <p:nvPr/>
        </p:nvSpPr>
        <p:spPr>
          <a:xfrm>
            <a:off x="4397236" y="2728767"/>
            <a:ext cx="59715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ALOHA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의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로고는 귀에서 서핑을 하는 사람의 모습을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형상화 한 것으로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WAV(Wave: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파도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파일을 조작하여 학습시켜 청각 장애인에게 유용한 기능을 제공해 주는 것을 접목시킴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F18B10-0B34-4BA9-BFB4-F85AE8D3560B}"/>
              </a:ext>
            </a:extLst>
          </p:cNvPr>
          <p:cNvSpPr/>
          <p:nvPr/>
        </p:nvSpPr>
        <p:spPr>
          <a:xfrm>
            <a:off x="3996370" y="4477773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C6DF99-622A-402A-BABC-744BB9756D90}"/>
              </a:ext>
            </a:extLst>
          </p:cNvPr>
          <p:cNvSpPr txBox="1"/>
          <p:nvPr/>
        </p:nvSpPr>
        <p:spPr>
          <a:xfrm>
            <a:off x="4428831" y="4415251"/>
            <a:ext cx="5971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앱 개발은 안드로이드 스튜디오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4.1.1 version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으로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개발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300B52-33AB-4F19-A75E-CF60D1B4E1A7}"/>
              </a:ext>
            </a:extLst>
          </p:cNvPr>
          <p:cNvSpPr/>
          <p:nvPr/>
        </p:nvSpPr>
        <p:spPr>
          <a:xfrm>
            <a:off x="3996370" y="5569740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8E2BE2-7701-4FD6-8671-16544CAA35D1}"/>
              </a:ext>
            </a:extLst>
          </p:cNvPr>
          <p:cNvSpPr txBox="1"/>
          <p:nvPr/>
        </p:nvSpPr>
        <p:spPr>
          <a:xfrm>
            <a:off x="4428831" y="5502895"/>
            <a:ext cx="5971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안드로이드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OS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는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4.4 Kit-Kat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버전으로 개발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8181A4-C740-408D-AB8F-AFE35036B067}"/>
              </a:ext>
            </a:extLst>
          </p:cNvPr>
          <p:cNvSpPr txBox="1"/>
          <p:nvPr/>
        </p:nvSpPr>
        <p:spPr>
          <a:xfrm>
            <a:off x="5005032" y="370877"/>
            <a:ext cx="30064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시스템 구성도 상세</a:t>
            </a:r>
            <a:endParaRPr lang="en-US" altLang="ko-KR" sz="25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6" name="그림 5" descr="텍스트, 모니터, 전자기기, 화면이(가) 표시된 사진&#10;&#10;자동 생성된 설명">
            <a:extLst>
              <a:ext uri="{FF2B5EF4-FFF2-40B4-BE49-F238E27FC236}">
                <a16:creationId xmlns:a16="http://schemas.microsoft.com/office/drawing/2014/main" id="{B00EC193-A0C5-4B49-8AAB-CA345162A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90" y="1833268"/>
            <a:ext cx="2348381" cy="476291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76CDDAB-F3C5-4FE0-81E5-6B872DBDC131}"/>
              </a:ext>
            </a:extLst>
          </p:cNvPr>
          <p:cNvSpPr txBox="1"/>
          <p:nvPr/>
        </p:nvSpPr>
        <p:spPr>
          <a:xfrm>
            <a:off x="1345978" y="4397069"/>
            <a:ext cx="1335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ALOHA</a:t>
            </a:r>
          </a:p>
        </p:txBody>
      </p:sp>
    </p:spTree>
    <p:extLst>
      <p:ext uri="{BB962C8B-B14F-4D97-AF65-F5344CB8AC3E}">
        <p14:creationId xmlns:p14="http://schemas.microsoft.com/office/powerpoint/2010/main" val="1022742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105427" y="188165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+mj-ea"/>
                <a:ea typeface="+mj-ea"/>
                <a:cs typeface="KoPubWorld돋움체 Bold" panose="00000800000000000000" pitchFamily="2" charset="-127"/>
              </a:rPr>
              <a:t>01</a:t>
            </a:r>
            <a:endParaRPr lang="ko-KR" altLang="en-US" sz="4800" b="1" dirty="0">
              <a:solidFill>
                <a:srgbClr val="64DECF"/>
              </a:solidFill>
              <a:latin typeface="+mj-ea"/>
              <a:ea typeface="+mj-ea"/>
              <a:cs typeface="KoPubWorld돋움체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92E409-841C-4A7B-940C-7B9042045A5A}"/>
              </a:ext>
            </a:extLst>
          </p:cNvPr>
          <p:cNvSpPr txBox="1"/>
          <p:nvPr/>
        </p:nvSpPr>
        <p:spPr>
          <a:xfrm>
            <a:off x="1399518" y="1187342"/>
            <a:ext cx="26425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ALOHA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FF0AFB-1C78-4D91-B10A-7EE653CAB5E0}"/>
              </a:ext>
            </a:extLst>
          </p:cNvPr>
          <p:cNvSpPr txBox="1"/>
          <p:nvPr/>
        </p:nvSpPr>
        <p:spPr>
          <a:xfrm>
            <a:off x="1399518" y="4214724"/>
            <a:ext cx="1335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ALOHA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F834FD-1E04-4841-9485-9082AA3919B8}"/>
              </a:ext>
            </a:extLst>
          </p:cNvPr>
          <p:cNvSpPr/>
          <p:nvPr/>
        </p:nvSpPr>
        <p:spPr>
          <a:xfrm>
            <a:off x="5114895" y="1758535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2C0F52-B0D2-4BFB-8850-E8D9BC8A77C7}"/>
              </a:ext>
            </a:extLst>
          </p:cNvPr>
          <p:cNvSpPr txBox="1"/>
          <p:nvPr/>
        </p:nvSpPr>
        <p:spPr>
          <a:xfrm>
            <a:off x="5515761" y="1667537"/>
            <a:ext cx="5971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기본적으로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Google Login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을 사용해서 사용자를 개개인 관리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8181A4-C740-408D-AB8F-AFE35036B067}"/>
              </a:ext>
            </a:extLst>
          </p:cNvPr>
          <p:cNvSpPr txBox="1"/>
          <p:nvPr/>
        </p:nvSpPr>
        <p:spPr>
          <a:xfrm>
            <a:off x="5005032" y="370877"/>
            <a:ext cx="30064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시스템 구성도 상세</a:t>
            </a:r>
            <a:endParaRPr lang="en-US" altLang="ko-KR" sz="25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6CDDAB-F3C5-4FE0-81E5-6B872DBDC131}"/>
              </a:ext>
            </a:extLst>
          </p:cNvPr>
          <p:cNvSpPr txBox="1"/>
          <p:nvPr/>
        </p:nvSpPr>
        <p:spPr>
          <a:xfrm>
            <a:off x="1345978" y="4397069"/>
            <a:ext cx="1335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ALOHA</a:t>
            </a:r>
          </a:p>
        </p:txBody>
      </p:sp>
      <p:pic>
        <p:nvPicPr>
          <p:cNvPr id="3" name="그림 2" descr="텍스트, 전자기기, 스크린샷, 디스플레이이(가) 표시된 사진&#10;&#10;자동 생성된 설명">
            <a:extLst>
              <a:ext uri="{FF2B5EF4-FFF2-40B4-BE49-F238E27FC236}">
                <a16:creationId xmlns:a16="http://schemas.microsoft.com/office/drawing/2014/main" id="{2CC4762A-2B9B-4989-9BCB-8B74E9D05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52" y="1705123"/>
            <a:ext cx="2474746" cy="5019201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AC8D588-65A0-480E-B976-5EFF07D5DE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738"/>
          <a:stretch/>
        </p:blipFill>
        <p:spPr bwMode="auto">
          <a:xfrm>
            <a:off x="4424849" y="3475522"/>
            <a:ext cx="2971800" cy="51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B3FADD6-1E41-4604-B942-1BF948E5507D}"/>
              </a:ext>
            </a:extLst>
          </p:cNvPr>
          <p:cNvSpPr txBox="1"/>
          <p:nvPr/>
        </p:nvSpPr>
        <p:spPr>
          <a:xfrm>
            <a:off x="5333009" y="2878587"/>
            <a:ext cx="21769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Firebase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97F9CEF3-9C8F-49DF-8218-83DF857103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506" y="2786684"/>
            <a:ext cx="608251" cy="6082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1DA8CC1-AAC1-474C-B0D0-452650EB4F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702" y="3272817"/>
            <a:ext cx="901117" cy="901117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F60CD6C2-27B0-46F5-B614-46AECC4E0E2B}"/>
              </a:ext>
            </a:extLst>
          </p:cNvPr>
          <p:cNvSpPr/>
          <p:nvPr/>
        </p:nvSpPr>
        <p:spPr>
          <a:xfrm>
            <a:off x="5114895" y="4854367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18406A-0EC3-4DB0-9847-DF02950DF2C4}"/>
              </a:ext>
            </a:extLst>
          </p:cNvPr>
          <p:cNvSpPr txBox="1"/>
          <p:nvPr/>
        </p:nvSpPr>
        <p:spPr>
          <a:xfrm>
            <a:off x="5515761" y="4764849"/>
            <a:ext cx="5971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언어 장애인의 언어 장애 정도는 다양하기 때문에 개인화 학습이 필수적임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21DE85A-9CF3-4607-9564-4AEC1CCD551A}"/>
              </a:ext>
            </a:extLst>
          </p:cNvPr>
          <p:cNvSpPr/>
          <p:nvPr/>
        </p:nvSpPr>
        <p:spPr>
          <a:xfrm>
            <a:off x="5114895" y="5856838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9DA2C9-75C5-42B4-BA02-0D601C58231D}"/>
              </a:ext>
            </a:extLst>
          </p:cNvPr>
          <p:cNvSpPr txBox="1"/>
          <p:nvPr/>
        </p:nvSpPr>
        <p:spPr>
          <a:xfrm>
            <a:off x="5515760" y="5779237"/>
            <a:ext cx="5971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녹음된 파일을 사용자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id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별 </a:t>
            </a:r>
            <a:r>
              <a:rPr lang="en-US" altLang="ko-KR" sz="20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FireBase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Storage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버킷에 저장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3092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105427" y="188165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+mj-ea"/>
                <a:ea typeface="+mj-ea"/>
                <a:cs typeface="KoPubWorld돋움체 Bold" panose="00000800000000000000" pitchFamily="2" charset="-127"/>
              </a:rPr>
              <a:t>01</a:t>
            </a:r>
            <a:endParaRPr lang="ko-KR" altLang="en-US" sz="4800" b="1" dirty="0">
              <a:solidFill>
                <a:srgbClr val="64DECF"/>
              </a:solidFill>
              <a:latin typeface="+mj-ea"/>
              <a:ea typeface="+mj-ea"/>
              <a:cs typeface="KoPubWorld돋움체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92E409-841C-4A7B-940C-7B9042045A5A}"/>
              </a:ext>
            </a:extLst>
          </p:cNvPr>
          <p:cNvSpPr txBox="1"/>
          <p:nvPr/>
        </p:nvSpPr>
        <p:spPr>
          <a:xfrm>
            <a:off x="1285105" y="1205325"/>
            <a:ext cx="125834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ALOHA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FF0AFB-1C78-4D91-B10A-7EE653CAB5E0}"/>
              </a:ext>
            </a:extLst>
          </p:cNvPr>
          <p:cNvSpPr txBox="1"/>
          <p:nvPr/>
        </p:nvSpPr>
        <p:spPr>
          <a:xfrm>
            <a:off x="1399518" y="4214724"/>
            <a:ext cx="1335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ALOHA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F834FD-1E04-4841-9485-9082AA3919B8}"/>
              </a:ext>
            </a:extLst>
          </p:cNvPr>
          <p:cNvSpPr/>
          <p:nvPr/>
        </p:nvSpPr>
        <p:spPr>
          <a:xfrm>
            <a:off x="3996370" y="1740445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2C0F52-B0D2-4BFB-8850-E8D9BC8A77C7}"/>
              </a:ext>
            </a:extLst>
          </p:cNvPr>
          <p:cNvSpPr txBox="1"/>
          <p:nvPr/>
        </p:nvSpPr>
        <p:spPr>
          <a:xfrm>
            <a:off x="4397236" y="1649447"/>
            <a:ext cx="5971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앱의 녹음 버튼을 클릭 후 음성이 끝날 때 까지를 녹음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241611-C459-4AA8-A779-C17CDAFDF6CD}"/>
              </a:ext>
            </a:extLst>
          </p:cNvPr>
          <p:cNvSpPr/>
          <p:nvPr/>
        </p:nvSpPr>
        <p:spPr>
          <a:xfrm>
            <a:off x="3996370" y="2822651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74922C-D7D3-4508-87F7-C691D627BF47}"/>
              </a:ext>
            </a:extLst>
          </p:cNvPr>
          <p:cNvSpPr txBox="1"/>
          <p:nvPr/>
        </p:nvSpPr>
        <p:spPr>
          <a:xfrm>
            <a:off x="4397236" y="2728767"/>
            <a:ext cx="5971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학습 모드는 음성을 학습 시킬 때만 사용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–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상시로 학습 가능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F18B10-0B34-4BA9-BFB4-F85AE8D3560B}"/>
              </a:ext>
            </a:extLst>
          </p:cNvPr>
          <p:cNvSpPr/>
          <p:nvPr/>
        </p:nvSpPr>
        <p:spPr>
          <a:xfrm>
            <a:off x="3996370" y="3904857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C6DF99-622A-402A-BABC-744BB9756D90}"/>
              </a:ext>
            </a:extLst>
          </p:cNvPr>
          <p:cNvSpPr txBox="1"/>
          <p:nvPr/>
        </p:nvSpPr>
        <p:spPr>
          <a:xfrm>
            <a:off x="4397235" y="3810781"/>
            <a:ext cx="5971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사용 모드는 스마트 스피커와 상호작용을 할 때 사용 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300B52-33AB-4F19-A75E-CF60D1B4E1A7}"/>
              </a:ext>
            </a:extLst>
          </p:cNvPr>
          <p:cNvSpPr/>
          <p:nvPr/>
        </p:nvSpPr>
        <p:spPr>
          <a:xfrm>
            <a:off x="3991191" y="4987063"/>
            <a:ext cx="21490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8E2BE2-7701-4FD6-8671-16544CAA35D1}"/>
              </a:ext>
            </a:extLst>
          </p:cNvPr>
          <p:cNvSpPr txBox="1"/>
          <p:nvPr/>
        </p:nvSpPr>
        <p:spPr>
          <a:xfrm>
            <a:off x="4397235" y="4896065"/>
            <a:ext cx="5971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결과는 청각 장애인이 볼 수 있도록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text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로 표시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8181A4-C740-408D-AB8F-AFE35036B067}"/>
              </a:ext>
            </a:extLst>
          </p:cNvPr>
          <p:cNvSpPr txBox="1"/>
          <p:nvPr/>
        </p:nvSpPr>
        <p:spPr>
          <a:xfrm>
            <a:off x="5005032" y="370877"/>
            <a:ext cx="30064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시스템 구성도 상세</a:t>
            </a:r>
            <a:endParaRPr lang="en-US" altLang="ko-KR" sz="25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8" name="그림 7" descr="텍스트, 전자기기, 디스플레이, 스크린샷이(가) 표시된 사진&#10;&#10;자동 생성된 설명">
            <a:extLst>
              <a:ext uri="{FF2B5EF4-FFF2-40B4-BE49-F238E27FC236}">
                <a16:creationId xmlns:a16="http://schemas.microsoft.com/office/drawing/2014/main" id="{0232A7D1-63DC-4328-8987-40F933804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78" y="1740445"/>
            <a:ext cx="2321397" cy="470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884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1637C-F02D-4ED4-9B17-10A92FFC6619}"/>
              </a:ext>
            </a:extLst>
          </p:cNvPr>
          <p:cNvSpPr txBox="1"/>
          <p:nvPr/>
        </p:nvSpPr>
        <p:spPr>
          <a:xfrm>
            <a:off x="4105427" y="188165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64DECF"/>
                </a:solidFill>
                <a:latin typeface="+mj-ea"/>
                <a:ea typeface="+mj-ea"/>
                <a:cs typeface="KoPubWorld돋움체 Bold" panose="00000800000000000000" pitchFamily="2" charset="-127"/>
              </a:rPr>
              <a:t>01</a:t>
            </a:r>
            <a:endParaRPr lang="ko-KR" altLang="en-US" sz="4800" b="1" dirty="0">
              <a:solidFill>
                <a:srgbClr val="64DECF"/>
              </a:solidFill>
              <a:latin typeface="+mj-ea"/>
              <a:ea typeface="+mj-ea"/>
              <a:cs typeface="KoPubWorld돋움체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92E409-841C-4A7B-940C-7B9042045A5A}"/>
              </a:ext>
            </a:extLst>
          </p:cNvPr>
          <p:cNvSpPr txBox="1"/>
          <p:nvPr/>
        </p:nvSpPr>
        <p:spPr>
          <a:xfrm>
            <a:off x="978696" y="1141729"/>
            <a:ext cx="21769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Firebase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FF0AFB-1C78-4D91-B10A-7EE653CAB5E0}"/>
              </a:ext>
            </a:extLst>
          </p:cNvPr>
          <p:cNvSpPr txBox="1"/>
          <p:nvPr/>
        </p:nvSpPr>
        <p:spPr>
          <a:xfrm>
            <a:off x="1399518" y="4214724"/>
            <a:ext cx="1335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ALOHA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F18B10-0B34-4BA9-BFB4-F85AE8D3560B}"/>
              </a:ext>
            </a:extLst>
          </p:cNvPr>
          <p:cNvSpPr/>
          <p:nvPr/>
        </p:nvSpPr>
        <p:spPr>
          <a:xfrm>
            <a:off x="562579" y="4726978"/>
            <a:ext cx="21811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C6DF99-622A-402A-BABC-744BB9756D90}"/>
              </a:ext>
            </a:extLst>
          </p:cNvPr>
          <p:cNvSpPr txBox="1"/>
          <p:nvPr/>
        </p:nvSpPr>
        <p:spPr>
          <a:xfrm>
            <a:off x="963444" y="4632902"/>
            <a:ext cx="5971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녹음된 파일을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Firebase Storage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 저장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300B52-33AB-4F19-A75E-CF60D1B4E1A7}"/>
              </a:ext>
            </a:extLst>
          </p:cNvPr>
          <p:cNvSpPr/>
          <p:nvPr/>
        </p:nvSpPr>
        <p:spPr>
          <a:xfrm>
            <a:off x="557400" y="5379125"/>
            <a:ext cx="214904" cy="218114"/>
          </a:xfrm>
          <a:prstGeom prst="rect">
            <a:avLst/>
          </a:prstGeom>
          <a:solidFill>
            <a:srgbClr val="64DECF"/>
          </a:solidFill>
          <a:ln>
            <a:solidFill>
              <a:srgbClr val="64DEC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8E2BE2-7701-4FD6-8671-16544CAA35D1}"/>
              </a:ext>
            </a:extLst>
          </p:cNvPr>
          <p:cNvSpPr txBox="1"/>
          <p:nvPr/>
        </p:nvSpPr>
        <p:spPr>
          <a:xfrm>
            <a:off x="963443" y="5288127"/>
            <a:ext cx="84070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저장된 파일은 학습할 수 있는 파일 형식이 아니고 잡음이 섞여 있기 때문에 전처리를 수행하기 위해 </a:t>
            </a:r>
            <a:r>
              <a:rPr lang="en-US" altLang="ko-KR" sz="20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pyhton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코드로 전송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8181A4-C740-408D-AB8F-AFE35036B067}"/>
              </a:ext>
            </a:extLst>
          </p:cNvPr>
          <p:cNvSpPr txBox="1"/>
          <p:nvPr/>
        </p:nvSpPr>
        <p:spPr>
          <a:xfrm>
            <a:off x="5005032" y="370877"/>
            <a:ext cx="30064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시스템 구성도 상세</a:t>
            </a:r>
            <a:endParaRPr lang="en-US" altLang="ko-KR" sz="25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007BE0-2F1F-47B8-A0D7-57ABBB63F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36" y="1649447"/>
            <a:ext cx="10413514" cy="262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CBBA9DF-366F-4BFC-A761-DB984E3FF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93" y="1049826"/>
            <a:ext cx="608251" cy="60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989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2100</TotalTime>
  <Words>567</Words>
  <Application>Microsoft Office PowerPoint</Application>
  <PresentationFormat>와이드스크린</PresentationFormat>
  <Paragraphs>101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에스코어 드림 4 Regular</vt:lpstr>
      <vt:lpstr>맑은 고딕</vt:lpstr>
      <vt:lpstr>Arial</vt:lpstr>
      <vt:lpstr>se-nanumgothic</vt:lpstr>
      <vt:lpstr>에스코어 드림 6 Bold</vt:lpstr>
      <vt:lpstr>SFMono-Regular</vt:lpstr>
      <vt:lpstr>-apple-system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유진</dc:creator>
  <cp:lastModifiedBy>임 지섭</cp:lastModifiedBy>
  <cp:revision>80</cp:revision>
  <dcterms:created xsi:type="dcterms:W3CDTF">2020-01-03T14:16:53Z</dcterms:created>
  <dcterms:modified xsi:type="dcterms:W3CDTF">2021-01-18T02:52:27Z</dcterms:modified>
</cp:coreProperties>
</file>