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22477413" cy="30481588"/>
  <p:notesSz cx="6858000" cy="100139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1">
          <p15:clr>
            <a:srgbClr val="A4A3A4"/>
          </p15:clr>
        </p15:guide>
        <p15:guide id="2" pos="7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8" autoAdjust="0"/>
    <p:restoredTop sz="94610" autoAdjust="0"/>
  </p:normalViewPr>
  <p:slideViewPr>
    <p:cSldViewPr showGuides="1">
      <p:cViewPr>
        <p:scale>
          <a:sx n="33" d="100"/>
          <a:sy n="33" d="100"/>
        </p:scale>
        <p:origin x="882" y="-678"/>
      </p:cViewPr>
      <p:guideLst>
        <p:guide orient="horz" pos="9601"/>
        <p:guide pos="70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zzma\Desktop\&#51333;&#54633;&#49444;&#44228;&#44592;&#54925;,%20EH\ALOHA_GIT\ToWorld\IngbTest\DOC\0812_CNN_MODEL_RESULT\0812_CNN_MODEL_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예측 정확도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굿모닝</c:v>
                </c:pt>
                <c:pt idx="1">
                  <c:v>내일 날씨 어때</c:v>
                </c:pt>
                <c:pt idx="2">
                  <c:v>출근길 교통상황 어때</c:v>
                </c:pt>
              </c:strCache>
            </c:strRef>
          </c:cat>
          <c:val>
            <c:numRef>
              <c:f>Sheet1!$B$35:$D$35</c:f>
              <c:numCache>
                <c:formatCode>General</c:formatCode>
                <c:ptCount val="3"/>
                <c:pt idx="0">
                  <c:v>0.90909090909090906</c:v>
                </c:pt>
                <c:pt idx="1">
                  <c:v>0.96969696969696972</c:v>
                </c:pt>
                <c:pt idx="2">
                  <c:v>0.96969696969696972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B-4620-B7CE-A7121DDBC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1537439"/>
        <c:axId val="441539103"/>
      </c:barChart>
      <c:catAx>
        <c:axId val="441537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1539103"/>
        <c:crosses val="autoZero"/>
        <c:auto val="1"/>
        <c:lblAlgn val="ctr"/>
        <c:lblOffset val="100"/>
        <c:noMultiLvlLbl val="0"/>
      </c:catAx>
      <c:valAx>
        <c:axId val="441539103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1537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A99379-BE85-453C-AE9E-A02A9C1814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ED7C9B5-34C0-44BA-AA56-091375FE08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67F7CB4-1150-4639-BE09-9827D9DC2F4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3888"/>
            <a:ext cx="2973388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A73A28-2FB1-453B-8EBB-5C86C29F2E6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513888"/>
            <a:ext cx="2973387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5513" eaLnBrk="1" latinLnBrk="1" hangingPunct="1">
              <a:spcBef>
                <a:spcPct val="20000"/>
              </a:spcBef>
              <a:defRPr sz="1200" smtClean="0"/>
            </a:lvl1pPr>
          </a:lstStyle>
          <a:p>
            <a:pPr>
              <a:defRPr/>
            </a:pPr>
            <a:fld id="{7DB1F867-2916-4C20-93DF-054F772115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9622D8-98BA-4D30-AFCA-E2791B0F1D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2A4FA2B-9D28-4C58-8281-85818EB9FFF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A26768A-9C7F-40F5-B6DA-3E6B224691E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044700" y="750888"/>
            <a:ext cx="2768600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2942DF27-6E58-48C5-B7DF-B10B3199A21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56150"/>
            <a:ext cx="5486400" cy="45069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693A14A3-8A54-4F01-A723-76181E3E09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230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146545D9-F531-45F7-95A9-04D59E550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51230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7D0FF737-8A72-4C45-BA88-AAC9AC1ECA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FCE6AF6-9192-4506-931D-84DCB7091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33BB246-0A93-4C49-A3FC-6A52BEB30432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슬라이드 이미지 개체 틀 1">
            <a:extLst>
              <a:ext uri="{FF2B5EF4-FFF2-40B4-BE49-F238E27FC236}">
                <a16:creationId xmlns:a16="http://schemas.microsoft.com/office/drawing/2014/main" id="{53A2344C-7E97-4F9A-B82B-A0080D4EF0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50888"/>
            <a:ext cx="2768600" cy="3756025"/>
          </a:xfrm>
          <a:ln/>
        </p:spPr>
      </p:sp>
      <p:sp>
        <p:nvSpPr>
          <p:cNvPr id="5124" name="슬라이드 노트 개체 틀 2">
            <a:extLst>
              <a:ext uri="{FF2B5EF4-FFF2-40B4-BE49-F238E27FC236}">
                <a16:creationId xmlns:a16="http://schemas.microsoft.com/office/drawing/2014/main" id="{1E1E4F06-FF2D-464D-8536-477CC3B1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83" tIns="48191" rIns="96383" bIns="48191"/>
          <a:lstStyle/>
          <a:p>
            <a:pPr defTabSz="912813" eaLnBrk="1" hangingPunct="1">
              <a:spcBef>
                <a:spcPct val="0"/>
              </a:spcBef>
            </a:pPr>
            <a:endParaRPr lang="ko-KR" altLang="ko-KR"/>
          </a:p>
        </p:txBody>
      </p:sp>
      <p:sp>
        <p:nvSpPr>
          <p:cNvPr id="5125" name="슬라이드 번호 개체 틀 3">
            <a:extLst>
              <a:ext uri="{FF2B5EF4-FFF2-40B4-BE49-F238E27FC236}">
                <a16:creationId xmlns:a16="http://schemas.microsoft.com/office/drawing/2014/main" id="{A325C487-74CA-4667-B374-865DDA34DBB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510713"/>
            <a:ext cx="2971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83" tIns="48191" rIns="96383" bIns="48191" anchor="b"/>
          <a:lstStyle>
            <a:lvl1pPr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2AA75FB-E70A-42AD-BCD9-97A24A35FD7E}" type="slidenum"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5925" y="9469438"/>
            <a:ext cx="19105563" cy="65341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71850" y="17273588"/>
            <a:ext cx="15733713" cy="7788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A44A2D-D0F9-4C59-A36F-2BD84E9692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1B8F47-F04D-47ED-B665-F1EB581AE3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775B0A-F137-471C-A995-A4729E69B9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4A1DF-0852-4CBE-9256-372464E33D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838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04CE1D-A5B9-4589-8363-A9BD35964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FDD7AD-9C28-4E52-953F-C20259C53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D2821C-2240-483F-8151-75ECC011D2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1AD8-F824-431D-BCEE-BBF2D8628A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201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016288" y="2711450"/>
            <a:ext cx="4775200" cy="243855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85925" y="2711450"/>
            <a:ext cx="14177963" cy="243855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4DF660-AADD-45F8-BFD8-C117031DCD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F9C10B-4A74-4F54-9E1B-6A59B56E86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912035-732F-4586-B46B-3081F05861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C849E-3F9E-4529-A68D-405357491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15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28F09A-318E-4379-A9C3-F88A23340B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14961F-3BEE-4BCD-8964-D99E58F8B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A24BB5-9109-42CB-8B9D-B186ACCEF2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0DD6F-8527-4827-B098-195EC6A8F4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105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4825" y="19586575"/>
            <a:ext cx="19107150" cy="60547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4825" y="12919075"/>
            <a:ext cx="19107150" cy="6667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1EA2E-19F3-48B7-9BD0-4C0E4A7BBC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1AD6AA-1186-424B-88EF-CB351D0990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D32F13-CD99-4852-9865-943227C484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BE42E-DC40-4698-B474-8C88F6C152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952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85925" y="8807450"/>
            <a:ext cx="9475788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314113" y="8807450"/>
            <a:ext cx="9477375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693EE-D678-4202-8340-3CB3243B5B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05434-E255-46FA-B65E-65F5D65EA7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AADAB-D411-40F4-9A4E-5E9B0CC463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1B7D4-E3B7-42B2-BAFD-2988608510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53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3950" y="1220788"/>
            <a:ext cx="20229513" cy="508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23950" y="6823075"/>
            <a:ext cx="9931400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23950" y="9666288"/>
            <a:ext cx="9931400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418888" y="6823075"/>
            <a:ext cx="9934575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418888" y="9666288"/>
            <a:ext cx="9934575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87FC9E-C3C9-4A86-9235-D6C58F215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CED136-16D8-4A59-BD28-1FACAB1DA6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1E27FD3-8022-4ED3-A263-B5D76B0A84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AA1D7-8DA5-4B49-AE22-5C8FCDDBD1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74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8D19E42-1A39-4203-AC93-A3A25976B3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484365D-42C2-4809-940D-1747DFE022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8EC47EB-2111-4620-AC2C-8CB19B13EE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F8A6-1E06-41F2-92CA-E2A1D7117F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82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4E03908-D5DB-49FA-AACE-0001203C83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12265A8-B9D4-4174-B9F0-C72268286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04D13D-D5AE-4623-905F-F3927BB20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C71A7-FDFB-4C3D-961B-DF4F9D66A7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698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3950" y="1212850"/>
            <a:ext cx="7394575" cy="516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8400" y="1212850"/>
            <a:ext cx="12565063" cy="26015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3950" y="6378575"/>
            <a:ext cx="7394575" cy="20850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3C7A6A-96D5-49D2-BB89-81C95536DA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A4D19-6F40-4E66-AD5E-06EF38DA26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8F435-8E5B-4F64-ABAA-2A3B729DDA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BB600-EDB6-4671-81D4-8671ED9A9A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22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5313" y="21337588"/>
            <a:ext cx="13487400" cy="25177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05313" y="2724150"/>
            <a:ext cx="13487400" cy="1828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405313" y="23855363"/>
            <a:ext cx="13487400" cy="3578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46102-36B9-4CEE-952C-8F026CA9DC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4EE14-FD5E-4923-8D58-3B4657DB90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6E95D-A53E-462B-999E-3CA13834D7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DA4CD-0C6D-401E-B322-1CFC3B9297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540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F1D2257-835F-4359-910F-64D4FF7EA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85925" y="2711450"/>
            <a:ext cx="19105563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2588" tIns="151294" rIns="302588" bIns="1512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A0DD49-25A1-45CE-8451-DB0B076A9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85925" y="8807450"/>
            <a:ext cx="19105563" cy="182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8AA2F6F-2112-4EDA-AA65-30C0BD6FDB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5925" y="27770138"/>
            <a:ext cx="468312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4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E766FA9-1291-4A1E-9BD8-A2692D65890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80325" y="27770138"/>
            <a:ext cx="7116763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sz="4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DDA332B-987D-4B6D-98E0-0D1F7F926E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108363" y="27770138"/>
            <a:ext cx="468312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4700" smtClean="0"/>
            </a:lvl1pPr>
          </a:lstStyle>
          <a:p>
            <a:pPr>
              <a:defRPr/>
            </a:pPr>
            <a:fld id="{62D92D5C-E5B3-47E1-B324-0AE21410B7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133475" indent="-1133475" algn="l" defTabSz="30241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400">
          <a:solidFill>
            <a:schemeClr val="tx1"/>
          </a:solidFill>
          <a:latin typeface="+mn-lt"/>
          <a:ea typeface="+mn-ea"/>
          <a:cs typeface="+mn-cs"/>
        </a:defRPr>
      </a:lvl1pPr>
      <a:lvl2pPr marL="2457450" indent="-942975" algn="l" defTabSz="30241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200">
          <a:solidFill>
            <a:schemeClr val="tx1"/>
          </a:solidFill>
          <a:latin typeface="+mn-lt"/>
          <a:ea typeface="+mn-ea"/>
        </a:defRPr>
      </a:lvl2pPr>
      <a:lvl3pPr marL="3781425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7900">
          <a:solidFill>
            <a:schemeClr val="tx1"/>
          </a:solidFill>
          <a:latin typeface="+mn-lt"/>
          <a:ea typeface="+mn-ea"/>
        </a:defRPr>
      </a:lvl3pPr>
      <a:lvl4pPr marL="5295900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6600">
          <a:solidFill>
            <a:schemeClr val="tx1"/>
          </a:solidFill>
          <a:latin typeface="+mn-lt"/>
          <a:ea typeface="+mn-ea"/>
        </a:defRPr>
      </a:lvl4pPr>
      <a:lvl5pPr marL="6810375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5pPr>
      <a:lvl6pPr marL="72675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6pPr>
      <a:lvl7pPr marL="77247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7pPr>
      <a:lvl8pPr marL="81819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8pPr>
      <a:lvl9pPr marL="86391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chart" Target="../charts/chart1.xml"/><Relationship Id="rId4" Type="http://schemas.openxmlformats.org/officeDocument/2006/relationships/image" Target="../media/image2.jpe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4">
            <a:extLst>
              <a:ext uri="{FF2B5EF4-FFF2-40B4-BE49-F238E27FC236}">
                <a16:creationId xmlns:a16="http://schemas.microsoft.com/office/drawing/2014/main" id="{5F58586A-C135-447E-8424-B021F57B6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0713"/>
            <a:ext cx="22488525" cy="10255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185">
            <a:extLst>
              <a:ext uri="{FF2B5EF4-FFF2-40B4-BE49-F238E27FC236}">
                <a16:creationId xmlns:a16="http://schemas.microsoft.com/office/drawing/2014/main" id="{C06F2432-B05C-4439-95D9-A9EA0E9D1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3648075"/>
            <a:ext cx="10801350" cy="2000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6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언어 장애인을 위한 스마트</a:t>
            </a:r>
            <a:endParaRPr lang="en-US" altLang="ko-KR" sz="6500" b="1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6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스피커 연동 어플</a:t>
            </a:r>
            <a:r>
              <a:rPr lang="ko-KR" altLang="en-US" sz="6500" b="1" kern="0" dirty="0">
                <a:solidFill>
                  <a:srgbClr val="000000"/>
                </a:solidFill>
              </a:rPr>
              <a:t> </a:t>
            </a:r>
            <a:r>
              <a:rPr lang="ko-KR" altLang="en-US" sz="6500" b="1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ko-KR" altLang="en-US" sz="6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0" name="Rectangle 208">
            <a:extLst>
              <a:ext uri="{FF2B5EF4-FFF2-40B4-BE49-F238E27FC236}">
                <a16:creationId xmlns:a16="http://schemas.microsoft.com/office/drawing/2014/main" id="{6169E9E4-DDC8-48BC-BCBE-E29416464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8904288"/>
            <a:ext cx="2165350" cy="5715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1" name="Rectangle 209">
            <a:extLst>
              <a:ext uri="{FF2B5EF4-FFF2-40B4-BE49-F238E27FC236}">
                <a16:creationId xmlns:a16="http://schemas.microsoft.com/office/drawing/2014/main" id="{A8D5AD86-FB20-4206-B1A1-F04F6196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8904288"/>
            <a:ext cx="17954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개발배경</a:t>
            </a:r>
            <a:endParaRPr lang="ko-KR" altLang="en-US" sz="5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2" name="Freeform 216">
            <a:extLst>
              <a:ext uri="{FF2B5EF4-FFF2-40B4-BE49-F238E27FC236}">
                <a16:creationId xmlns:a16="http://schemas.microsoft.com/office/drawing/2014/main" id="{FBF0B947-F512-4832-AAB4-D7DBAC78B2F9}"/>
              </a:ext>
            </a:extLst>
          </p:cNvPr>
          <p:cNvSpPr>
            <a:spLocks/>
          </p:cNvSpPr>
          <p:nvPr/>
        </p:nvSpPr>
        <p:spPr bwMode="auto">
          <a:xfrm>
            <a:off x="1654175" y="10390188"/>
            <a:ext cx="6350" cy="3556000"/>
          </a:xfrm>
          <a:custGeom>
            <a:avLst/>
            <a:gdLst>
              <a:gd name="T0" fmla="*/ 0 w 1588"/>
              <a:gd name="T1" fmla="*/ 0 h 728"/>
              <a:gd name="T2" fmla="*/ 0 w 1588"/>
              <a:gd name="T3" fmla="*/ 2147483646 h 728"/>
              <a:gd name="T4" fmla="*/ 0 w 1588"/>
              <a:gd name="T5" fmla="*/ 0 h 728"/>
              <a:gd name="T6" fmla="*/ 0 60000 65536"/>
              <a:gd name="T7" fmla="*/ 0 60000 65536"/>
              <a:gd name="T8" fmla="*/ 0 60000 65536"/>
              <a:gd name="T9" fmla="*/ 0 w 1588"/>
              <a:gd name="T10" fmla="*/ 0 h 728"/>
              <a:gd name="T11" fmla="*/ 1588 w 1588"/>
              <a:gd name="T12" fmla="*/ 728 h 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728">
                <a:moveTo>
                  <a:pt x="0" y="0"/>
                </a:moveTo>
                <a:lnTo>
                  <a:pt x="0" y="728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03" name="Line 217">
            <a:extLst>
              <a:ext uri="{FF2B5EF4-FFF2-40B4-BE49-F238E27FC236}">
                <a16:creationId xmlns:a16="http://schemas.microsoft.com/office/drawing/2014/main" id="{18DF373A-CC96-4675-8BB6-CF10C842D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175" y="10390188"/>
            <a:ext cx="6350" cy="3556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4" name="Rectangle 222">
            <a:extLst>
              <a:ext uri="{FF2B5EF4-FFF2-40B4-BE49-F238E27FC236}">
                <a16:creationId xmlns:a16="http://schemas.microsoft.com/office/drawing/2014/main" id="{9BA95FD9-4475-4199-8ECF-DCB87E2F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9788" y="17576800"/>
            <a:ext cx="4994275" cy="5715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5" name="Rectangle 228">
            <a:extLst>
              <a:ext uri="{FF2B5EF4-FFF2-40B4-BE49-F238E27FC236}">
                <a16:creationId xmlns:a16="http://schemas.microsoft.com/office/drawing/2014/main" id="{A5A195C1-5752-4571-B995-83225785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713" y="17576800"/>
            <a:ext cx="3887787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r>
              <a:rPr lang="ko-KR" altLang="en-US" sz="3500">
                <a:solidFill>
                  <a:srgbClr val="FFFFFF"/>
                </a:solidFill>
                <a:latin typeface="산돌명조 M" pitchFamily="18" charset="-127"/>
                <a:ea typeface="산돌명조 M" pitchFamily="18" charset="-127"/>
              </a:rPr>
              <a:t> </a:t>
            </a: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시장성</a:t>
            </a:r>
            <a:endParaRPr lang="ko-KR" altLang="en-US" sz="5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6" name="Freeform 232">
            <a:extLst>
              <a:ext uri="{FF2B5EF4-FFF2-40B4-BE49-F238E27FC236}">
                <a16:creationId xmlns:a16="http://schemas.microsoft.com/office/drawing/2014/main" id="{9E8DCC75-8E58-4B94-871E-674E51A87427}"/>
              </a:ext>
            </a:extLst>
          </p:cNvPr>
          <p:cNvSpPr>
            <a:spLocks/>
          </p:cNvSpPr>
          <p:nvPr/>
        </p:nvSpPr>
        <p:spPr bwMode="auto">
          <a:xfrm>
            <a:off x="11925300" y="16516350"/>
            <a:ext cx="4763" cy="2867025"/>
          </a:xfrm>
          <a:custGeom>
            <a:avLst/>
            <a:gdLst>
              <a:gd name="T0" fmla="*/ 0 w 1588"/>
              <a:gd name="T1" fmla="*/ 0 h 587"/>
              <a:gd name="T2" fmla="*/ 0 w 1588"/>
              <a:gd name="T3" fmla="*/ 2147483646 h 587"/>
              <a:gd name="T4" fmla="*/ 0 w 1588"/>
              <a:gd name="T5" fmla="*/ 0 h 587"/>
              <a:gd name="T6" fmla="*/ 0 60000 65536"/>
              <a:gd name="T7" fmla="*/ 0 60000 65536"/>
              <a:gd name="T8" fmla="*/ 0 60000 65536"/>
              <a:gd name="T9" fmla="*/ 0 w 1588"/>
              <a:gd name="T10" fmla="*/ 0 h 587"/>
              <a:gd name="T11" fmla="*/ 1588 w 1588"/>
              <a:gd name="T12" fmla="*/ 587 h 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87">
                <a:moveTo>
                  <a:pt x="0" y="0"/>
                </a:moveTo>
                <a:lnTo>
                  <a:pt x="0" y="587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07" name="Line 233">
            <a:extLst>
              <a:ext uri="{FF2B5EF4-FFF2-40B4-BE49-F238E27FC236}">
                <a16:creationId xmlns:a16="http://schemas.microsoft.com/office/drawing/2014/main" id="{AFB0E1C5-B596-44CF-8CD6-4DA806BAD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088" y="16392525"/>
            <a:ext cx="4762" cy="28670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8" name="Freeform 236">
            <a:extLst>
              <a:ext uri="{FF2B5EF4-FFF2-40B4-BE49-F238E27FC236}">
                <a16:creationId xmlns:a16="http://schemas.microsoft.com/office/drawing/2014/main" id="{83E969A7-9305-4FF8-8D64-0482BD7717C6}"/>
              </a:ext>
            </a:extLst>
          </p:cNvPr>
          <p:cNvSpPr>
            <a:spLocks/>
          </p:cNvSpPr>
          <p:nvPr/>
        </p:nvSpPr>
        <p:spPr bwMode="auto">
          <a:xfrm>
            <a:off x="11925300" y="21137563"/>
            <a:ext cx="4763" cy="2700337"/>
          </a:xfrm>
          <a:custGeom>
            <a:avLst/>
            <a:gdLst>
              <a:gd name="T0" fmla="*/ 0 w 1588"/>
              <a:gd name="T1" fmla="*/ 0 h 553"/>
              <a:gd name="T2" fmla="*/ 0 w 1588"/>
              <a:gd name="T3" fmla="*/ 2147483646 h 553"/>
              <a:gd name="T4" fmla="*/ 0 w 1588"/>
              <a:gd name="T5" fmla="*/ 0 h 553"/>
              <a:gd name="T6" fmla="*/ 0 60000 65536"/>
              <a:gd name="T7" fmla="*/ 0 60000 65536"/>
              <a:gd name="T8" fmla="*/ 0 60000 65536"/>
              <a:gd name="T9" fmla="*/ 0 w 1588"/>
              <a:gd name="T10" fmla="*/ 0 h 553"/>
              <a:gd name="T11" fmla="*/ 1588 w 1588"/>
              <a:gd name="T12" fmla="*/ 553 h 5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3">
                <a:moveTo>
                  <a:pt x="0" y="0"/>
                </a:moveTo>
                <a:lnTo>
                  <a:pt x="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09" name="Line 237">
            <a:extLst>
              <a:ext uri="{FF2B5EF4-FFF2-40B4-BE49-F238E27FC236}">
                <a16:creationId xmlns:a16="http://schemas.microsoft.com/office/drawing/2014/main" id="{18967D00-643F-4148-ADF1-08375B450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5300" y="21137563"/>
            <a:ext cx="4763" cy="27003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0" name="Rectangle 243">
            <a:extLst>
              <a:ext uri="{FF2B5EF4-FFF2-40B4-BE49-F238E27FC236}">
                <a16:creationId xmlns:a16="http://schemas.microsoft.com/office/drawing/2014/main" id="{352DC558-CD33-49D4-8356-5943B741A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18337213"/>
            <a:ext cx="2089150" cy="57626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1" name="Rectangle 246">
            <a:extLst>
              <a:ext uri="{FF2B5EF4-FFF2-40B4-BE49-F238E27FC236}">
                <a16:creationId xmlns:a16="http://schemas.microsoft.com/office/drawing/2014/main" id="{7FC58ACD-5A68-447A-A300-FBEFC6548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18337213"/>
            <a:ext cx="17938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개발결과</a:t>
            </a:r>
            <a:endParaRPr lang="ko-KR" altLang="en-US" sz="5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2" name="Freeform 288">
            <a:extLst>
              <a:ext uri="{FF2B5EF4-FFF2-40B4-BE49-F238E27FC236}">
                <a16:creationId xmlns:a16="http://schemas.microsoft.com/office/drawing/2014/main" id="{E6528E7F-A656-4976-838A-063743BBF6A1}"/>
              </a:ext>
            </a:extLst>
          </p:cNvPr>
          <p:cNvSpPr>
            <a:spLocks noEditPoints="1"/>
          </p:cNvSpPr>
          <p:nvPr/>
        </p:nvSpPr>
        <p:spPr bwMode="auto">
          <a:xfrm>
            <a:off x="12406313" y="22593300"/>
            <a:ext cx="769937" cy="552450"/>
          </a:xfrm>
          <a:custGeom>
            <a:avLst/>
            <a:gdLst>
              <a:gd name="T0" fmla="*/ 2147483646 w 83"/>
              <a:gd name="T1" fmla="*/ 0 h 64"/>
              <a:gd name="T2" fmla="*/ 2147483646 w 83"/>
              <a:gd name="T3" fmla="*/ 2147483646 h 64"/>
              <a:gd name="T4" fmla="*/ 0 w 83"/>
              <a:gd name="T5" fmla="*/ 2147483646 h 64"/>
              <a:gd name="T6" fmla="*/ 0 w 83"/>
              <a:gd name="T7" fmla="*/ 2147483646 h 64"/>
              <a:gd name="T8" fmla="*/ 2147483646 w 83"/>
              <a:gd name="T9" fmla="*/ 2147483646 h 64"/>
              <a:gd name="T10" fmla="*/ 2147483646 w 83"/>
              <a:gd name="T11" fmla="*/ 2147483646 h 64"/>
              <a:gd name="T12" fmla="*/ 2147483646 w 83"/>
              <a:gd name="T13" fmla="*/ 2147483646 h 64"/>
              <a:gd name="T14" fmla="*/ 2147483646 w 83"/>
              <a:gd name="T15" fmla="*/ 2147483646 h 64"/>
              <a:gd name="T16" fmla="*/ 2147483646 w 83"/>
              <a:gd name="T17" fmla="*/ 2147483646 h 64"/>
              <a:gd name="T18" fmla="*/ 2147483646 w 83"/>
              <a:gd name="T19" fmla="*/ 0 h 64"/>
              <a:gd name="T20" fmla="*/ 2147483646 w 83"/>
              <a:gd name="T21" fmla="*/ 0 h 64"/>
              <a:gd name="T22" fmla="*/ 2147483646 w 83"/>
              <a:gd name="T23" fmla="*/ 2147483646 h 64"/>
              <a:gd name="T24" fmla="*/ 2147483646 w 83"/>
              <a:gd name="T25" fmla="*/ 2147483646 h 64"/>
              <a:gd name="T26" fmla="*/ 2147483646 w 83"/>
              <a:gd name="T27" fmla="*/ 2147483646 h 64"/>
              <a:gd name="T28" fmla="*/ 2147483646 w 83"/>
              <a:gd name="T29" fmla="*/ 2147483646 h 64"/>
              <a:gd name="T30" fmla="*/ 2147483646 w 83"/>
              <a:gd name="T31" fmla="*/ 2147483646 h 64"/>
              <a:gd name="T32" fmla="*/ 2147483646 w 83"/>
              <a:gd name="T33" fmla="*/ 2147483646 h 64"/>
              <a:gd name="T34" fmla="*/ 2147483646 w 83"/>
              <a:gd name="T35" fmla="*/ 2147483646 h 64"/>
              <a:gd name="T36" fmla="*/ 2147483646 w 83"/>
              <a:gd name="T37" fmla="*/ 2147483646 h 64"/>
              <a:gd name="T38" fmla="*/ 2147483646 w 83"/>
              <a:gd name="T39" fmla="*/ 0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3"/>
              <a:gd name="T61" fmla="*/ 0 h 64"/>
              <a:gd name="T62" fmla="*/ 83 w 83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3" h="64">
                <a:moveTo>
                  <a:pt x="27" y="0"/>
                </a:moveTo>
                <a:cubicBezTo>
                  <a:pt x="20" y="1"/>
                  <a:pt x="14" y="5"/>
                  <a:pt x="9" y="11"/>
                </a:cubicBezTo>
                <a:cubicBezTo>
                  <a:pt x="3" y="17"/>
                  <a:pt x="1" y="24"/>
                  <a:pt x="0" y="32"/>
                </a:cubicBezTo>
                <a:cubicBezTo>
                  <a:pt x="0" y="64"/>
                  <a:pt x="0" y="64"/>
                  <a:pt x="0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32"/>
                  <a:pt x="35" y="32"/>
                  <a:pt x="35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27"/>
                  <a:pt x="16" y="23"/>
                  <a:pt x="18" y="19"/>
                </a:cubicBezTo>
                <a:cubicBezTo>
                  <a:pt x="20" y="16"/>
                  <a:pt x="23" y="14"/>
                  <a:pt x="27" y="12"/>
                </a:cubicBezTo>
                <a:cubicBezTo>
                  <a:pt x="27" y="0"/>
                  <a:pt x="27" y="0"/>
                  <a:pt x="27" y="0"/>
                </a:cubicBezTo>
                <a:moveTo>
                  <a:pt x="76" y="0"/>
                </a:moveTo>
                <a:cubicBezTo>
                  <a:pt x="68" y="1"/>
                  <a:pt x="62" y="5"/>
                  <a:pt x="57" y="11"/>
                </a:cubicBezTo>
                <a:cubicBezTo>
                  <a:pt x="52" y="17"/>
                  <a:pt x="49" y="24"/>
                  <a:pt x="48" y="32"/>
                </a:cubicBezTo>
                <a:cubicBezTo>
                  <a:pt x="48" y="64"/>
                  <a:pt x="48" y="64"/>
                  <a:pt x="48" y="64"/>
                </a:cubicBezTo>
                <a:cubicBezTo>
                  <a:pt x="83" y="64"/>
                  <a:pt x="83" y="64"/>
                  <a:pt x="83" y="64"/>
                </a:cubicBezTo>
                <a:cubicBezTo>
                  <a:pt x="83" y="32"/>
                  <a:pt x="83" y="32"/>
                  <a:pt x="83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27"/>
                  <a:pt x="64" y="23"/>
                  <a:pt x="66" y="19"/>
                </a:cubicBezTo>
                <a:cubicBezTo>
                  <a:pt x="68" y="16"/>
                  <a:pt x="71" y="14"/>
                  <a:pt x="76" y="12"/>
                </a:cubicBezTo>
                <a:cubicBezTo>
                  <a:pt x="76" y="0"/>
                  <a:pt x="76" y="0"/>
                  <a:pt x="76" y="0"/>
                </a:cubicBezTo>
              </a:path>
            </a:pathLst>
          </a:custGeom>
          <a:solidFill>
            <a:srgbClr val="FCD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13" name="Freeform 289">
            <a:extLst>
              <a:ext uri="{FF2B5EF4-FFF2-40B4-BE49-F238E27FC236}">
                <a16:creationId xmlns:a16="http://schemas.microsoft.com/office/drawing/2014/main" id="{E575643F-813C-4EBF-AAE1-B4E85C65B519}"/>
              </a:ext>
            </a:extLst>
          </p:cNvPr>
          <p:cNvSpPr>
            <a:spLocks noEditPoints="1"/>
          </p:cNvSpPr>
          <p:nvPr/>
        </p:nvSpPr>
        <p:spPr bwMode="auto">
          <a:xfrm>
            <a:off x="20543838" y="22737763"/>
            <a:ext cx="720725" cy="576262"/>
          </a:xfrm>
          <a:custGeom>
            <a:avLst/>
            <a:gdLst>
              <a:gd name="T0" fmla="*/ 2147483646 w 114"/>
              <a:gd name="T1" fmla="*/ 0 h 89"/>
              <a:gd name="T2" fmla="*/ 0 w 114"/>
              <a:gd name="T3" fmla="*/ 0 h 89"/>
              <a:gd name="T4" fmla="*/ 0 w 114"/>
              <a:gd name="T5" fmla="*/ 2147483646 h 89"/>
              <a:gd name="T6" fmla="*/ 2147483646 w 114"/>
              <a:gd name="T7" fmla="*/ 2147483646 h 89"/>
              <a:gd name="T8" fmla="*/ 2147483646 w 114"/>
              <a:gd name="T9" fmla="*/ 2147483646 h 89"/>
              <a:gd name="T10" fmla="*/ 2147483646 w 114"/>
              <a:gd name="T11" fmla="*/ 2147483646 h 89"/>
              <a:gd name="T12" fmla="*/ 2147483646 w 114"/>
              <a:gd name="T13" fmla="*/ 2147483646 h 89"/>
              <a:gd name="T14" fmla="*/ 2147483646 w 114"/>
              <a:gd name="T15" fmla="*/ 2147483646 h 89"/>
              <a:gd name="T16" fmla="*/ 2147483646 w 114"/>
              <a:gd name="T17" fmla="*/ 2147483646 h 89"/>
              <a:gd name="T18" fmla="*/ 2147483646 w 114"/>
              <a:gd name="T19" fmla="*/ 0 h 89"/>
              <a:gd name="T20" fmla="*/ 2147483646 w 114"/>
              <a:gd name="T21" fmla="*/ 0 h 89"/>
              <a:gd name="T22" fmla="*/ 2147483646 w 114"/>
              <a:gd name="T23" fmla="*/ 0 h 89"/>
              <a:gd name="T24" fmla="*/ 2147483646 w 114"/>
              <a:gd name="T25" fmla="*/ 2147483646 h 89"/>
              <a:gd name="T26" fmla="*/ 2147483646 w 114"/>
              <a:gd name="T27" fmla="*/ 2147483646 h 89"/>
              <a:gd name="T28" fmla="*/ 2147483646 w 114"/>
              <a:gd name="T29" fmla="*/ 2147483646 h 89"/>
              <a:gd name="T30" fmla="*/ 2147483646 w 114"/>
              <a:gd name="T31" fmla="*/ 2147483646 h 89"/>
              <a:gd name="T32" fmla="*/ 2147483646 w 114"/>
              <a:gd name="T33" fmla="*/ 2147483646 h 89"/>
              <a:gd name="T34" fmla="*/ 2147483646 w 114"/>
              <a:gd name="T35" fmla="*/ 2147483646 h 89"/>
              <a:gd name="T36" fmla="*/ 2147483646 w 114"/>
              <a:gd name="T37" fmla="*/ 2147483646 h 89"/>
              <a:gd name="T38" fmla="*/ 2147483646 w 114"/>
              <a:gd name="T39" fmla="*/ 0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14"/>
              <a:gd name="T61" fmla="*/ 0 h 89"/>
              <a:gd name="T62" fmla="*/ 114 w 114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14" h="89">
                <a:moveTo>
                  <a:pt x="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1"/>
                  <a:pt x="25" y="57"/>
                  <a:pt x="22" y="62"/>
                </a:cubicBezTo>
                <a:cubicBezTo>
                  <a:pt x="20" y="66"/>
                  <a:pt x="15" y="69"/>
                  <a:pt x="10" y="71"/>
                </a:cubicBezTo>
                <a:cubicBezTo>
                  <a:pt x="10" y="89"/>
                  <a:pt x="10" y="89"/>
                  <a:pt x="10" y="89"/>
                </a:cubicBezTo>
                <a:cubicBezTo>
                  <a:pt x="20" y="86"/>
                  <a:pt x="29" y="81"/>
                  <a:pt x="36" y="73"/>
                </a:cubicBezTo>
                <a:cubicBezTo>
                  <a:pt x="43" y="65"/>
                  <a:pt x="47" y="56"/>
                  <a:pt x="47" y="44"/>
                </a:cubicBezTo>
                <a:cubicBezTo>
                  <a:pt x="47" y="0"/>
                  <a:pt x="47" y="0"/>
                  <a:pt x="47" y="0"/>
                </a:cubicBezTo>
                <a:moveTo>
                  <a:pt x="114" y="0"/>
                </a:moveTo>
                <a:cubicBezTo>
                  <a:pt x="66" y="0"/>
                  <a:pt x="66" y="0"/>
                  <a:pt x="66" y="0"/>
                </a:cubicBezTo>
                <a:cubicBezTo>
                  <a:pt x="66" y="44"/>
                  <a:pt x="66" y="44"/>
                  <a:pt x="66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51"/>
                  <a:pt x="92" y="57"/>
                  <a:pt x="89" y="62"/>
                </a:cubicBezTo>
                <a:cubicBezTo>
                  <a:pt x="86" y="66"/>
                  <a:pt x="82" y="69"/>
                  <a:pt x="76" y="71"/>
                </a:cubicBezTo>
                <a:cubicBezTo>
                  <a:pt x="76" y="89"/>
                  <a:pt x="76" y="89"/>
                  <a:pt x="76" y="89"/>
                </a:cubicBezTo>
                <a:cubicBezTo>
                  <a:pt x="87" y="86"/>
                  <a:pt x="96" y="81"/>
                  <a:pt x="103" y="73"/>
                </a:cubicBezTo>
                <a:cubicBezTo>
                  <a:pt x="110" y="65"/>
                  <a:pt x="113" y="56"/>
                  <a:pt x="114" y="44"/>
                </a:cubicBezTo>
                <a:cubicBezTo>
                  <a:pt x="114" y="0"/>
                  <a:pt x="114" y="0"/>
                  <a:pt x="114" y="0"/>
                </a:cubicBezTo>
              </a:path>
            </a:pathLst>
          </a:custGeom>
          <a:solidFill>
            <a:srgbClr val="FCD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14" name="Rectangle 291">
            <a:extLst>
              <a:ext uri="{FF2B5EF4-FFF2-40B4-BE49-F238E27FC236}">
                <a16:creationId xmlns:a16="http://schemas.microsoft.com/office/drawing/2014/main" id="{1F354792-F123-42B0-A7AC-36384E8E1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6642100"/>
            <a:ext cx="51101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</a:t>
            </a:r>
            <a:r>
              <a:rPr lang="en-US" altLang="ko-KR" sz="44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공학과 </a:t>
            </a:r>
            <a:r>
              <a:rPr lang="en-US" altLang="ko-KR" sz="44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115" name="Rectangle 293">
            <a:extLst>
              <a:ext uri="{FF2B5EF4-FFF2-40B4-BE49-F238E27FC236}">
                <a16:creationId xmlns:a16="http://schemas.microsoft.com/office/drawing/2014/main" id="{F10B54C4-6070-4A02-92FA-9E42B69CB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7650163"/>
            <a:ext cx="67691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 </a:t>
            </a:r>
            <a:r>
              <a:rPr lang="ko-KR" altLang="ko-KR" sz="44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4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전광일</a:t>
            </a:r>
            <a:r>
              <a:rPr lang="en-US" altLang="ko-KR" sz="44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교수님</a:t>
            </a:r>
            <a:r>
              <a:rPr lang="en-US" altLang="ko-KR" sz="44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116" name="TextBox 298">
            <a:extLst>
              <a:ext uri="{FF2B5EF4-FFF2-40B4-BE49-F238E27FC236}">
                <a16:creationId xmlns:a16="http://schemas.microsoft.com/office/drawing/2014/main" id="{8EB74A3B-2D98-4AC4-B1C5-292193FEF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88" y="9867900"/>
            <a:ext cx="9832975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sz="3000">
                <a:latin typeface="Whitney"/>
              </a:rPr>
              <a:t> 언어 장애인들을 위한 스마트 스피커 서비스가 부족</a:t>
            </a:r>
            <a:endParaRPr kumimoji="0"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ko-KR" sz="30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3000">
                <a:latin typeface="굴림체" panose="020B0609000101010101" pitchFamily="49" charset="-127"/>
                <a:ea typeface="굴림체" panose="020B0609000101010101" pitchFamily="49" charset="-127"/>
              </a:rPr>
              <a:t>다양한 언어 장애인들의 음성 인식이 어려움</a:t>
            </a:r>
            <a:endParaRPr kumimoji="0"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ko-KR" sz="30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3000">
                <a:latin typeface="굴림체" panose="020B0609000101010101" pitchFamily="49" charset="-127"/>
                <a:ea typeface="굴림체" panose="020B0609000101010101" pitchFamily="49" charset="-127"/>
              </a:rPr>
              <a:t>언어 장애인들의 소외감 발생</a:t>
            </a:r>
            <a:endParaRPr kumimoji="0"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117" name="TextBox 299">
            <a:extLst>
              <a:ext uri="{FF2B5EF4-FFF2-40B4-BE49-F238E27FC236}">
                <a16:creationId xmlns:a16="http://schemas.microsoft.com/office/drawing/2014/main" id="{08482A58-6EF2-4ADE-930D-B14EEF5E8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15316200"/>
            <a:ext cx="86645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ko-KR" sz="3000">
                <a:latin typeface="산돌고딕 M" pitchFamily="18" charset="-127"/>
                <a:ea typeface="산돌고딕 M" pitchFamily="18" charset="-127"/>
              </a:rPr>
              <a:t>  </a:t>
            </a:r>
            <a:r>
              <a:rPr kumimoji="0" lang="ko-KR" altLang="en-US" sz="3000">
                <a:latin typeface="굴림체" panose="020B0609000101010101" pitchFamily="49" charset="-127"/>
                <a:ea typeface="굴림체" panose="020B0609000101010101" pitchFamily="49" charset="-127"/>
              </a:rPr>
              <a:t>개인화 학습을 할 수 있는 앱을 제공</a:t>
            </a:r>
            <a:endParaRPr kumimoji="0"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30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000">
                <a:latin typeface="굴림체" panose="020B0609000101010101" pitchFamily="49" charset="-127"/>
                <a:ea typeface="굴림체" panose="020B0609000101010101" pitchFamily="49" charset="-127"/>
              </a:rPr>
              <a:t>음성 인식 기능 사용모드</a:t>
            </a:r>
            <a:endParaRPr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30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000">
                <a:latin typeface="굴림체" panose="020B0609000101010101" pitchFamily="49" charset="-127"/>
                <a:ea typeface="굴림체" panose="020B0609000101010101" pitchFamily="49" charset="-127"/>
              </a:rPr>
              <a:t>음성 학습 기능 학습모드</a:t>
            </a:r>
            <a:endParaRPr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118" name="TextBox 300">
            <a:extLst>
              <a:ext uri="{FF2B5EF4-FFF2-40B4-BE49-F238E27FC236}">
                <a16:creationId xmlns:a16="http://schemas.microsoft.com/office/drawing/2014/main" id="{E9BFB424-6173-46AD-9E71-63D1F9FAF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1263" y="18494375"/>
            <a:ext cx="8982075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3000">
                <a:latin typeface="Arial" panose="020B0604020202020204" pitchFamily="34" charset="0"/>
              </a:rPr>
              <a:t>• </a:t>
            </a:r>
            <a:r>
              <a:rPr lang="ko-KR" altLang="en-US" sz="3000">
                <a:latin typeface="Whitney"/>
              </a:rPr>
              <a:t>언어 장애인의 스마트 스피커 접근성 향상</a:t>
            </a:r>
            <a:endParaRPr lang="en-US" altLang="ko-KR" sz="3000">
              <a:latin typeface="Whitney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3000">
                <a:latin typeface="Arial" panose="020B0604020202020204" pitchFamily="34" charset="0"/>
              </a:rPr>
              <a:t>•</a:t>
            </a:r>
            <a:r>
              <a:rPr lang="en-US" altLang="ko-KR" sz="30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000">
                <a:latin typeface="Whitney"/>
                <a:ea typeface="굴림체" panose="020B0609000101010101" pitchFamily="49" charset="-127"/>
              </a:rPr>
              <a:t>언어 장애인의</a:t>
            </a:r>
            <a:r>
              <a:rPr lang="ko-KR" altLang="en-US" sz="3000">
                <a:latin typeface="Whitney"/>
              </a:rPr>
              <a:t> 스마트 스피커 기능 수행 용이 </a:t>
            </a:r>
            <a:r>
              <a:rPr lang="en-US" altLang="ko-KR" sz="3000">
                <a:latin typeface="Whitney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3000">
                <a:latin typeface="Arial" panose="020B0604020202020204" pitchFamily="34" charset="0"/>
              </a:rPr>
              <a:t>• </a:t>
            </a:r>
            <a:r>
              <a:rPr lang="ko-KR" altLang="en-US" sz="3000">
                <a:latin typeface="Whitney"/>
              </a:rPr>
              <a:t>언어 장애인을 위한 인터페이스 구현으로 편리성 향상</a:t>
            </a:r>
            <a:endParaRPr lang="en-US" altLang="ko-KR" sz="30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119" name="TextBox 304">
            <a:extLst>
              <a:ext uri="{FF2B5EF4-FFF2-40B4-BE49-F238E27FC236}">
                <a16:creationId xmlns:a16="http://schemas.microsoft.com/office/drawing/2014/main" id="{B89A097D-3CAB-4771-9D04-F9C56CE5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1538" y="22736175"/>
            <a:ext cx="9072562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700">
                <a:solidFill>
                  <a:srgbClr val="376092"/>
                </a:solidFill>
                <a:latin typeface="산돌돌 L" pitchFamily="50" charset="-127"/>
                <a:ea typeface="산돌돌 L" pitchFamily="50" charset="-127"/>
              </a:rPr>
              <a:t> </a:t>
            </a:r>
            <a:r>
              <a:rPr kumimoji="0" lang="en-US" altLang="ko-KR" sz="4700" b="1">
                <a:solidFill>
                  <a:srgbClr val="376092"/>
                </a:solidFill>
                <a:latin typeface="산돌돌 L" pitchFamily="50" charset="-127"/>
                <a:ea typeface="산돌돌 L" pitchFamily="50" charset="-127"/>
              </a:rPr>
              <a:t>CNN </a:t>
            </a:r>
            <a:r>
              <a:rPr kumimoji="0" lang="ko-KR" altLang="en-US" sz="4700" b="1">
                <a:solidFill>
                  <a:srgbClr val="376092"/>
                </a:solidFill>
                <a:latin typeface="산돌돌 L" pitchFamily="50" charset="-127"/>
                <a:ea typeface="산돌돌 L" pitchFamily="50" charset="-127"/>
              </a:rPr>
              <a:t>모델 개인화를 통해</a:t>
            </a:r>
            <a:endParaRPr kumimoji="0" lang="en-US" altLang="ko-KR" sz="4700" b="1">
              <a:solidFill>
                <a:srgbClr val="376092"/>
              </a:solidFill>
              <a:latin typeface="산돌돌 L" pitchFamily="50" charset="-127"/>
              <a:ea typeface="산돌돌 L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4700" b="1">
                <a:solidFill>
                  <a:srgbClr val="376092"/>
                </a:solidFill>
                <a:latin typeface="산돌돌 L" pitchFamily="50" charset="-127"/>
                <a:ea typeface="산돌돌 L" pitchFamily="50" charset="-127"/>
              </a:rPr>
              <a:t>언어 장애인이 사용 가능한 </a:t>
            </a:r>
            <a:endParaRPr kumimoji="0" lang="en-US" altLang="ko-KR" sz="4700" b="1">
              <a:solidFill>
                <a:srgbClr val="376092"/>
              </a:solidFill>
              <a:latin typeface="산돌돌 L" pitchFamily="50" charset="-127"/>
              <a:ea typeface="산돌돌 L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4700" b="1">
                <a:solidFill>
                  <a:srgbClr val="376092"/>
                </a:solidFill>
                <a:latin typeface="산돌돌 L" pitchFamily="50" charset="-127"/>
                <a:ea typeface="산돌돌 L" pitchFamily="50" charset="-127"/>
              </a:rPr>
              <a:t>스마트 스피커 앱</a:t>
            </a:r>
            <a:endParaRPr kumimoji="0" lang="en-US" altLang="ko-KR" sz="4700" b="1">
              <a:solidFill>
                <a:srgbClr val="376092"/>
              </a:solidFill>
              <a:latin typeface="산돌돌 L" pitchFamily="50" charset="-127"/>
              <a:ea typeface="산돌돌 L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US" altLang="ko-KR" sz="4700">
              <a:solidFill>
                <a:srgbClr val="37609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96FFEE73-B26E-4023-80A0-F107626A26F3}"/>
              </a:ext>
            </a:extLst>
          </p:cNvPr>
          <p:cNvCxnSpPr/>
          <p:nvPr/>
        </p:nvCxnSpPr>
        <p:spPr>
          <a:xfrm>
            <a:off x="0" y="29641800"/>
            <a:ext cx="22477413" cy="0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97370FC6-1349-48F0-B742-7B8A1382F808}"/>
              </a:ext>
            </a:extLst>
          </p:cNvPr>
          <p:cNvCxnSpPr/>
          <p:nvPr/>
        </p:nvCxnSpPr>
        <p:spPr>
          <a:xfrm>
            <a:off x="0" y="8472488"/>
            <a:ext cx="22477413" cy="0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A0F1FFE3-9E64-4CE7-840C-50F2B2407492}"/>
              </a:ext>
            </a:extLst>
          </p:cNvPr>
          <p:cNvCxnSpPr/>
          <p:nvPr/>
        </p:nvCxnSpPr>
        <p:spPr>
          <a:xfrm flipH="1">
            <a:off x="1878013" y="9983788"/>
            <a:ext cx="1587" cy="374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D19ECB41-C047-44F1-820C-7D0673BB2E34}"/>
              </a:ext>
            </a:extLst>
          </p:cNvPr>
          <p:cNvCxnSpPr/>
          <p:nvPr/>
        </p:nvCxnSpPr>
        <p:spPr>
          <a:xfrm rot="10800000" flipV="1">
            <a:off x="1878013" y="15097125"/>
            <a:ext cx="1587" cy="2881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AB9E0643-B257-497E-87CA-31F9C0DA4286}"/>
              </a:ext>
            </a:extLst>
          </p:cNvPr>
          <p:cNvCxnSpPr/>
          <p:nvPr/>
        </p:nvCxnSpPr>
        <p:spPr>
          <a:xfrm flipH="1">
            <a:off x="12485688" y="18657888"/>
            <a:ext cx="1587" cy="302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5" name="Rectangle 243">
            <a:extLst>
              <a:ext uri="{FF2B5EF4-FFF2-40B4-BE49-F238E27FC236}">
                <a16:creationId xmlns:a16="http://schemas.microsoft.com/office/drawing/2014/main" id="{1E86F4BD-3CAF-4709-A36F-79311375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14016038"/>
            <a:ext cx="3744912" cy="57626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6" name="Rectangle 246">
            <a:extLst>
              <a:ext uri="{FF2B5EF4-FFF2-40B4-BE49-F238E27FC236}">
                <a16:creationId xmlns:a16="http://schemas.microsoft.com/office/drawing/2014/main" id="{E0BB20E0-68C6-4D49-B6E6-884884194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14016038"/>
            <a:ext cx="381635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개발목표 및 내용</a:t>
            </a:r>
          </a:p>
        </p:txBody>
      </p:sp>
      <p:pic>
        <p:nvPicPr>
          <p:cNvPr id="4127" name="Picture 112">
            <a:extLst>
              <a:ext uri="{FF2B5EF4-FFF2-40B4-BE49-F238E27FC236}">
                <a16:creationId xmlns:a16="http://schemas.microsoft.com/office/drawing/2014/main" id="{BED577DD-F7EC-483B-BC43-9614FA5D3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695325"/>
            <a:ext cx="39608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8" name="Rectangle 252">
            <a:extLst>
              <a:ext uri="{FF2B5EF4-FFF2-40B4-BE49-F238E27FC236}">
                <a16:creationId xmlns:a16="http://schemas.microsoft.com/office/drawing/2014/main" id="{C4376A2D-4ACC-4EC6-82BA-E3BFA6625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8" y="22369463"/>
            <a:ext cx="3960812" cy="2973387"/>
          </a:xfrm>
          <a:prstGeom prst="rect">
            <a:avLst/>
          </a:pr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9" name="Rectangle 258">
            <a:extLst>
              <a:ext uri="{FF2B5EF4-FFF2-40B4-BE49-F238E27FC236}">
                <a16:creationId xmlns:a16="http://schemas.microsoft.com/office/drawing/2014/main" id="{9F688ECE-E1F1-479D-B80E-3D646A47C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20066000"/>
            <a:ext cx="146843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/>
          </a:p>
        </p:txBody>
      </p:sp>
      <p:sp>
        <p:nvSpPr>
          <p:cNvPr id="4130" name="TextBox 303">
            <a:extLst>
              <a:ext uri="{FF2B5EF4-FFF2-40B4-BE49-F238E27FC236}">
                <a16:creationId xmlns:a16="http://schemas.microsoft.com/office/drawing/2014/main" id="{79FF2EC5-3FA2-4EDC-BABC-550372134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25609550"/>
            <a:ext cx="4338638" cy="6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  <a:endParaRPr kumimoji="0"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1" name="TextBox 302">
            <a:extLst>
              <a:ext uri="{FF2B5EF4-FFF2-40B4-BE49-F238E27FC236}">
                <a16:creationId xmlns:a16="http://schemas.microsoft.com/office/drawing/2014/main" id="{90575C21-E7CC-4B48-A14D-F8813696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5682575"/>
            <a:ext cx="57435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예측 정확도</a:t>
            </a:r>
            <a:endParaRPr kumimoji="0"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2" name="Freeform 295">
            <a:extLst>
              <a:ext uri="{FF2B5EF4-FFF2-40B4-BE49-F238E27FC236}">
                <a16:creationId xmlns:a16="http://schemas.microsoft.com/office/drawing/2014/main" id="{0A0FE541-7BA4-4C17-9636-AE4767DA97B1}"/>
              </a:ext>
            </a:extLst>
          </p:cNvPr>
          <p:cNvSpPr>
            <a:spLocks/>
          </p:cNvSpPr>
          <p:nvPr/>
        </p:nvSpPr>
        <p:spPr bwMode="auto">
          <a:xfrm>
            <a:off x="1301750" y="25825450"/>
            <a:ext cx="215900" cy="288925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33" name="Freeform 295">
            <a:extLst>
              <a:ext uri="{FF2B5EF4-FFF2-40B4-BE49-F238E27FC236}">
                <a16:creationId xmlns:a16="http://schemas.microsoft.com/office/drawing/2014/main" id="{835EA1CC-3C67-4ECA-8A15-07579D297E95}"/>
              </a:ext>
            </a:extLst>
          </p:cNvPr>
          <p:cNvSpPr>
            <a:spLocks/>
          </p:cNvSpPr>
          <p:nvPr/>
        </p:nvSpPr>
        <p:spPr bwMode="auto">
          <a:xfrm>
            <a:off x="5838825" y="25898475"/>
            <a:ext cx="215900" cy="215900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34" name="TextBox 301">
            <a:extLst>
              <a:ext uri="{FF2B5EF4-FFF2-40B4-BE49-F238E27FC236}">
                <a16:creationId xmlns:a16="http://schemas.microsoft.com/office/drawing/2014/main" id="{909130FC-5C74-440B-871B-16BC41D99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900" y="15889288"/>
            <a:ext cx="76342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5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음성이 </a:t>
            </a:r>
            <a:r>
              <a:rPr kumimoji="0" lang="en-US" altLang="ko-KR" sz="2500">
                <a:latin typeface="맑은 고딕" panose="020B0503020000020004" pitchFamily="50" charset="-127"/>
                <a:ea typeface="맑은 고딕" panose="020B0503020000020004" pitchFamily="50" charset="-127"/>
              </a:rPr>
              <a:t>Anrdoid</a:t>
            </a:r>
            <a:r>
              <a:rPr kumimoji="0" lang="ko-KR" altLang="en-US" sz="2500">
                <a:latin typeface="맑은 고딕" panose="020B0503020000020004" pitchFamily="50" charset="-127"/>
                <a:ea typeface="맑은 고딕" panose="020B0503020000020004" pitchFamily="50" charset="-127"/>
              </a:rPr>
              <a:t>에 입력이 되면 서버로 보낸 후 </a:t>
            </a:r>
            <a:r>
              <a:rPr kumimoji="0" lang="en-US" altLang="ko-KR" sz="250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kumimoji="0" lang="ko-KR" altLang="en-US" sz="2500"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실행하여 학습 또는 예측 실행</a:t>
            </a:r>
            <a:r>
              <a:rPr kumimoji="0" lang="en-US" altLang="ko-KR" sz="25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135" name="Freeform 295">
            <a:extLst>
              <a:ext uri="{FF2B5EF4-FFF2-40B4-BE49-F238E27FC236}">
                <a16:creationId xmlns:a16="http://schemas.microsoft.com/office/drawing/2014/main" id="{106300FC-961D-444D-AB28-FAC82619C950}"/>
              </a:ext>
            </a:extLst>
          </p:cNvPr>
          <p:cNvSpPr>
            <a:spLocks/>
          </p:cNvSpPr>
          <p:nvPr/>
        </p:nvSpPr>
        <p:spPr bwMode="auto">
          <a:xfrm>
            <a:off x="12390438" y="16032163"/>
            <a:ext cx="215900" cy="360362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36" name="Rectangle 252">
            <a:extLst>
              <a:ext uri="{FF2B5EF4-FFF2-40B4-BE49-F238E27FC236}">
                <a16:creationId xmlns:a16="http://schemas.microsoft.com/office/drawing/2014/main" id="{A896B8C2-BA28-46BF-B0BC-5B48B77AE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8" y="19200813"/>
            <a:ext cx="3960812" cy="2973387"/>
          </a:xfrm>
          <a:prstGeom prst="rect">
            <a:avLst/>
          </a:pr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7" name="Rectangle 261">
            <a:extLst>
              <a:ext uri="{FF2B5EF4-FFF2-40B4-BE49-F238E27FC236}">
                <a16:creationId xmlns:a16="http://schemas.microsoft.com/office/drawing/2014/main" id="{41FFABC8-CF01-4F48-8770-A6D47328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2438" y="7205663"/>
            <a:ext cx="76644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임지섭</a:t>
            </a:r>
            <a:r>
              <a:rPr lang="en-US" altLang="ko-KR" sz="280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ko-KR" altLang="en-US" sz="280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박재희</a:t>
            </a:r>
            <a:r>
              <a:rPr lang="en-US" altLang="ko-KR" sz="280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ko-KR" altLang="en-US" sz="280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최상호</a:t>
            </a:r>
            <a:endParaRPr lang="en-US" altLang="ko-KR" sz="2000">
              <a:solidFill>
                <a:srgbClr val="231F2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>
              <a:solidFill>
                <a:srgbClr val="231F2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20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en-US" altLang="ko-KR" sz="220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010-3760-7353</a:t>
            </a:r>
            <a:endParaRPr lang="ko-KR" altLang="en-US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8" name="Rectangle 51">
            <a:extLst>
              <a:ext uri="{FF2B5EF4-FFF2-40B4-BE49-F238E27FC236}">
                <a16:creationId xmlns:a16="http://schemas.microsoft.com/office/drawing/2014/main" id="{37606F20-717D-496B-8EAA-B7A969080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4800" y="9418638"/>
            <a:ext cx="31081663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139" name="TextBox 53">
            <a:extLst>
              <a:ext uri="{FF2B5EF4-FFF2-40B4-BE49-F238E27FC236}">
                <a16:creationId xmlns:a16="http://schemas.microsoft.com/office/drawing/2014/main" id="{F7073956-CBC8-4938-AFDD-E86B17C35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5767388"/>
            <a:ext cx="2142966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000"/>
              <a:t>Smart speaker application for hearing imparied</a:t>
            </a:r>
            <a:endParaRPr lang="ko-KR" altLang="en-US" sz="3000"/>
          </a:p>
        </p:txBody>
      </p:sp>
      <p:pic>
        <p:nvPicPr>
          <p:cNvPr id="4140" name="그림 54">
            <a:extLst>
              <a:ext uri="{FF2B5EF4-FFF2-40B4-BE49-F238E27FC236}">
                <a16:creationId xmlns:a16="http://schemas.microsoft.com/office/drawing/2014/main" id="{B612201E-C46D-4885-9AEE-0FD9ACE7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00" y="3487738"/>
            <a:ext cx="2409825" cy="34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1" name="그림 5" descr="사람, 벽, 가장이(가) 표시된 사진&#10;&#10;자동 생성된 설명">
            <a:extLst>
              <a:ext uri="{FF2B5EF4-FFF2-40B4-BE49-F238E27FC236}">
                <a16:creationId xmlns:a16="http://schemas.microsoft.com/office/drawing/2014/main" id="{36527489-E36D-48E3-865D-AC448E061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550" y="3432175"/>
            <a:ext cx="2713038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2" name="그림 7" descr="벽, 사람, 실내, 응시하는이(가) 표시된 사진&#10;&#10;자동 생성된 설명">
            <a:extLst>
              <a:ext uri="{FF2B5EF4-FFF2-40B4-BE49-F238E27FC236}">
                <a16:creationId xmlns:a16="http://schemas.microsoft.com/office/drawing/2014/main" id="{5E264263-2360-4187-8C30-F4BB42A2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" r="5246" b="3767"/>
          <a:stretch>
            <a:fillRect/>
          </a:stretch>
        </p:blipFill>
        <p:spPr bwMode="auto">
          <a:xfrm>
            <a:off x="18965863" y="3432175"/>
            <a:ext cx="2566987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3" name="Picture 53">
            <a:extLst>
              <a:ext uri="{FF2B5EF4-FFF2-40B4-BE49-F238E27FC236}">
                <a16:creationId xmlns:a16="http://schemas.microsoft.com/office/drawing/2014/main" id="{B82E168F-BF0A-40A8-ABCC-452E549AD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3" y="19348449"/>
            <a:ext cx="5145088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884E8AA-0D08-4B8D-9E1F-EB4DAD05CB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947" y="8397082"/>
            <a:ext cx="3708104" cy="75295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387716-C32F-43C1-8433-4A12BE0484C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"/>
          <a:stretch/>
        </p:blipFill>
        <p:spPr>
          <a:xfrm>
            <a:off x="17403130" y="8414741"/>
            <a:ext cx="3756250" cy="7511854"/>
          </a:xfrm>
          <a:prstGeom prst="rect">
            <a:avLst/>
          </a:prstGeom>
        </p:spPr>
      </p:pic>
      <p:graphicFrame>
        <p:nvGraphicFramePr>
          <p:cNvPr id="52" name="차트 51">
            <a:extLst>
              <a:ext uri="{FF2B5EF4-FFF2-40B4-BE49-F238E27FC236}">
                <a16:creationId xmlns:a16="http://schemas.microsoft.com/office/drawing/2014/main" id="{C5C9D5F2-57BE-4388-BB99-15D67619D1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144436"/>
              </p:ext>
            </p:extLst>
          </p:nvPr>
        </p:nvGraphicFramePr>
        <p:xfrm>
          <a:off x="5991598" y="22020399"/>
          <a:ext cx="4986618" cy="3406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88741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88741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134</Words>
  <Application>Microsoft Office PowerPoint</Application>
  <PresentationFormat>사용자 지정</PresentationFormat>
  <Paragraphs>39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굴림</vt:lpstr>
      <vt:lpstr>Arial</vt:lpstr>
      <vt:lpstr>맑은 고딕</vt:lpstr>
      <vt:lpstr>산돌명조 M</vt:lpstr>
      <vt:lpstr>굴림체</vt:lpstr>
      <vt:lpstr>Whitney</vt:lpstr>
      <vt:lpstr>산돌고딕 M</vt:lpstr>
      <vt:lpstr>산돌돌 L</vt:lpstr>
      <vt:lpstr>산돌고딕 L</vt:lpstr>
      <vt:lpstr>기본 디자인</vt:lpstr>
      <vt:lpstr>PowerPoint 프레젠테이션</vt:lpstr>
    </vt:vector>
  </TitlesOfParts>
  <Company>제어계측 공학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모닥불</dc:title>
  <dc:creator>Winxp</dc:creator>
  <cp:lastModifiedBy>임 지섭</cp:lastModifiedBy>
  <cp:revision>73</cp:revision>
  <dcterms:created xsi:type="dcterms:W3CDTF">2005-08-11T07:20:44Z</dcterms:created>
  <dcterms:modified xsi:type="dcterms:W3CDTF">2021-08-17T07:38:26Z</dcterms:modified>
</cp:coreProperties>
</file>