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7" r:id="rId2"/>
    <p:sldId id="260" r:id="rId3"/>
    <p:sldId id="334" r:id="rId4"/>
    <p:sldId id="258" r:id="rId5"/>
    <p:sldId id="291" r:id="rId6"/>
    <p:sldId id="290" r:id="rId7"/>
    <p:sldId id="289" r:id="rId8"/>
    <p:sldId id="335" r:id="rId9"/>
    <p:sldId id="336" r:id="rId10"/>
    <p:sldId id="337" r:id="rId11"/>
    <p:sldId id="338" r:id="rId12"/>
    <p:sldId id="299" r:id="rId13"/>
    <p:sldId id="339" r:id="rId14"/>
    <p:sldId id="340" r:id="rId15"/>
    <p:sldId id="341" r:id="rId16"/>
    <p:sldId id="345" r:id="rId17"/>
    <p:sldId id="344" r:id="rId18"/>
    <p:sldId id="357" r:id="rId19"/>
    <p:sldId id="359" r:id="rId20"/>
    <p:sldId id="360" r:id="rId21"/>
    <p:sldId id="361" r:id="rId22"/>
    <p:sldId id="358" r:id="rId23"/>
    <p:sldId id="343" r:id="rId24"/>
    <p:sldId id="342" r:id="rId25"/>
    <p:sldId id="356" r:id="rId26"/>
    <p:sldId id="346" r:id="rId27"/>
    <p:sldId id="347" r:id="rId28"/>
    <p:sldId id="354" r:id="rId29"/>
    <p:sldId id="355" r:id="rId30"/>
    <p:sldId id="348" r:id="rId31"/>
    <p:sldId id="352" r:id="rId32"/>
    <p:sldId id="350" r:id="rId33"/>
    <p:sldId id="353" r:id="rId34"/>
    <p:sldId id="351" r:id="rId35"/>
    <p:sldId id="285" r:id="rId36"/>
  </p:sldIdLst>
  <p:sldSz cx="12192000" cy="6858000"/>
  <p:notesSz cx="6858000" cy="9144000"/>
  <p:embeddedFontLst>
    <p:embeddedFont>
      <p:font typeface="Arial Nova" panose="020B0600000101010101" charset="0"/>
      <p:regular r:id="rId38"/>
      <p:bold r:id="rId39"/>
      <p:italic r:id="rId40"/>
      <p:boldItalic r:id="rId41"/>
    </p:embeddedFont>
    <p:embeddedFont>
      <p:font typeface="나눔스퀘어 Bold" panose="020B0600000101010101" pitchFamily="50" charset="-127"/>
      <p:bold r:id="rId42"/>
    </p:embeddedFont>
    <p:embeddedFont>
      <p:font typeface="나눔스퀘어 Light" panose="020B0600000101010101" pitchFamily="50" charset="-127"/>
      <p:regular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8387"/>
    <a:srgbClr val="FDDE45"/>
    <a:srgbClr val="EDE5D5"/>
    <a:srgbClr val="FBCE01"/>
    <a:srgbClr val="F8E00E"/>
    <a:srgbClr val="A6A7A9"/>
    <a:srgbClr val="FCFBF7"/>
    <a:srgbClr val="D8BEA7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3548" autoAdjust="0"/>
  </p:normalViewPr>
  <p:slideViewPr>
    <p:cSldViewPr snapToGrid="0" showGuides="1">
      <p:cViewPr varScale="1">
        <p:scale>
          <a:sx n="108" d="100"/>
          <a:sy n="108" d="100"/>
        </p:scale>
        <p:origin x="57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1018C-4E6F-465F-9D57-B40F33AE36B3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7B73D-846C-4662-A050-AFB87189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2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7B73D-846C-4662-A050-AFB87189A2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8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ehance.net/" TargetMode="External"/><Relationship Id="rId3" Type="http://schemas.openxmlformats.org/officeDocument/2006/relationships/hyperlink" Target="https://job.kpu.ac.kr/ptfol/myPtfol/ptfolMngt/findPtfolBasLstList.do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feed/?trk=nav_logo" TargetMode="External"/><Relationship Id="rId5" Type="http://schemas.openxmlformats.org/officeDocument/2006/relationships/hyperlink" Target="https://notefolio.net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5015419" y="4897120"/>
            <a:ext cx="2161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2017152011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김형환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2017154017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</a:rPr>
              <a:t>서원호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2017152027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이승철</a:t>
            </a:r>
          </a:p>
          <a:p>
            <a:pPr algn="ctr"/>
            <a:r>
              <a:rPr lang="en-US" altLang="ko-KR">
                <a:solidFill>
                  <a:schemeClr val="accent4">
                    <a:lumMod val="50000"/>
                  </a:schemeClr>
                </a:solidFill>
              </a:rPr>
              <a:t>2019150039</a:t>
            </a: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이혜원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 입문자를 위한 포트폴리오 관리 애플리케이션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관련 사례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771EB2-12CB-5944-8A4A-E1DE6D89B78F}"/>
              </a:ext>
            </a:extLst>
          </p:cNvPr>
          <p:cNvGrpSpPr/>
          <p:nvPr/>
        </p:nvGrpSpPr>
        <p:grpSpPr>
          <a:xfrm>
            <a:off x="879856" y="1499323"/>
            <a:ext cx="4529632" cy="2576108"/>
            <a:chOff x="879856" y="1499323"/>
            <a:chExt cx="4734006" cy="54518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D2D36E-9D66-4D46-AD99-A55AAA0CF684}"/>
                </a:ext>
              </a:extLst>
            </p:cNvPr>
            <p:cNvSpPr txBox="1"/>
            <p:nvPr/>
          </p:nvSpPr>
          <p:spPr>
            <a:xfrm>
              <a:off x="2208825" y="5808991"/>
              <a:ext cx="2076068" cy="71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학교 </a:t>
              </a:r>
              <a:r>
                <a:rPr lang="en-US" altLang="ko-KR" sz="1600" dirty="0"/>
                <a:t>U-CAN+</a:t>
              </a:r>
              <a:r>
                <a:rPr lang="ko-KR" altLang="en-US" sz="1600" dirty="0"/>
                <a:t> 시스템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4BB31EC-1C80-4045-AF15-573100E17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9856" y="1499323"/>
              <a:ext cx="4734006" cy="39366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7A43BC-8A85-214D-80CE-19E8734DEC09}"/>
                </a:ext>
              </a:extLst>
            </p:cNvPr>
            <p:cNvSpPr txBox="1"/>
            <p:nvPr/>
          </p:nvSpPr>
          <p:spPr>
            <a:xfrm>
              <a:off x="2728176" y="6397527"/>
              <a:ext cx="1037364" cy="553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hlinkClick r:id="rId3"/>
                </a:rPr>
                <a:t>웹사이트 링크</a:t>
              </a:r>
              <a:endParaRPr lang="en" altLang="ko-KR" sz="11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4E02131-21EA-6845-8278-83BDA13A56D6}"/>
              </a:ext>
            </a:extLst>
          </p:cNvPr>
          <p:cNvGrpSpPr/>
          <p:nvPr/>
        </p:nvGrpSpPr>
        <p:grpSpPr>
          <a:xfrm>
            <a:off x="6480000" y="1560865"/>
            <a:ext cx="5306319" cy="2619979"/>
            <a:chOff x="6479999" y="1821740"/>
            <a:chExt cx="5466402" cy="49762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0FB3C6-9A35-4D0E-BAED-8A65E8B20B95}"/>
                </a:ext>
              </a:extLst>
            </p:cNvPr>
            <p:cNvSpPr txBox="1"/>
            <p:nvPr/>
          </p:nvSpPr>
          <p:spPr>
            <a:xfrm>
              <a:off x="8721457" y="5808990"/>
              <a:ext cx="983486" cy="64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/>
                <a:t>notefolio</a:t>
              </a:r>
              <a:endParaRPr lang="ko-KR" altLang="en-US" sz="1600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F7D7FF3-DF68-9C48-B656-56A537304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9999" y="1821740"/>
              <a:ext cx="5466402" cy="32145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4B3ECF-DC81-334E-B5C3-B6A1B2030D52}"/>
                </a:ext>
              </a:extLst>
            </p:cNvPr>
            <p:cNvSpPr txBox="1"/>
            <p:nvPr/>
          </p:nvSpPr>
          <p:spPr>
            <a:xfrm>
              <a:off x="8701937" y="6301135"/>
              <a:ext cx="1022523" cy="49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hlinkClick r:id="rId5"/>
                </a:rPr>
                <a:t>웹사이트 링크</a:t>
              </a:r>
              <a:endParaRPr lang="en" altLang="ko-KR" sz="11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563CB8-13CB-C645-B0B7-59040E6948A0}"/>
              </a:ext>
            </a:extLst>
          </p:cNvPr>
          <p:cNvGrpSpPr/>
          <p:nvPr/>
        </p:nvGrpSpPr>
        <p:grpSpPr>
          <a:xfrm>
            <a:off x="336000" y="4289988"/>
            <a:ext cx="5594782" cy="2533923"/>
            <a:chOff x="335999" y="1970602"/>
            <a:chExt cx="5760001" cy="493659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75394F-897B-B040-923A-DE0C063E4A97}"/>
                </a:ext>
              </a:extLst>
            </p:cNvPr>
            <p:cNvSpPr txBox="1"/>
            <p:nvPr/>
          </p:nvSpPr>
          <p:spPr>
            <a:xfrm>
              <a:off x="2757731" y="5808991"/>
              <a:ext cx="978257" cy="659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LinkedIn</a:t>
              </a:r>
              <a:endParaRPr lang="ko-KR" alt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9C26D3-79ED-1A4F-B2A1-CD0725046E97}"/>
                </a:ext>
              </a:extLst>
            </p:cNvPr>
            <p:cNvSpPr txBox="1"/>
            <p:nvPr/>
          </p:nvSpPr>
          <p:spPr>
            <a:xfrm>
              <a:off x="2735912" y="6397525"/>
              <a:ext cx="1021891" cy="509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hlinkClick r:id="rId6"/>
                </a:rPr>
                <a:t>웹사이트 링크</a:t>
              </a:r>
              <a:endParaRPr lang="en" altLang="ko-KR" sz="1100" dirty="0"/>
            </a:p>
          </p:txBody>
        </p:sp>
        <p:pic>
          <p:nvPicPr>
            <p:cNvPr id="20" name="그림 19" descr="텍스트이(가) 표시된 사진&#10;&#10;자동 생성된 설명">
              <a:extLst>
                <a:ext uri="{FF2B5EF4-FFF2-40B4-BE49-F238E27FC236}">
                  <a16:creationId xmlns:a16="http://schemas.microsoft.com/office/drawing/2014/main" id="{C76D04E8-B833-964F-A35B-9CADC18AD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99" y="1970602"/>
              <a:ext cx="5760001" cy="29167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254BE30-51B1-F54A-BCE3-27C3CA9EF4FB}"/>
              </a:ext>
            </a:extLst>
          </p:cNvPr>
          <p:cNvGrpSpPr/>
          <p:nvPr/>
        </p:nvGrpSpPr>
        <p:grpSpPr>
          <a:xfrm>
            <a:off x="6429300" y="4292687"/>
            <a:ext cx="5408093" cy="2434835"/>
            <a:chOff x="6429300" y="2067257"/>
            <a:chExt cx="5567799" cy="4743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909720-056E-7343-A0F0-B71D61B87ED7}"/>
                </a:ext>
              </a:extLst>
            </p:cNvPr>
            <p:cNvSpPr txBox="1"/>
            <p:nvPr/>
          </p:nvSpPr>
          <p:spPr>
            <a:xfrm>
              <a:off x="8705556" y="5808990"/>
              <a:ext cx="1015289" cy="659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/>
                <a:t>Behance</a:t>
              </a:r>
              <a:endParaRPr lang="ko-KR" altLang="en-US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322770-8057-054E-89EF-FC2B9230720A}"/>
                </a:ext>
              </a:extLst>
            </p:cNvPr>
            <p:cNvSpPr txBox="1"/>
            <p:nvPr/>
          </p:nvSpPr>
          <p:spPr>
            <a:xfrm>
              <a:off x="8702254" y="6301136"/>
              <a:ext cx="1021891" cy="509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hlinkClick r:id="rId8"/>
                </a:rPr>
                <a:t>웹사이트 링크</a:t>
              </a:r>
              <a:endParaRPr lang="en" altLang="ko-KR" sz="1100" dirty="0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A2D0B31-08AA-8D43-A074-8EA58D959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00" y="2067257"/>
              <a:ext cx="5567799" cy="28201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87452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관련 사례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67923E6-2AD7-447F-A41E-5D3CA4D6EACA}"/>
              </a:ext>
            </a:extLst>
          </p:cNvPr>
          <p:cNvGrpSpPr/>
          <p:nvPr/>
        </p:nvGrpSpPr>
        <p:grpSpPr>
          <a:xfrm>
            <a:off x="6570415" y="4557374"/>
            <a:ext cx="5339362" cy="1671451"/>
            <a:chOff x="1086539" y="2720983"/>
            <a:chExt cx="10033000" cy="223519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51E52AE-9BD2-134A-9F1F-29B78734D3E0}"/>
                </a:ext>
              </a:extLst>
            </p:cNvPr>
            <p:cNvSpPr/>
            <p:nvPr/>
          </p:nvSpPr>
          <p:spPr>
            <a:xfrm>
              <a:off x="1086539" y="2720984"/>
              <a:ext cx="4902200" cy="22351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CED2C50-7311-EB47-B2A4-88597DA3F10F}"/>
                </a:ext>
              </a:extLst>
            </p:cNvPr>
            <p:cNvSpPr/>
            <p:nvPr/>
          </p:nvSpPr>
          <p:spPr>
            <a:xfrm>
              <a:off x="6217339" y="2720983"/>
              <a:ext cx="4902200" cy="22351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265E8E-4948-094A-8F85-F9A2CB802250}"/>
                </a:ext>
              </a:extLst>
            </p:cNvPr>
            <p:cNvSpPr txBox="1"/>
            <p:nvPr/>
          </p:nvSpPr>
          <p:spPr>
            <a:xfrm>
              <a:off x="1229226" y="3020697"/>
              <a:ext cx="4695718" cy="16134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뚜렷한 분야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높은 접근성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유저간 커뮤니케이션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F9C667-6400-BA44-819B-54B33EE3C09D}"/>
                </a:ext>
              </a:extLst>
            </p:cNvPr>
            <p:cNvSpPr txBox="1"/>
            <p:nvPr/>
          </p:nvSpPr>
          <p:spPr>
            <a:xfrm>
              <a:off x="6403278" y="3229427"/>
              <a:ext cx="4530321" cy="10637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한정된 분야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틀만 제공됨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C9A3DE7-1E0E-443E-AEC1-F1513E78BDAC}"/>
              </a:ext>
            </a:extLst>
          </p:cNvPr>
          <p:cNvGrpSpPr/>
          <p:nvPr/>
        </p:nvGrpSpPr>
        <p:grpSpPr>
          <a:xfrm>
            <a:off x="529404" y="1840642"/>
            <a:ext cx="5339362" cy="1802897"/>
            <a:chOff x="1086539" y="2720983"/>
            <a:chExt cx="10033000" cy="223519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D8CD669-6301-4985-9C4D-9E552221CD6E}"/>
                </a:ext>
              </a:extLst>
            </p:cNvPr>
            <p:cNvSpPr/>
            <p:nvPr/>
          </p:nvSpPr>
          <p:spPr>
            <a:xfrm>
              <a:off x="1086539" y="2720984"/>
              <a:ext cx="4902200" cy="22351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3377B20-D139-4685-9F87-0FA6526C74C3}"/>
                </a:ext>
              </a:extLst>
            </p:cNvPr>
            <p:cNvSpPr/>
            <p:nvPr/>
          </p:nvSpPr>
          <p:spPr>
            <a:xfrm>
              <a:off x="6217339" y="2720983"/>
              <a:ext cx="4902200" cy="22351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58D486-2B4F-4044-AEED-1C08BC90BEC0}"/>
                </a:ext>
              </a:extLst>
            </p:cNvPr>
            <p:cNvSpPr txBox="1"/>
            <p:nvPr/>
          </p:nvSpPr>
          <p:spPr>
            <a:xfrm>
              <a:off x="1229226" y="3042827"/>
              <a:ext cx="4695718" cy="14958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접근성이 좋은 프레임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교수님과의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상호작용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교내 활동과의 연동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3405D9-2D4B-4F72-8693-6777B9124A68}"/>
                </a:ext>
              </a:extLst>
            </p:cNvPr>
            <p:cNvSpPr txBox="1"/>
            <p:nvPr/>
          </p:nvSpPr>
          <p:spPr>
            <a:xfrm>
              <a:off x="6403278" y="2972810"/>
              <a:ext cx="4530321" cy="14958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교내 활동으로 한정됨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틀만 제공됨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타 서비스와 연동 힘듦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600CA4F-10B8-40D4-BBDC-C2CE01DC8658}"/>
              </a:ext>
            </a:extLst>
          </p:cNvPr>
          <p:cNvGrpSpPr/>
          <p:nvPr/>
        </p:nvGrpSpPr>
        <p:grpSpPr>
          <a:xfrm>
            <a:off x="6570415" y="1821271"/>
            <a:ext cx="5339362" cy="1822267"/>
            <a:chOff x="1086539" y="2720983"/>
            <a:chExt cx="10033000" cy="223519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7F75CAF-62F6-45F5-90AC-6DF1E947627F}"/>
                </a:ext>
              </a:extLst>
            </p:cNvPr>
            <p:cNvSpPr/>
            <p:nvPr/>
          </p:nvSpPr>
          <p:spPr>
            <a:xfrm>
              <a:off x="1086539" y="2720984"/>
              <a:ext cx="4902200" cy="22351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34C4B31-186B-4E81-85DC-A9541BFAD56D}"/>
                </a:ext>
              </a:extLst>
            </p:cNvPr>
            <p:cNvSpPr/>
            <p:nvPr/>
          </p:nvSpPr>
          <p:spPr>
            <a:xfrm>
              <a:off x="6217339" y="2720983"/>
              <a:ext cx="4902200" cy="22351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1640283-EA7E-474E-B2B2-73B4EE9F4C58}"/>
                </a:ext>
              </a:extLst>
            </p:cNvPr>
            <p:cNvSpPr txBox="1"/>
            <p:nvPr/>
          </p:nvSpPr>
          <p:spPr>
            <a:xfrm>
              <a:off x="1229226" y="3087466"/>
              <a:ext cx="4695718" cy="14799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뚜렷한 분야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높은 접근성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유저간 커뮤니케이션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0F9B529-7F54-4E74-84C1-53852B3163D9}"/>
                </a:ext>
              </a:extLst>
            </p:cNvPr>
            <p:cNvSpPr txBox="1"/>
            <p:nvPr/>
          </p:nvSpPr>
          <p:spPr>
            <a:xfrm>
              <a:off x="6423821" y="3249432"/>
              <a:ext cx="4530321" cy="975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한정된 분야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틀만 제공됨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D5C62EE-0CE7-423D-A732-0A4B9A77716A}"/>
              </a:ext>
            </a:extLst>
          </p:cNvPr>
          <p:cNvGrpSpPr/>
          <p:nvPr/>
        </p:nvGrpSpPr>
        <p:grpSpPr>
          <a:xfrm>
            <a:off x="529404" y="4557375"/>
            <a:ext cx="5339362" cy="1671452"/>
            <a:chOff x="1086539" y="2720983"/>
            <a:chExt cx="10033000" cy="223519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950BA62-F0D6-4301-AE59-F7DD48EE8B14}"/>
                </a:ext>
              </a:extLst>
            </p:cNvPr>
            <p:cNvSpPr/>
            <p:nvPr/>
          </p:nvSpPr>
          <p:spPr>
            <a:xfrm>
              <a:off x="1086539" y="2720984"/>
              <a:ext cx="4902200" cy="22351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A76E1C4-79EA-471B-994E-2535CA6CF2A2}"/>
                </a:ext>
              </a:extLst>
            </p:cNvPr>
            <p:cNvSpPr/>
            <p:nvPr/>
          </p:nvSpPr>
          <p:spPr>
            <a:xfrm>
              <a:off x="6217339" y="2720983"/>
              <a:ext cx="4902200" cy="22351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C4B842-A2C5-420B-B9A4-25B37ABFA58F}"/>
                </a:ext>
              </a:extLst>
            </p:cNvPr>
            <p:cNvSpPr txBox="1"/>
            <p:nvPr/>
          </p:nvSpPr>
          <p:spPr>
            <a:xfrm>
              <a:off x="1229226" y="3020698"/>
              <a:ext cx="4695718" cy="16134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친근한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UI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기업 연계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프로필 형식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0C551A0-A7B6-4DBF-8B8E-67973FA719E4}"/>
                </a:ext>
              </a:extLst>
            </p:cNvPr>
            <p:cNvSpPr txBox="1"/>
            <p:nvPr/>
          </p:nvSpPr>
          <p:spPr>
            <a:xfrm>
              <a:off x="6403278" y="3229428"/>
              <a:ext cx="4530321" cy="10637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기술 </a:t>
              </a:r>
              <a:r>
                <a:rPr lang="ko-KR" altLang="en-US" sz="1600" spc="-150" dirty="0" err="1">
                  <a:solidFill>
                    <a:schemeClr val="bg1"/>
                  </a:solidFill>
                  <a:latin typeface="+mn-ea"/>
                </a:rPr>
                <a:t>스텍만</a:t>
              </a: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 작성 가능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한정된 분야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7A0D7B-5D60-4607-9767-92B9167212A7}"/>
              </a:ext>
            </a:extLst>
          </p:cNvPr>
          <p:cNvSpPr txBox="1"/>
          <p:nvPr/>
        </p:nvSpPr>
        <p:spPr>
          <a:xfrm>
            <a:off x="529404" y="135925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학교 </a:t>
            </a:r>
            <a:r>
              <a:rPr lang="en-US" altLang="ko-KR" dirty="0"/>
              <a:t>U-CAN+ </a:t>
            </a:r>
            <a:r>
              <a:rPr lang="ko-KR" altLang="en-US" dirty="0"/>
              <a:t>시스템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9B076F-8829-4C08-A194-25E72BDA557E}"/>
              </a:ext>
            </a:extLst>
          </p:cNvPr>
          <p:cNvSpPr txBox="1"/>
          <p:nvPr/>
        </p:nvSpPr>
        <p:spPr>
          <a:xfrm>
            <a:off x="6570415" y="1359250"/>
            <a:ext cx="133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notefolio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72963F-CFD5-4233-8AF5-47EDB827C25D}"/>
              </a:ext>
            </a:extLst>
          </p:cNvPr>
          <p:cNvSpPr txBox="1"/>
          <p:nvPr/>
        </p:nvSpPr>
        <p:spPr>
          <a:xfrm>
            <a:off x="529404" y="4075983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LinkedIn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2ED64-EB90-492F-9C42-DA227FBA6AB9}"/>
              </a:ext>
            </a:extLst>
          </p:cNvPr>
          <p:cNvSpPr txBox="1"/>
          <p:nvPr/>
        </p:nvSpPr>
        <p:spPr>
          <a:xfrm>
            <a:off x="6570415" y="4075983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Behance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82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794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시스템 수행 시나리오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13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5120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시스템 수행 시나리오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포트폴리오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컴퓨터 - 무료 컴퓨터개 아이콘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06" y="1589764"/>
            <a:ext cx="1250308" cy="12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데이터베이스 저장소 - 무료 컴퓨터개 아이콘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961" y="1254990"/>
            <a:ext cx="2416493" cy="241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서버 - 무료 과학 기술개 아이콘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77" y="2606536"/>
            <a:ext cx="1753269" cy="175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컴퓨터 - 무료 컴퓨터개 아이콘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06" y="4532014"/>
            <a:ext cx="1250308" cy="12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0606" y="266428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클라이언트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420605" y="570192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클라이언트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537984" y="453201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213708" y="3668524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데이터 베이스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 rot="1642323">
            <a:off x="3000942" y="233360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포트폴리오 작성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전송</a:t>
            </a:r>
            <a:endParaRPr lang="ko-KR" altLang="en-US" sz="1200" dirty="0"/>
          </a:p>
        </p:txBody>
      </p:sp>
      <p:sp>
        <p:nvSpPr>
          <p:cNvPr id="21" name="왼쪽 화살표 20"/>
          <p:cNvSpPr/>
          <p:nvPr/>
        </p:nvSpPr>
        <p:spPr>
          <a:xfrm rot="20584594">
            <a:off x="2774452" y="4341773"/>
            <a:ext cx="2123630" cy="238827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왼쪽 화살표 61"/>
          <p:cNvSpPr/>
          <p:nvPr/>
        </p:nvSpPr>
        <p:spPr>
          <a:xfrm rot="12375043">
            <a:off x="2725197" y="2651203"/>
            <a:ext cx="2123630" cy="238827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 rot="20548138">
            <a:off x="3035617" y="4121517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포트폴리오 보여줌</a:t>
            </a:r>
            <a:endParaRPr lang="ko-KR" altLang="en-US" sz="1200" dirty="0"/>
          </a:p>
        </p:txBody>
      </p:sp>
      <p:sp>
        <p:nvSpPr>
          <p:cNvPr id="65" name="왼쪽 화살표 64"/>
          <p:cNvSpPr/>
          <p:nvPr/>
        </p:nvSpPr>
        <p:spPr>
          <a:xfrm rot="9780083">
            <a:off x="2990021" y="4840248"/>
            <a:ext cx="2123630" cy="238827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 rot="20561432">
            <a:off x="3201614" y="5100323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포트폴리오 데이터 요청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 rot="20561432">
            <a:off x="7056323" y="3150454"/>
            <a:ext cx="2164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유저 별 포트폴리오 데이터 저장</a:t>
            </a:r>
            <a:endParaRPr lang="ko-KR" altLang="en-US" sz="1200" dirty="0"/>
          </a:p>
        </p:txBody>
      </p:sp>
      <p:sp>
        <p:nvSpPr>
          <p:cNvPr id="22" name="왼쪽/오른쪽 화살표 21"/>
          <p:cNvSpPr/>
          <p:nvPr/>
        </p:nvSpPr>
        <p:spPr>
          <a:xfrm rot="20607125">
            <a:off x="6901391" y="2859617"/>
            <a:ext cx="2267085" cy="239074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5529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시스템 수행 시나리오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프로젝트 분석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032" name="Picture 8" descr="서버 - 무료 과학 기술개 아이콘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26" y="2041950"/>
            <a:ext cx="1753269" cy="175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컴퓨터 - 무료 컴퓨터개 아이콘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34" y="2203922"/>
            <a:ext cx="1250308" cy="12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339833" y="337383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클라이언트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554233" y="385319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249218" y="38531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21" name="왼쪽 화살표 20"/>
          <p:cNvSpPr/>
          <p:nvPr/>
        </p:nvSpPr>
        <p:spPr>
          <a:xfrm rot="18240">
            <a:off x="2723218" y="2847314"/>
            <a:ext cx="2123630" cy="238827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 rot="21581784">
            <a:off x="2726831" y="3095328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분석 결과 </a:t>
            </a:r>
            <a:r>
              <a:rPr lang="ko-KR" altLang="en-US" sz="1200" dirty="0" err="1" smtClean="0"/>
              <a:t>시각화해서</a:t>
            </a:r>
            <a:r>
              <a:rPr lang="ko-KR" altLang="en-US" sz="1200" dirty="0" smtClean="0"/>
              <a:t> 보여줌</a:t>
            </a:r>
            <a:endParaRPr lang="ko-KR" altLang="en-US" sz="1200" dirty="0"/>
          </a:p>
        </p:txBody>
      </p:sp>
      <p:sp>
        <p:nvSpPr>
          <p:cNvPr id="65" name="왼쪽 화살표 64"/>
          <p:cNvSpPr/>
          <p:nvPr/>
        </p:nvSpPr>
        <p:spPr>
          <a:xfrm rot="10813729">
            <a:off x="2723219" y="2462843"/>
            <a:ext cx="2123630" cy="238827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 rot="21595078">
            <a:off x="3061877" y="2205112"/>
            <a:ext cx="1320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hub </a:t>
            </a:r>
            <a:r>
              <a:rPr lang="ko-KR" altLang="en-US" sz="1200" dirty="0" smtClean="0"/>
              <a:t>주소 입력</a:t>
            </a:r>
            <a:endParaRPr lang="ko-KR" altLang="en-US" sz="1200" dirty="0"/>
          </a:p>
        </p:txBody>
      </p:sp>
      <p:pic>
        <p:nvPicPr>
          <p:cNvPr id="2050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89" y="1790680"/>
            <a:ext cx="1952487" cy="195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왼쪽 화살표 22"/>
          <p:cNvSpPr/>
          <p:nvPr/>
        </p:nvSpPr>
        <p:spPr>
          <a:xfrm rot="18240">
            <a:off x="7014407" y="2597222"/>
            <a:ext cx="2123630" cy="238827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 rot="21581784">
            <a:off x="7219093" y="2870109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사용자가 입력한 주소에서</a:t>
            </a:r>
            <a:endParaRPr lang="en-US" altLang="ko-KR" sz="1200" dirty="0" smtClean="0"/>
          </a:p>
          <a:p>
            <a:r>
              <a:rPr lang="ko-KR" altLang="en-US" sz="1200" dirty="0" smtClean="0"/>
              <a:t>프로젝트 데이터 다운로드</a:t>
            </a:r>
            <a:endParaRPr lang="ko-KR" altLang="en-US" sz="1200" dirty="0"/>
          </a:p>
        </p:txBody>
      </p:sp>
      <p:pic>
        <p:nvPicPr>
          <p:cNvPr id="2054" name="Picture 6" descr="무료 벡터 |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072" y="5047461"/>
            <a:ext cx="1954974" cy="138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964327" y="640464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분석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28" name="왼쪽 화살표 27"/>
          <p:cNvSpPr/>
          <p:nvPr/>
        </p:nvSpPr>
        <p:spPr>
          <a:xfrm rot="5400000">
            <a:off x="4830560" y="4378498"/>
            <a:ext cx="976023" cy="238827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164040" y="4357992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분석 </a:t>
            </a:r>
            <a:r>
              <a:rPr lang="ko-KR" altLang="en-US" sz="1200" smtClean="0"/>
              <a:t>결과 전송</a:t>
            </a:r>
            <a:endParaRPr lang="ko-KR" altLang="en-US" sz="1200" dirty="0"/>
          </a:p>
        </p:txBody>
      </p:sp>
      <p:sp>
        <p:nvSpPr>
          <p:cNvPr id="30" name="왼쪽 화살표 29"/>
          <p:cNvSpPr/>
          <p:nvPr/>
        </p:nvSpPr>
        <p:spPr>
          <a:xfrm rot="16195489">
            <a:off x="5876109" y="4378499"/>
            <a:ext cx="1061905" cy="238827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537421" y="4357992"/>
            <a:ext cx="15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프로젝트 데이터 입력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1819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5529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시스템 수행 시나리오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프로젝트 모집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컴퓨터 - 무료 컴퓨터개 아이콘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06" y="1589764"/>
            <a:ext cx="1250308" cy="12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서버 - 무료 과학 기술개 아이콘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310" y="1589764"/>
            <a:ext cx="1753269" cy="175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컴퓨터 - 무료 컴퓨터개 아이콘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363" y="4706241"/>
            <a:ext cx="1250308" cy="12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0606" y="266428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클라이언트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57256" y="5843765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클라이언트</a:t>
            </a:r>
            <a:r>
              <a:rPr lang="en-US" altLang="ko-KR" dirty="0" smtClean="0"/>
              <a:t>A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웹 개발자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14617" y="347169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65349" y="1605391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프로젝트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 모집 글 작성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웹 개발자 필요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1" name="왼쪽 화살표 20"/>
          <p:cNvSpPr/>
          <p:nvPr/>
        </p:nvSpPr>
        <p:spPr>
          <a:xfrm rot="18273097">
            <a:off x="4713538" y="3972937"/>
            <a:ext cx="1326265" cy="238827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왼쪽 화살표 61"/>
          <p:cNvSpPr/>
          <p:nvPr/>
        </p:nvSpPr>
        <p:spPr>
          <a:xfrm rot="10800000">
            <a:off x="3196266" y="2055705"/>
            <a:ext cx="2123630" cy="238827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057256" y="3837279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프로젝트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추천</a:t>
            </a:r>
            <a:endParaRPr lang="ko-KR" altLang="en-US" sz="1200" dirty="0"/>
          </a:p>
        </p:txBody>
      </p:sp>
      <p:sp>
        <p:nvSpPr>
          <p:cNvPr id="65" name="왼쪽 화살표 64"/>
          <p:cNvSpPr/>
          <p:nvPr/>
        </p:nvSpPr>
        <p:spPr>
          <a:xfrm rot="7292074">
            <a:off x="5093098" y="4136513"/>
            <a:ext cx="1363538" cy="238827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740960" y="4203847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프로젝트 매칭 요청</a:t>
            </a:r>
            <a:endParaRPr lang="ko-KR" altLang="en-US" sz="1200" dirty="0"/>
          </a:p>
        </p:txBody>
      </p:sp>
      <p:pic>
        <p:nvPicPr>
          <p:cNvPr id="23" name="Picture 2" descr="컴퓨터 - 무료 컴퓨터개 아이콘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96" y="4706241"/>
            <a:ext cx="1250308" cy="12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116339" y="5792621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클라이언트</a:t>
            </a:r>
            <a:r>
              <a:rPr lang="en-US" altLang="ko-KR" dirty="0" smtClean="0"/>
              <a:t>B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안드로이드 개발자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5" name="왼쪽 화살표 24"/>
          <p:cNvSpPr/>
          <p:nvPr/>
        </p:nvSpPr>
        <p:spPr>
          <a:xfrm>
            <a:off x="3175653" y="2499796"/>
            <a:ext cx="2123630" cy="238827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화살표 26"/>
          <p:cNvSpPr/>
          <p:nvPr/>
        </p:nvSpPr>
        <p:spPr>
          <a:xfrm rot="13650572">
            <a:off x="7811161" y="3901183"/>
            <a:ext cx="1326265" cy="238827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07668" y="3511349"/>
            <a:ext cx="2443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적당한 프로젝트를 찾아서 추천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적당한 프로젝트가 없을 경우</a:t>
            </a:r>
            <a:endParaRPr lang="en-US" altLang="ko-KR" sz="1200" dirty="0" smtClean="0"/>
          </a:p>
          <a:p>
            <a:r>
              <a:rPr lang="ko-KR" altLang="en-US" sz="1200" dirty="0" smtClean="0"/>
              <a:t>프로젝트모집 글이 생길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때까지 대기</a:t>
            </a:r>
            <a:endParaRPr lang="ko-KR" altLang="en-US" sz="1200" dirty="0"/>
          </a:p>
        </p:txBody>
      </p:sp>
      <p:sp>
        <p:nvSpPr>
          <p:cNvPr id="29" name="왼쪽 화살표 28"/>
          <p:cNvSpPr/>
          <p:nvPr/>
        </p:nvSpPr>
        <p:spPr>
          <a:xfrm rot="3010631">
            <a:off x="7368966" y="4105721"/>
            <a:ext cx="1363538" cy="238827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940706" y="4543110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프로젝트 매칭 요청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375467" y="2771198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클라이언트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와 매칭 제안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946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시스템 구성도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4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58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68A23526-35AD-4049-88BC-D7ACAF0C0388}"/>
              </a:ext>
            </a:extLst>
          </p:cNvPr>
          <p:cNvSpPr/>
          <p:nvPr/>
        </p:nvSpPr>
        <p:spPr>
          <a:xfrm>
            <a:off x="1892301" y="2016069"/>
            <a:ext cx="7306542" cy="4412343"/>
          </a:xfrm>
          <a:prstGeom prst="roundRect">
            <a:avLst/>
          </a:prstGeom>
          <a:noFill/>
          <a:ln w="19050">
            <a:solidFill>
              <a:srgbClr val="F8E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시스템 구성도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BCE7CD9-B6C6-454C-97D2-18B9DFF79A46}"/>
              </a:ext>
            </a:extLst>
          </p:cNvPr>
          <p:cNvGrpSpPr/>
          <p:nvPr/>
        </p:nvGrpSpPr>
        <p:grpSpPr>
          <a:xfrm>
            <a:off x="2373849" y="3832036"/>
            <a:ext cx="729688" cy="1099020"/>
            <a:chOff x="6461036" y="2740884"/>
            <a:chExt cx="729688" cy="10990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4A5A0F2-B31E-1744-B624-74293A6C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036" y="2740884"/>
              <a:ext cx="729688" cy="7296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D6EC58-71FD-494B-9237-B681F100BE6C}"/>
                </a:ext>
              </a:extLst>
            </p:cNvPr>
            <p:cNvSpPr txBox="1"/>
            <p:nvPr/>
          </p:nvSpPr>
          <p:spPr>
            <a:xfrm>
              <a:off x="6461036" y="3470572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client</a:t>
              </a:r>
              <a:endParaRPr kumimoji="1" lang="ko-Kore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97957C9-0823-FE4A-98E9-2C004BE37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52" b="22659"/>
          <a:stretch/>
        </p:blipFill>
        <p:spPr>
          <a:xfrm>
            <a:off x="3793944" y="3876409"/>
            <a:ext cx="1886714" cy="691662"/>
          </a:xfrm>
          <a:prstGeom prst="rect">
            <a:avLst/>
          </a:prstGeom>
        </p:spPr>
      </p:pic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4C06101C-34E4-C84A-A112-31F7D58FC3B6}"/>
              </a:ext>
            </a:extLst>
          </p:cNvPr>
          <p:cNvSpPr/>
          <p:nvPr/>
        </p:nvSpPr>
        <p:spPr>
          <a:xfrm>
            <a:off x="1460330" y="4058978"/>
            <a:ext cx="713987" cy="41616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8740CFF-8D70-8244-AD7D-FF34DB7D3B52}"/>
              </a:ext>
            </a:extLst>
          </p:cNvPr>
          <p:cNvSpPr/>
          <p:nvPr/>
        </p:nvSpPr>
        <p:spPr>
          <a:xfrm>
            <a:off x="1790701" y="1371600"/>
            <a:ext cx="9840467" cy="5216769"/>
          </a:xfrm>
          <a:prstGeom prst="roundRect">
            <a:avLst/>
          </a:prstGeom>
          <a:noFill/>
          <a:ln w="19050">
            <a:solidFill>
              <a:srgbClr val="F8E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8C9C171-6D64-4F41-9633-5F2A4C100DBB}"/>
              </a:ext>
            </a:extLst>
          </p:cNvPr>
          <p:cNvSpPr/>
          <p:nvPr/>
        </p:nvSpPr>
        <p:spPr>
          <a:xfrm>
            <a:off x="3745176" y="3383941"/>
            <a:ext cx="1994963" cy="1619938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06491D2-4559-224C-9EF9-E61D1A7A70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20" r="23717"/>
          <a:stretch/>
        </p:blipFill>
        <p:spPr>
          <a:xfrm>
            <a:off x="3733913" y="2996805"/>
            <a:ext cx="878312" cy="7742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A27CBE-E1FF-8243-9380-CE358D23EA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025" t="6877" r="31233" b="10357"/>
          <a:stretch/>
        </p:blipFill>
        <p:spPr>
          <a:xfrm>
            <a:off x="2993158" y="1412753"/>
            <a:ext cx="878312" cy="12305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870B6AC-5000-0F45-8098-5D10CFAB8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9032" y="4637611"/>
            <a:ext cx="1600042" cy="8000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BA8E73B-CA86-344C-9055-BBA392437C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9032" y="2618266"/>
            <a:ext cx="1722553" cy="106375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E23C7C7-4BCD-3E40-9492-E31FB9DE8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8174" y="2971076"/>
            <a:ext cx="1488641" cy="480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BD67D9F-2778-444A-B65D-0E275A105BB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6120" b="31821"/>
          <a:stretch/>
        </p:blipFill>
        <p:spPr>
          <a:xfrm>
            <a:off x="7058175" y="4773201"/>
            <a:ext cx="1488641" cy="626107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FCCC650-158C-D34C-A6E3-11518B52D173}"/>
              </a:ext>
            </a:extLst>
          </p:cNvPr>
          <p:cNvCxnSpPr>
            <a:cxnSpLocks/>
            <a:stCxn id="19" idx="1"/>
            <a:endCxn id="66" idx="3"/>
          </p:cNvCxnSpPr>
          <p:nvPr/>
        </p:nvCxnSpPr>
        <p:spPr>
          <a:xfrm flipH="1">
            <a:off x="8854334" y="3150142"/>
            <a:ext cx="834698" cy="134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51868-3C03-2D4D-89CF-22ACFCDA48F0}"/>
              </a:ext>
            </a:extLst>
          </p:cNvPr>
          <p:cNvCxnSpPr>
            <a:cxnSpLocks/>
            <a:stCxn id="18" idx="1"/>
            <a:endCxn id="68" idx="3"/>
          </p:cNvCxnSpPr>
          <p:nvPr/>
        </p:nvCxnSpPr>
        <p:spPr>
          <a:xfrm flipH="1" flipV="1">
            <a:off x="8850045" y="5036659"/>
            <a:ext cx="838987" cy="96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507472-27B8-1E43-BFCB-BADD80836BE3}"/>
              </a:ext>
            </a:extLst>
          </p:cNvPr>
          <p:cNvSpPr txBox="1"/>
          <p:nvPr/>
        </p:nvSpPr>
        <p:spPr>
          <a:xfrm>
            <a:off x="428536" y="457242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USER</a:t>
            </a:r>
            <a:endParaRPr kumimoji="1" lang="ko-Kore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FC5E61E-E35F-FE4F-948D-E0FC2B05D70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" y="3747381"/>
            <a:ext cx="865512" cy="865512"/>
          </a:xfrm>
          <a:prstGeom prst="rect">
            <a:avLst/>
          </a:prstGeom>
        </p:spPr>
      </p:pic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7B76650D-0537-644E-991A-1E874B1A0DB3}"/>
              </a:ext>
            </a:extLst>
          </p:cNvPr>
          <p:cNvCxnSpPr>
            <a:cxnSpLocks/>
            <a:stCxn id="13" idx="3"/>
            <a:endCxn id="68" idx="1"/>
          </p:cNvCxnSpPr>
          <p:nvPr/>
        </p:nvCxnSpPr>
        <p:spPr>
          <a:xfrm>
            <a:off x="5740139" y="4193910"/>
            <a:ext cx="1114943" cy="8427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948B5133-7508-EC49-8D10-9FCC70FCD863}"/>
              </a:ext>
            </a:extLst>
          </p:cNvPr>
          <p:cNvCxnSpPr>
            <a:cxnSpLocks/>
            <a:stCxn id="13" idx="3"/>
            <a:endCxn id="66" idx="1"/>
          </p:cNvCxnSpPr>
          <p:nvPr/>
        </p:nvCxnSpPr>
        <p:spPr>
          <a:xfrm flipV="1">
            <a:off x="5740139" y="3151485"/>
            <a:ext cx="1119232" cy="10424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2D31429-4853-CD4B-8A6D-D7F48752D0FB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3103537" y="4193910"/>
            <a:ext cx="641639" cy="29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75F7D03E-0976-1C42-A72B-316B260F2737}"/>
              </a:ext>
            </a:extLst>
          </p:cNvPr>
          <p:cNvSpPr/>
          <p:nvPr/>
        </p:nvSpPr>
        <p:spPr>
          <a:xfrm>
            <a:off x="6859371" y="2590187"/>
            <a:ext cx="1994963" cy="1122595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BA9AE4E-A0F1-CE40-9E13-CB34B01B4A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20" r="23717"/>
          <a:stretch/>
        </p:blipFill>
        <p:spPr>
          <a:xfrm>
            <a:off x="6848108" y="2203051"/>
            <a:ext cx="878312" cy="774271"/>
          </a:xfrm>
          <a:prstGeom prst="rect">
            <a:avLst/>
          </a:prstGeom>
        </p:spPr>
      </p:pic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617E7F7-1BD2-BF46-8F4D-2EC7141D843D}"/>
              </a:ext>
            </a:extLst>
          </p:cNvPr>
          <p:cNvSpPr/>
          <p:nvPr/>
        </p:nvSpPr>
        <p:spPr>
          <a:xfrm>
            <a:off x="6855082" y="4475147"/>
            <a:ext cx="1994963" cy="112302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84ABC6B7-0FD1-B641-B614-A63E1ED54E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20" r="23717"/>
          <a:stretch/>
        </p:blipFill>
        <p:spPr>
          <a:xfrm>
            <a:off x="6848108" y="4104828"/>
            <a:ext cx="878312" cy="774271"/>
          </a:xfrm>
          <a:prstGeom prst="rect">
            <a:avLst/>
          </a:prstGeom>
        </p:spPr>
      </p:pic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A00E4E3-0A8F-8F40-89FA-A48E84613064}"/>
              </a:ext>
            </a:extLst>
          </p:cNvPr>
          <p:cNvCxnSpPr>
            <a:cxnSpLocks/>
            <a:stCxn id="68" idx="0"/>
            <a:endCxn id="66" idx="2"/>
          </p:cNvCxnSpPr>
          <p:nvPr/>
        </p:nvCxnSpPr>
        <p:spPr>
          <a:xfrm flipV="1">
            <a:off x="7852564" y="3712782"/>
            <a:ext cx="4289" cy="762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7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88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시스템 모듈 상세 설계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5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0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740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시스템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모듈 설계 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전체 시스템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85423" y="1499323"/>
            <a:ext cx="2681056" cy="4892599"/>
          </a:xfrm>
          <a:prstGeom prst="roundRect">
            <a:avLst/>
          </a:prstGeom>
          <a:noFill/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225117" y="1800223"/>
            <a:ext cx="2247470" cy="985421"/>
          </a:xfrm>
          <a:prstGeom prst="roundRect">
            <a:avLst/>
          </a:prstGeom>
          <a:noFill/>
          <a:ln>
            <a:solidFill>
              <a:srgbClr val="7C8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78129" y="2133971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53673" y="5286045"/>
            <a:ext cx="2251909" cy="868610"/>
          </a:xfrm>
          <a:prstGeom prst="roundRect">
            <a:avLst/>
          </a:prstGeom>
          <a:noFill/>
          <a:ln>
            <a:solidFill>
              <a:srgbClr val="7C8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63634" y="5408466"/>
            <a:ext cx="1803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r>
              <a:rPr lang="ko-KR" altLang="en-US" dirty="0" smtClean="0"/>
              <a:t>주소 입력</a:t>
            </a:r>
            <a:endParaRPr lang="en-US" altLang="ko-KR" dirty="0" smtClean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32167" y="4096178"/>
            <a:ext cx="2251909" cy="985421"/>
          </a:xfrm>
          <a:prstGeom prst="roundRect">
            <a:avLst/>
          </a:prstGeom>
          <a:noFill/>
          <a:ln>
            <a:solidFill>
              <a:srgbClr val="7C8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372662" y="4404222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구인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구직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20679" y="2971123"/>
            <a:ext cx="2235370" cy="872061"/>
          </a:xfrm>
          <a:prstGeom prst="roundRect">
            <a:avLst/>
          </a:prstGeom>
          <a:noFill/>
          <a:ln>
            <a:solidFill>
              <a:srgbClr val="7C8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232167" y="3190861"/>
            <a:ext cx="225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포트폴리오 </a:t>
            </a:r>
            <a:r>
              <a:rPr lang="en-US" altLang="ko-KR" dirty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232167" y="1328166"/>
            <a:ext cx="1287262" cy="349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830933" y="1499323"/>
            <a:ext cx="6816569" cy="4892599"/>
          </a:xfrm>
          <a:prstGeom prst="roundRect">
            <a:avLst/>
          </a:prstGeom>
          <a:noFill/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070628" y="1800224"/>
            <a:ext cx="2116156" cy="703080"/>
          </a:xfrm>
          <a:prstGeom prst="roundRect">
            <a:avLst/>
          </a:prstGeom>
          <a:noFill/>
          <a:ln>
            <a:solidFill>
              <a:srgbClr val="7C8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16302" y="5173383"/>
            <a:ext cx="2109106" cy="951837"/>
          </a:xfrm>
          <a:prstGeom prst="roundRect">
            <a:avLst/>
          </a:prstGeom>
          <a:noFill/>
          <a:ln>
            <a:solidFill>
              <a:srgbClr val="7C8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Api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이용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 </a:t>
            </a:r>
            <a:r>
              <a:rPr lang="ko-KR" altLang="en-US" dirty="0" smtClean="0">
                <a:solidFill>
                  <a:schemeClr val="tx1"/>
                </a:solidFill>
              </a:rPr>
              <a:t>데이터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다운로드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070628" y="3939889"/>
            <a:ext cx="2082934" cy="985421"/>
          </a:xfrm>
          <a:prstGeom prst="roundRect">
            <a:avLst/>
          </a:prstGeom>
          <a:noFill/>
          <a:ln>
            <a:solidFill>
              <a:srgbClr val="7C8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유저 매칭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알고리즘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70628" y="2766545"/>
            <a:ext cx="2120595" cy="872061"/>
          </a:xfrm>
          <a:prstGeom prst="roundRect">
            <a:avLst/>
          </a:prstGeom>
          <a:noFill/>
          <a:ln>
            <a:solidFill>
              <a:srgbClr val="7C8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포트폴리오 데이터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송수신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388872" y="1358550"/>
            <a:ext cx="1259521" cy="349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20" idx="3"/>
            <a:endCxn id="48" idx="1"/>
          </p:cNvCxnSpPr>
          <p:nvPr/>
        </p:nvCxnSpPr>
        <p:spPr>
          <a:xfrm flipV="1">
            <a:off x="3505582" y="5649302"/>
            <a:ext cx="1610720" cy="71048"/>
          </a:xfrm>
          <a:prstGeom prst="straightConnector1">
            <a:avLst/>
          </a:prstGeom>
          <a:ln>
            <a:solidFill>
              <a:srgbClr val="7C83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8158579" y="1712581"/>
            <a:ext cx="2325949" cy="3460802"/>
          </a:xfrm>
          <a:prstGeom prst="roundRect">
            <a:avLst/>
          </a:prstGeom>
          <a:noFill/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393835" y="2024188"/>
            <a:ext cx="1908192" cy="845626"/>
          </a:xfrm>
          <a:prstGeom prst="roundRect">
            <a:avLst/>
          </a:prstGeom>
          <a:noFill/>
          <a:ln>
            <a:solidFill>
              <a:srgbClr val="7C8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데이터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이메일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관심분야 등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393835" y="3144962"/>
            <a:ext cx="1908192" cy="812063"/>
          </a:xfrm>
          <a:prstGeom prst="roundRect">
            <a:avLst/>
          </a:prstGeom>
          <a:noFill/>
          <a:ln>
            <a:solidFill>
              <a:srgbClr val="7C8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포트폴리오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136819" y="1616045"/>
            <a:ext cx="1680279" cy="298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393835" y="4251536"/>
            <a:ext cx="1908192" cy="812063"/>
          </a:xfrm>
          <a:prstGeom prst="roundRect">
            <a:avLst/>
          </a:prstGeom>
          <a:noFill/>
          <a:ln>
            <a:solidFill>
              <a:srgbClr val="7C8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게시판 데이터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8389862" y="5305159"/>
            <a:ext cx="2082934" cy="985421"/>
          </a:xfrm>
          <a:prstGeom prst="roundRect">
            <a:avLst/>
          </a:prstGeom>
          <a:noFill/>
          <a:ln>
            <a:solidFill>
              <a:srgbClr val="7C8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분석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AI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48" idx="3"/>
            <a:endCxn id="62" idx="1"/>
          </p:cNvCxnSpPr>
          <p:nvPr/>
        </p:nvCxnSpPr>
        <p:spPr>
          <a:xfrm>
            <a:off x="7225408" y="5649302"/>
            <a:ext cx="1164454" cy="148568"/>
          </a:xfrm>
          <a:prstGeom prst="straightConnector1">
            <a:avLst/>
          </a:prstGeom>
          <a:ln>
            <a:solidFill>
              <a:srgbClr val="7C83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0" idx="3"/>
            <a:endCxn id="46" idx="1"/>
          </p:cNvCxnSpPr>
          <p:nvPr/>
        </p:nvCxnSpPr>
        <p:spPr>
          <a:xfrm flipV="1">
            <a:off x="3472587" y="2151764"/>
            <a:ext cx="1598041" cy="141170"/>
          </a:xfrm>
          <a:prstGeom prst="bentConnector3">
            <a:avLst/>
          </a:prstGeom>
          <a:ln>
            <a:solidFill>
              <a:srgbClr val="7C83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6" idx="3"/>
            <a:endCxn id="56" idx="1"/>
          </p:cNvCxnSpPr>
          <p:nvPr/>
        </p:nvCxnSpPr>
        <p:spPr>
          <a:xfrm>
            <a:off x="7186784" y="2151764"/>
            <a:ext cx="1207051" cy="295237"/>
          </a:xfrm>
          <a:prstGeom prst="straightConnector1">
            <a:avLst/>
          </a:prstGeom>
          <a:ln>
            <a:solidFill>
              <a:srgbClr val="7C83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2" idx="3"/>
            <a:endCxn id="57" idx="1"/>
          </p:cNvCxnSpPr>
          <p:nvPr/>
        </p:nvCxnSpPr>
        <p:spPr>
          <a:xfrm>
            <a:off x="7191223" y="3202576"/>
            <a:ext cx="1202612" cy="348418"/>
          </a:xfrm>
          <a:prstGeom prst="straightConnector1">
            <a:avLst/>
          </a:prstGeom>
          <a:ln>
            <a:solidFill>
              <a:srgbClr val="7C83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2" idx="3"/>
            <a:endCxn id="56" idx="1"/>
          </p:cNvCxnSpPr>
          <p:nvPr/>
        </p:nvCxnSpPr>
        <p:spPr>
          <a:xfrm flipV="1">
            <a:off x="7191223" y="2447001"/>
            <a:ext cx="1202612" cy="755575"/>
          </a:xfrm>
          <a:prstGeom prst="straightConnector1">
            <a:avLst/>
          </a:prstGeom>
          <a:ln>
            <a:solidFill>
              <a:srgbClr val="7C83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44" idx="3"/>
            <a:endCxn id="52" idx="1"/>
          </p:cNvCxnSpPr>
          <p:nvPr/>
        </p:nvCxnSpPr>
        <p:spPr>
          <a:xfrm flipV="1">
            <a:off x="3484076" y="3202576"/>
            <a:ext cx="1586552" cy="172951"/>
          </a:xfrm>
          <a:prstGeom prst="straightConnector1">
            <a:avLst/>
          </a:prstGeom>
          <a:ln>
            <a:solidFill>
              <a:srgbClr val="7C83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0" idx="3"/>
            <a:endCxn id="50" idx="1"/>
          </p:cNvCxnSpPr>
          <p:nvPr/>
        </p:nvCxnSpPr>
        <p:spPr>
          <a:xfrm flipV="1">
            <a:off x="3367119" y="4432600"/>
            <a:ext cx="1703509" cy="156288"/>
          </a:xfrm>
          <a:prstGeom prst="bentConnector3">
            <a:avLst/>
          </a:prstGeom>
          <a:ln>
            <a:solidFill>
              <a:srgbClr val="7C83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50" idx="3"/>
            <a:endCxn id="56" idx="1"/>
          </p:cNvCxnSpPr>
          <p:nvPr/>
        </p:nvCxnSpPr>
        <p:spPr>
          <a:xfrm flipV="1">
            <a:off x="7153562" y="2447001"/>
            <a:ext cx="1240273" cy="1985599"/>
          </a:xfrm>
          <a:prstGeom prst="straightConnector1">
            <a:avLst/>
          </a:prstGeom>
          <a:ln>
            <a:solidFill>
              <a:srgbClr val="7C83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50" idx="3"/>
            <a:endCxn id="61" idx="1"/>
          </p:cNvCxnSpPr>
          <p:nvPr/>
        </p:nvCxnSpPr>
        <p:spPr>
          <a:xfrm>
            <a:off x="7153562" y="4432600"/>
            <a:ext cx="1240273" cy="224968"/>
          </a:xfrm>
          <a:prstGeom prst="straightConnector1">
            <a:avLst/>
          </a:prstGeom>
          <a:ln>
            <a:solidFill>
              <a:srgbClr val="7C83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48" idx="3"/>
            <a:endCxn id="56" idx="1"/>
          </p:cNvCxnSpPr>
          <p:nvPr/>
        </p:nvCxnSpPr>
        <p:spPr>
          <a:xfrm flipV="1">
            <a:off x="7225408" y="2447001"/>
            <a:ext cx="1168427" cy="3202301"/>
          </a:xfrm>
          <a:prstGeom prst="straightConnector1">
            <a:avLst/>
          </a:prstGeom>
          <a:ln>
            <a:solidFill>
              <a:srgbClr val="7C83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50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453525"/>
            <a:ext cx="3152319" cy="657183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종합 설계 개요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566825"/>
            <a:ext cx="3152319" cy="657183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관련 사례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686273"/>
            <a:ext cx="3152319" cy="657183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수행 시나리오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805721"/>
            <a:ext cx="3152319" cy="657183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시스템 구성도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925169"/>
            <a:ext cx="3152319" cy="657183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시스템 모듈 </a:t>
              </a:r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설계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3195320" y="1453525"/>
            <a:ext cx="3152319" cy="657183"/>
            <a:chOff x="294640" y="1391920"/>
            <a:chExt cx="3362689" cy="70104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22691" y="1461105"/>
              <a:ext cx="444937" cy="623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6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개발 환경 및 방법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3195320" y="2566825"/>
            <a:ext cx="3152319" cy="657183"/>
            <a:chOff x="294640" y="1391920"/>
            <a:chExt cx="3362689" cy="70104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22691" y="1461105"/>
              <a:ext cx="444937" cy="623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7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데모 환경 설계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3195320" y="3686273"/>
            <a:ext cx="3152319" cy="657183"/>
            <a:chOff x="294640" y="1391920"/>
            <a:chExt cx="3362689" cy="70104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22691" y="1461105"/>
              <a:ext cx="444937" cy="623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8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업무 분담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3195320" y="4805721"/>
            <a:ext cx="3152319" cy="657183"/>
            <a:chOff x="294640" y="1391920"/>
            <a:chExt cx="3362689" cy="70104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22691" y="1461105"/>
              <a:ext cx="444937" cy="623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9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수행 일정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3195320" y="5894079"/>
            <a:ext cx="3152319" cy="830997"/>
            <a:chOff x="294640" y="1358755"/>
            <a:chExt cx="3362689" cy="88645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298717" y="1461105"/>
              <a:ext cx="692885" cy="623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tx2">
                      <a:lumMod val="75000"/>
                    </a:schemeClr>
                  </a:solidFill>
                </a:rPr>
                <a:t>10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358755"/>
              <a:ext cx="2519680" cy="886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필요 기술 및 참고 </a:t>
              </a:r>
              <a:endParaRPr lang="en-US" altLang="ko-KR" sz="2400" spc="-300" dirty="0" smtClean="0">
                <a:solidFill>
                  <a:schemeClr val="tx2">
                    <a:lumMod val="50000"/>
                  </a:schemeClr>
                </a:solidFill>
              </a:endParaRPr>
            </a:p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문헌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047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시스템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모듈 설계 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– UI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메인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391996" y="3690493"/>
            <a:ext cx="674703" cy="39061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91996" y="4180101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로그인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1" y="1499323"/>
            <a:ext cx="5913080" cy="30202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34" y="3265701"/>
            <a:ext cx="4728813" cy="348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0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5801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시스템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모듈 설계 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– UI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로그인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회원가입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4489360" y="2406866"/>
            <a:ext cx="674703" cy="39061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89360" y="289647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8" y="1311320"/>
            <a:ext cx="3533313" cy="21951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51" y="2115611"/>
            <a:ext cx="3181121" cy="22292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13" y="1973821"/>
            <a:ext cx="3188233" cy="24599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626" y="3695676"/>
            <a:ext cx="4013562" cy="189857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8" y="4139625"/>
            <a:ext cx="3616555" cy="2596786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9101054">
            <a:off x="4548682" y="4213252"/>
            <a:ext cx="674703" cy="39061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6213" y="4740516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가입 완료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0965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5052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시스템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모듈 설계 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– UI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포트폴리오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1328166"/>
            <a:ext cx="5279578" cy="26661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166"/>
            <a:ext cx="5635663" cy="2835461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5720480" y="2550587"/>
            <a:ext cx="674703" cy="39061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84909" y="294120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제작</a:t>
            </a:r>
            <a:endParaRPr lang="ko-KR" altLang="en-US" sz="12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67" y="4428460"/>
            <a:ext cx="4495061" cy="22769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0" y="4428460"/>
            <a:ext cx="4496511" cy="2294477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 rot="5400000">
            <a:off x="1695635" y="3876836"/>
            <a:ext cx="612559" cy="34622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28295" y="3923930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본인 포트폴리오</a:t>
            </a:r>
            <a:endParaRPr lang="ko-KR" altLang="en-US" sz="1200" dirty="0"/>
          </a:p>
        </p:txBody>
      </p:sp>
      <p:sp>
        <p:nvSpPr>
          <p:cNvPr id="41" name="오른쪽 화살표 40"/>
          <p:cNvSpPr/>
          <p:nvPr/>
        </p:nvSpPr>
        <p:spPr>
          <a:xfrm rot="3539386">
            <a:off x="4743687" y="3831424"/>
            <a:ext cx="612559" cy="34622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076785" y="3766780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타인 포트폴리오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4402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970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개발 환경 및 개발 방법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6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90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개발 환경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6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4C79D08-4B61-B544-A35F-17F6424CF35F}"/>
              </a:ext>
            </a:extLst>
          </p:cNvPr>
          <p:cNvSpPr/>
          <p:nvPr/>
        </p:nvSpPr>
        <p:spPr>
          <a:xfrm>
            <a:off x="365761" y="1628402"/>
            <a:ext cx="5212080" cy="4784618"/>
          </a:xfrm>
          <a:prstGeom prst="roundRect">
            <a:avLst/>
          </a:prstGeom>
          <a:noFill/>
          <a:ln w="19050">
            <a:solidFill>
              <a:srgbClr val="F8E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00B0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106A8-B50F-8F4E-86A1-17463F183A98}"/>
              </a:ext>
            </a:extLst>
          </p:cNvPr>
          <p:cNvSpPr/>
          <p:nvPr/>
        </p:nvSpPr>
        <p:spPr>
          <a:xfrm>
            <a:off x="1114889" y="1390658"/>
            <a:ext cx="808736" cy="475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BCE01"/>
                </a:solidFill>
              </a:rPr>
              <a:t>S/W</a:t>
            </a:r>
            <a:endParaRPr kumimoji="1" lang="ko-Kore-KR" altLang="en-US" dirty="0">
              <a:solidFill>
                <a:srgbClr val="FBCE0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AEA80F-6043-C74F-8926-8A1B90AE6280}"/>
              </a:ext>
            </a:extLst>
          </p:cNvPr>
          <p:cNvSpPr txBox="1"/>
          <p:nvPr/>
        </p:nvSpPr>
        <p:spPr>
          <a:xfrm>
            <a:off x="925127" y="1993973"/>
            <a:ext cx="69679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rgbClr val="FBCE01"/>
                </a:solidFill>
              </a:rPr>
              <a:t>OS</a:t>
            </a:r>
            <a:endParaRPr kumimoji="1" lang="ko-Kore-KR" altLang="en-US" sz="2800" b="1" dirty="0">
              <a:solidFill>
                <a:srgbClr val="FBCE0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1D5487-1ABC-C54A-A7B3-2B83777F78ED}"/>
              </a:ext>
            </a:extLst>
          </p:cNvPr>
          <p:cNvSpPr txBox="1"/>
          <p:nvPr/>
        </p:nvSpPr>
        <p:spPr>
          <a:xfrm>
            <a:off x="1072422" y="2470292"/>
            <a:ext cx="3678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/>
              <a:t>Ubuntu Linux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62CAED-54FC-2C43-8BBA-F8E232FEA5D6}"/>
              </a:ext>
            </a:extLst>
          </p:cNvPr>
          <p:cNvSpPr txBox="1"/>
          <p:nvPr/>
        </p:nvSpPr>
        <p:spPr>
          <a:xfrm>
            <a:off x="908514" y="2978559"/>
            <a:ext cx="18474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rgbClr val="FBCE01"/>
                </a:solidFill>
              </a:rPr>
              <a:t>Language</a:t>
            </a:r>
            <a:endParaRPr kumimoji="1" lang="ko-Kore-KR" altLang="en-US" sz="2800" b="1" dirty="0">
              <a:solidFill>
                <a:srgbClr val="FBCE0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5E421-5E66-5045-9A1A-A62B8B1DBACE}"/>
              </a:ext>
            </a:extLst>
          </p:cNvPr>
          <p:cNvSpPr txBox="1"/>
          <p:nvPr/>
        </p:nvSpPr>
        <p:spPr>
          <a:xfrm>
            <a:off x="720000" y="3629294"/>
            <a:ext cx="438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/>
              <a:t>HTML, CSS, </a:t>
            </a:r>
            <a:r>
              <a:rPr lang="en-US" altLang="ko-Kore-KR" dirty="0" err="1"/>
              <a:t>Javascript</a:t>
            </a:r>
            <a:r>
              <a:rPr lang="en-US" altLang="ko-Kore-KR" dirty="0"/>
              <a:t>, Python, Java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41BFE0-9C51-AD4D-8556-77A212C0F967}"/>
              </a:ext>
            </a:extLst>
          </p:cNvPr>
          <p:cNvSpPr txBox="1"/>
          <p:nvPr/>
        </p:nvSpPr>
        <p:spPr>
          <a:xfrm>
            <a:off x="908514" y="4203496"/>
            <a:ext cx="20951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rgbClr val="FBCE01"/>
                </a:solidFill>
              </a:rPr>
              <a:t>Framework</a:t>
            </a:r>
            <a:endParaRPr kumimoji="1" lang="ko-Kore-KR" altLang="en-US" sz="2800" b="1" dirty="0">
              <a:solidFill>
                <a:srgbClr val="FBCE0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1C1E4C-A209-2648-BC8C-8EEFBF625462}"/>
              </a:ext>
            </a:extLst>
          </p:cNvPr>
          <p:cNvSpPr txBox="1"/>
          <p:nvPr/>
        </p:nvSpPr>
        <p:spPr>
          <a:xfrm>
            <a:off x="1072422" y="4721397"/>
            <a:ext cx="3678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/>
              <a:t>Flask, Spring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30FDE7-90CA-C545-A40A-F4706548DA67}"/>
              </a:ext>
            </a:extLst>
          </p:cNvPr>
          <p:cNvSpPr txBox="1"/>
          <p:nvPr/>
        </p:nvSpPr>
        <p:spPr>
          <a:xfrm>
            <a:off x="908514" y="5179919"/>
            <a:ext cx="133209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rgbClr val="FBCE01"/>
                </a:solidFill>
              </a:rPr>
              <a:t>Server</a:t>
            </a:r>
            <a:endParaRPr kumimoji="1" lang="ko-Kore-KR" altLang="en-US" sz="2800" b="1" dirty="0">
              <a:solidFill>
                <a:srgbClr val="FBCE0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FF99CA-E496-7944-8B4B-A76AEF2E0DE0}"/>
              </a:ext>
            </a:extLst>
          </p:cNvPr>
          <p:cNvSpPr txBox="1"/>
          <p:nvPr/>
        </p:nvSpPr>
        <p:spPr>
          <a:xfrm>
            <a:off x="1072422" y="5697820"/>
            <a:ext cx="3678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AWS</a:t>
            </a:r>
            <a:endParaRPr lang="ko-Kore-KR" altLang="en-US" dirty="0"/>
          </a:p>
        </p:txBody>
      </p:sp>
      <p:pic>
        <p:nvPicPr>
          <p:cNvPr id="1038" name="Picture 14" descr="Html5 Js Css3 Logo Png">
            <a:extLst>
              <a:ext uri="{FF2B5EF4-FFF2-40B4-BE49-F238E27FC236}">
                <a16:creationId xmlns:a16="http://schemas.microsoft.com/office/drawing/2014/main" id="{9A02BD6B-F2C6-470F-878D-099342B4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330" y="2748380"/>
            <a:ext cx="3970420" cy="15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D0CF861-B0D3-4AD7-B86E-DA5EDC6FC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692" y="1066109"/>
            <a:ext cx="978352" cy="97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AVA] PNG 파일에 문자열 삽입하기">
            <a:extLst>
              <a:ext uri="{FF2B5EF4-FFF2-40B4-BE49-F238E27FC236}">
                <a16:creationId xmlns:a16="http://schemas.microsoft.com/office/drawing/2014/main" id="{A7768528-CDB3-42BD-8C5C-045209C58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39" y="1066109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entOS 7 : Flask 설치 방법, 예제, 명령어">
            <a:extLst>
              <a:ext uri="{FF2B5EF4-FFF2-40B4-BE49-F238E27FC236}">
                <a16:creationId xmlns:a16="http://schemas.microsoft.com/office/drawing/2014/main" id="{658E5B70-35D5-410E-A310-5B2EB810D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080" y="3761612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BFF1343-EC17-43C4-BF40-72B823910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540" y="4502090"/>
            <a:ext cx="2366070" cy="60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ginx에서 virtual host 사용하기 :: 블로그">
            <a:extLst>
              <a:ext uri="{FF2B5EF4-FFF2-40B4-BE49-F238E27FC236}">
                <a16:creationId xmlns:a16="http://schemas.microsoft.com/office/drawing/2014/main" id="{3DBA1767-20E5-44A1-BDF0-AB85D36ED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781" y="5241553"/>
            <a:ext cx="1539854" cy="153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아파치 톰캣 - 위키백과, 우리 모두의 백과사전">
            <a:extLst>
              <a:ext uri="{FF2B5EF4-FFF2-40B4-BE49-F238E27FC236}">
                <a16:creationId xmlns:a16="http://schemas.microsoft.com/office/drawing/2014/main" id="{2727D3AF-1277-491C-8992-9EBB0DECF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431" y="5241553"/>
            <a:ext cx="1885548" cy="133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inux] 리눅스 Ubuntu &amp;amp; CentOS 시스템 정보 및 버전 확인하기 ( 커널, OS 버전, 정보 )">
            <a:extLst>
              <a:ext uri="{FF2B5EF4-FFF2-40B4-BE49-F238E27FC236}">
                <a16:creationId xmlns:a16="http://schemas.microsoft.com/office/drawing/2014/main" id="{EC009978-279E-4EA7-BC58-391D733B7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88" y="1461498"/>
            <a:ext cx="2824757" cy="119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74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883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개발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환경 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- GitHub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6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39" y="2402364"/>
            <a:ext cx="7661251" cy="29555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939" y="1695202"/>
            <a:ext cx="8328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팀 </a:t>
            </a:r>
            <a:r>
              <a:rPr lang="en-US" altLang="ko-KR" sz="2400" dirty="0" smtClean="0"/>
              <a:t>GitHub </a:t>
            </a:r>
            <a:r>
              <a:rPr lang="ko-KR" altLang="en-US" sz="2400" dirty="0" smtClean="0"/>
              <a:t>주소 </a:t>
            </a:r>
            <a:r>
              <a:rPr lang="en-US" altLang="ko-KR" sz="2400" dirty="0"/>
              <a:t>: https://github.com/kpuce2022CD/Centum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401453" y="2308194"/>
            <a:ext cx="2299604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팀원들의 </a:t>
            </a:r>
            <a:r>
              <a:rPr lang="en-US" altLang="ko-KR" sz="2000" dirty="0" smtClean="0"/>
              <a:t>GitHub ID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dirty="0" smtClean="0"/>
              <a:t>팀장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김형환</a:t>
            </a:r>
            <a:endParaRPr lang="en-US" altLang="ko-KR" dirty="0" smtClean="0"/>
          </a:p>
          <a:p>
            <a:r>
              <a:rPr lang="en-US" altLang="ko-KR" dirty="0" smtClean="0"/>
              <a:t>ID : hedwig3798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서원호</a:t>
            </a:r>
            <a:endParaRPr lang="en-US" altLang="ko-KR" dirty="0" smtClean="0"/>
          </a:p>
          <a:p>
            <a:r>
              <a:rPr lang="en-US" altLang="ko-KR" dirty="0" smtClean="0"/>
              <a:t>ID:</a:t>
            </a:r>
            <a:r>
              <a:rPr lang="ko-KR" altLang="en-US" dirty="0" smtClean="0"/>
              <a:t> </a:t>
            </a:r>
            <a:r>
              <a:rPr lang="en-US" altLang="ko-KR" dirty="0" smtClean="0"/>
              <a:t>rt3310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팀원 </a:t>
            </a:r>
            <a:r>
              <a:rPr lang="en-US" altLang="ko-KR" dirty="0"/>
              <a:t>: </a:t>
            </a:r>
            <a:r>
              <a:rPr lang="ko-KR" altLang="en-US" dirty="0" smtClean="0"/>
              <a:t>이혜원</a:t>
            </a:r>
            <a:endParaRPr lang="en-US" altLang="ko-KR" dirty="0" smtClean="0"/>
          </a:p>
          <a:p>
            <a:r>
              <a:rPr lang="en-US" altLang="ko-KR" dirty="0" smtClean="0"/>
              <a:t>ID </a:t>
            </a:r>
            <a:r>
              <a:rPr lang="en-US" altLang="ko-KR" dirty="0"/>
              <a:t>: </a:t>
            </a:r>
            <a:r>
              <a:rPr lang="en-US" altLang="ko-KR" dirty="0" err="1" smtClean="0"/>
              <a:t>hhh</a:t>
            </a:r>
            <a:r>
              <a:rPr lang="en-US" altLang="ko-KR" dirty="0" smtClean="0"/>
              <a:t>-one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팀원 </a:t>
            </a:r>
            <a:r>
              <a:rPr lang="en-US" altLang="ko-KR" dirty="0"/>
              <a:t>: </a:t>
            </a:r>
            <a:r>
              <a:rPr lang="ko-KR" altLang="en-US" dirty="0" smtClean="0"/>
              <a:t>이승철</a:t>
            </a:r>
            <a:endParaRPr lang="en-US" altLang="ko-KR" dirty="0" smtClean="0"/>
          </a:p>
          <a:p>
            <a:r>
              <a:rPr lang="en-US" altLang="ko-KR" dirty="0" smtClean="0"/>
              <a:t>ID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 smtClean="0"/>
              <a:t>kourindou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41" y="4504677"/>
            <a:ext cx="17240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7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개발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방법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6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4C79D08-4B61-B544-A35F-17F6424CF35F}"/>
              </a:ext>
            </a:extLst>
          </p:cNvPr>
          <p:cNvSpPr/>
          <p:nvPr/>
        </p:nvSpPr>
        <p:spPr>
          <a:xfrm>
            <a:off x="365761" y="1628402"/>
            <a:ext cx="5212080" cy="4784618"/>
          </a:xfrm>
          <a:prstGeom prst="roundRect">
            <a:avLst/>
          </a:prstGeom>
          <a:noFill/>
          <a:ln w="19050">
            <a:solidFill>
              <a:srgbClr val="F8E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00B0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106A8-B50F-8F4E-86A1-17463F183A98}"/>
              </a:ext>
            </a:extLst>
          </p:cNvPr>
          <p:cNvSpPr/>
          <p:nvPr/>
        </p:nvSpPr>
        <p:spPr>
          <a:xfrm>
            <a:off x="1114889" y="1390658"/>
            <a:ext cx="1051262" cy="475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smtClean="0">
                <a:solidFill>
                  <a:srgbClr val="FBCE01"/>
                </a:solidFill>
              </a:rPr>
              <a:t>frontend</a:t>
            </a:r>
            <a:endParaRPr kumimoji="1" lang="ko-Kore-KR" altLang="en-US" dirty="0">
              <a:solidFill>
                <a:srgbClr val="FBCE0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AEA80F-6043-C74F-8926-8A1B90AE6280}"/>
              </a:ext>
            </a:extLst>
          </p:cNvPr>
          <p:cNvSpPr txBox="1"/>
          <p:nvPr/>
        </p:nvSpPr>
        <p:spPr>
          <a:xfrm>
            <a:off x="925127" y="1993973"/>
            <a:ext cx="18474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rgbClr val="FBCE01"/>
                </a:solidFill>
              </a:rPr>
              <a:t>Language</a:t>
            </a:r>
            <a:endParaRPr kumimoji="1" lang="ko-Kore-KR" altLang="en-US" sz="2800" b="1" dirty="0">
              <a:solidFill>
                <a:srgbClr val="FBCE0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1D5487-1ABC-C54A-A7B3-2B83777F78ED}"/>
              </a:ext>
            </a:extLst>
          </p:cNvPr>
          <p:cNvSpPr txBox="1"/>
          <p:nvPr/>
        </p:nvSpPr>
        <p:spPr>
          <a:xfrm>
            <a:off x="1072422" y="2470292"/>
            <a:ext cx="3678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/>
              <a:t>HTML, CSS, </a:t>
            </a:r>
            <a:r>
              <a:rPr lang="en-US" altLang="ko-Kore-KR" dirty="0" err="1"/>
              <a:t>Javascript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62CAED-54FC-2C43-8BBA-F8E232FEA5D6}"/>
              </a:ext>
            </a:extLst>
          </p:cNvPr>
          <p:cNvSpPr txBox="1"/>
          <p:nvPr/>
        </p:nvSpPr>
        <p:spPr>
          <a:xfrm>
            <a:off x="908514" y="2978559"/>
            <a:ext cx="76815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en-US" sz="2800" b="1" dirty="0" smtClean="0">
                <a:solidFill>
                  <a:srgbClr val="FBCE01"/>
                </a:solidFill>
              </a:rPr>
              <a:t>IDE</a:t>
            </a:r>
            <a:endParaRPr kumimoji="1" lang="ko-Kore-KR" altLang="en-US" sz="2800" b="1" dirty="0">
              <a:solidFill>
                <a:srgbClr val="FBCE0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5E421-5E66-5045-9A1A-A62B8B1DBACE}"/>
              </a:ext>
            </a:extLst>
          </p:cNvPr>
          <p:cNvSpPr txBox="1"/>
          <p:nvPr/>
        </p:nvSpPr>
        <p:spPr>
          <a:xfrm>
            <a:off x="720000" y="3629294"/>
            <a:ext cx="438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 smtClean="0"/>
              <a:t>intelliJ</a:t>
            </a:r>
            <a:endParaRPr lang="ko-Kore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44C79D08-4B61-B544-A35F-17F6424CF35F}"/>
              </a:ext>
            </a:extLst>
          </p:cNvPr>
          <p:cNvSpPr/>
          <p:nvPr/>
        </p:nvSpPr>
        <p:spPr>
          <a:xfrm>
            <a:off x="6326969" y="1628402"/>
            <a:ext cx="5212080" cy="4784618"/>
          </a:xfrm>
          <a:prstGeom prst="roundRect">
            <a:avLst/>
          </a:prstGeom>
          <a:noFill/>
          <a:ln w="19050">
            <a:solidFill>
              <a:srgbClr val="F8E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00B0F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F106A8-B50F-8F4E-86A1-17463F183A98}"/>
              </a:ext>
            </a:extLst>
          </p:cNvPr>
          <p:cNvSpPr/>
          <p:nvPr/>
        </p:nvSpPr>
        <p:spPr>
          <a:xfrm>
            <a:off x="7076097" y="1390658"/>
            <a:ext cx="1051262" cy="475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smtClean="0">
                <a:solidFill>
                  <a:srgbClr val="FBCE01"/>
                </a:solidFill>
              </a:rPr>
              <a:t>backend</a:t>
            </a:r>
            <a:endParaRPr kumimoji="1" lang="ko-Kore-KR" altLang="en-US" dirty="0">
              <a:solidFill>
                <a:srgbClr val="FBCE0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AEA80F-6043-C74F-8926-8A1B90AE6280}"/>
              </a:ext>
            </a:extLst>
          </p:cNvPr>
          <p:cNvSpPr txBox="1"/>
          <p:nvPr/>
        </p:nvSpPr>
        <p:spPr>
          <a:xfrm>
            <a:off x="6886335" y="1993973"/>
            <a:ext cx="18474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rgbClr val="FBCE01"/>
                </a:solidFill>
              </a:rPr>
              <a:t>Language</a:t>
            </a:r>
            <a:endParaRPr kumimoji="1" lang="ko-Kore-KR" altLang="en-US" sz="2800" b="1" dirty="0">
              <a:solidFill>
                <a:srgbClr val="FBCE0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1D5487-1ABC-C54A-A7B3-2B83777F78ED}"/>
              </a:ext>
            </a:extLst>
          </p:cNvPr>
          <p:cNvSpPr txBox="1"/>
          <p:nvPr/>
        </p:nvSpPr>
        <p:spPr>
          <a:xfrm>
            <a:off x="7033630" y="2470292"/>
            <a:ext cx="3678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/>
              <a:t>Python, Java</a:t>
            </a:r>
            <a:endParaRPr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62CAED-54FC-2C43-8BBA-F8E232FEA5D6}"/>
              </a:ext>
            </a:extLst>
          </p:cNvPr>
          <p:cNvSpPr txBox="1"/>
          <p:nvPr/>
        </p:nvSpPr>
        <p:spPr>
          <a:xfrm>
            <a:off x="6869722" y="2978559"/>
            <a:ext cx="68961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 smtClean="0">
                <a:solidFill>
                  <a:srgbClr val="FBCE01"/>
                </a:solidFill>
              </a:rPr>
              <a:t>DB</a:t>
            </a:r>
            <a:endParaRPr kumimoji="1" lang="ko-Kore-KR" altLang="en-US" sz="2800" b="1" dirty="0">
              <a:solidFill>
                <a:srgbClr val="FBCE0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05E421-5E66-5045-9A1A-A62B8B1DBACE}"/>
              </a:ext>
            </a:extLst>
          </p:cNvPr>
          <p:cNvSpPr txBox="1"/>
          <p:nvPr/>
        </p:nvSpPr>
        <p:spPr>
          <a:xfrm>
            <a:off x="6681208" y="3629294"/>
            <a:ext cx="438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smtClean="0"/>
              <a:t>MySQL</a:t>
            </a:r>
            <a:endParaRPr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41BFE0-9C51-AD4D-8556-77A212C0F967}"/>
              </a:ext>
            </a:extLst>
          </p:cNvPr>
          <p:cNvSpPr txBox="1"/>
          <p:nvPr/>
        </p:nvSpPr>
        <p:spPr>
          <a:xfrm>
            <a:off x="6869722" y="4203496"/>
            <a:ext cx="20951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rgbClr val="FBCE01"/>
                </a:solidFill>
              </a:rPr>
              <a:t>Framework</a:t>
            </a:r>
            <a:endParaRPr kumimoji="1" lang="ko-Kore-KR" altLang="en-US" sz="2800" b="1" dirty="0">
              <a:solidFill>
                <a:srgbClr val="FBCE0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1C1E4C-A209-2648-BC8C-8EEFBF625462}"/>
              </a:ext>
            </a:extLst>
          </p:cNvPr>
          <p:cNvSpPr txBox="1"/>
          <p:nvPr/>
        </p:nvSpPr>
        <p:spPr>
          <a:xfrm>
            <a:off x="7033630" y="4721397"/>
            <a:ext cx="3678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smtClean="0"/>
              <a:t>Flask, Spring boot</a:t>
            </a:r>
            <a:endParaRPr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30FDE7-90CA-C545-A40A-F4706548DA67}"/>
              </a:ext>
            </a:extLst>
          </p:cNvPr>
          <p:cNvSpPr txBox="1"/>
          <p:nvPr/>
        </p:nvSpPr>
        <p:spPr>
          <a:xfrm>
            <a:off x="6869722" y="5179919"/>
            <a:ext cx="76815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 smtClean="0">
                <a:solidFill>
                  <a:srgbClr val="FBCE01"/>
                </a:solidFill>
              </a:rPr>
              <a:t>IDE</a:t>
            </a:r>
            <a:endParaRPr kumimoji="1" lang="ko-Kore-KR" altLang="en-US" sz="2800" b="1" dirty="0">
              <a:solidFill>
                <a:srgbClr val="FBCE0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FF99CA-E496-7944-8B4B-A76AEF2E0DE0}"/>
              </a:ext>
            </a:extLst>
          </p:cNvPr>
          <p:cNvSpPr txBox="1"/>
          <p:nvPr/>
        </p:nvSpPr>
        <p:spPr>
          <a:xfrm>
            <a:off x="7033630" y="5697820"/>
            <a:ext cx="3678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/>
              <a:t>intelliJ</a:t>
            </a:r>
            <a:endParaRPr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62CAED-54FC-2C43-8BBA-F8E232FEA5D6}"/>
              </a:ext>
            </a:extLst>
          </p:cNvPr>
          <p:cNvSpPr txBox="1"/>
          <p:nvPr/>
        </p:nvSpPr>
        <p:spPr>
          <a:xfrm>
            <a:off x="908514" y="4076005"/>
            <a:ext cx="29793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en-US" sz="2800" b="1" dirty="0" smtClean="0">
                <a:solidFill>
                  <a:srgbClr val="FBCE01"/>
                </a:solidFill>
              </a:rPr>
              <a:t>Template Engine</a:t>
            </a:r>
            <a:endParaRPr kumimoji="1" lang="ko-Kore-KR" altLang="en-US" sz="2800" b="1" dirty="0">
              <a:solidFill>
                <a:srgbClr val="FBCE0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05E421-5E66-5045-9A1A-A62B8B1DBACE}"/>
              </a:ext>
            </a:extLst>
          </p:cNvPr>
          <p:cNvSpPr txBox="1"/>
          <p:nvPr/>
        </p:nvSpPr>
        <p:spPr>
          <a:xfrm>
            <a:off x="720000" y="4726740"/>
            <a:ext cx="438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 smtClean="0"/>
              <a:t>Thymeleaf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6849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데모 환경 설계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7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8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740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데모 환경 설계 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프로젝트 분석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</a:rPr>
              <a:t>7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4C79D08-4B61-B544-A35F-17F6424CF35F}"/>
              </a:ext>
            </a:extLst>
          </p:cNvPr>
          <p:cNvSpPr/>
          <p:nvPr/>
        </p:nvSpPr>
        <p:spPr>
          <a:xfrm>
            <a:off x="519798" y="1961587"/>
            <a:ext cx="10447241" cy="2011443"/>
          </a:xfrm>
          <a:prstGeom prst="roundRect">
            <a:avLst/>
          </a:prstGeom>
          <a:noFill/>
          <a:ln w="19050">
            <a:solidFill>
              <a:srgbClr val="F8E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00B0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106A8-B50F-8F4E-86A1-17463F183A98}"/>
              </a:ext>
            </a:extLst>
          </p:cNvPr>
          <p:cNvSpPr/>
          <p:nvPr/>
        </p:nvSpPr>
        <p:spPr>
          <a:xfrm>
            <a:off x="1125804" y="1744143"/>
            <a:ext cx="1207943" cy="475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rgbClr val="FBCE01"/>
                </a:solidFill>
              </a:rPr>
              <a:t>데모 환경</a:t>
            </a:r>
            <a:endParaRPr kumimoji="1" lang="ko-Kore-KR" altLang="en-US" dirty="0">
              <a:solidFill>
                <a:srgbClr val="FBCE0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1D5487-1ABC-C54A-A7B3-2B83777F78ED}"/>
              </a:ext>
            </a:extLst>
          </p:cNvPr>
          <p:cNvSpPr txBox="1"/>
          <p:nvPr/>
        </p:nvSpPr>
        <p:spPr>
          <a:xfrm>
            <a:off x="1276026" y="2531532"/>
            <a:ext cx="9215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 smtClean="0"/>
              <a:t>사용 언어 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사용된 라이브러리 등을 달리 제작한 프로젝트 여러 개를 미리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 업로드</a:t>
            </a:r>
            <a:endParaRPr lang="en-US" altLang="ko-KR" dirty="0" smtClean="0"/>
          </a:p>
          <a:p>
            <a:pPr algn="just"/>
            <a:endParaRPr lang="en-US" altLang="en-US" dirty="0"/>
          </a:p>
          <a:p>
            <a:pPr algn="just"/>
            <a:r>
              <a:rPr lang="ko-KR" altLang="en-US" dirty="0" smtClean="0"/>
              <a:t>같은 동작을 하는 코드를 다수 작성하되 완성도 면에서 확실한 차이를 보이도록 제작</a:t>
            </a:r>
            <a:endParaRPr lang="ko-Kore-KR" altLang="en-US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44C79D08-4B61-B544-A35F-17F6424CF35F}"/>
              </a:ext>
            </a:extLst>
          </p:cNvPr>
          <p:cNvSpPr/>
          <p:nvPr/>
        </p:nvSpPr>
        <p:spPr>
          <a:xfrm>
            <a:off x="519798" y="4530680"/>
            <a:ext cx="10322954" cy="1807256"/>
          </a:xfrm>
          <a:prstGeom prst="roundRect">
            <a:avLst/>
          </a:prstGeom>
          <a:noFill/>
          <a:ln w="19050">
            <a:solidFill>
              <a:srgbClr val="F8E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00B0F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F106A8-B50F-8F4E-86A1-17463F183A98}"/>
              </a:ext>
            </a:extLst>
          </p:cNvPr>
          <p:cNvSpPr/>
          <p:nvPr/>
        </p:nvSpPr>
        <p:spPr>
          <a:xfrm>
            <a:off x="1125804" y="4284931"/>
            <a:ext cx="1199522" cy="492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rgbClr val="FBCE01"/>
                </a:solidFill>
              </a:rPr>
              <a:t>데모 방법</a:t>
            </a:r>
            <a:endParaRPr kumimoji="1" lang="ko-Kore-KR" altLang="en-US" dirty="0">
              <a:solidFill>
                <a:srgbClr val="FBCE0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1D5487-1ABC-C54A-A7B3-2B83777F78ED}"/>
              </a:ext>
            </a:extLst>
          </p:cNvPr>
          <p:cNvSpPr txBox="1"/>
          <p:nvPr/>
        </p:nvSpPr>
        <p:spPr>
          <a:xfrm>
            <a:off x="1276027" y="4972643"/>
            <a:ext cx="9215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 smtClean="0"/>
              <a:t>각 프로젝트의 주소를 입력해서 데이터 다운로드 및 분석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정확도를 측정</a:t>
            </a:r>
            <a:endParaRPr lang="en-US" altLang="ko-KR" dirty="0" smtClean="0"/>
          </a:p>
          <a:p>
            <a:pPr algn="just"/>
            <a:endParaRPr lang="en-US" altLang="ko-KR" dirty="0"/>
          </a:p>
          <a:p>
            <a:pPr algn="just"/>
            <a:r>
              <a:rPr lang="ko-KR" altLang="en-US" dirty="0" smtClean="0"/>
              <a:t>분석 결과와 제작한 코드의 내용을 비교해서 정확한 결과가 나왔는지 확인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950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740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데모 환경 설계 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프로젝트 매칭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</a:rPr>
              <a:t>7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4C79D08-4B61-B544-A35F-17F6424CF35F}"/>
              </a:ext>
            </a:extLst>
          </p:cNvPr>
          <p:cNvSpPr/>
          <p:nvPr/>
        </p:nvSpPr>
        <p:spPr>
          <a:xfrm>
            <a:off x="519798" y="1961587"/>
            <a:ext cx="10447241" cy="2011443"/>
          </a:xfrm>
          <a:prstGeom prst="roundRect">
            <a:avLst/>
          </a:prstGeom>
          <a:noFill/>
          <a:ln w="19050">
            <a:solidFill>
              <a:srgbClr val="F8E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00B0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106A8-B50F-8F4E-86A1-17463F183A98}"/>
              </a:ext>
            </a:extLst>
          </p:cNvPr>
          <p:cNvSpPr/>
          <p:nvPr/>
        </p:nvSpPr>
        <p:spPr>
          <a:xfrm>
            <a:off x="1125804" y="1744143"/>
            <a:ext cx="1207943" cy="475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rgbClr val="FBCE01"/>
                </a:solidFill>
              </a:rPr>
              <a:t>데모 환경</a:t>
            </a:r>
            <a:endParaRPr kumimoji="1" lang="ko-Kore-KR" altLang="en-US" dirty="0">
              <a:solidFill>
                <a:srgbClr val="FBCE0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1D5487-1ABC-C54A-A7B3-2B83777F78ED}"/>
              </a:ext>
            </a:extLst>
          </p:cNvPr>
          <p:cNvSpPr txBox="1"/>
          <p:nvPr/>
        </p:nvSpPr>
        <p:spPr>
          <a:xfrm>
            <a:off x="1276026" y="2414666"/>
            <a:ext cx="92156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 smtClean="0"/>
              <a:t>개발 분야를 웹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프론트엔드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백엔드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앱</a:t>
            </a:r>
            <a:r>
              <a:rPr lang="en-US" altLang="ko-KR" dirty="0" smtClean="0"/>
              <a:t>/</a:t>
            </a:r>
            <a:r>
              <a:rPr lang="ko-KR" altLang="en-US" dirty="0" smtClean="0"/>
              <a:t>안드로이드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앱</a:t>
            </a:r>
            <a:r>
              <a:rPr lang="en-US" altLang="ko-KR" dirty="0" smtClean="0"/>
              <a:t>/IOS, </a:t>
            </a:r>
            <a:r>
              <a:rPr lang="ko-KR" altLang="en-US" dirty="0" smtClean="0"/>
              <a:t>하드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임베디드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</a:t>
            </a:r>
            <a:r>
              <a:rPr lang="en-US" altLang="ko-KR" dirty="0" smtClean="0"/>
              <a:t>/IOT, AI, </a:t>
            </a:r>
            <a:r>
              <a:rPr lang="ko-KR" altLang="en-US" dirty="0" smtClean="0"/>
              <a:t>보안 등으로 분류</a:t>
            </a:r>
            <a:endParaRPr lang="en-US" altLang="ko-KR" dirty="0" smtClean="0"/>
          </a:p>
          <a:p>
            <a:pPr algn="just"/>
            <a:endParaRPr lang="en-US" altLang="en-US" dirty="0"/>
          </a:p>
          <a:p>
            <a:pPr algn="just"/>
            <a:r>
              <a:rPr lang="ko-KR" altLang="en-US" dirty="0" smtClean="0"/>
              <a:t>각 분야별 개발자들의 유저 데이터를 미리 회원가입 해 놓음</a:t>
            </a:r>
            <a:endParaRPr lang="ko-Kore-KR" altLang="en-US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44C79D08-4B61-B544-A35F-17F6424CF35F}"/>
              </a:ext>
            </a:extLst>
          </p:cNvPr>
          <p:cNvSpPr/>
          <p:nvPr/>
        </p:nvSpPr>
        <p:spPr>
          <a:xfrm>
            <a:off x="519798" y="4530680"/>
            <a:ext cx="10322954" cy="1807256"/>
          </a:xfrm>
          <a:prstGeom prst="roundRect">
            <a:avLst/>
          </a:prstGeom>
          <a:noFill/>
          <a:ln w="19050">
            <a:solidFill>
              <a:srgbClr val="F8E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00B0F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F106A8-B50F-8F4E-86A1-17463F183A98}"/>
              </a:ext>
            </a:extLst>
          </p:cNvPr>
          <p:cNvSpPr/>
          <p:nvPr/>
        </p:nvSpPr>
        <p:spPr>
          <a:xfrm>
            <a:off x="1125804" y="4284931"/>
            <a:ext cx="1199522" cy="492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rgbClr val="FBCE01"/>
                </a:solidFill>
              </a:rPr>
              <a:t>데모 방법</a:t>
            </a:r>
            <a:endParaRPr kumimoji="1" lang="ko-Kore-KR" altLang="en-US" dirty="0">
              <a:solidFill>
                <a:srgbClr val="FBCE0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1D5487-1ABC-C54A-A7B3-2B83777F78ED}"/>
              </a:ext>
            </a:extLst>
          </p:cNvPr>
          <p:cNvSpPr txBox="1"/>
          <p:nvPr/>
        </p:nvSpPr>
        <p:spPr>
          <a:xfrm>
            <a:off x="1276026" y="4819108"/>
            <a:ext cx="92156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 smtClean="0"/>
              <a:t>프로젝트 구인 게시판에 특정 분야의 개발자를 모집하는 프로젝트 모집 글을 작성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적당한 유저를 매칭시켜 주는지 확인</a:t>
            </a:r>
            <a:endParaRPr lang="en-US" altLang="ko-KR" dirty="0" smtClean="0"/>
          </a:p>
          <a:p>
            <a:pPr algn="just"/>
            <a:endParaRPr lang="en-US" altLang="ko-KR" dirty="0"/>
          </a:p>
          <a:p>
            <a:pPr algn="just"/>
            <a:r>
              <a:rPr lang="ko-KR" altLang="en-US" dirty="0" smtClean="0"/>
              <a:t>이후 다른 아이디로 로그인해 이번에는 프로젝트 추천 요청 혹은 프로젝트 분석을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알맞은 프로젝트를 추천해 주는지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8084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B228D9-6D21-4F83-9B41-BF280C6635D1}"/>
              </a:ext>
            </a:extLst>
          </p:cNvPr>
          <p:cNvSpPr/>
          <p:nvPr/>
        </p:nvSpPr>
        <p:spPr>
          <a:xfrm>
            <a:off x="1686547" y="1761256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52337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6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지난 발표 지적 사항</a:t>
            </a:r>
            <a:endParaRPr lang="ko-KR" altLang="en-US" sz="3200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09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Functional requirements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10054923" y="579362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A8A38BF-FDE7-4759-AF5D-59E562F68880}"/>
              </a:ext>
            </a:extLst>
          </p:cNvPr>
          <p:cNvSpPr/>
          <p:nvPr/>
        </p:nvSpPr>
        <p:spPr>
          <a:xfrm>
            <a:off x="2039032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지적 사항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F86C1B0-05AC-4245-8E47-FD4D7377F732}"/>
              </a:ext>
            </a:extLst>
          </p:cNvPr>
          <p:cNvSpPr/>
          <p:nvPr/>
        </p:nvSpPr>
        <p:spPr>
          <a:xfrm>
            <a:off x="7558934" y="1761256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5989352-B239-4C55-838E-5804B43E59A9}"/>
              </a:ext>
            </a:extLst>
          </p:cNvPr>
          <p:cNvSpPr/>
          <p:nvPr/>
        </p:nvSpPr>
        <p:spPr>
          <a:xfrm>
            <a:off x="7911419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지적 사항에 대한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답변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761608" y="3364637"/>
            <a:ext cx="1540978" cy="16690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85165" y="3704233"/>
            <a:ext cx="280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코드를 분석하고 완성도를</a:t>
            </a:r>
            <a:endParaRPr lang="en-US" altLang="ko-KR" dirty="0" smtClean="0"/>
          </a:p>
          <a:p>
            <a:r>
              <a:rPr lang="ko-KR" altLang="en-US" dirty="0" smtClean="0"/>
              <a:t>평가하는 것의 난이도가</a:t>
            </a:r>
            <a:endParaRPr lang="en-US" altLang="ko-KR" dirty="0" smtClean="0"/>
          </a:p>
          <a:p>
            <a:r>
              <a:rPr lang="ko-KR" altLang="en-US" dirty="0" smtClean="0"/>
              <a:t>높은데 제작 가능한가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34055" y="3276518"/>
            <a:ext cx="3222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관련 논문들을 분석해서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사용한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라이브러리 분석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코드의 완성도를 </a:t>
            </a:r>
            <a:r>
              <a:rPr lang="ko-KR" altLang="en-US" dirty="0" err="1" smtClean="0"/>
              <a:t>ㅇㅇㅇ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ㅇㅇㅇ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ㅇㅇㅇ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기준으로 분석해서</a:t>
            </a:r>
            <a:endParaRPr lang="en-US" altLang="ko-KR" dirty="0" smtClean="0"/>
          </a:p>
          <a:p>
            <a:r>
              <a:rPr lang="ko-KR" altLang="en-US" dirty="0" smtClean="0"/>
              <a:t>보여줌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039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업무 분담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8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970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업무분담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8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39756" y="1269066"/>
          <a:ext cx="9955767" cy="5513612"/>
        </p:xfrm>
        <a:graphic>
          <a:graphicData uri="http://schemas.openxmlformats.org/drawingml/2006/table">
            <a:tbl>
              <a:tblPr/>
              <a:tblGrid>
                <a:gridCol w="1343607">
                  <a:extLst>
                    <a:ext uri="{9D8B030D-6E8A-4147-A177-3AD203B41FA5}">
                      <a16:colId xmlns:a16="http://schemas.microsoft.com/office/drawing/2014/main" val="1703749075"/>
                    </a:ext>
                  </a:extLst>
                </a:gridCol>
                <a:gridCol w="2153040">
                  <a:extLst>
                    <a:ext uri="{9D8B030D-6E8A-4147-A177-3AD203B41FA5}">
                      <a16:colId xmlns:a16="http://schemas.microsoft.com/office/drawing/2014/main" val="2896339760"/>
                    </a:ext>
                  </a:extLst>
                </a:gridCol>
                <a:gridCol w="2153040">
                  <a:extLst>
                    <a:ext uri="{9D8B030D-6E8A-4147-A177-3AD203B41FA5}">
                      <a16:colId xmlns:a16="http://schemas.microsoft.com/office/drawing/2014/main" val="1856357124"/>
                    </a:ext>
                  </a:extLst>
                </a:gridCol>
                <a:gridCol w="2153040">
                  <a:extLst>
                    <a:ext uri="{9D8B030D-6E8A-4147-A177-3AD203B41FA5}">
                      <a16:colId xmlns:a16="http://schemas.microsoft.com/office/drawing/2014/main" val="1422598446"/>
                    </a:ext>
                  </a:extLst>
                </a:gridCol>
                <a:gridCol w="2153040">
                  <a:extLst>
                    <a:ext uri="{9D8B030D-6E8A-4147-A177-3AD203B41FA5}">
                      <a16:colId xmlns:a16="http://schemas.microsoft.com/office/drawing/2014/main" val="1538834103"/>
                    </a:ext>
                  </a:extLst>
                </a:gridCol>
              </a:tblGrid>
              <a:tr h="4602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김형환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서원호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이승철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74996"/>
                  </a:ext>
                </a:extLst>
              </a:tr>
              <a:tr h="901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 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깃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관련 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머신 러닝을 이용한 데이터 분석 방법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dirty="0"/>
                        <a:t>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개발자를 위한 로드 맵 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866622"/>
                  </a:ext>
                </a:extLst>
              </a:tr>
              <a:tr h="117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깃 </a:t>
                      </a:r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를 이용하여 데이터 추출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db</a:t>
                      </a:r>
                      <a:r>
                        <a:rPr lang="ko-KR" altLang="en-US" dirty="0"/>
                        <a:t>를 이용해 유저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데이터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머신 러닝을 통한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데이터 분석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sz="1800" spc="-150" dirty="0"/>
                        <a:t>분석 데이터를 </a:t>
                      </a:r>
                      <a:endParaRPr lang="en-US" altLang="ko-KR" sz="1800" spc="-1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/>
                        <a:t>NoSQL</a:t>
                      </a:r>
                      <a:r>
                        <a:rPr lang="ko-KR" altLang="en-US" sz="1800" spc="-150" dirty="0"/>
                        <a:t>에 저장</a:t>
                      </a:r>
                      <a:endParaRPr lang="en-US" altLang="ko-KR" sz="1800" spc="-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프론트 </a:t>
                      </a:r>
                      <a:r>
                        <a:rPr lang="ko-KR" altLang="en-US" dirty="0" err="1"/>
                        <a:t>엔드</a:t>
                      </a:r>
                      <a:r>
                        <a:rPr lang="ko-KR" altLang="en-US" dirty="0"/>
                        <a:t>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홈페이지 디자인 및 데이터 시각화 등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-cloud</a:t>
                      </a:r>
                      <a:r>
                        <a:rPr lang="en-US" altLang="ko-KR" baseline="0" dirty="0"/>
                        <a:t> service</a:t>
                      </a:r>
                      <a:r>
                        <a:rPr lang="ko-KR" altLang="en-US" baseline="0" dirty="0"/>
                        <a:t>를 이용한 서버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94761"/>
                  </a:ext>
                </a:extLst>
              </a:tr>
              <a:tr h="1442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깃 허브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입력 시 계정에서 데이터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baseline="0" dirty="0"/>
                        <a:t>가져오기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-</a:t>
                      </a:r>
                      <a:r>
                        <a:rPr lang="ko-KR" altLang="en-US" baseline="0" dirty="0"/>
                        <a:t>가져온 데이터 및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baseline="0" dirty="0"/>
                        <a:t>유저 데이터 관리</a:t>
                      </a:r>
                      <a:endParaRPr lang="en-US" altLang="ko-KR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깃 허브에서 가져온 데이터 분석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데이터 분석을 통한 사용자의 실력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dirty="0"/>
                        <a:t>객관화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홈페이지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분석된 데이터 시각화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데이터 바탕으로 로드 맵 제공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88397"/>
                  </a:ext>
                </a:extLst>
              </a:tr>
              <a:tr h="743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데이터 추출 테스트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데이터 분석 후 실력 객관화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395041"/>
                  </a:ext>
                </a:extLst>
              </a:tr>
              <a:tr h="743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발표 </a:t>
                      </a:r>
                      <a:r>
                        <a:rPr lang="en-US" altLang="ko-KR" dirty="0"/>
                        <a:t>PPT </a:t>
                      </a:r>
                      <a:r>
                        <a:rPr lang="ko-KR" altLang="en-US" dirty="0"/>
                        <a:t>제작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보고서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86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800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수행 일정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9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4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수행 일정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9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85874" y="1269066"/>
          <a:ext cx="11822623" cy="5334012"/>
        </p:xfrm>
        <a:graphic>
          <a:graphicData uri="http://schemas.openxmlformats.org/drawingml/2006/table">
            <a:tbl>
              <a:tblPr/>
              <a:tblGrid>
                <a:gridCol w="1536940">
                  <a:extLst>
                    <a:ext uri="{9D8B030D-6E8A-4147-A177-3AD203B41FA5}">
                      <a16:colId xmlns:a16="http://schemas.microsoft.com/office/drawing/2014/main" val="1703749075"/>
                    </a:ext>
                  </a:extLst>
                </a:gridCol>
                <a:gridCol w="2877612">
                  <a:extLst>
                    <a:ext uri="{9D8B030D-6E8A-4147-A177-3AD203B41FA5}">
                      <a16:colId xmlns:a16="http://schemas.microsoft.com/office/drawing/2014/main" val="2896339760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1856357124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2631805946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938952855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1422598446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272896587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174151995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2337305000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1538834103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3022985355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2511672751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75759077"/>
                    </a:ext>
                  </a:extLst>
                </a:gridCol>
              </a:tblGrid>
              <a:tr h="363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74996"/>
                  </a:ext>
                </a:extLst>
              </a:tr>
              <a:tr h="679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요구사항 분석 및 목표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866622"/>
                  </a:ext>
                </a:extLst>
              </a:tr>
              <a:tr h="690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시스템 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프론트 </a:t>
                      </a:r>
                      <a:r>
                        <a:rPr lang="ko-KR" altLang="en-US" dirty="0" err="1"/>
                        <a:t>엔드</a:t>
                      </a:r>
                      <a:r>
                        <a:rPr lang="ko-KR" altLang="en-US" dirty="0"/>
                        <a:t>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94761"/>
                  </a:ext>
                </a:extLst>
              </a:tr>
              <a:tr h="979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데이터 추출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데이터 분석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홈페이지 구현 및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데이터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시각화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88397"/>
                  </a:ext>
                </a:extLst>
              </a:tr>
              <a:tr h="489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데이터 추출 테스트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데이터 분석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395041"/>
                  </a:ext>
                </a:extLst>
              </a:tr>
              <a:tr h="489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자료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최종 발표 </a:t>
                      </a:r>
                      <a:r>
                        <a:rPr lang="en-US" altLang="ko-KR" dirty="0" err="1"/>
                        <a:t>ppt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작성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-</a:t>
                      </a:r>
                      <a:r>
                        <a:rPr lang="ko-KR" altLang="en-US" baseline="0" dirty="0"/>
                        <a:t>보고서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770880"/>
                  </a:ext>
                </a:extLst>
              </a:tr>
              <a:tr h="489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산업기술대전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산업기술대전 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86531"/>
                  </a:ext>
                </a:extLst>
              </a:tr>
              <a:tr h="489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최종 보고서 작성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프로그램 </a:t>
                      </a:r>
                      <a:r>
                        <a:rPr lang="ko-KR" altLang="en-US" dirty="0" err="1"/>
                        <a:t>패키징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97816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 flipV="1">
            <a:off x="4590661" y="1810139"/>
            <a:ext cx="6718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4926563" y="2494384"/>
            <a:ext cx="6718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4926563" y="2755641"/>
            <a:ext cx="6718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5598367" y="3190698"/>
            <a:ext cx="3396343" cy="66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5598367" y="3435208"/>
            <a:ext cx="3396343" cy="20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5598367" y="3719703"/>
            <a:ext cx="3396343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244179" y="4607511"/>
            <a:ext cx="2730245" cy="229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8994710" y="4967095"/>
            <a:ext cx="1343608" cy="1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8994710" y="5268785"/>
            <a:ext cx="1343608" cy="30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10991460" y="5697995"/>
            <a:ext cx="354564" cy="3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9974424" y="6447453"/>
            <a:ext cx="2034073" cy="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10338318" y="6145763"/>
            <a:ext cx="1670179" cy="64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7244179" y="4360296"/>
            <a:ext cx="2730245" cy="7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086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970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2">
                    <a:lumMod val="50000"/>
                  </a:schemeClr>
                </a:solidFill>
              </a:rPr>
              <a:t>필요 기술 </a:t>
            </a:r>
            <a:r>
              <a:rPr lang="ko-KR" altLang="en-US" sz="3600" spc="-300" dirty="0" smtClean="0">
                <a:solidFill>
                  <a:schemeClr val="tx2">
                    <a:lumMod val="50000"/>
                  </a:schemeClr>
                </a:solidFill>
              </a:rPr>
              <a:t>및</a:t>
            </a:r>
            <a:r>
              <a:rPr lang="en-US" altLang="ko-KR" sz="3600" spc="-3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3600" spc="-300" dirty="0" smtClean="0">
                <a:solidFill>
                  <a:schemeClr val="tx2">
                    <a:lumMod val="50000"/>
                  </a:schemeClr>
                </a:solidFill>
              </a:rPr>
              <a:t>참고 문헌</a:t>
            </a:r>
            <a:endParaRPr lang="ko-KR" altLang="en-US" sz="36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5650572" y="1633249"/>
            <a:ext cx="11464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chemeClr val="accent2"/>
                </a:solidFill>
              </a:rPr>
              <a:t>10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900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348567" y="2916039"/>
            <a:ext cx="3494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accent2"/>
                </a:solidFill>
              </a:rPr>
              <a:t>감사합니다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종합 설계 개요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accent4">
                    <a:lumMod val="50000"/>
                  </a:schemeClr>
                </a:solidFill>
              </a:rPr>
              <a:t>연구 개발 배경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D6CDC-A13C-944B-9141-7232C8042331}"/>
              </a:ext>
            </a:extLst>
          </p:cNvPr>
          <p:cNvSpPr txBox="1"/>
          <p:nvPr/>
        </p:nvSpPr>
        <p:spPr>
          <a:xfrm>
            <a:off x="1190436" y="1898750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AED8C9-FB5A-6849-A856-68B04A6FC402}"/>
              </a:ext>
            </a:extLst>
          </p:cNvPr>
          <p:cNvSpPr txBox="1"/>
          <p:nvPr/>
        </p:nvSpPr>
        <p:spPr>
          <a:xfrm>
            <a:off x="8458658" y="4326384"/>
            <a:ext cx="3131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현재 컴퓨터공학과에 재학 중인 대학생 또는 취업 </a:t>
            </a:r>
            <a:r>
              <a:rPr lang="ko-KR" altLang="en-US" sz="1400" dirty="0" err="1"/>
              <a:t>준비생</a:t>
            </a:r>
            <a:r>
              <a:rPr lang="ko-KR" altLang="en-US" sz="1400" dirty="0"/>
              <a:t> </a:t>
            </a:r>
            <a:r>
              <a:rPr lang="en-US" altLang="ko-KR" sz="1400" dirty="0"/>
              <a:t>40</a:t>
            </a:r>
            <a:r>
              <a:rPr lang="ko-KR" altLang="en-US" sz="1400" dirty="0"/>
              <a:t>명을 대상으로 조사한 결과</a:t>
            </a:r>
            <a:r>
              <a:rPr lang="en-US" altLang="ko-KR" sz="1400" dirty="0"/>
              <a:t>,</a:t>
            </a:r>
          </a:p>
          <a:p>
            <a:pPr algn="just"/>
            <a:endParaRPr lang="en-US" altLang="ko-KR" sz="1400" dirty="0"/>
          </a:p>
          <a:p>
            <a:pPr algn="just"/>
            <a:r>
              <a:rPr lang="ko-KR" altLang="en-US" sz="1400" dirty="0"/>
              <a:t>포트폴리오에 대해 알고 계획해본 적이 다소 있지만 포트폴리오 작성에 어려움을 느껴 직접 작성해 본 인원이 적었으며</a:t>
            </a:r>
            <a:r>
              <a:rPr lang="en-US" altLang="ko-KR" sz="1400" dirty="0"/>
              <a:t>,</a:t>
            </a:r>
            <a:r>
              <a:rPr lang="ko-KR" altLang="en-US" sz="1400" dirty="0"/>
              <a:t> 도움을 받아본 인원이 거의 없었음을 알 수 있었음</a:t>
            </a:r>
            <a:endParaRPr lang="en-US" altLang="ko-KR" sz="14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99812D7-5C8F-2344-B62D-A24B1CF121EF}"/>
              </a:ext>
            </a:extLst>
          </p:cNvPr>
          <p:cNvGrpSpPr/>
          <p:nvPr/>
        </p:nvGrpSpPr>
        <p:grpSpPr>
          <a:xfrm>
            <a:off x="267028" y="1661629"/>
            <a:ext cx="2885555" cy="1879951"/>
            <a:chOff x="281014" y="4083318"/>
            <a:chExt cx="2885555" cy="187995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909710-9EFC-BE4C-B91C-855EA24DD71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개발 입문자들 및 처음 포트폴리오를 구성하려는 학생들에게는 선배나 멘토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관련 </a:t>
              </a:r>
              <a:r>
                <a:rPr lang="ko-KR" altLang="en-US" sz="1400" dirty="0" err="1"/>
                <a:t>비교과</a:t>
              </a:r>
              <a:r>
                <a:rPr lang="ko-KR" altLang="en-US" sz="1400" dirty="0"/>
                <a:t> 활동이 없는 경우 접근하기 어려워 제작에 어려움을 겪는 학생들이 많음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21A83-86AB-5B44-A361-7F70E02FE46F}"/>
                </a:ext>
              </a:extLst>
            </p:cNvPr>
            <p:cNvSpPr txBox="1"/>
            <p:nvPr/>
          </p:nvSpPr>
          <p:spPr>
            <a:xfrm>
              <a:off x="314505" y="4083318"/>
              <a:ext cx="28520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개발 입문자들의 포트폴리오</a:t>
              </a:r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어려운 제작 접근성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F82BFBB-19B2-554C-943A-C895DFB66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69" y="1422917"/>
            <a:ext cx="2273300" cy="2133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510875-C92B-8049-886B-6FEE8FE9D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851" y="4158420"/>
            <a:ext cx="2273300" cy="21209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EC83A9C0-ABBC-3240-8070-670306DBA1BC}"/>
              </a:ext>
            </a:extLst>
          </p:cNvPr>
          <p:cNvGrpSpPr/>
          <p:nvPr/>
        </p:nvGrpSpPr>
        <p:grpSpPr>
          <a:xfrm>
            <a:off x="6088523" y="1469778"/>
            <a:ext cx="2921000" cy="2039877"/>
            <a:chOff x="6756400" y="1536364"/>
            <a:chExt cx="2921000" cy="203987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8B83682-4468-6A41-93B6-A51948B5F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400" y="1536364"/>
              <a:ext cx="2921000" cy="127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6C65467-63E9-534D-BFB4-AA1D5E64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4469" y="1760141"/>
              <a:ext cx="2222500" cy="1816100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7AFD3055-5741-404C-AD18-21E6972C3C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900" y="1482478"/>
            <a:ext cx="2717800" cy="1016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E4D96B4-739C-2140-BD7D-87B76DB2B2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250" y="1693555"/>
            <a:ext cx="2197100" cy="18161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C14C36E-E803-7643-8443-7DE1553A07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58" y="4139590"/>
            <a:ext cx="23241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5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연구 개발 배경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88BA3-3027-4F46-BDAA-FA64BD518831}"/>
              </a:ext>
            </a:extLst>
          </p:cNvPr>
          <p:cNvSpPr txBox="1"/>
          <p:nvPr/>
        </p:nvSpPr>
        <p:spPr>
          <a:xfrm>
            <a:off x="1321607" y="1385107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AED8C9-FB5A-6849-A856-68B04A6FC402}"/>
              </a:ext>
            </a:extLst>
          </p:cNvPr>
          <p:cNvSpPr txBox="1"/>
          <p:nvPr/>
        </p:nvSpPr>
        <p:spPr>
          <a:xfrm>
            <a:off x="8458658" y="4326384"/>
            <a:ext cx="3131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포트폴리오를 작성할 수 있는 틀을 제공하는 서비스가 있으나 그 이후 서포트해주는 서비스를 제공하는 어플리케이션을 찾아보기 힘듦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33EF06-0F84-F046-AE6C-7B0890252A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81" y="4015878"/>
            <a:ext cx="4200258" cy="24699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D6B798-1F2B-D149-A6F8-135245E4E0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81" y="1353306"/>
            <a:ext cx="4200258" cy="25196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D0186B-46AA-1943-B2D3-CCC2E1FA59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273" y="1465802"/>
            <a:ext cx="3840490" cy="2294632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0ED70D-B188-EA49-B1B7-9BCAF280FBF3}"/>
              </a:ext>
            </a:extLst>
          </p:cNvPr>
          <p:cNvGrpSpPr/>
          <p:nvPr/>
        </p:nvGrpSpPr>
        <p:grpSpPr>
          <a:xfrm>
            <a:off x="185879" y="1769827"/>
            <a:ext cx="2896948" cy="1691124"/>
            <a:chOff x="261753" y="4235821"/>
            <a:chExt cx="2896948" cy="16911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A6F3A8-3F9E-3C4F-ABEE-D72209B95701}"/>
                </a:ext>
              </a:extLst>
            </p:cNvPr>
            <p:cNvSpPr txBox="1"/>
            <p:nvPr/>
          </p:nvSpPr>
          <p:spPr>
            <a:xfrm>
              <a:off x="281014" y="4757394"/>
              <a:ext cx="285842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다른 취업 정보 웹사이트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교내 홈페이지 등에서 이력서 및 포트폴리오 작성 틀을 제공하는 서비스가 있으나 관리를 도와주는 서비스를 찾기 힘들었음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3B2B49-5B52-0145-A6FF-A06655773569}"/>
                </a:ext>
              </a:extLst>
            </p:cNvPr>
            <p:cNvSpPr txBox="1"/>
            <p:nvPr/>
          </p:nvSpPr>
          <p:spPr>
            <a:xfrm>
              <a:off x="261753" y="4235821"/>
              <a:ext cx="2896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포트폴리오 관리 서비스 부재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798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[R] 19">
            <a:extLst>
              <a:ext uri="{FF2B5EF4-FFF2-40B4-BE49-F238E27FC236}">
                <a16:creationId xmlns:a16="http://schemas.microsoft.com/office/drawing/2014/main" id="{F3768DEB-AA00-429C-B40A-70D415C751B5}"/>
              </a:ext>
            </a:extLst>
          </p:cNvPr>
          <p:cNvCxnSpPr>
            <a:cxnSpLocks/>
            <a:stCxn id="23" idx="5"/>
            <a:endCxn id="16" idx="2"/>
          </p:cNvCxnSpPr>
          <p:nvPr/>
        </p:nvCxnSpPr>
        <p:spPr>
          <a:xfrm flipV="1">
            <a:off x="5359795" y="4302489"/>
            <a:ext cx="1187840" cy="1943655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연구 개발 목표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C5D4A58-95E5-4C28-94BB-363379952484}"/>
              </a:ext>
            </a:extLst>
          </p:cNvPr>
          <p:cNvSpPr txBox="1"/>
          <p:nvPr/>
        </p:nvSpPr>
        <p:spPr>
          <a:xfrm>
            <a:off x="1210510" y="189000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0F8BEFB2-BBD9-4D2A-9254-3DF9701107E7}"/>
              </a:ext>
            </a:extLst>
          </p:cNvPr>
          <p:cNvGrpSpPr/>
          <p:nvPr/>
        </p:nvGrpSpPr>
        <p:grpSpPr>
          <a:xfrm>
            <a:off x="218702" y="1678697"/>
            <a:ext cx="2907564" cy="2137601"/>
            <a:chOff x="231876" y="4235821"/>
            <a:chExt cx="2907564" cy="1584577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B747067-C4B8-46A9-B232-4C068E038A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026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smtClean="0"/>
                <a:t>개발 </a:t>
              </a:r>
              <a:r>
                <a:rPr lang="ko-KR" altLang="en-US" sz="1400" dirty="0" err="1" smtClean="0"/>
                <a:t>입문자들이</a:t>
              </a:r>
              <a:r>
                <a:rPr lang="ko-KR" altLang="en-US" sz="1400" dirty="0" smtClean="0"/>
                <a:t> 포트폴리오를 쉽게 작성할 수 있도록 함</a:t>
              </a:r>
              <a:endParaRPr lang="en-US" altLang="ko-KR" sz="1400" dirty="0" smtClean="0"/>
            </a:p>
            <a:p>
              <a:pPr algn="just"/>
              <a:r>
                <a:rPr lang="ko-KR" altLang="en-US" sz="1400" dirty="0" smtClean="0"/>
                <a:t>본인의 프로젝트를 분석해서 코드의 완성도나 실력을 수치화 할 수 있음</a:t>
              </a:r>
              <a:endParaRPr lang="en-US" altLang="ko-KR" sz="1400" dirty="0" smtClean="0"/>
            </a:p>
            <a:p>
              <a:pPr algn="just"/>
              <a:r>
                <a:rPr lang="ko-KR" altLang="en-US" sz="1400" dirty="0" smtClean="0"/>
                <a:t>프로젝트를 진행하기 위한 팀원들을 모집하기 용이함</a:t>
              </a:r>
              <a:endParaRPr lang="ko-KR" altLang="en-US" sz="1400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012032A-CFF1-42E5-9D45-BA48C2A5575A}"/>
                </a:ext>
              </a:extLst>
            </p:cNvPr>
            <p:cNvSpPr txBox="1"/>
            <p:nvPr/>
          </p:nvSpPr>
          <p:spPr>
            <a:xfrm>
              <a:off x="231876" y="4235821"/>
              <a:ext cx="28520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개발 </a:t>
              </a:r>
              <a:r>
                <a:rPr lang="ko-KR" altLang="en-US" sz="20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입문자들의</a:t>
              </a:r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포트폴리오</a:t>
              </a:r>
              <a:endPara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제작 및 관리의 용이성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9CB573A1-1ED2-234B-A895-BB7EC7FC119F}"/>
              </a:ext>
            </a:extLst>
          </p:cNvPr>
          <p:cNvSpPr/>
          <p:nvPr/>
        </p:nvSpPr>
        <p:spPr>
          <a:xfrm>
            <a:off x="6547635" y="3423106"/>
            <a:ext cx="1758766" cy="1758766"/>
          </a:xfrm>
          <a:prstGeom prst="ellipse">
            <a:avLst/>
          </a:prstGeom>
          <a:solidFill>
            <a:srgbClr val="7C8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포트폴리오</a:t>
            </a:r>
            <a:endParaRPr lang="en-US" altLang="ko-KR" dirty="0"/>
          </a:p>
          <a:p>
            <a:pPr algn="ctr"/>
            <a:r>
              <a:rPr lang="ko-KR" altLang="en-US" dirty="0"/>
              <a:t>관리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985DD9CE-0EF8-FA46-90EF-ED2C9600EC29}"/>
              </a:ext>
            </a:extLst>
          </p:cNvPr>
          <p:cNvCxnSpPr>
            <a:cxnSpLocks/>
            <a:stCxn id="16" idx="7"/>
            <a:endCxn id="18" idx="4"/>
          </p:cNvCxnSpPr>
          <p:nvPr/>
        </p:nvCxnSpPr>
        <p:spPr>
          <a:xfrm flipH="1" flipV="1">
            <a:off x="7229071" y="2659447"/>
            <a:ext cx="819765" cy="102122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86A2952-8BCD-EA47-A824-FA33F10C03BE}"/>
              </a:ext>
            </a:extLst>
          </p:cNvPr>
          <p:cNvCxnSpPr>
            <a:cxnSpLocks/>
            <a:stCxn id="21" idx="2"/>
            <a:endCxn id="16" idx="5"/>
          </p:cNvCxnSpPr>
          <p:nvPr/>
        </p:nvCxnSpPr>
        <p:spPr>
          <a:xfrm flipH="1" flipV="1">
            <a:off x="8048836" y="4924307"/>
            <a:ext cx="1410910" cy="257565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0842CC07-5ADC-403D-9607-778CB4436964}"/>
              </a:ext>
            </a:extLst>
          </p:cNvPr>
          <p:cNvGrpSpPr/>
          <p:nvPr/>
        </p:nvGrpSpPr>
        <p:grpSpPr>
          <a:xfrm>
            <a:off x="6349688" y="900681"/>
            <a:ext cx="1758766" cy="1758766"/>
            <a:chOff x="8349519" y="936952"/>
            <a:chExt cx="1758766" cy="1758766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3341070-0B99-4A2A-A397-FE1510710447}"/>
                </a:ext>
              </a:extLst>
            </p:cNvPr>
            <p:cNvSpPr/>
            <p:nvPr/>
          </p:nvSpPr>
          <p:spPr>
            <a:xfrm>
              <a:off x="8349519" y="936952"/>
              <a:ext cx="1758766" cy="17587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25CD4E-7510-40ED-BFBB-26AD5E9EBA26}"/>
                </a:ext>
              </a:extLst>
            </p:cNvPr>
            <p:cNvSpPr txBox="1"/>
            <p:nvPr/>
          </p:nvSpPr>
          <p:spPr>
            <a:xfrm>
              <a:off x="8369533" y="1631669"/>
              <a:ext cx="17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j-lt"/>
                </a:rPr>
                <a:t>포트폴리오</a:t>
              </a:r>
              <a:r>
                <a:rPr lang="en-US" altLang="ko-KR" dirty="0">
                  <a:latin typeface="+mj-lt"/>
                </a:rPr>
                <a:t> </a:t>
              </a:r>
              <a:r>
                <a:rPr lang="ko-KR" altLang="en-US" dirty="0" smtClean="0">
                  <a:latin typeface="+mj-lt"/>
                </a:rPr>
                <a:t>제작</a:t>
              </a:r>
              <a:endParaRPr lang="ko-KR" altLang="en-US" dirty="0"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AFD2FF-A4BB-403E-98DF-D29632B61E9E}"/>
              </a:ext>
            </a:extLst>
          </p:cNvPr>
          <p:cNvGrpSpPr/>
          <p:nvPr/>
        </p:nvGrpSpPr>
        <p:grpSpPr>
          <a:xfrm>
            <a:off x="9459746" y="4302489"/>
            <a:ext cx="1758766" cy="1758766"/>
            <a:chOff x="3612714" y="4339189"/>
            <a:chExt cx="1758766" cy="175876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2E21E6D-CC3A-4BD2-BA55-33914B5B4453}"/>
                </a:ext>
              </a:extLst>
            </p:cNvPr>
            <p:cNvSpPr/>
            <p:nvPr/>
          </p:nvSpPr>
          <p:spPr>
            <a:xfrm>
              <a:off x="3612714" y="4339189"/>
              <a:ext cx="1758766" cy="1758766"/>
            </a:xfrm>
            <a:prstGeom prst="ellipse">
              <a:avLst/>
            </a:prstGeom>
            <a:solidFill>
              <a:srgbClr val="EDE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597C2F-A855-4F32-B851-F74FDBADA842}"/>
                </a:ext>
              </a:extLst>
            </p:cNvPr>
            <p:cNvSpPr txBox="1"/>
            <p:nvPr/>
          </p:nvSpPr>
          <p:spPr>
            <a:xfrm>
              <a:off x="3947717" y="5033906"/>
              <a:ext cx="10887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j-lt"/>
                </a:rPr>
                <a:t>프로젝트</a:t>
              </a:r>
              <a:endParaRPr lang="en-US" altLang="ko-KR" dirty="0" smtClean="0">
                <a:latin typeface="+mj-lt"/>
              </a:endParaRPr>
            </a:p>
            <a:p>
              <a:pPr algn="ctr"/>
              <a:r>
                <a:rPr lang="ko-KR" altLang="en-US" dirty="0" smtClean="0">
                  <a:latin typeface="+mj-lt"/>
                </a:rPr>
                <a:t>팀원 모집</a:t>
              </a:r>
              <a:endParaRPr lang="ko-KR" altLang="en-US" dirty="0"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9892EC-660E-4D6D-B4FD-390860699882}"/>
              </a:ext>
            </a:extLst>
          </p:cNvPr>
          <p:cNvGrpSpPr/>
          <p:nvPr/>
        </p:nvGrpSpPr>
        <p:grpSpPr>
          <a:xfrm>
            <a:off x="3858594" y="4744943"/>
            <a:ext cx="1758766" cy="1758766"/>
            <a:chOff x="4218382" y="1584751"/>
            <a:chExt cx="1758766" cy="175876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C9EECAE-9E5B-48B8-9BA5-0D6034E07610}"/>
                </a:ext>
              </a:extLst>
            </p:cNvPr>
            <p:cNvSpPr/>
            <p:nvPr/>
          </p:nvSpPr>
          <p:spPr>
            <a:xfrm>
              <a:off x="4218382" y="1584751"/>
              <a:ext cx="1758766" cy="1758766"/>
            </a:xfrm>
            <a:prstGeom prst="ellipse">
              <a:avLst/>
            </a:prstGeom>
            <a:solidFill>
              <a:srgbClr val="FDD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1E7385-CEF0-4F4B-A6CB-D7DF757EA419}"/>
                </a:ext>
              </a:extLst>
            </p:cNvPr>
            <p:cNvSpPr txBox="1"/>
            <p:nvPr/>
          </p:nvSpPr>
          <p:spPr>
            <a:xfrm>
              <a:off x="4305701" y="2263636"/>
              <a:ext cx="1572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j-lt"/>
                </a:rPr>
                <a:t>프로젝트 분석 </a:t>
              </a:r>
              <a:endParaRPr lang="ko-KR" alt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26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연구 개발 효과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4" name="사각형: 둥근 모서리 5">
            <a:extLst>
              <a:ext uri="{FF2B5EF4-FFF2-40B4-BE49-F238E27FC236}">
                <a16:creationId xmlns:a16="http://schemas.microsoft.com/office/drawing/2014/main" id="{23B228D9-6D21-4F83-9B41-BF280C6635D1}"/>
              </a:ext>
            </a:extLst>
          </p:cNvPr>
          <p:cNvSpPr/>
          <p:nvPr/>
        </p:nvSpPr>
        <p:spPr>
          <a:xfrm>
            <a:off x="683040" y="1867789"/>
            <a:ext cx="10224258" cy="1203884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7">
            <a:extLst>
              <a:ext uri="{FF2B5EF4-FFF2-40B4-BE49-F238E27FC236}">
                <a16:creationId xmlns:a16="http://schemas.microsoft.com/office/drawing/2014/main" id="{AA8A38BF-FDE7-4759-AF5D-59E562F68880}"/>
              </a:ext>
            </a:extLst>
          </p:cNvPr>
          <p:cNvSpPr/>
          <p:nvPr/>
        </p:nvSpPr>
        <p:spPr>
          <a:xfrm>
            <a:off x="1035525" y="1417475"/>
            <a:ext cx="3793927" cy="357691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포트폴리오 제작과 관리가 </a:t>
            </a:r>
            <a:r>
              <a:rPr lang="ko-KR" altLang="en-US" sz="1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쉬워짐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5525" y="2146565"/>
            <a:ext cx="941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손쉽게 포트폴리오를 제작할 수 있으며 다른 사람들의 포트폴리오를 보고 본인의 포트폴리오를 보완 및 수정이 가능함</a:t>
            </a:r>
            <a:endParaRPr lang="ko-KR" altLang="en-US" dirty="0"/>
          </a:p>
        </p:txBody>
      </p:sp>
      <p:sp>
        <p:nvSpPr>
          <p:cNvPr id="28" name="사각형: 둥근 모서리 5">
            <a:extLst>
              <a:ext uri="{FF2B5EF4-FFF2-40B4-BE49-F238E27FC236}">
                <a16:creationId xmlns:a16="http://schemas.microsoft.com/office/drawing/2014/main" id="{23B228D9-6D21-4F83-9B41-BF280C6635D1}"/>
              </a:ext>
            </a:extLst>
          </p:cNvPr>
          <p:cNvSpPr/>
          <p:nvPr/>
        </p:nvSpPr>
        <p:spPr>
          <a:xfrm>
            <a:off x="683040" y="3661374"/>
            <a:ext cx="10224258" cy="1203884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7">
            <a:extLst>
              <a:ext uri="{FF2B5EF4-FFF2-40B4-BE49-F238E27FC236}">
                <a16:creationId xmlns:a16="http://schemas.microsoft.com/office/drawing/2014/main" id="{AA8A38BF-FDE7-4759-AF5D-59E562F68880}"/>
              </a:ext>
            </a:extLst>
          </p:cNvPr>
          <p:cNvSpPr/>
          <p:nvPr/>
        </p:nvSpPr>
        <p:spPr>
          <a:xfrm>
            <a:off x="1035525" y="3211060"/>
            <a:ext cx="3793927" cy="357691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본인의 실력 객관화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35525" y="3940150"/>
            <a:ext cx="941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자신이 진행한 프로젝트의 코드를 분석 받음으로써 어느정도 본인의 실력을 객관화 할 수 있으며 필요에 따라 </a:t>
            </a:r>
            <a:r>
              <a:rPr lang="ko-KR" altLang="en-US" dirty="0" err="1" smtClean="0"/>
              <a:t>로드맵을</a:t>
            </a:r>
            <a:r>
              <a:rPr lang="ko-KR" altLang="en-US" dirty="0" smtClean="0"/>
              <a:t> 제공받을 수 있음</a:t>
            </a:r>
            <a:endParaRPr lang="ko-KR" altLang="en-US" dirty="0"/>
          </a:p>
        </p:txBody>
      </p:sp>
      <p:sp>
        <p:nvSpPr>
          <p:cNvPr id="35" name="사각형: 둥근 모서리 5">
            <a:extLst>
              <a:ext uri="{FF2B5EF4-FFF2-40B4-BE49-F238E27FC236}">
                <a16:creationId xmlns:a16="http://schemas.microsoft.com/office/drawing/2014/main" id="{23B228D9-6D21-4F83-9B41-BF280C6635D1}"/>
              </a:ext>
            </a:extLst>
          </p:cNvPr>
          <p:cNvSpPr/>
          <p:nvPr/>
        </p:nvSpPr>
        <p:spPr>
          <a:xfrm>
            <a:off x="683040" y="5454960"/>
            <a:ext cx="10224258" cy="1203884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27">
            <a:extLst>
              <a:ext uri="{FF2B5EF4-FFF2-40B4-BE49-F238E27FC236}">
                <a16:creationId xmlns:a16="http://schemas.microsoft.com/office/drawing/2014/main" id="{AA8A38BF-FDE7-4759-AF5D-59E562F68880}"/>
              </a:ext>
            </a:extLst>
          </p:cNvPr>
          <p:cNvSpPr/>
          <p:nvPr/>
        </p:nvSpPr>
        <p:spPr>
          <a:xfrm>
            <a:off x="1035525" y="5004646"/>
            <a:ext cx="3793927" cy="357691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팀원 모집 가능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5525" y="5733736"/>
            <a:ext cx="941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실력과 개발 분야에 따라 팀원들을 매칭시켜 주거나</a:t>
            </a:r>
            <a:r>
              <a:rPr lang="en-US" altLang="ko-KR" dirty="0"/>
              <a:t> </a:t>
            </a:r>
            <a:r>
              <a:rPr lang="ko-KR" altLang="en-US" dirty="0" smtClean="0"/>
              <a:t>프로젝트 인원 모집 </a:t>
            </a:r>
            <a:r>
              <a:rPr lang="ko-KR" altLang="en-US" dirty="0"/>
              <a:t>게</a:t>
            </a:r>
            <a:r>
              <a:rPr lang="ko-KR" altLang="en-US" dirty="0" smtClean="0"/>
              <a:t>시판을 통해 팀원을 모집할 수 있어서 프로젝트 진행이 </a:t>
            </a:r>
            <a:r>
              <a:rPr lang="ko-KR" altLang="en-US" dirty="0" err="1" smtClean="0"/>
              <a:t>용이해짐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834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관련 사례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04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1131</Words>
  <Application>Microsoft Office PowerPoint</Application>
  <PresentationFormat>와이드스크린</PresentationFormat>
  <Paragraphs>363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Wingdings</vt:lpstr>
      <vt:lpstr>Arial Nova</vt:lpstr>
      <vt:lpstr>Arial</vt:lpstr>
      <vt:lpstr>나눔스퀘어 Bold</vt:lpstr>
      <vt:lpstr>나눔스퀘어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lee</cp:lastModifiedBy>
  <cp:revision>136</cp:revision>
  <dcterms:created xsi:type="dcterms:W3CDTF">2020-12-13T00:02:47Z</dcterms:created>
  <dcterms:modified xsi:type="dcterms:W3CDTF">2022-03-06T16:27:01Z</dcterms:modified>
</cp:coreProperties>
</file>