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7"/>
  </p:notesMasterIdLst>
  <p:sldIdLst>
    <p:sldId id="257" r:id="rId2"/>
    <p:sldId id="260" r:id="rId3"/>
    <p:sldId id="258" r:id="rId4"/>
    <p:sldId id="287" r:id="rId5"/>
    <p:sldId id="289" r:id="rId6"/>
    <p:sldId id="290" r:id="rId7"/>
    <p:sldId id="291" r:id="rId8"/>
    <p:sldId id="300" r:id="rId9"/>
    <p:sldId id="293" r:id="rId10"/>
    <p:sldId id="329" r:id="rId11"/>
    <p:sldId id="299" r:id="rId12"/>
    <p:sldId id="298" r:id="rId13"/>
    <p:sldId id="310" r:id="rId14"/>
    <p:sldId id="308" r:id="rId15"/>
    <p:sldId id="320" r:id="rId16"/>
    <p:sldId id="331" r:id="rId17"/>
    <p:sldId id="332" r:id="rId18"/>
    <p:sldId id="330" r:id="rId19"/>
    <p:sldId id="312" r:id="rId20"/>
    <p:sldId id="321" r:id="rId21"/>
    <p:sldId id="322" r:id="rId22"/>
    <p:sldId id="323" r:id="rId23"/>
    <p:sldId id="324" r:id="rId24"/>
    <p:sldId id="325" r:id="rId25"/>
    <p:sldId id="285" r:id="rId26"/>
  </p:sldIdLst>
  <p:sldSz cx="12192000" cy="6858000"/>
  <p:notesSz cx="6858000" cy="9144000"/>
  <p:embeddedFontLst>
    <p:embeddedFont>
      <p:font typeface="Arial Nova" panose="020B0504020202020204" pitchFamily="34" charset="0"/>
      <p:regular r:id="rId28"/>
      <p:bold r:id="rId29"/>
      <p:italic r:id="rId30"/>
      <p:boldItalic r:id="rId31"/>
    </p:embeddedFont>
    <p:embeddedFont>
      <p:font typeface="나눔스퀘어 Bold" panose="020B0600000101010101" pitchFamily="50" charset="-127"/>
      <p:bold r:id="rId32"/>
    </p:embeddedFont>
    <p:embeddedFont>
      <p:font typeface="나눔스퀘어 Light" panose="020B0600000101010101" pitchFamily="50" charset="-127"/>
      <p:regular r:id="rId33"/>
    </p:embeddedFont>
    <p:embeddedFont>
      <p:font typeface="맑은 고딕" panose="020B0503020000020004" pitchFamily="50" charset="-127"/>
      <p:regular r:id="rId34"/>
      <p:bold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DE45"/>
    <a:srgbClr val="EDE5D5"/>
    <a:srgbClr val="FBCE01"/>
    <a:srgbClr val="7C8387"/>
    <a:srgbClr val="F8E00E"/>
    <a:srgbClr val="A6A7A9"/>
    <a:srgbClr val="FCFBF7"/>
    <a:srgbClr val="D8BEA7"/>
    <a:srgbClr val="939597"/>
    <a:srgbClr val="806107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72" autoAdjust="0"/>
    <p:restoredTop sz="93548" autoAdjust="0"/>
  </p:normalViewPr>
  <p:slideViewPr>
    <p:cSldViewPr snapToGrid="0" showGuides="1">
      <p:cViewPr varScale="1">
        <p:scale>
          <a:sx n="69" d="100"/>
          <a:sy n="69" d="100"/>
        </p:scale>
        <p:origin x="90" y="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10376250109817E-2"/>
          <c:y val="2.7332203381145514E-2"/>
          <c:w val="0.81743101150827635"/>
          <c:h val="0.92758740922397809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dry</c:v>
                </c:pt>
                <c:pt idx="1">
                  <c:v>complexity</c:v>
                </c:pt>
                <c:pt idx="2">
                  <c:v>standard</c:v>
                </c:pt>
                <c:pt idx="3">
                  <c:v>coupling</c:v>
                </c:pt>
                <c:pt idx="4">
                  <c:v>cohension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</c:v>
                </c:pt>
                <c:pt idx="1">
                  <c:v>8</c:v>
                </c:pt>
                <c:pt idx="2">
                  <c:v>5</c:v>
                </c:pt>
                <c:pt idx="3">
                  <c:v>7</c:v>
                </c:pt>
                <c:pt idx="4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54-42BD-828C-958CE7A34F8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열1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dry</c:v>
                </c:pt>
                <c:pt idx="1">
                  <c:v>complexity</c:v>
                </c:pt>
                <c:pt idx="2">
                  <c:v>standard</c:v>
                </c:pt>
                <c:pt idx="3">
                  <c:v>coupling</c:v>
                </c:pt>
                <c:pt idx="4">
                  <c:v>cohension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1-9F54-42BD-828C-958CE7A34F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05379695"/>
        <c:axId val="1605377199"/>
      </c:radarChart>
      <c:catAx>
        <c:axId val="160537969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605377199"/>
        <c:crosses val="autoZero"/>
        <c:auto val="1"/>
        <c:lblAlgn val="ctr"/>
        <c:lblOffset val="100"/>
        <c:noMultiLvlLbl val="0"/>
      </c:catAx>
      <c:valAx>
        <c:axId val="1605377199"/>
        <c:scaling>
          <c:orientation val="minMax"/>
          <c:max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05379695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>
                <a:latin typeface="+mj-ea"/>
                <a:ea typeface="+mj-ea"/>
              </a:rPr>
              <a:t>사용 언어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10F-414A-8305-1E95356B622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10F-414A-8305-1E95356B622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10F-414A-8305-1E95356B622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10F-414A-8305-1E95356B6225}"/>
              </c:ext>
            </c:extLst>
          </c:dPt>
          <c:cat>
            <c:strRef>
              <c:f>Sheet1!$A$2:$A$5</c:f>
              <c:strCache>
                <c:ptCount val="3"/>
                <c:pt idx="0">
                  <c:v>자바</c:v>
                </c:pt>
                <c:pt idx="1">
                  <c:v>C</c:v>
                </c:pt>
                <c:pt idx="2">
                  <c:v>파이썬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78-499F-80FF-02115111EA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01018C-4E6F-465F-9D57-B40F33AE36B3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17B73D-846C-4662-A050-AFB87189A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824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17B73D-846C-4662-A050-AFB87189A20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952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647E50-E1BE-480A-87A8-31EC9BBD8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98C10D-08E3-4BAD-9934-8623B7265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8EF337-0B82-4E6E-A636-4640546A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EDCEE0-D808-4C09-8260-F97C6D63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910E8C-7085-4648-A3C3-F6E664440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11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9CAC0-F41F-4E8C-BFBA-980DB4A7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5F3A00-B109-4376-AA48-5E7B5464E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43BB4-F08C-4048-8C8F-28EB79B3E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3B118A-D773-438E-9FCC-E98AC84BD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363AA0-21C8-4A59-A8F0-04E217F79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78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F418F2-4099-4266-AA90-9B0C225B8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9F3734-B5CF-47EC-8D79-5D639BDEA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5EC87E-D5AB-43A7-8022-58A66741C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430F32-9B8D-4781-90FC-B1778C6FB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943733-2338-4CB3-ADB4-CEECF89A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74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E4C23-F907-4E6D-A491-3D7E5A99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40C1AD-66F4-430A-B930-3163AEAD9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202AC3-7DE4-46A2-B764-30A307482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E7FC80-1F56-4F6E-9B34-F355FCAB7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599F24-16F4-4B2A-B6BB-DDEEA369D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2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9E811-F132-4E2A-B962-E695376C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DCAD16-C84A-4C83-ACD0-F824C4328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A26D91-5322-4173-91CB-E5C6F070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41B30F-648A-4D07-9DC7-26E4BE3D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83AE05-90BC-443E-A190-1A57A203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5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0D81D-90B7-43D9-887E-B2224E9D4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26C520-4AB0-4381-B939-F402DFD7C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21DA69-FDC7-448A-9C68-184A03994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D2B867-2677-4DAC-8963-CA61B668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C15F40-C02C-4EAB-9CEA-056056AE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752D15-5286-419B-9A8A-872F3A6B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0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5062D3-9ECA-45BD-BD87-07F7D9C03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69A32D-8825-44A7-8DF3-ECDAB1FEC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8DB7C6-FFE4-4520-9751-FD143BCD5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111589-9358-41A3-86E8-218AC545F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3D2F7A-B09C-494D-AABB-14431B44A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0A92DC-AB6E-4BE9-BCF3-AFB36D7E1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F46119-1B1F-465A-B088-85118B4F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FA819E-4A6E-45C9-A382-46BAE105B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94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25014-2BAD-4B22-953E-28B4B4D02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03112B-E2F7-4884-ADDF-9B4D49A14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3BF32F-66A8-43A7-88BB-D22806E5D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AB36C3-026A-459F-8BFC-475C8EBCD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95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2AC692-7268-4D95-8F19-722C37C73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B42C91-C67F-4DFF-B144-EA7ED7DDC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7D9541-A6B9-4942-BC4A-7EC0EA31A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15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993E7-E5B8-4992-AF88-BE5E069DB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9E56B5-89D6-4434-AFE2-10910E648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9E89AE-7640-4DEE-83EC-558650957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82ADBB-CB0C-44B6-874A-9FE0E6B0B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32C452-D876-41FB-AA00-7B4AC091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668ED6-8F1B-4FAA-8793-2D5D9D0A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50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85C01-AA51-407B-BC7B-FE6B40690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EFE3FC-556C-41B8-BD62-1E94E42D4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658969-AAF7-486A-A3D5-2BF3390E3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215A57-D6ED-4EDA-981D-59434A477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BDCAD1-E41F-4F46-AE84-1BEC50DC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622BF4-68B3-4DA1-A704-FE1D9961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64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8B2DF7-6E62-4A2B-93E3-D9F1E95C9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96D0E9-8EC4-42DB-9B37-47D449A17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151153-4AB9-4CFA-8ABD-245697E91F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2A08C-EF94-4A6B-BD12-6461CB40CEE6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9DED0B-BA23-4D49-9944-C420C36E3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BD6E46-082A-488A-B507-08943ECEC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50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jpe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ehance.net/" TargetMode="External"/><Relationship Id="rId3" Type="http://schemas.openxmlformats.org/officeDocument/2006/relationships/hyperlink" Target="https://job.kpu.ac.kr/ptfol/myPtfol/ptfolMngt/findPtfolBasLstList.do" TargetMode="External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linkedin.com/feed/?trk=nav_logo" TargetMode="External"/><Relationship Id="rId5" Type="http://schemas.openxmlformats.org/officeDocument/2006/relationships/hyperlink" Target="https://notefolio.net/" TargetMode="External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41D578C-5341-4F14-ACA5-8171710A824A}"/>
              </a:ext>
            </a:extLst>
          </p:cNvPr>
          <p:cNvSpPr/>
          <p:nvPr/>
        </p:nvSpPr>
        <p:spPr>
          <a:xfrm>
            <a:off x="5252720" y="1856471"/>
            <a:ext cx="2160000" cy="2160000"/>
          </a:xfrm>
          <a:prstGeom prst="rect">
            <a:avLst/>
          </a:prstGeom>
          <a:solidFill>
            <a:schemeClr val="accent4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16D76B-05D0-428E-B6A2-D9D2121259A8}"/>
              </a:ext>
            </a:extLst>
          </p:cNvPr>
          <p:cNvSpPr txBox="1"/>
          <p:nvPr/>
        </p:nvSpPr>
        <p:spPr>
          <a:xfrm>
            <a:off x="5015419" y="4897120"/>
            <a:ext cx="21611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2017152011</a:t>
            </a:r>
            <a:r>
              <a:rPr lang="ko-KR" altLang="en-US" dirty="0">
                <a:solidFill>
                  <a:schemeClr val="accent4">
                    <a:lumMod val="50000"/>
                  </a:schemeClr>
                </a:solidFill>
              </a:rPr>
              <a:t> 김형환</a:t>
            </a:r>
            <a:endParaRPr lang="en-US" altLang="ko-KR" dirty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2017154017</a:t>
            </a:r>
            <a:r>
              <a:rPr lang="ko-KR" alt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accent4">
                    <a:lumMod val="50000"/>
                  </a:schemeClr>
                </a:solidFill>
              </a:rPr>
              <a:t>서원호</a:t>
            </a:r>
            <a:endParaRPr lang="en-US" altLang="ko-KR" dirty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2017152027</a:t>
            </a:r>
            <a:r>
              <a:rPr lang="ko-KR" altLang="en-US" dirty="0">
                <a:solidFill>
                  <a:schemeClr val="accent4">
                    <a:lumMod val="50000"/>
                  </a:schemeClr>
                </a:solidFill>
              </a:rPr>
              <a:t> 이승철</a:t>
            </a:r>
          </a:p>
          <a:p>
            <a:pPr algn="ctr"/>
            <a:r>
              <a:rPr lang="en-US" altLang="ko-KR">
                <a:solidFill>
                  <a:schemeClr val="accent4">
                    <a:lumMod val="50000"/>
                  </a:schemeClr>
                </a:solidFill>
              </a:rPr>
              <a:t>2019150039</a:t>
            </a:r>
            <a:r>
              <a:rPr lang="ko-KR" altLang="en-US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accent4">
                    <a:lumMod val="50000"/>
                  </a:schemeClr>
                </a:solidFill>
              </a:rPr>
              <a:t>이혜원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0B2229-A196-43A3-8388-12031402E4B0}"/>
              </a:ext>
            </a:extLst>
          </p:cNvPr>
          <p:cNvSpPr txBox="1"/>
          <p:nvPr/>
        </p:nvSpPr>
        <p:spPr>
          <a:xfrm>
            <a:off x="2628900" y="4356705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개발 입문자를 위한 포트폴리오 관리 애플리케이션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8DA3FA-A923-4EC7-9E49-9F6F21714EE0}"/>
              </a:ext>
            </a:extLst>
          </p:cNvPr>
          <p:cNvSpPr/>
          <p:nvPr/>
        </p:nvSpPr>
        <p:spPr>
          <a:xfrm>
            <a:off x="4728480" y="1314549"/>
            <a:ext cx="2160000" cy="2160000"/>
          </a:xfrm>
          <a:prstGeom prst="rect">
            <a:avLst/>
          </a:prstGeom>
          <a:solidFill>
            <a:schemeClr val="accent2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521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342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타 시스템 분석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22041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Analysis of other services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AF3733-E535-8245-A3DB-EFA40393FE1F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2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67923E6-2AD7-447F-A41E-5D3CA4D6EACA}"/>
              </a:ext>
            </a:extLst>
          </p:cNvPr>
          <p:cNvGrpSpPr/>
          <p:nvPr/>
        </p:nvGrpSpPr>
        <p:grpSpPr>
          <a:xfrm>
            <a:off x="6570415" y="4557374"/>
            <a:ext cx="5339362" cy="1671451"/>
            <a:chOff x="1086539" y="2720983"/>
            <a:chExt cx="10033000" cy="2235196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51E52AE-9BD2-134A-9F1F-29B78734D3E0}"/>
                </a:ext>
              </a:extLst>
            </p:cNvPr>
            <p:cNvSpPr/>
            <p:nvPr/>
          </p:nvSpPr>
          <p:spPr>
            <a:xfrm>
              <a:off x="1086539" y="2720984"/>
              <a:ext cx="4902200" cy="223519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CED2C50-7311-EB47-B2A4-88597DA3F10F}"/>
                </a:ext>
              </a:extLst>
            </p:cNvPr>
            <p:cNvSpPr/>
            <p:nvPr/>
          </p:nvSpPr>
          <p:spPr>
            <a:xfrm>
              <a:off x="6217339" y="2720983"/>
              <a:ext cx="4902200" cy="22351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1265E8E-4948-094A-8F85-F9A2CB802250}"/>
                </a:ext>
              </a:extLst>
            </p:cNvPr>
            <p:cNvSpPr txBox="1"/>
            <p:nvPr/>
          </p:nvSpPr>
          <p:spPr>
            <a:xfrm>
              <a:off x="1229226" y="3020697"/>
              <a:ext cx="4695718" cy="161349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뚜렷한 분야</a:t>
              </a:r>
              <a:endPara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높은 접근성</a:t>
              </a:r>
              <a:endPara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유저간 커뮤니케이션 </a:t>
              </a:r>
              <a:endPara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DF9C667-6400-BA44-819B-54B33EE3C09D}"/>
                </a:ext>
              </a:extLst>
            </p:cNvPr>
            <p:cNvSpPr txBox="1"/>
            <p:nvPr/>
          </p:nvSpPr>
          <p:spPr>
            <a:xfrm>
              <a:off x="6403278" y="3229427"/>
              <a:ext cx="4530321" cy="106377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285750" indent="-285750" algn="r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spc="-150" dirty="0">
                  <a:solidFill>
                    <a:schemeClr val="bg1"/>
                  </a:solidFill>
                  <a:latin typeface="+mn-ea"/>
                </a:rPr>
                <a:t>한정된 분야</a:t>
              </a:r>
              <a:endParaRPr lang="en-US" altLang="ko-KR" sz="1600" spc="-150" dirty="0">
                <a:solidFill>
                  <a:schemeClr val="bg1"/>
                </a:solidFill>
                <a:latin typeface="+mn-ea"/>
              </a:endParaRPr>
            </a:p>
            <a:p>
              <a:pPr marL="285750" indent="-285750" algn="r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spc="-150" dirty="0">
                  <a:solidFill>
                    <a:schemeClr val="bg1"/>
                  </a:solidFill>
                  <a:latin typeface="+mn-ea"/>
                </a:rPr>
                <a:t>틀만 제공됨</a:t>
              </a:r>
              <a:endParaRPr lang="en-US" altLang="ko-KR" sz="1600" spc="-15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3C9A3DE7-1E0E-443E-AEC1-F1513E78BDAC}"/>
              </a:ext>
            </a:extLst>
          </p:cNvPr>
          <p:cNvGrpSpPr/>
          <p:nvPr/>
        </p:nvGrpSpPr>
        <p:grpSpPr>
          <a:xfrm>
            <a:off x="529404" y="1840642"/>
            <a:ext cx="5339362" cy="1802897"/>
            <a:chOff x="1086539" y="2720983"/>
            <a:chExt cx="10033000" cy="223519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0D8CD669-6301-4985-9C4D-9E552221CD6E}"/>
                </a:ext>
              </a:extLst>
            </p:cNvPr>
            <p:cNvSpPr/>
            <p:nvPr/>
          </p:nvSpPr>
          <p:spPr>
            <a:xfrm>
              <a:off x="1086539" y="2720984"/>
              <a:ext cx="4902200" cy="223519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3377B20-D139-4685-9F87-0FA6526C74C3}"/>
                </a:ext>
              </a:extLst>
            </p:cNvPr>
            <p:cNvSpPr/>
            <p:nvPr/>
          </p:nvSpPr>
          <p:spPr>
            <a:xfrm>
              <a:off x="6217339" y="2720983"/>
              <a:ext cx="4902200" cy="22351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158D486-2B4F-4044-AEED-1C08BC90BEC0}"/>
                </a:ext>
              </a:extLst>
            </p:cNvPr>
            <p:cNvSpPr txBox="1"/>
            <p:nvPr/>
          </p:nvSpPr>
          <p:spPr>
            <a:xfrm>
              <a:off x="1229226" y="3042827"/>
              <a:ext cx="4695718" cy="14958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접근성이 좋은 프레임</a:t>
              </a:r>
              <a:endPara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교수님과의</a:t>
              </a:r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상호작용</a:t>
              </a:r>
              <a:endPara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교내 활동과의 연동 </a:t>
              </a:r>
              <a:endPara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63405D9-2D4B-4F72-8693-6777B9124A68}"/>
                </a:ext>
              </a:extLst>
            </p:cNvPr>
            <p:cNvSpPr txBox="1"/>
            <p:nvPr/>
          </p:nvSpPr>
          <p:spPr>
            <a:xfrm>
              <a:off x="6403278" y="2972810"/>
              <a:ext cx="4530321" cy="14958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285750" indent="-285750" algn="r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spc="-150" dirty="0">
                  <a:solidFill>
                    <a:schemeClr val="bg1"/>
                  </a:solidFill>
                  <a:latin typeface="+mn-ea"/>
                </a:rPr>
                <a:t>교내 활동으로 한정됨</a:t>
              </a:r>
              <a:endParaRPr lang="en-US" altLang="ko-KR" sz="1600" spc="-150" dirty="0">
                <a:solidFill>
                  <a:schemeClr val="bg1"/>
                </a:solidFill>
                <a:latin typeface="+mn-ea"/>
              </a:endParaRPr>
            </a:p>
            <a:p>
              <a:pPr marL="285750" indent="-285750" algn="r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spc="-150" dirty="0">
                  <a:solidFill>
                    <a:schemeClr val="bg1"/>
                  </a:solidFill>
                  <a:latin typeface="+mn-ea"/>
                </a:rPr>
                <a:t>틀만 제공됨</a:t>
              </a:r>
              <a:endParaRPr lang="en-US" altLang="ko-KR" sz="1600" spc="-150" dirty="0">
                <a:solidFill>
                  <a:schemeClr val="bg1"/>
                </a:solidFill>
                <a:latin typeface="+mn-ea"/>
              </a:endParaRPr>
            </a:p>
            <a:p>
              <a:pPr marL="285750" indent="-285750" algn="r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spc="-150" dirty="0">
                  <a:solidFill>
                    <a:schemeClr val="bg1"/>
                  </a:solidFill>
                  <a:latin typeface="+mn-ea"/>
                </a:rPr>
                <a:t>타 서비스와 연동 힘듦</a:t>
              </a:r>
              <a:endParaRPr lang="en-US" altLang="ko-KR" sz="1600" spc="-15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0600CA4F-10B8-40D4-BBDC-C2CE01DC8658}"/>
              </a:ext>
            </a:extLst>
          </p:cNvPr>
          <p:cNvGrpSpPr/>
          <p:nvPr/>
        </p:nvGrpSpPr>
        <p:grpSpPr>
          <a:xfrm>
            <a:off x="6570415" y="1821271"/>
            <a:ext cx="5339362" cy="1822267"/>
            <a:chOff x="1086539" y="2720983"/>
            <a:chExt cx="10033000" cy="2235196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37F75CAF-62F6-45F5-90AC-6DF1E947627F}"/>
                </a:ext>
              </a:extLst>
            </p:cNvPr>
            <p:cNvSpPr/>
            <p:nvPr/>
          </p:nvSpPr>
          <p:spPr>
            <a:xfrm>
              <a:off x="1086539" y="2720984"/>
              <a:ext cx="4902200" cy="223519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034C4B31-186B-4E81-85DC-A9541BFAD56D}"/>
                </a:ext>
              </a:extLst>
            </p:cNvPr>
            <p:cNvSpPr/>
            <p:nvPr/>
          </p:nvSpPr>
          <p:spPr>
            <a:xfrm>
              <a:off x="6217339" y="2720983"/>
              <a:ext cx="4902200" cy="22351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1640283-EA7E-474E-B2B2-73B4EE9F4C58}"/>
                </a:ext>
              </a:extLst>
            </p:cNvPr>
            <p:cNvSpPr txBox="1"/>
            <p:nvPr/>
          </p:nvSpPr>
          <p:spPr>
            <a:xfrm>
              <a:off x="1229226" y="3087466"/>
              <a:ext cx="4695718" cy="14799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뚜렷한 분야</a:t>
              </a:r>
              <a:endPara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높은 접근성</a:t>
              </a:r>
              <a:endPara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유저간 커뮤니케이션</a:t>
              </a:r>
              <a:endPara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0F9B529-7F54-4E74-84C1-53852B3163D9}"/>
                </a:ext>
              </a:extLst>
            </p:cNvPr>
            <p:cNvSpPr txBox="1"/>
            <p:nvPr/>
          </p:nvSpPr>
          <p:spPr>
            <a:xfrm>
              <a:off x="6423821" y="3249432"/>
              <a:ext cx="4530321" cy="9757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285750" indent="-285750" algn="r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spc="-150" dirty="0">
                  <a:solidFill>
                    <a:schemeClr val="bg1"/>
                  </a:solidFill>
                  <a:latin typeface="+mn-ea"/>
                </a:rPr>
                <a:t>한정된 분야</a:t>
              </a:r>
              <a:endParaRPr lang="en-US" altLang="ko-KR" sz="1600" spc="-150" dirty="0">
                <a:solidFill>
                  <a:schemeClr val="bg1"/>
                </a:solidFill>
                <a:latin typeface="+mn-ea"/>
              </a:endParaRPr>
            </a:p>
            <a:p>
              <a:pPr marL="285750" indent="-285750" algn="r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spc="-150" dirty="0">
                  <a:solidFill>
                    <a:schemeClr val="bg1"/>
                  </a:solidFill>
                  <a:latin typeface="+mn-ea"/>
                </a:rPr>
                <a:t>틀만 제공됨</a:t>
              </a:r>
              <a:endParaRPr lang="en-US" altLang="ko-KR" sz="1600" spc="-15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DD5C62EE-0CE7-423D-A732-0A4B9A77716A}"/>
              </a:ext>
            </a:extLst>
          </p:cNvPr>
          <p:cNvGrpSpPr/>
          <p:nvPr/>
        </p:nvGrpSpPr>
        <p:grpSpPr>
          <a:xfrm>
            <a:off x="529404" y="4557375"/>
            <a:ext cx="5339362" cy="1671452"/>
            <a:chOff x="1086539" y="2720983"/>
            <a:chExt cx="10033000" cy="2235196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7950BA62-F0D6-4301-AE59-F7DD48EE8B14}"/>
                </a:ext>
              </a:extLst>
            </p:cNvPr>
            <p:cNvSpPr/>
            <p:nvPr/>
          </p:nvSpPr>
          <p:spPr>
            <a:xfrm>
              <a:off x="1086539" y="2720984"/>
              <a:ext cx="4902200" cy="223519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A76E1C4-79EA-471B-994E-2535CA6CF2A2}"/>
                </a:ext>
              </a:extLst>
            </p:cNvPr>
            <p:cNvSpPr/>
            <p:nvPr/>
          </p:nvSpPr>
          <p:spPr>
            <a:xfrm>
              <a:off x="6217339" y="2720983"/>
              <a:ext cx="4902200" cy="22351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FC4B842-A2C5-420B-B9A4-25B37ABFA58F}"/>
                </a:ext>
              </a:extLst>
            </p:cNvPr>
            <p:cNvSpPr txBox="1"/>
            <p:nvPr/>
          </p:nvSpPr>
          <p:spPr>
            <a:xfrm>
              <a:off x="1229226" y="3020698"/>
              <a:ext cx="4695718" cy="161349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친근한 </a:t>
              </a:r>
              <a:r>
                <a:rPr lang="en-US" altLang="ko-KR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UI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기업 연계</a:t>
              </a:r>
              <a:endPara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프로필 형식</a:t>
              </a:r>
              <a:endPara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0C551A0-A7B6-4DBF-8B8E-67973FA719E4}"/>
                </a:ext>
              </a:extLst>
            </p:cNvPr>
            <p:cNvSpPr txBox="1"/>
            <p:nvPr/>
          </p:nvSpPr>
          <p:spPr>
            <a:xfrm>
              <a:off x="6403278" y="3229428"/>
              <a:ext cx="4530321" cy="106377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285750" indent="-285750" algn="r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spc="-150" dirty="0">
                  <a:solidFill>
                    <a:schemeClr val="bg1"/>
                  </a:solidFill>
                  <a:latin typeface="+mn-ea"/>
                </a:rPr>
                <a:t>기술 </a:t>
              </a:r>
              <a:r>
                <a:rPr lang="ko-KR" altLang="en-US" sz="1600" spc="-150" dirty="0" err="1">
                  <a:solidFill>
                    <a:schemeClr val="bg1"/>
                  </a:solidFill>
                  <a:latin typeface="+mn-ea"/>
                </a:rPr>
                <a:t>스텍만</a:t>
              </a:r>
              <a:r>
                <a:rPr lang="ko-KR" altLang="en-US" sz="1600" spc="-150" dirty="0">
                  <a:solidFill>
                    <a:schemeClr val="bg1"/>
                  </a:solidFill>
                  <a:latin typeface="+mn-ea"/>
                </a:rPr>
                <a:t> 작성 가능</a:t>
              </a:r>
              <a:endParaRPr lang="en-US" altLang="ko-KR" sz="1600" spc="-150" dirty="0">
                <a:solidFill>
                  <a:schemeClr val="bg1"/>
                </a:solidFill>
                <a:latin typeface="+mn-ea"/>
              </a:endParaRPr>
            </a:p>
            <a:p>
              <a:pPr marL="285750" indent="-285750" algn="r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spc="-150" dirty="0">
                  <a:solidFill>
                    <a:schemeClr val="bg1"/>
                  </a:solidFill>
                  <a:latin typeface="+mn-ea"/>
                </a:rPr>
                <a:t>한정된 분야</a:t>
              </a:r>
              <a:endParaRPr lang="en-US" altLang="ko-KR" sz="1600" spc="-15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87A0D7B-5D60-4607-9767-92B9167212A7}"/>
              </a:ext>
            </a:extLst>
          </p:cNvPr>
          <p:cNvSpPr txBox="1"/>
          <p:nvPr/>
        </p:nvSpPr>
        <p:spPr>
          <a:xfrm>
            <a:off x="529404" y="1359250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학교 </a:t>
            </a:r>
            <a:r>
              <a:rPr lang="en-US" altLang="ko-KR" dirty="0"/>
              <a:t>U-CAN+ </a:t>
            </a:r>
            <a:r>
              <a:rPr lang="ko-KR" altLang="en-US" dirty="0"/>
              <a:t>시스템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9B076F-8829-4C08-A194-25E72BDA557E}"/>
              </a:ext>
            </a:extLst>
          </p:cNvPr>
          <p:cNvSpPr txBox="1"/>
          <p:nvPr/>
        </p:nvSpPr>
        <p:spPr>
          <a:xfrm>
            <a:off x="6570415" y="1359250"/>
            <a:ext cx="133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notefolio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72963F-CFD5-4233-8AF5-47EDB827C25D}"/>
              </a:ext>
            </a:extLst>
          </p:cNvPr>
          <p:cNvSpPr txBox="1"/>
          <p:nvPr/>
        </p:nvSpPr>
        <p:spPr>
          <a:xfrm>
            <a:off x="529404" y="4075983"/>
            <a:ext cx="1334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LinkedIn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D2ED64-EB90-492F-9C42-DA227FBA6AB9}"/>
              </a:ext>
            </a:extLst>
          </p:cNvPr>
          <p:cNvSpPr txBox="1"/>
          <p:nvPr/>
        </p:nvSpPr>
        <p:spPr>
          <a:xfrm>
            <a:off x="6570415" y="4075983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Behance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7990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7670800" y="2418080"/>
            <a:ext cx="3119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accent4">
                    <a:lumMod val="50000"/>
                  </a:schemeClr>
                </a:solidFill>
              </a:rPr>
              <a:t>개발 목적 및 방향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4C1339-7D13-4386-965C-3402B66819A8}"/>
              </a:ext>
            </a:extLst>
          </p:cNvPr>
          <p:cNvSpPr txBox="1"/>
          <p:nvPr/>
        </p:nvSpPr>
        <p:spPr>
          <a:xfrm>
            <a:off x="7670800" y="3100308"/>
            <a:ext cx="4055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Purpose and direction of development</a:t>
            </a:r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027376" y="1633249"/>
            <a:ext cx="6655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3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313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7510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개발 목적 및 방향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3199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Purpose and direction of development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BE0CD140-3559-4EB8-BC02-B1FBC1F87433}"/>
              </a:ext>
            </a:extLst>
          </p:cNvPr>
          <p:cNvCxnSpPr>
            <a:cxnSpLocks/>
          </p:cNvCxnSpPr>
          <p:nvPr/>
        </p:nvCxnSpPr>
        <p:spPr>
          <a:xfrm>
            <a:off x="682248" y="2956560"/>
            <a:ext cx="1070864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C6872D6-7426-4EC6-953D-1155132606A8}"/>
              </a:ext>
            </a:extLst>
          </p:cNvPr>
          <p:cNvCxnSpPr>
            <a:cxnSpLocks/>
          </p:cNvCxnSpPr>
          <p:nvPr/>
        </p:nvCxnSpPr>
        <p:spPr>
          <a:xfrm>
            <a:off x="682248" y="4848013"/>
            <a:ext cx="1070864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A9677D3-89C6-4D5F-AAFA-DF45D6D3D092}"/>
              </a:ext>
            </a:extLst>
          </p:cNvPr>
          <p:cNvSpPr txBox="1"/>
          <p:nvPr/>
        </p:nvSpPr>
        <p:spPr>
          <a:xfrm>
            <a:off x="720000" y="1367004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001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3E34B18-A1E8-4E37-B477-DF8A778CC5BA}"/>
              </a:ext>
            </a:extLst>
          </p:cNvPr>
          <p:cNvSpPr txBox="1"/>
          <p:nvPr/>
        </p:nvSpPr>
        <p:spPr>
          <a:xfrm>
            <a:off x="1570605" y="13670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8BE0A4C-06E3-45D8-80EF-3DBE89DF4F35}"/>
              </a:ext>
            </a:extLst>
          </p:cNvPr>
          <p:cNvSpPr txBox="1"/>
          <p:nvPr/>
        </p:nvSpPr>
        <p:spPr>
          <a:xfrm>
            <a:off x="2259305" y="1320838"/>
            <a:ext cx="6595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개발 입문자에게 편리한 포트폴리오 관리 환경 제공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ADE20F8-8582-42DE-A19E-AE6A2F50E69C}"/>
              </a:ext>
            </a:extLst>
          </p:cNvPr>
          <p:cNvSpPr txBox="1"/>
          <p:nvPr/>
        </p:nvSpPr>
        <p:spPr>
          <a:xfrm>
            <a:off x="2259306" y="1866037"/>
            <a:ext cx="8993726" cy="959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/>
              <a:t>설문조사 결과 전체 조사 인원 중 약 </a:t>
            </a:r>
            <a:r>
              <a:rPr lang="en-US" altLang="ko-KR" sz="1600" spc="-150" dirty="0"/>
              <a:t>40%</a:t>
            </a:r>
            <a:r>
              <a:rPr lang="ko-KR" altLang="en-US" sz="1600" spc="-150" dirty="0"/>
              <a:t>의 인원이 포트폴리오 제작을 계획한 적이 있다고 답을 했지만</a:t>
            </a:r>
            <a:r>
              <a:rPr lang="en-US" altLang="ko-KR" sz="1600" spc="-150" dirty="0"/>
              <a:t>,</a:t>
            </a:r>
            <a:r>
              <a:rPr lang="ko-KR" altLang="en-US" sz="1600" spc="-150" dirty="0"/>
              <a:t> 조사 인원 중 </a:t>
            </a:r>
            <a:r>
              <a:rPr lang="en-US" altLang="ko-KR" sz="1600" spc="-150" dirty="0"/>
              <a:t>10%</a:t>
            </a:r>
            <a:r>
              <a:rPr lang="ko-KR" altLang="en-US" sz="1600" spc="-150" dirty="0"/>
              <a:t>의 인원만이 포트폴리오 작성에 관해서 도움을 받을만한 곳을 알고 있다고 답했다</a:t>
            </a:r>
            <a:r>
              <a:rPr lang="en-US" altLang="ko-KR" sz="1600" spc="-150" dirty="0"/>
              <a:t>.</a:t>
            </a:r>
            <a:r>
              <a:rPr lang="ko-KR" altLang="en-US" sz="1600" spc="-150" dirty="0"/>
              <a:t> 그러나 </a:t>
            </a:r>
            <a:r>
              <a:rPr lang="en-US" altLang="ko-KR" sz="1600" spc="-150" dirty="0"/>
              <a:t>90%</a:t>
            </a:r>
            <a:r>
              <a:rPr lang="ko-KR" altLang="en-US" sz="1600" spc="-150" dirty="0"/>
              <a:t> 이상의 인원이 도움을 필요로 했다</a:t>
            </a:r>
            <a:r>
              <a:rPr lang="en-US" altLang="ko-KR" sz="1600" spc="-150" dirty="0"/>
              <a:t>.</a:t>
            </a:r>
            <a:r>
              <a:rPr lang="ko-KR" altLang="en-US" sz="1600" spc="-150" dirty="0"/>
              <a:t> 때문에 사용자들의 </a:t>
            </a:r>
            <a:r>
              <a:rPr lang="ko-KR" altLang="en-US" sz="1600" spc="-150" dirty="0" err="1"/>
              <a:t>니즈에</a:t>
            </a:r>
            <a:r>
              <a:rPr lang="ko-KR" altLang="en-US" sz="1600" spc="-150" dirty="0"/>
              <a:t> 맞춰 포트폴리오 제작을 도와줄 수 있도록 방향성을 제공할 수 있도록 구축한다</a:t>
            </a:r>
            <a:r>
              <a:rPr lang="en-US" altLang="ko-KR" sz="1600" spc="-150" dirty="0"/>
              <a:t>.</a:t>
            </a:r>
            <a:endParaRPr lang="ko-KR" altLang="en-US" sz="1600" spc="-15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5F03234-4A1F-4265-BF24-292B3E0A118A}"/>
              </a:ext>
            </a:extLst>
          </p:cNvPr>
          <p:cNvSpPr txBox="1"/>
          <p:nvPr/>
        </p:nvSpPr>
        <p:spPr>
          <a:xfrm>
            <a:off x="720000" y="3187783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002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EB56E54-2D8D-435C-A048-9DE619AD4501}"/>
              </a:ext>
            </a:extLst>
          </p:cNvPr>
          <p:cNvSpPr txBox="1"/>
          <p:nvPr/>
        </p:nvSpPr>
        <p:spPr>
          <a:xfrm>
            <a:off x="1570605" y="31877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D4CC0E4-F758-4295-BC5C-F8EA363DA590}"/>
              </a:ext>
            </a:extLst>
          </p:cNvPr>
          <p:cNvSpPr txBox="1"/>
          <p:nvPr/>
        </p:nvSpPr>
        <p:spPr>
          <a:xfrm>
            <a:off x="2259305" y="3141617"/>
            <a:ext cx="9663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기술 </a:t>
            </a:r>
            <a:r>
              <a:rPr lang="ko-KR" altLang="en-US" sz="2400" spc="-150" dirty="0" err="1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스텍</a:t>
            </a:r>
            <a:r>
              <a:rPr lang="ko-KR" altLang="en-US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 측정 및 발전 로드맵 제공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993CB94-A9FB-4C00-A480-341857F3A962}"/>
              </a:ext>
            </a:extLst>
          </p:cNvPr>
          <p:cNvSpPr txBox="1"/>
          <p:nvPr/>
        </p:nvSpPr>
        <p:spPr>
          <a:xfrm>
            <a:off x="2259306" y="3686816"/>
            <a:ext cx="8993726" cy="959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/>
              <a:t>많은 인원들이 자기가 하고자 하는 일</a:t>
            </a:r>
            <a:r>
              <a:rPr lang="en-US" altLang="ko-KR" sz="1600" spc="-150" dirty="0"/>
              <a:t>,</a:t>
            </a:r>
            <a:r>
              <a:rPr lang="ko-KR" altLang="en-US" sz="1600" spc="-150" dirty="0"/>
              <a:t> 또는 가고자 하는 분야에 있어서 자신의 기술 스택을 파악하고 싶어한다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이를 깃을 통한 프로젝트 분석으로 사용자의 실력을 객관화 하고</a:t>
            </a:r>
            <a:r>
              <a:rPr lang="en-US" altLang="ko-KR" sz="1600" spc="-150" dirty="0"/>
              <a:t>,</a:t>
            </a:r>
            <a:r>
              <a:rPr lang="ko-KR" altLang="en-US" sz="1600" spc="-150" dirty="0"/>
              <a:t> 그에 따른 실력 발전 로드맵 제공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맞춤 프로젝트 추천 등의 서비스를 제공하여 실력을 발전시킬 수 있도록 하는 시스템을 구축한다</a:t>
            </a:r>
            <a:r>
              <a:rPr lang="en-US" altLang="ko-KR" sz="1600" spc="-150" dirty="0"/>
              <a:t>.</a:t>
            </a:r>
            <a:endParaRPr lang="ko-KR" altLang="en-US" sz="1600" spc="-15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FC3607B-B567-4AD8-86AE-2CCBDB70B33B}"/>
              </a:ext>
            </a:extLst>
          </p:cNvPr>
          <p:cNvSpPr txBox="1"/>
          <p:nvPr/>
        </p:nvSpPr>
        <p:spPr>
          <a:xfrm>
            <a:off x="720000" y="5049202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003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2BD738E-A933-4C94-95CF-CDE319AE346B}"/>
              </a:ext>
            </a:extLst>
          </p:cNvPr>
          <p:cNvSpPr txBox="1"/>
          <p:nvPr/>
        </p:nvSpPr>
        <p:spPr>
          <a:xfrm>
            <a:off x="1570605" y="50492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937DCB7-9ED8-4AA0-AB41-6527C041AEB7}"/>
              </a:ext>
            </a:extLst>
          </p:cNvPr>
          <p:cNvSpPr txBox="1"/>
          <p:nvPr/>
        </p:nvSpPr>
        <p:spPr>
          <a:xfrm>
            <a:off x="2259305" y="5003036"/>
            <a:ext cx="8280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실력 구애 받지 않는 활동 프레임 제공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638E7A-4BC1-9E42-82AC-B14D3CEC5EF2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3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B09FF2-939D-45E0-BB0A-E50A630D197B}"/>
              </a:ext>
            </a:extLst>
          </p:cNvPr>
          <p:cNvSpPr txBox="1"/>
          <p:nvPr/>
        </p:nvSpPr>
        <p:spPr>
          <a:xfrm>
            <a:off x="2263425" y="5532093"/>
            <a:ext cx="8993726" cy="959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/>
              <a:t>개발 입문자는 여러 프로젝트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특히 팀 프로젝트를 경험할 기회가 적다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 이러한 경험의 기회를 늘리기 위해 객관적으로  측정된 실력과 미리 입력된 관심분야를 기준으로 여러 프로젝트를 추천하고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필요한 경우 비슷한 실력의 사용자를 매칭하여 팀 프로젝트를 경험할 기회를 늘린다</a:t>
            </a:r>
            <a:r>
              <a:rPr lang="en-US" altLang="ko-KR" sz="1600" spc="-150" dirty="0"/>
              <a:t>. </a:t>
            </a:r>
            <a:endParaRPr lang="ko-KR" altLang="en-US" sz="1600" spc="-150" dirty="0"/>
          </a:p>
        </p:txBody>
      </p:sp>
    </p:spTree>
    <p:extLst>
      <p:ext uri="{BB962C8B-B14F-4D97-AF65-F5344CB8AC3E}">
        <p14:creationId xmlns:p14="http://schemas.microsoft.com/office/powerpoint/2010/main" val="17133448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7670800" y="2418080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accent4">
                    <a:lumMod val="50000"/>
                  </a:schemeClr>
                </a:solidFill>
              </a:rPr>
              <a:t>요구사항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4C1339-7D13-4386-965C-3402B66819A8}"/>
              </a:ext>
            </a:extLst>
          </p:cNvPr>
          <p:cNvSpPr txBox="1"/>
          <p:nvPr/>
        </p:nvSpPr>
        <p:spPr>
          <a:xfrm>
            <a:off x="7670800" y="3100308"/>
            <a:ext cx="4055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requirements</a:t>
            </a:r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027376" y="1633249"/>
            <a:ext cx="6655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4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149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3B228D9-6D21-4F83-9B41-BF280C6635D1}"/>
              </a:ext>
            </a:extLst>
          </p:cNvPr>
          <p:cNvSpPr/>
          <p:nvPr/>
        </p:nvSpPr>
        <p:spPr>
          <a:xfrm>
            <a:off x="479184" y="1761256"/>
            <a:ext cx="3572600" cy="4809285"/>
          </a:xfrm>
          <a:prstGeom prst="roundRect">
            <a:avLst>
              <a:gd name="adj" fmla="val 5312"/>
            </a:avLst>
          </a:prstGeom>
          <a:noFill/>
          <a:ln w="28575">
            <a:solidFill>
              <a:srgbClr val="FDD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52337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393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기능 요구사항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2097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Functional requirements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4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285" name="자유형: 도형 284">
            <a:extLst>
              <a:ext uri="{FF2B5EF4-FFF2-40B4-BE49-F238E27FC236}">
                <a16:creationId xmlns:a16="http://schemas.microsoft.com/office/drawing/2014/main" id="{A8083B87-71D2-4F37-8462-54E9AFB71424}"/>
              </a:ext>
            </a:extLst>
          </p:cNvPr>
          <p:cNvSpPr/>
          <p:nvPr/>
        </p:nvSpPr>
        <p:spPr>
          <a:xfrm>
            <a:off x="10054923" y="579362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AA8A38BF-FDE7-4759-AF5D-59E562F68880}"/>
              </a:ext>
            </a:extLst>
          </p:cNvPr>
          <p:cNvSpPr/>
          <p:nvPr/>
        </p:nvSpPr>
        <p:spPr>
          <a:xfrm>
            <a:off x="831669" y="1427887"/>
            <a:ext cx="1688631" cy="666737"/>
          </a:xfrm>
          <a:prstGeom prst="roundRect">
            <a:avLst/>
          </a:prstGeom>
          <a:solidFill>
            <a:schemeClr val="accent2"/>
          </a:solidFill>
          <a:ln>
            <a:solidFill>
              <a:srgbClr val="FDD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분석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68744CC-2CAB-4E3C-B62E-750F2F2E1C9D}"/>
              </a:ext>
            </a:extLst>
          </p:cNvPr>
          <p:cNvSpPr/>
          <p:nvPr/>
        </p:nvSpPr>
        <p:spPr>
          <a:xfrm>
            <a:off x="937186" y="2656523"/>
            <a:ext cx="2662797" cy="1379102"/>
          </a:xfrm>
          <a:prstGeom prst="roundRect">
            <a:avLst/>
          </a:prstGeom>
          <a:noFill/>
          <a:ln w="28575">
            <a:solidFill>
              <a:srgbClr val="FDD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Repository 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코드</a:t>
            </a:r>
            <a:endParaRPr lang="en-US" altLang="ko-KR" sz="18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Read</a:t>
            </a:r>
            <a:endParaRPr lang="ko-KR" altLang="en-US" sz="18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028" name="Picture 4" descr="Git] 1. 깃헙(github) 입문하기 : 네이버 블로그">
            <a:extLst>
              <a:ext uri="{FF2B5EF4-FFF2-40B4-BE49-F238E27FC236}">
                <a16:creationId xmlns:a16="http://schemas.microsoft.com/office/drawing/2014/main" id="{06C76A6E-7282-4188-AB77-9B568342D3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06558" y="2324074"/>
            <a:ext cx="1927655" cy="6701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CDB2E320-0C84-45BF-9A98-6DD53729E168}"/>
              </a:ext>
            </a:extLst>
          </p:cNvPr>
          <p:cNvSpPr/>
          <p:nvPr/>
        </p:nvSpPr>
        <p:spPr>
          <a:xfrm>
            <a:off x="937186" y="4663581"/>
            <a:ext cx="2662796" cy="1379102"/>
          </a:xfrm>
          <a:prstGeom prst="roundRect">
            <a:avLst/>
          </a:prstGeom>
          <a:noFill/>
          <a:ln w="28575">
            <a:solidFill>
              <a:srgbClr val="FDD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기술 스택 측정 및 시각화</a:t>
            </a:r>
            <a:endParaRPr lang="ko-KR" altLang="en-US" sz="18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007408BF-08C3-43E8-9377-C58DDAFD26C7}"/>
              </a:ext>
            </a:extLst>
          </p:cNvPr>
          <p:cNvCxnSpPr>
            <a:cxnSpLocks/>
            <a:stCxn id="12" idx="2"/>
            <a:endCxn id="57" idx="0"/>
          </p:cNvCxnSpPr>
          <p:nvPr/>
        </p:nvCxnSpPr>
        <p:spPr>
          <a:xfrm flipH="1">
            <a:off x="2268584" y="4035625"/>
            <a:ext cx="1" cy="627956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BF86C1B0-05AC-4245-8E47-FD4D7377F732}"/>
              </a:ext>
            </a:extLst>
          </p:cNvPr>
          <p:cNvSpPr/>
          <p:nvPr/>
        </p:nvSpPr>
        <p:spPr>
          <a:xfrm>
            <a:off x="4309700" y="1761256"/>
            <a:ext cx="3572600" cy="4809285"/>
          </a:xfrm>
          <a:prstGeom prst="roundRect">
            <a:avLst>
              <a:gd name="adj" fmla="val 5312"/>
            </a:avLst>
          </a:prstGeom>
          <a:noFill/>
          <a:ln w="28575">
            <a:solidFill>
              <a:srgbClr val="FDD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55989352-B239-4C55-838E-5804B43E59A9}"/>
              </a:ext>
            </a:extLst>
          </p:cNvPr>
          <p:cNvSpPr/>
          <p:nvPr/>
        </p:nvSpPr>
        <p:spPr>
          <a:xfrm>
            <a:off x="4662185" y="1427887"/>
            <a:ext cx="1688631" cy="666737"/>
          </a:xfrm>
          <a:prstGeom prst="roundRect">
            <a:avLst/>
          </a:prstGeom>
          <a:solidFill>
            <a:schemeClr val="accent2"/>
          </a:solidFill>
          <a:ln>
            <a:solidFill>
              <a:srgbClr val="FDD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추천</a:t>
            </a:r>
            <a:endParaRPr lang="en-US" altLang="ko-KR" sz="18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&amp;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로드맵</a:t>
            </a:r>
            <a:endParaRPr lang="ko-KR" altLang="en-US" sz="18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1D5D9F19-F505-4B5A-ADB7-8AED394F3DAA}"/>
              </a:ext>
            </a:extLst>
          </p:cNvPr>
          <p:cNvSpPr/>
          <p:nvPr/>
        </p:nvSpPr>
        <p:spPr>
          <a:xfrm>
            <a:off x="4767702" y="2656523"/>
            <a:ext cx="2662797" cy="1379102"/>
          </a:xfrm>
          <a:prstGeom prst="roundRect">
            <a:avLst/>
          </a:prstGeom>
          <a:noFill/>
          <a:ln w="28575">
            <a:solidFill>
              <a:srgbClr val="FDD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측정된 기술 스택</a:t>
            </a:r>
            <a:endParaRPr lang="en-US" altLang="ko-KR" sz="18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진로 희망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분야</a:t>
            </a:r>
            <a:endParaRPr lang="ko-KR" altLang="en-US" sz="18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DAA12DCA-CFD4-41A0-85C0-901F07D7711D}"/>
              </a:ext>
            </a:extLst>
          </p:cNvPr>
          <p:cNvSpPr/>
          <p:nvPr/>
        </p:nvSpPr>
        <p:spPr>
          <a:xfrm>
            <a:off x="4767702" y="4663581"/>
            <a:ext cx="2662796" cy="1379102"/>
          </a:xfrm>
          <a:prstGeom prst="roundRect">
            <a:avLst/>
          </a:prstGeom>
          <a:noFill/>
          <a:ln w="28575">
            <a:solidFill>
              <a:srgbClr val="FDD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머신러닝을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통한 프로젝트 추천 및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로드맵 제시</a:t>
            </a:r>
            <a:endParaRPr lang="ko-KR" altLang="en-US" sz="18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AE0E5118-4F81-4029-BB98-2F5B6A110DD2}"/>
              </a:ext>
            </a:extLst>
          </p:cNvPr>
          <p:cNvCxnSpPr>
            <a:cxnSpLocks/>
            <a:stCxn id="78" idx="2"/>
            <a:endCxn id="80" idx="0"/>
          </p:cNvCxnSpPr>
          <p:nvPr/>
        </p:nvCxnSpPr>
        <p:spPr>
          <a:xfrm flipH="1">
            <a:off x="6099100" y="4035625"/>
            <a:ext cx="1" cy="627956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53799A82-65D7-4C91-B23D-83B5B5BC4A09}"/>
              </a:ext>
            </a:extLst>
          </p:cNvPr>
          <p:cNvSpPr/>
          <p:nvPr/>
        </p:nvSpPr>
        <p:spPr>
          <a:xfrm>
            <a:off x="8142540" y="1761256"/>
            <a:ext cx="3572600" cy="4809285"/>
          </a:xfrm>
          <a:prstGeom prst="roundRect">
            <a:avLst>
              <a:gd name="adj" fmla="val 5312"/>
            </a:avLst>
          </a:prstGeom>
          <a:noFill/>
          <a:ln w="28575">
            <a:solidFill>
              <a:srgbClr val="FDD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B78F1C3B-B9CF-49D7-BD4C-17458B32F62F}"/>
              </a:ext>
            </a:extLst>
          </p:cNvPr>
          <p:cNvSpPr/>
          <p:nvPr/>
        </p:nvSpPr>
        <p:spPr>
          <a:xfrm>
            <a:off x="8495025" y="1427887"/>
            <a:ext cx="1688631" cy="666737"/>
          </a:xfrm>
          <a:prstGeom prst="roundRect">
            <a:avLst/>
          </a:prstGeom>
          <a:solidFill>
            <a:schemeClr val="accent2"/>
          </a:solidFill>
          <a:ln>
            <a:solidFill>
              <a:srgbClr val="FDD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매칭</a:t>
            </a:r>
            <a:endParaRPr lang="ko-KR" altLang="en-US" sz="18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8EBA676D-A4DB-41CD-BE62-0B9272B2EDF6}"/>
              </a:ext>
            </a:extLst>
          </p:cNvPr>
          <p:cNvSpPr/>
          <p:nvPr/>
        </p:nvSpPr>
        <p:spPr>
          <a:xfrm>
            <a:off x="8600542" y="2656523"/>
            <a:ext cx="2662797" cy="1379102"/>
          </a:xfrm>
          <a:prstGeom prst="roundRect">
            <a:avLst/>
          </a:prstGeom>
          <a:noFill/>
          <a:ln w="28575">
            <a:solidFill>
              <a:srgbClr val="FDD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측정된 기술 스택</a:t>
            </a:r>
            <a:endParaRPr lang="en-US" altLang="ko-KR" sz="18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진로 희망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분야</a:t>
            </a:r>
            <a:endParaRPr lang="ko-KR" altLang="en-US" sz="18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3B25E990-DF7D-4152-B8BE-FF90CEDAF631}"/>
              </a:ext>
            </a:extLst>
          </p:cNvPr>
          <p:cNvSpPr/>
          <p:nvPr/>
        </p:nvSpPr>
        <p:spPr>
          <a:xfrm>
            <a:off x="8600542" y="4663581"/>
            <a:ext cx="2662796" cy="1379102"/>
          </a:xfrm>
          <a:prstGeom prst="roundRect">
            <a:avLst/>
          </a:prstGeom>
          <a:noFill/>
          <a:ln w="28575">
            <a:solidFill>
              <a:srgbClr val="FDD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비슷한 실력의 팀원 매칭</a:t>
            </a:r>
            <a:endParaRPr lang="en-US" altLang="ko-KR" sz="18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4680CBF6-FE68-4364-8BDB-7FE9AA8C789A}"/>
              </a:ext>
            </a:extLst>
          </p:cNvPr>
          <p:cNvCxnSpPr>
            <a:cxnSpLocks/>
            <a:stCxn id="84" idx="2"/>
            <a:endCxn id="86" idx="0"/>
          </p:cNvCxnSpPr>
          <p:nvPr/>
        </p:nvCxnSpPr>
        <p:spPr>
          <a:xfrm flipH="1">
            <a:off x="9931940" y="4035625"/>
            <a:ext cx="1" cy="627956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91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7478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시스템 요구사항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1870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System requirements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4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285" name="자유형: 도형 284">
            <a:extLst>
              <a:ext uri="{FF2B5EF4-FFF2-40B4-BE49-F238E27FC236}">
                <a16:creationId xmlns:a16="http://schemas.microsoft.com/office/drawing/2014/main" id="{A8083B87-71D2-4F37-8462-54E9AFB71424}"/>
              </a:ext>
            </a:extLst>
          </p:cNvPr>
          <p:cNvSpPr/>
          <p:nvPr/>
        </p:nvSpPr>
        <p:spPr>
          <a:xfrm>
            <a:off x="10054923" y="579362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60168C09-432F-4A65-A1F8-86F80F8E60B2}"/>
              </a:ext>
            </a:extLst>
          </p:cNvPr>
          <p:cNvSpPr/>
          <p:nvPr/>
        </p:nvSpPr>
        <p:spPr>
          <a:xfrm>
            <a:off x="4752087" y="4638181"/>
            <a:ext cx="2662797" cy="1379102"/>
          </a:xfrm>
          <a:prstGeom prst="roundRect">
            <a:avLst/>
          </a:prstGeom>
          <a:noFill/>
          <a:ln w="28575">
            <a:solidFill>
              <a:srgbClr val="FDD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머신러닝을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통한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코드 설계 구조 분석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0820E61-A71A-456A-80AD-27F57553653E}"/>
              </a:ext>
            </a:extLst>
          </p:cNvPr>
          <p:cNvSpPr/>
          <p:nvPr/>
        </p:nvSpPr>
        <p:spPr>
          <a:xfrm>
            <a:off x="5631017" y="4268436"/>
            <a:ext cx="929966" cy="73949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70A886F-B27F-45CC-A062-E10B08750FD7}"/>
              </a:ext>
            </a:extLst>
          </p:cNvPr>
          <p:cNvSpPr/>
          <p:nvPr/>
        </p:nvSpPr>
        <p:spPr>
          <a:xfrm>
            <a:off x="720000" y="1761256"/>
            <a:ext cx="10626873" cy="4809285"/>
          </a:xfrm>
          <a:prstGeom prst="roundRect">
            <a:avLst>
              <a:gd name="adj" fmla="val 5312"/>
            </a:avLst>
          </a:prstGeom>
          <a:noFill/>
          <a:ln w="28575">
            <a:solidFill>
              <a:srgbClr val="FDD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0012700-2DD8-450E-A4B1-A566430B98CD}"/>
              </a:ext>
            </a:extLst>
          </p:cNvPr>
          <p:cNvSpPr/>
          <p:nvPr/>
        </p:nvSpPr>
        <p:spPr>
          <a:xfrm>
            <a:off x="1072486" y="1427887"/>
            <a:ext cx="1688631" cy="666737"/>
          </a:xfrm>
          <a:prstGeom prst="roundRect">
            <a:avLst/>
          </a:prstGeom>
          <a:solidFill>
            <a:schemeClr val="accent2"/>
          </a:solidFill>
          <a:ln>
            <a:solidFill>
              <a:srgbClr val="FDD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분석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668FB407-B056-4C17-A66B-ABB4EA44B5C9}"/>
              </a:ext>
            </a:extLst>
          </p:cNvPr>
          <p:cNvSpPr/>
          <p:nvPr/>
        </p:nvSpPr>
        <p:spPr>
          <a:xfrm>
            <a:off x="1266903" y="3582895"/>
            <a:ext cx="2662797" cy="1379102"/>
          </a:xfrm>
          <a:prstGeom prst="roundRect">
            <a:avLst/>
          </a:prstGeom>
          <a:noFill/>
          <a:ln w="28575">
            <a:solidFill>
              <a:srgbClr val="FDD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Repository 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코드</a:t>
            </a:r>
            <a:endParaRPr lang="en-US" altLang="ko-KR" sz="18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Read</a:t>
            </a:r>
            <a:endParaRPr lang="ko-KR" altLang="en-US" sz="18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0" name="Picture 4" descr="Git] 1. 깃헙(github) 입문하기 : 네이버 블로그">
            <a:extLst>
              <a:ext uri="{FF2B5EF4-FFF2-40B4-BE49-F238E27FC236}">
                <a16:creationId xmlns:a16="http://schemas.microsoft.com/office/drawing/2014/main" id="{9EC3C617-FC6B-42BC-8FEB-74EFC385E5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36275" y="3250446"/>
            <a:ext cx="1927655" cy="6701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31" name="Picture 16">
            <a:extLst>
              <a:ext uri="{FF2B5EF4-FFF2-40B4-BE49-F238E27FC236}">
                <a16:creationId xmlns:a16="http://schemas.microsoft.com/office/drawing/2014/main" id="{B97C662B-DC45-46D8-9314-5040FC875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473" y="4317654"/>
            <a:ext cx="641054" cy="641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8189234-34E9-43CF-B414-C4B7DEACEA07}"/>
              </a:ext>
            </a:extLst>
          </p:cNvPr>
          <p:cNvSpPr/>
          <p:nvPr/>
        </p:nvSpPr>
        <p:spPr>
          <a:xfrm>
            <a:off x="4752087" y="2418866"/>
            <a:ext cx="2662797" cy="1379102"/>
          </a:xfrm>
          <a:prstGeom prst="roundRect">
            <a:avLst/>
          </a:prstGeom>
          <a:noFill/>
          <a:ln w="28575">
            <a:solidFill>
              <a:srgbClr val="FDD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텍스트 분석을 통한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개발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환경 및 사용 기술 분석</a:t>
            </a:r>
          </a:p>
        </p:txBody>
      </p:sp>
      <p:pic>
        <p:nvPicPr>
          <p:cNvPr id="33" name="Picture 22" descr="텍스트, 파일 무료 아이콘 의 Vaadin icons">
            <a:extLst>
              <a:ext uri="{FF2B5EF4-FFF2-40B4-BE49-F238E27FC236}">
                <a16:creationId xmlns:a16="http://schemas.microsoft.com/office/drawing/2014/main" id="{E7BDC267-E819-4EC4-97C4-FBED3797C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983" y="2078849"/>
            <a:ext cx="680034" cy="680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DB974492-2175-4BA1-816C-03C6DA58A259}"/>
              </a:ext>
            </a:extLst>
          </p:cNvPr>
          <p:cNvCxnSpPr>
            <a:cxnSpLocks/>
            <a:stCxn id="29" idx="3"/>
            <a:endCxn id="32" idx="1"/>
          </p:cNvCxnSpPr>
          <p:nvPr/>
        </p:nvCxnSpPr>
        <p:spPr>
          <a:xfrm flipV="1">
            <a:off x="3929700" y="3108417"/>
            <a:ext cx="822387" cy="1164029"/>
          </a:xfrm>
          <a:prstGeom prst="bentConnector3">
            <a:avLst>
              <a:gd name="adj1" fmla="val 50000"/>
            </a:avLst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75746D8A-A2F2-4B0C-9F3B-512BD014F8F4}"/>
              </a:ext>
            </a:extLst>
          </p:cNvPr>
          <p:cNvCxnSpPr>
            <a:cxnSpLocks/>
            <a:stCxn id="29" idx="3"/>
            <a:endCxn id="19" idx="1"/>
          </p:cNvCxnSpPr>
          <p:nvPr/>
        </p:nvCxnSpPr>
        <p:spPr>
          <a:xfrm>
            <a:off x="3929700" y="4272446"/>
            <a:ext cx="822387" cy="1055286"/>
          </a:xfrm>
          <a:prstGeom prst="bentConnector3">
            <a:avLst>
              <a:gd name="adj1" fmla="val 50000"/>
            </a:avLst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940454EC-431D-48A6-BCFB-9488AE14ADD5}"/>
              </a:ext>
            </a:extLst>
          </p:cNvPr>
          <p:cNvCxnSpPr>
            <a:cxnSpLocks/>
            <a:stCxn id="32" idx="3"/>
            <a:endCxn id="39" idx="1"/>
          </p:cNvCxnSpPr>
          <p:nvPr/>
        </p:nvCxnSpPr>
        <p:spPr>
          <a:xfrm>
            <a:off x="7414884" y="3108417"/>
            <a:ext cx="912126" cy="1158647"/>
          </a:xfrm>
          <a:prstGeom prst="bentConnector3">
            <a:avLst>
              <a:gd name="adj1" fmla="val 50000"/>
            </a:avLst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D0E19F4E-D1AB-4688-8980-050555E627D4}"/>
              </a:ext>
            </a:extLst>
          </p:cNvPr>
          <p:cNvCxnSpPr>
            <a:cxnSpLocks/>
            <a:stCxn id="19" idx="3"/>
            <a:endCxn id="39" idx="1"/>
          </p:cNvCxnSpPr>
          <p:nvPr/>
        </p:nvCxnSpPr>
        <p:spPr>
          <a:xfrm flipV="1">
            <a:off x="7414884" y="4267064"/>
            <a:ext cx="912126" cy="1060668"/>
          </a:xfrm>
          <a:prstGeom prst="bentConnector3">
            <a:avLst>
              <a:gd name="adj1" fmla="val 50000"/>
            </a:avLst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E37198AB-368C-42C7-9199-3C66EFE2090B}"/>
              </a:ext>
            </a:extLst>
          </p:cNvPr>
          <p:cNvSpPr/>
          <p:nvPr/>
        </p:nvSpPr>
        <p:spPr>
          <a:xfrm>
            <a:off x="8327010" y="3577513"/>
            <a:ext cx="2544009" cy="1379102"/>
          </a:xfrm>
          <a:prstGeom prst="roundRect">
            <a:avLst/>
          </a:prstGeom>
          <a:noFill/>
          <a:ln w="28575">
            <a:solidFill>
              <a:srgbClr val="FDD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기술 스택 측정 및 시각화</a:t>
            </a:r>
            <a:endParaRPr lang="ko-KR" altLang="en-US" sz="18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35542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7478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시스템 요구사항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1870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System requirements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4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285" name="자유형: 도형 284">
            <a:extLst>
              <a:ext uri="{FF2B5EF4-FFF2-40B4-BE49-F238E27FC236}">
                <a16:creationId xmlns:a16="http://schemas.microsoft.com/office/drawing/2014/main" id="{A8083B87-71D2-4F37-8462-54E9AFB71424}"/>
              </a:ext>
            </a:extLst>
          </p:cNvPr>
          <p:cNvSpPr/>
          <p:nvPr/>
        </p:nvSpPr>
        <p:spPr>
          <a:xfrm>
            <a:off x="10054923" y="579362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60168C09-432F-4A65-A1F8-86F80F8E60B2}"/>
              </a:ext>
            </a:extLst>
          </p:cNvPr>
          <p:cNvSpPr/>
          <p:nvPr/>
        </p:nvSpPr>
        <p:spPr>
          <a:xfrm>
            <a:off x="4752087" y="3108417"/>
            <a:ext cx="2662797" cy="2317294"/>
          </a:xfrm>
          <a:prstGeom prst="roundRect">
            <a:avLst/>
          </a:prstGeom>
          <a:noFill/>
          <a:ln w="28575">
            <a:solidFill>
              <a:srgbClr val="FDD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타 사용자 진행 사항 데이터를 기반으로 진행 사항 분석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70A886F-B27F-45CC-A062-E10B08750FD7}"/>
              </a:ext>
            </a:extLst>
          </p:cNvPr>
          <p:cNvSpPr/>
          <p:nvPr/>
        </p:nvSpPr>
        <p:spPr>
          <a:xfrm>
            <a:off x="720000" y="1761256"/>
            <a:ext cx="10626873" cy="4809285"/>
          </a:xfrm>
          <a:prstGeom prst="roundRect">
            <a:avLst>
              <a:gd name="adj" fmla="val 5312"/>
            </a:avLst>
          </a:prstGeom>
          <a:noFill/>
          <a:ln w="28575">
            <a:solidFill>
              <a:srgbClr val="FDD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0012700-2DD8-450E-A4B1-A566430B98CD}"/>
              </a:ext>
            </a:extLst>
          </p:cNvPr>
          <p:cNvSpPr/>
          <p:nvPr/>
        </p:nvSpPr>
        <p:spPr>
          <a:xfrm>
            <a:off x="1072486" y="1427887"/>
            <a:ext cx="1688631" cy="666737"/>
          </a:xfrm>
          <a:prstGeom prst="roundRect">
            <a:avLst/>
          </a:prstGeom>
          <a:solidFill>
            <a:schemeClr val="accent2"/>
          </a:solidFill>
          <a:ln>
            <a:solidFill>
              <a:srgbClr val="FDD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추천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&amp;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로드맵</a:t>
            </a:r>
            <a:endParaRPr lang="ko-KR" altLang="en-US" sz="18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668FB407-B056-4C17-A66B-ABB4EA44B5C9}"/>
              </a:ext>
            </a:extLst>
          </p:cNvPr>
          <p:cNvSpPr/>
          <p:nvPr/>
        </p:nvSpPr>
        <p:spPr>
          <a:xfrm>
            <a:off x="1266903" y="3108417"/>
            <a:ext cx="2662797" cy="2328058"/>
          </a:xfrm>
          <a:prstGeom prst="roundRect">
            <a:avLst/>
          </a:prstGeom>
          <a:noFill/>
          <a:ln w="28575">
            <a:solidFill>
              <a:srgbClr val="FDD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측정된 기술 스택</a:t>
            </a:r>
            <a:endParaRPr lang="en-US" altLang="ko-KR" sz="18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진로 희망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분야</a:t>
            </a:r>
            <a:endParaRPr lang="ko-KR" altLang="en-US" sz="18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898293A-9D55-4C8D-A589-46F319C7386E}"/>
              </a:ext>
            </a:extLst>
          </p:cNvPr>
          <p:cNvGrpSpPr/>
          <p:nvPr/>
        </p:nvGrpSpPr>
        <p:grpSpPr>
          <a:xfrm>
            <a:off x="5631017" y="2671339"/>
            <a:ext cx="929966" cy="739490"/>
            <a:chOff x="5631017" y="3207768"/>
            <a:chExt cx="929966" cy="739490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00820E61-A71A-456A-80AD-27F57553653E}"/>
                </a:ext>
              </a:extLst>
            </p:cNvPr>
            <p:cNvSpPr/>
            <p:nvPr/>
          </p:nvSpPr>
          <p:spPr>
            <a:xfrm>
              <a:off x="5631017" y="3207768"/>
              <a:ext cx="929966" cy="73949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Picture 16">
              <a:extLst>
                <a:ext uri="{FF2B5EF4-FFF2-40B4-BE49-F238E27FC236}">
                  <a16:creationId xmlns:a16="http://schemas.microsoft.com/office/drawing/2014/main" id="{B97C662B-DC45-46D8-9314-5040FC8757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5473" y="3256986"/>
              <a:ext cx="641054" cy="641054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E37198AB-368C-42C7-9199-3C66EFE2090B}"/>
              </a:ext>
            </a:extLst>
          </p:cNvPr>
          <p:cNvSpPr/>
          <p:nvPr/>
        </p:nvSpPr>
        <p:spPr>
          <a:xfrm>
            <a:off x="8327010" y="3108417"/>
            <a:ext cx="2544009" cy="2317294"/>
          </a:xfrm>
          <a:prstGeom prst="roundRect">
            <a:avLst/>
          </a:prstGeom>
          <a:noFill/>
          <a:ln w="28575">
            <a:solidFill>
              <a:srgbClr val="FDD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다음 수행할 프로젝트 추천 및 로드맵 제시</a:t>
            </a:r>
            <a:endParaRPr lang="ko-KR" altLang="en-US" sz="18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AA4A162-BA4D-48EA-A360-EA5150578AF8}"/>
              </a:ext>
            </a:extLst>
          </p:cNvPr>
          <p:cNvCxnSpPr>
            <a:cxnSpLocks/>
            <a:stCxn id="29" idx="3"/>
            <a:endCxn id="19" idx="1"/>
          </p:cNvCxnSpPr>
          <p:nvPr/>
        </p:nvCxnSpPr>
        <p:spPr>
          <a:xfrm flipV="1">
            <a:off x="3929700" y="4267064"/>
            <a:ext cx="822387" cy="5382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18A7AEA-359E-46F7-9A1A-D180F3EE8538}"/>
              </a:ext>
            </a:extLst>
          </p:cNvPr>
          <p:cNvCxnSpPr>
            <a:cxnSpLocks/>
            <a:stCxn id="19" idx="3"/>
            <a:endCxn id="39" idx="1"/>
          </p:cNvCxnSpPr>
          <p:nvPr/>
        </p:nvCxnSpPr>
        <p:spPr>
          <a:xfrm>
            <a:off x="7414884" y="4267064"/>
            <a:ext cx="912126" cy="0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3295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7478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시스템 요구사항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1870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System requirements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4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285" name="자유형: 도형 284">
            <a:extLst>
              <a:ext uri="{FF2B5EF4-FFF2-40B4-BE49-F238E27FC236}">
                <a16:creationId xmlns:a16="http://schemas.microsoft.com/office/drawing/2014/main" id="{A8083B87-71D2-4F37-8462-54E9AFB71424}"/>
              </a:ext>
            </a:extLst>
          </p:cNvPr>
          <p:cNvSpPr/>
          <p:nvPr/>
        </p:nvSpPr>
        <p:spPr>
          <a:xfrm>
            <a:off x="10054923" y="579362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70A886F-B27F-45CC-A062-E10B08750FD7}"/>
              </a:ext>
            </a:extLst>
          </p:cNvPr>
          <p:cNvSpPr/>
          <p:nvPr/>
        </p:nvSpPr>
        <p:spPr>
          <a:xfrm>
            <a:off x="720000" y="1761256"/>
            <a:ext cx="10626873" cy="4809285"/>
          </a:xfrm>
          <a:prstGeom prst="roundRect">
            <a:avLst>
              <a:gd name="adj" fmla="val 5312"/>
            </a:avLst>
          </a:prstGeom>
          <a:noFill/>
          <a:ln w="28575">
            <a:solidFill>
              <a:srgbClr val="FDD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0012700-2DD8-450E-A4B1-A566430B98CD}"/>
              </a:ext>
            </a:extLst>
          </p:cNvPr>
          <p:cNvSpPr/>
          <p:nvPr/>
        </p:nvSpPr>
        <p:spPr>
          <a:xfrm>
            <a:off x="1072486" y="1427887"/>
            <a:ext cx="1688631" cy="666737"/>
          </a:xfrm>
          <a:prstGeom prst="roundRect">
            <a:avLst/>
          </a:prstGeom>
          <a:solidFill>
            <a:schemeClr val="accent2"/>
          </a:solidFill>
          <a:ln>
            <a:solidFill>
              <a:srgbClr val="FDD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매칭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668FB407-B056-4C17-A66B-ABB4EA44B5C9}"/>
              </a:ext>
            </a:extLst>
          </p:cNvPr>
          <p:cNvSpPr/>
          <p:nvPr/>
        </p:nvSpPr>
        <p:spPr>
          <a:xfrm>
            <a:off x="2533592" y="3108417"/>
            <a:ext cx="2662797" cy="2328058"/>
          </a:xfrm>
          <a:prstGeom prst="roundRect">
            <a:avLst/>
          </a:prstGeom>
          <a:noFill/>
          <a:ln w="28575">
            <a:solidFill>
              <a:srgbClr val="FDD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측정된 기술 스택</a:t>
            </a:r>
            <a:endParaRPr lang="en-US" altLang="ko-KR" sz="18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진로 희망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분야</a:t>
            </a:r>
            <a:endParaRPr lang="ko-KR" altLang="en-US" sz="18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E37198AB-368C-42C7-9199-3C66EFE2090B}"/>
              </a:ext>
            </a:extLst>
          </p:cNvPr>
          <p:cNvSpPr/>
          <p:nvPr/>
        </p:nvSpPr>
        <p:spPr>
          <a:xfrm>
            <a:off x="6995457" y="3108417"/>
            <a:ext cx="2544009" cy="2317294"/>
          </a:xfrm>
          <a:prstGeom prst="roundRect">
            <a:avLst/>
          </a:prstGeom>
          <a:noFill/>
          <a:ln w="28575">
            <a:solidFill>
              <a:srgbClr val="FDD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비슷한 실력의 팀원 매칭</a:t>
            </a:r>
            <a:endParaRPr lang="ko-KR" altLang="en-US" sz="18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AA4A162-BA4D-48EA-A360-EA5150578AF8}"/>
              </a:ext>
            </a:extLst>
          </p:cNvPr>
          <p:cNvCxnSpPr>
            <a:cxnSpLocks/>
            <a:stCxn id="29" idx="3"/>
            <a:endCxn id="39" idx="1"/>
          </p:cNvCxnSpPr>
          <p:nvPr/>
        </p:nvCxnSpPr>
        <p:spPr>
          <a:xfrm flipV="1">
            <a:off x="5196389" y="4267064"/>
            <a:ext cx="1799068" cy="5382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621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7478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시스템 요구사항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1870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System requirements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4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285" name="자유형: 도형 284">
            <a:extLst>
              <a:ext uri="{FF2B5EF4-FFF2-40B4-BE49-F238E27FC236}">
                <a16:creationId xmlns:a16="http://schemas.microsoft.com/office/drawing/2014/main" id="{A8083B87-71D2-4F37-8462-54E9AFB71424}"/>
              </a:ext>
            </a:extLst>
          </p:cNvPr>
          <p:cNvSpPr/>
          <p:nvPr/>
        </p:nvSpPr>
        <p:spPr>
          <a:xfrm>
            <a:off x="10054923" y="579362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graphicFrame>
        <p:nvGraphicFramePr>
          <p:cNvPr id="37" name="차트 36">
            <a:extLst>
              <a:ext uri="{FF2B5EF4-FFF2-40B4-BE49-F238E27FC236}">
                <a16:creationId xmlns:a16="http://schemas.microsoft.com/office/drawing/2014/main" id="{80F1B3A6-7B13-44E0-A0BB-9D7B315EE818}"/>
              </a:ext>
            </a:extLst>
          </p:cNvPr>
          <p:cNvGraphicFramePr/>
          <p:nvPr/>
        </p:nvGraphicFramePr>
        <p:xfrm>
          <a:off x="7618937" y="1794549"/>
          <a:ext cx="4871972" cy="42933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5D9123BC-911C-4EE0-AC48-F423DF1971CD}"/>
              </a:ext>
            </a:extLst>
          </p:cNvPr>
          <p:cNvGraphicFramePr/>
          <p:nvPr/>
        </p:nvGraphicFramePr>
        <p:xfrm>
          <a:off x="-917882" y="1690453"/>
          <a:ext cx="6177806" cy="4118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E3A790BE-41D9-43D4-9A69-0480D97F0C7E}"/>
              </a:ext>
            </a:extLst>
          </p:cNvPr>
          <p:cNvSpPr txBox="1"/>
          <p:nvPr/>
        </p:nvSpPr>
        <p:spPr>
          <a:xfrm>
            <a:off x="5000253" y="2767280"/>
            <a:ext cx="1771447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 프레임워크</a:t>
            </a: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en-US" altLang="ko-KR" sz="20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.net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framework</a:t>
            </a:r>
          </a:p>
          <a:p>
            <a:pPr algn="ctr"/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Spring</a:t>
            </a:r>
          </a:p>
          <a:p>
            <a:pPr algn="ctr"/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Express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8533F4-B349-4D82-BC04-E4B84CD76B82}"/>
              </a:ext>
            </a:extLst>
          </p:cNvPr>
          <p:cNvSpPr txBox="1"/>
          <p:nvPr/>
        </p:nvSpPr>
        <p:spPr>
          <a:xfrm>
            <a:off x="9531939" y="1490398"/>
            <a:ext cx="614271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품질</a:t>
            </a: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9775819-FC2E-483C-8BB2-01E02BF3253E}"/>
              </a:ext>
            </a:extLst>
          </p:cNvPr>
          <p:cNvGrpSpPr/>
          <p:nvPr/>
        </p:nvGrpSpPr>
        <p:grpSpPr>
          <a:xfrm>
            <a:off x="494852" y="6046359"/>
            <a:ext cx="6820348" cy="568411"/>
            <a:chOff x="1297459" y="1804087"/>
            <a:chExt cx="1927655" cy="1136822"/>
          </a:xfrm>
          <a:solidFill>
            <a:srgbClr val="FBCE01"/>
          </a:solidFill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520FD801-3B97-4BDF-9ED5-458C72070F88}"/>
                </a:ext>
              </a:extLst>
            </p:cNvPr>
            <p:cNvSpPr/>
            <p:nvPr/>
          </p:nvSpPr>
          <p:spPr>
            <a:xfrm>
              <a:off x="1297459" y="1804087"/>
              <a:ext cx="1927655" cy="113682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DFBEA2-0385-445C-8902-D009E5FFBE21}"/>
                </a:ext>
              </a:extLst>
            </p:cNvPr>
            <p:cNvSpPr txBox="1"/>
            <p:nvPr/>
          </p:nvSpPr>
          <p:spPr>
            <a:xfrm>
              <a:off x="2060955" y="1972387"/>
              <a:ext cx="400659" cy="8002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텍스트 분석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EF7EB87-1B14-4DBE-8249-DFFF6526FB07}"/>
              </a:ext>
            </a:extLst>
          </p:cNvPr>
          <p:cNvGrpSpPr/>
          <p:nvPr/>
        </p:nvGrpSpPr>
        <p:grpSpPr>
          <a:xfrm>
            <a:off x="7640453" y="6046358"/>
            <a:ext cx="4322051" cy="568411"/>
            <a:chOff x="1297459" y="1804087"/>
            <a:chExt cx="1927655" cy="1136822"/>
          </a:xfrm>
          <a:solidFill>
            <a:srgbClr val="FBCE01"/>
          </a:solidFill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ABB30817-6970-4239-804D-30041DCA33A8}"/>
                </a:ext>
              </a:extLst>
            </p:cNvPr>
            <p:cNvSpPr/>
            <p:nvPr/>
          </p:nvSpPr>
          <p:spPr>
            <a:xfrm>
              <a:off x="1297459" y="1804087"/>
              <a:ext cx="1927655" cy="113682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147E78F-865E-4A27-A285-16F55436A0F4}"/>
                </a:ext>
              </a:extLst>
            </p:cNvPr>
            <p:cNvSpPr txBox="1"/>
            <p:nvPr/>
          </p:nvSpPr>
          <p:spPr>
            <a:xfrm>
              <a:off x="2100863" y="1972387"/>
              <a:ext cx="320842" cy="8002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머신러닝</a:t>
              </a:r>
              <a:endPara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9583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7670800" y="2418080"/>
            <a:ext cx="2180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accent4">
                    <a:lumMod val="50000"/>
                  </a:schemeClr>
                </a:solidFill>
              </a:rPr>
              <a:t>시스템 설계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4C1339-7D13-4386-965C-3402B66819A8}"/>
              </a:ext>
            </a:extLst>
          </p:cNvPr>
          <p:cNvSpPr txBox="1"/>
          <p:nvPr/>
        </p:nvSpPr>
        <p:spPr>
          <a:xfrm>
            <a:off x="7670800" y="3100308"/>
            <a:ext cx="4055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System Design</a:t>
            </a:r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027376" y="1633249"/>
            <a:ext cx="6655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5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146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4B754D0-1D69-4D2C-8DBA-852CF617DC30}"/>
              </a:ext>
            </a:extLst>
          </p:cNvPr>
          <p:cNvSpPr/>
          <p:nvPr/>
        </p:nvSpPr>
        <p:spPr>
          <a:xfrm>
            <a:off x="6096000" y="1163320"/>
            <a:ext cx="6096000" cy="57206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304DB-138B-466E-A699-CC6B4EBF22E2}"/>
              </a:ext>
            </a:extLst>
          </p:cNvPr>
          <p:cNvSpPr txBox="1"/>
          <p:nvPr/>
        </p:nvSpPr>
        <p:spPr>
          <a:xfrm>
            <a:off x="193040" y="174973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</a:rPr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94C671-7E93-40FD-A0FA-8A445145AE83}"/>
              </a:ext>
            </a:extLst>
          </p:cNvPr>
          <p:cNvSpPr txBox="1"/>
          <p:nvPr/>
        </p:nvSpPr>
        <p:spPr>
          <a:xfrm>
            <a:off x="1124705" y="390416"/>
            <a:ext cx="323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A table of contents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294640" y="1453525"/>
            <a:ext cx="3152319" cy="657183"/>
            <a:chOff x="294640" y="1391920"/>
            <a:chExt cx="3362689" cy="70104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1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문제 정의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4FFEE27-45F9-464D-8DF9-81ED76C271D2}"/>
              </a:ext>
            </a:extLst>
          </p:cNvPr>
          <p:cNvGrpSpPr/>
          <p:nvPr/>
        </p:nvGrpSpPr>
        <p:grpSpPr>
          <a:xfrm>
            <a:off x="294640" y="2566825"/>
            <a:ext cx="3152319" cy="657183"/>
            <a:chOff x="294640" y="1391920"/>
            <a:chExt cx="3362689" cy="70104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9DE7996-FB2E-449D-A8E1-F21F9DE43D18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0AF0C1A-F079-4686-B269-0ED4FE6A6C6F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2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A208B53-099A-40CC-A54D-D084DC7C5DA5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타 시스템 분석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2248B9C-3D54-45BB-A57F-A9D99CEA8994}"/>
              </a:ext>
            </a:extLst>
          </p:cNvPr>
          <p:cNvGrpSpPr/>
          <p:nvPr/>
        </p:nvGrpSpPr>
        <p:grpSpPr>
          <a:xfrm>
            <a:off x="294640" y="3686273"/>
            <a:ext cx="3152319" cy="657183"/>
            <a:chOff x="294640" y="1391920"/>
            <a:chExt cx="3362689" cy="70104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37A9374-D0D7-464F-B150-88C5B40CEF7F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400FF30-FB91-462E-8C6D-23083600275E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3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D9519AB-383A-4302-84C4-7A82F08C9CEF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개발 목적 및 방향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A6DAF3D-56DD-4603-B5C8-395DADFA849A}"/>
              </a:ext>
            </a:extLst>
          </p:cNvPr>
          <p:cNvGrpSpPr/>
          <p:nvPr/>
        </p:nvGrpSpPr>
        <p:grpSpPr>
          <a:xfrm>
            <a:off x="294640" y="4805721"/>
            <a:ext cx="3152319" cy="657183"/>
            <a:chOff x="294640" y="1391920"/>
            <a:chExt cx="3362689" cy="70104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257C551-BEA9-4A5A-804C-B3723BAB21E9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059E28-6683-4826-B293-3AF3DF3ECA1B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4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EB0A944-CAFF-4F64-8ADB-EAF6997D6573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92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요구사항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7F8FBBF-1148-436E-8600-69C119DBF580}"/>
              </a:ext>
            </a:extLst>
          </p:cNvPr>
          <p:cNvGrpSpPr/>
          <p:nvPr/>
        </p:nvGrpSpPr>
        <p:grpSpPr>
          <a:xfrm>
            <a:off x="294640" y="5925169"/>
            <a:ext cx="3152319" cy="657183"/>
            <a:chOff x="294640" y="1391920"/>
            <a:chExt cx="3362689" cy="70104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E198DCA-DDAD-43B9-A796-5D1463594EC3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49EA117-E942-4A95-942C-287EBF455A1C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5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66D9A10-E34F-47A8-8A0F-E2B4F6DF7197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시스템 설계</a:t>
              </a: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50CA2993-B48E-4FE8-A781-3DB7DC6D2BB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41925"/>
            <a:ext cx="6096000" cy="572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457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68A23526-35AD-4049-88BC-D7ACAF0C0388}"/>
              </a:ext>
            </a:extLst>
          </p:cNvPr>
          <p:cNvSpPr/>
          <p:nvPr/>
        </p:nvSpPr>
        <p:spPr>
          <a:xfrm>
            <a:off x="1892301" y="2016069"/>
            <a:ext cx="7306542" cy="4412343"/>
          </a:xfrm>
          <a:prstGeom prst="roundRect">
            <a:avLst/>
          </a:prstGeom>
          <a:noFill/>
          <a:ln w="19050">
            <a:solidFill>
              <a:srgbClr val="F8E0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268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시스템 구성도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1495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System Diagram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5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9BCE7CD9-B6C6-454C-97D2-18B9DFF79A46}"/>
              </a:ext>
            </a:extLst>
          </p:cNvPr>
          <p:cNvGrpSpPr/>
          <p:nvPr/>
        </p:nvGrpSpPr>
        <p:grpSpPr>
          <a:xfrm>
            <a:off x="2373849" y="3832036"/>
            <a:ext cx="729688" cy="1099020"/>
            <a:chOff x="6461036" y="2740884"/>
            <a:chExt cx="729688" cy="109902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4A5A0F2-B31E-1744-B624-74293A6C2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1036" y="2740884"/>
              <a:ext cx="729688" cy="72968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5D6EC58-71FD-494B-9237-B681F100BE6C}"/>
                </a:ext>
              </a:extLst>
            </p:cNvPr>
            <p:cNvSpPr txBox="1"/>
            <p:nvPr/>
          </p:nvSpPr>
          <p:spPr>
            <a:xfrm>
              <a:off x="6461036" y="3470572"/>
              <a:ext cx="7296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/>
                <a:t>client</a:t>
              </a:r>
              <a:endParaRPr kumimoji="1" lang="ko-Kore-KR" altLang="en-US" dirty="0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697957C9-0823-FE4A-98E9-2C004BE377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352" b="22659"/>
          <a:stretch/>
        </p:blipFill>
        <p:spPr>
          <a:xfrm>
            <a:off x="3793944" y="3876409"/>
            <a:ext cx="1886714" cy="691662"/>
          </a:xfrm>
          <a:prstGeom prst="rect">
            <a:avLst/>
          </a:prstGeom>
        </p:spPr>
      </p:pic>
      <p:sp>
        <p:nvSpPr>
          <p:cNvPr id="11" name="오른쪽 화살표[R] 10">
            <a:extLst>
              <a:ext uri="{FF2B5EF4-FFF2-40B4-BE49-F238E27FC236}">
                <a16:creationId xmlns:a16="http://schemas.microsoft.com/office/drawing/2014/main" id="{4C06101C-34E4-C84A-A112-31F7D58FC3B6}"/>
              </a:ext>
            </a:extLst>
          </p:cNvPr>
          <p:cNvSpPr/>
          <p:nvPr/>
        </p:nvSpPr>
        <p:spPr>
          <a:xfrm>
            <a:off x="1460330" y="4058978"/>
            <a:ext cx="713987" cy="416169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48740CFF-8D70-8244-AD7D-FF34DB7D3B52}"/>
              </a:ext>
            </a:extLst>
          </p:cNvPr>
          <p:cNvSpPr/>
          <p:nvPr/>
        </p:nvSpPr>
        <p:spPr>
          <a:xfrm>
            <a:off x="1790701" y="1371600"/>
            <a:ext cx="9840467" cy="5216769"/>
          </a:xfrm>
          <a:prstGeom prst="roundRect">
            <a:avLst/>
          </a:prstGeom>
          <a:noFill/>
          <a:ln w="19050">
            <a:solidFill>
              <a:srgbClr val="F8E0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B8C9C171-6D64-4F41-9633-5F2A4C100DBB}"/>
              </a:ext>
            </a:extLst>
          </p:cNvPr>
          <p:cNvSpPr/>
          <p:nvPr/>
        </p:nvSpPr>
        <p:spPr>
          <a:xfrm>
            <a:off x="3745176" y="3383941"/>
            <a:ext cx="1994963" cy="1619938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06491D2-4559-224C-9EF9-E61D1A7A70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020" r="23717"/>
          <a:stretch/>
        </p:blipFill>
        <p:spPr>
          <a:xfrm>
            <a:off x="3733913" y="2996805"/>
            <a:ext cx="878312" cy="77427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5A27CBE-E1FF-8243-9380-CE358D23EA1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1025" t="6877" r="31233" b="10357"/>
          <a:stretch/>
        </p:blipFill>
        <p:spPr>
          <a:xfrm>
            <a:off x="2993158" y="1412753"/>
            <a:ext cx="878312" cy="123054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870B6AC-5000-0F45-8098-5D10CFAB8D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89032" y="4637611"/>
            <a:ext cx="1600042" cy="80002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BA8E73B-CA86-344C-9055-BBA392437C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89032" y="2618266"/>
            <a:ext cx="1722553" cy="106375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E23C7C7-4BCD-3E40-9492-E31FB9DE88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58174" y="2971076"/>
            <a:ext cx="1488641" cy="48020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BD67D9F-2778-444A-B65D-0E275A105BB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26120" b="31821"/>
          <a:stretch/>
        </p:blipFill>
        <p:spPr>
          <a:xfrm>
            <a:off x="7058175" y="4773201"/>
            <a:ext cx="1488641" cy="626107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FCCC650-158C-D34C-A6E3-11518B52D173}"/>
              </a:ext>
            </a:extLst>
          </p:cNvPr>
          <p:cNvCxnSpPr>
            <a:cxnSpLocks/>
            <a:stCxn id="19" idx="1"/>
            <a:endCxn id="66" idx="3"/>
          </p:cNvCxnSpPr>
          <p:nvPr/>
        </p:nvCxnSpPr>
        <p:spPr>
          <a:xfrm flipH="1">
            <a:off x="8854334" y="3150142"/>
            <a:ext cx="834698" cy="1343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C651868-3C03-2D4D-89CF-22ACFCDA48F0}"/>
              </a:ext>
            </a:extLst>
          </p:cNvPr>
          <p:cNvCxnSpPr>
            <a:cxnSpLocks/>
            <a:stCxn id="18" idx="1"/>
            <a:endCxn id="68" idx="3"/>
          </p:cNvCxnSpPr>
          <p:nvPr/>
        </p:nvCxnSpPr>
        <p:spPr>
          <a:xfrm flipH="1" flipV="1">
            <a:off x="8850045" y="5036659"/>
            <a:ext cx="838987" cy="963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0507472-27B8-1E43-BFCB-BADD80836BE3}"/>
              </a:ext>
            </a:extLst>
          </p:cNvPr>
          <p:cNvSpPr txBox="1"/>
          <p:nvPr/>
        </p:nvSpPr>
        <p:spPr>
          <a:xfrm>
            <a:off x="428536" y="4572424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USER</a:t>
            </a:r>
            <a:endParaRPr kumimoji="1" lang="ko-Kore-KR" altLang="en-US" dirty="0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3FC5E61E-E35F-FE4F-948D-E0FC2B05D709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44" y="3747381"/>
            <a:ext cx="865512" cy="865512"/>
          </a:xfrm>
          <a:prstGeom prst="rect">
            <a:avLst/>
          </a:prstGeom>
        </p:spPr>
      </p:pic>
      <p:cxnSp>
        <p:nvCxnSpPr>
          <p:cNvPr id="48" name="꺾인 연결선[E] 47">
            <a:extLst>
              <a:ext uri="{FF2B5EF4-FFF2-40B4-BE49-F238E27FC236}">
                <a16:creationId xmlns:a16="http://schemas.microsoft.com/office/drawing/2014/main" id="{7B76650D-0537-644E-991A-1E874B1A0DB3}"/>
              </a:ext>
            </a:extLst>
          </p:cNvPr>
          <p:cNvCxnSpPr>
            <a:cxnSpLocks/>
            <a:stCxn id="13" idx="3"/>
            <a:endCxn id="68" idx="1"/>
          </p:cNvCxnSpPr>
          <p:nvPr/>
        </p:nvCxnSpPr>
        <p:spPr>
          <a:xfrm>
            <a:off x="5740139" y="4193910"/>
            <a:ext cx="1114943" cy="84274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948B5133-7508-EC49-8D10-9FCC70FCD863}"/>
              </a:ext>
            </a:extLst>
          </p:cNvPr>
          <p:cNvCxnSpPr>
            <a:cxnSpLocks/>
            <a:stCxn id="13" idx="3"/>
            <a:endCxn id="66" idx="1"/>
          </p:cNvCxnSpPr>
          <p:nvPr/>
        </p:nvCxnSpPr>
        <p:spPr>
          <a:xfrm flipV="1">
            <a:off x="5740139" y="3151485"/>
            <a:ext cx="1119232" cy="104242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82D31429-4853-CD4B-8A6D-D7F48752D0FB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 flipV="1">
            <a:off x="3103537" y="4193910"/>
            <a:ext cx="641639" cy="29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모서리가 둥근 직사각형 65">
            <a:extLst>
              <a:ext uri="{FF2B5EF4-FFF2-40B4-BE49-F238E27FC236}">
                <a16:creationId xmlns:a16="http://schemas.microsoft.com/office/drawing/2014/main" id="{75F7D03E-0976-1C42-A72B-316B260F2737}"/>
              </a:ext>
            </a:extLst>
          </p:cNvPr>
          <p:cNvSpPr/>
          <p:nvPr/>
        </p:nvSpPr>
        <p:spPr>
          <a:xfrm>
            <a:off x="6859371" y="2590187"/>
            <a:ext cx="1994963" cy="1122595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FBA9AE4E-A0F1-CE40-9E13-CB34B01B4A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020" r="23717"/>
          <a:stretch/>
        </p:blipFill>
        <p:spPr>
          <a:xfrm>
            <a:off x="6848108" y="2203051"/>
            <a:ext cx="878312" cy="774271"/>
          </a:xfrm>
          <a:prstGeom prst="rect">
            <a:avLst/>
          </a:prstGeom>
        </p:spPr>
      </p:pic>
      <p:sp>
        <p:nvSpPr>
          <p:cNvPr id="68" name="모서리가 둥근 직사각형 67">
            <a:extLst>
              <a:ext uri="{FF2B5EF4-FFF2-40B4-BE49-F238E27FC236}">
                <a16:creationId xmlns:a16="http://schemas.microsoft.com/office/drawing/2014/main" id="{1617E7F7-1BD2-BF46-8F4D-2EC7141D843D}"/>
              </a:ext>
            </a:extLst>
          </p:cNvPr>
          <p:cNvSpPr/>
          <p:nvPr/>
        </p:nvSpPr>
        <p:spPr>
          <a:xfrm>
            <a:off x="6855082" y="4475147"/>
            <a:ext cx="1994963" cy="1123023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84ABC6B7-0FD1-B641-B614-A63E1ED54E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020" r="23717"/>
          <a:stretch/>
        </p:blipFill>
        <p:spPr>
          <a:xfrm>
            <a:off x="6848108" y="4104828"/>
            <a:ext cx="878312" cy="774271"/>
          </a:xfrm>
          <a:prstGeom prst="rect">
            <a:avLst/>
          </a:prstGeom>
        </p:spPr>
      </p:pic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6A00E4E3-0A8F-8F40-89FA-A48E84613064}"/>
              </a:ext>
            </a:extLst>
          </p:cNvPr>
          <p:cNvCxnSpPr>
            <a:cxnSpLocks/>
            <a:stCxn id="68" idx="0"/>
            <a:endCxn id="66" idx="2"/>
          </p:cNvCxnSpPr>
          <p:nvPr/>
        </p:nvCxnSpPr>
        <p:spPr>
          <a:xfrm flipV="1">
            <a:off x="7852564" y="3712782"/>
            <a:ext cx="4289" cy="7623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824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15985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개발 환경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2475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Environment of Development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5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44C79D08-4B61-B544-A35F-17F6424CF35F}"/>
              </a:ext>
            </a:extLst>
          </p:cNvPr>
          <p:cNvSpPr/>
          <p:nvPr/>
        </p:nvSpPr>
        <p:spPr>
          <a:xfrm>
            <a:off x="365761" y="1628402"/>
            <a:ext cx="5212080" cy="4784618"/>
          </a:xfrm>
          <a:prstGeom prst="roundRect">
            <a:avLst/>
          </a:prstGeom>
          <a:noFill/>
          <a:ln w="19050">
            <a:solidFill>
              <a:srgbClr val="F8E0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00B0F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F106A8-B50F-8F4E-86A1-17463F183A98}"/>
              </a:ext>
            </a:extLst>
          </p:cNvPr>
          <p:cNvSpPr/>
          <p:nvPr/>
        </p:nvSpPr>
        <p:spPr>
          <a:xfrm>
            <a:off x="1114889" y="1390658"/>
            <a:ext cx="808736" cy="475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BCE01"/>
                </a:solidFill>
              </a:rPr>
              <a:t>S/W</a:t>
            </a:r>
            <a:endParaRPr kumimoji="1" lang="ko-Kore-KR" altLang="en-US" dirty="0">
              <a:solidFill>
                <a:srgbClr val="FBCE0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AEA80F-6043-C74F-8926-8A1B90AE6280}"/>
              </a:ext>
            </a:extLst>
          </p:cNvPr>
          <p:cNvSpPr txBox="1"/>
          <p:nvPr/>
        </p:nvSpPr>
        <p:spPr>
          <a:xfrm>
            <a:off x="925127" y="1993973"/>
            <a:ext cx="696794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ko-Kore-KR" sz="2800" b="1" dirty="0">
                <a:solidFill>
                  <a:srgbClr val="FBCE01"/>
                </a:solidFill>
              </a:rPr>
              <a:t>OS</a:t>
            </a:r>
            <a:endParaRPr kumimoji="1" lang="ko-Kore-KR" altLang="en-US" sz="2800" b="1" dirty="0">
              <a:solidFill>
                <a:srgbClr val="FBCE0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1D5487-1ABC-C54A-A7B3-2B83777F78ED}"/>
              </a:ext>
            </a:extLst>
          </p:cNvPr>
          <p:cNvSpPr txBox="1"/>
          <p:nvPr/>
        </p:nvSpPr>
        <p:spPr>
          <a:xfrm>
            <a:off x="1072422" y="2470292"/>
            <a:ext cx="36789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/>
              <a:t>Ubuntu Linux</a:t>
            </a:r>
            <a:endParaRPr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62CAED-54FC-2C43-8BBA-F8E232FEA5D6}"/>
              </a:ext>
            </a:extLst>
          </p:cNvPr>
          <p:cNvSpPr txBox="1"/>
          <p:nvPr/>
        </p:nvSpPr>
        <p:spPr>
          <a:xfrm>
            <a:off x="908514" y="2978559"/>
            <a:ext cx="184742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ko-Kore-KR" sz="2800" b="1" dirty="0">
                <a:solidFill>
                  <a:srgbClr val="FBCE01"/>
                </a:solidFill>
              </a:rPr>
              <a:t>Language</a:t>
            </a:r>
            <a:endParaRPr kumimoji="1" lang="ko-Kore-KR" altLang="en-US" sz="2800" b="1" dirty="0">
              <a:solidFill>
                <a:srgbClr val="FBCE0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05E421-5E66-5045-9A1A-A62B8B1DBACE}"/>
              </a:ext>
            </a:extLst>
          </p:cNvPr>
          <p:cNvSpPr txBox="1"/>
          <p:nvPr/>
        </p:nvSpPr>
        <p:spPr>
          <a:xfrm>
            <a:off x="720000" y="3629294"/>
            <a:ext cx="43837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/>
              <a:t>HTML, CSS, </a:t>
            </a:r>
            <a:r>
              <a:rPr lang="en-US" altLang="ko-Kore-KR" dirty="0" err="1"/>
              <a:t>Javascript</a:t>
            </a:r>
            <a:r>
              <a:rPr lang="en-US" altLang="ko-Kore-KR" dirty="0"/>
              <a:t>, Python, Java</a:t>
            </a:r>
            <a:endParaRPr lang="ko-Kore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41BFE0-9C51-AD4D-8556-77A212C0F967}"/>
              </a:ext>
            </a:extLst>
          </p:cNvPr>
          <p:cNvSpPr txBox="1"/>
          <p:nvPr/>
        </p:nvSpPr>
        <p:spPr>
          <a:xfrm>
            <a:off x="908514" y="4203496"/>
            <a:ext cx="209518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ko-Kore-KR" sz="2800" b="1" dirty="0">
                <a:solidFill>
                  <a:srgbClr val="FBCE01"/>
                </a:solidFill>
              </a:rPr>
              <a:t>Framework</a:t>
            </a:r>
            <a:endParaRPr kumimoji="1" lang="ko-Kore-KR" altLang="en-US" sz="2800" b="1" dirty="0">
              <a:solidFill>
                <a:srgbClr val="FBCE0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1C1E4C-A209-2648-BC8C-8EEFBF625462}"/>
              </a:ext>
            </a:extLst>
          </p:cNvPr>
          <p:cNvSpPr txBox="1"/>
          <p:nvPr/>
        </p:nvSpPr>
        <p:spPr>
          <a:xfrm>
            <a:off x="1072422" y="4721397"/>
            <a:ext cx="36789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/>
              <a:t>Flask, Spring</a:t>
            </a:r>
            <a:endParaRPr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30FDE7-90CA-C545-A40A-F4706548DA67}"/>
              </a:ext>
            </a:extLst>
          </p:cNvPr>
          <p:cNvSpPr txBox="1"/>
          <p:nvPr/>
        </p:nvSpPr>
        <p:spPr>
          <a:xfrm>
            <a:off x="908514" y="5179919"/>
            <a:ext cx="1332096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ko-Kore-KR" sz="2800" b="1" dirty="0">
                <a:solidFill>
                  <a:srgbClr val="FBCE01"/>
                </a:solidFill>
              </a:rPr>
              <a:t>Server</a:t>
            </a:r>
            <a:endParaRPr kumimoji="1" lang="ko-Kore-KR" altLang="en-US" sz="2800" b="1" dirty="0">
              <a:solidFill>
                <a:srgbClr val="FBCE0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FF99CA-E496-7944-8B4B-A76AEF2E0DE0}"/>
              </a:ext>
            </a:extLst>
          </p:cNvPr>
          <p:cNvSpPr txBox="1"/>
          <p:nvPr/>
        </p:nvSpPr>
        <p:spPr>
          <a:xfrm>
            <a:off x="1072422" y="5697820"/>
            <a:ext cx="36789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/>
              <a:t>Nginx, Tomcat server v9.0</a:t>
            </a:r>
            <a:endParaRPr lang="ko-Kore-KR" altLang="en-US" dirty="0"/>
          </a:p>
        </p:txBody>
      </p:sp>
      <p:pic>
        <p:nvPicPr>
          <p:cNvPr id="1038" name="Picture 14" descr="Html5 Js Css3 Logo Png">
            <a:extLst>
              <a:ext uri="{FF2B5EF4-FFF2-40B4-BE49-F238E27FC236}">
                <a16:creationId xmlns:a16="http://schemas.microsoft.com/office/drawing/2014/main" id="{9A02BD6B-F2C6-470F-878D-099342B4B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330" y="2748380"/>
            <a:ext cx="3970420" cy="150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9D0CF861-B0D3-4AD7-B86E-DA5EDC6FC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3692" y="1066109"/>
            <a:ext cx="978352" cy="97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JAVA] PNG 파일에 문자열 삽입하기">
            <a:extLst>
              <a:ext uri="{FF2B5EF4-FFF2-40B4-BE49-F238E27FC236}">
                <a16:creationId xmlns:a16="http://schemas.microsoft.com/office/drawing/2014/main" id="{A7768528-CDB3-42BD-8C5C-045209C58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839" y="1066109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CentOS 7 : Flask 설치 방법, 예제, 명령어">
            <a:extLst>
              <a:ext uri="{FF2B5EF4-FFF2-40B4-BE49-F238E27FC236}">
                <a16:creationId xmlns:a16="http://schemas.microsoft.com/office/drawing/2014/main" id="{658E5B70-35D5-410E-A310-5B2EB810D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080" y="3761612"/>
            <a:ext cx="215265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4BFF1343-EC17-43C4-BF40-72B823910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540" y="4502090"/>
            <a:ext cx="2366070" cy="608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nginx에서 virtual host 사용하기 :: 블로그">
            <a:extLst>
              <a:ext uri="{FF2B5EF4-FFF2-40B4-BE49-F238E27FC236}">
                <a16:creationId xmlns:a16="http://schemas.microsoft.com/office/drawing/2014/main" id="{3DBA1767-20E5-44A1-BDF0-AB85D36ED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781" y="5241553"/>
            <a:ext cx="1539854" cy="1539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아파치 톰캣 - 위키백과, 우리 모두의 백과사전">
            <a:extLst>
              <a:ext uri="{FF2B5EF4-FFF2-40B4-BE49-F238E27FC236}">
                <a16:creationId xmlns:a16="http://schemas.microsoft.com/office/drawing/2014/main" id="{2727D3AF-1277-491C-8992-9EBB0DECF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431" y="5241553"/>
            <a:ext cx="1885548" cy="1334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Linux] 리눅스 Ubuntu &amp;amp; CentOS 시스템 정보 및 버전 확인하기 ( 커널, OS 버전, 정보 )">
            <a:extLst>
              <a:ext uri="{FF2B5EF4-FFF2-40B4-BE49-F238E27FC236}">
                <a16:creationId xmlns:a16="http://schemas.microsoft.com/office/drawing/2014/main" id="{EC009978-279E-4EA7-BC58-391D733B7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388" y="1461498"/>
            <a:ext cx="2824757" cy="119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882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15985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개발 방법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2080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Method</a:t>
            </a:r>
            <a:r>
              <a:rPr lang="ko-KR" altLang="en-US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of</a:t>
            </a:r>
            <a:r>
              <a:rPr lang="ko-KR" altLang="en-US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Development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5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4">
            <a:extLst>
              <a:ext uri="{FF2B5EF4-FFF2-40B4-BE49-F238E27FC236}">
                <a16:creationId xmlns:a16="http://schemas.microsoft.com/office/drawing/2014/main" id="{E2AF7EF5-950D-3D4A-81A1-959CF6B90A6E}"/>
              </a:ext>
            </a:extLst>
          </p:cNvPr>
          <p:cNvCxnSpPr>
            <a:cxnSpLocks/>
          </p:cNvCxnSpPr>
          <p:nvPr/>
        </p:nvCxnSpPr>
        <p:spPr>
          <a:xfrm>
            <a:off x="682248" y="2956560"/>
            <a:ext cx="1070864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65">
            <a:extLst>
              <a:ext uri="{FF2B5EF4-FFF2-40B4-BE49-F238E27FC236}">
                <a16:creationId xmlns:a16="http://schemas.microsoft.com/office/drawing/2014/main" id="{904E9105-4E7F-7D45-9FCB-DB642AF78CBC}"/>
              </a:ext>
            </a:extLst>
          </p:cNvPr>
          <p:cNvCxnSpPr>
            <a:cxnSpLocks/>
          </p:cNvCxnSpPr>
          <p:nvPr/>
        </p:nvCxnSpPr>
        <p:spPr>
          <a:xfrm>
            <a:off x="682248" y="4848013"/>
            <a:ext cx="1070864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017EA08-6286-6E41-92FE-734FA7019BA3}"/>
              </a:ext>
            </a:extLst>
          </p:cNvPr>
          <p:cNvSpPr txBox="1"/>
          <p:nvPr/>
        </p:nvSpPr>
        <p:spPr>
          <a:xfrm>
            <a:off x="720000" y="1367004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001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04B842-F053-E743-9C8D-D4807B48505A}"/>
              </a:ext>
            </a:extLst>
          </p:cNvPr>
          <p:cNvSpPr txBox="1"/>
          <p:nvPr/>
        </p:nvSpPr>
        <p:spPr>
          <a:xfrm>
            <a:off x="1570605" y="13670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7EA6BA-C94E-C94E-A0BD-2DEA014153F8}"/>
              </a:ext>
            </a:extLst>
          </p:cNvPr>
          <p:cNvSpPr txBox="1"/>
          <p:nvPr/>
        </p:nvSpPr>
        <p:spPr>
          <a:xfrm>
            <a:off x="2259305" y="1320838"/>
            <a:ext cx="6595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Web</a:t>
            </a:r>
            <a:endParaRPr lang="ko-KR" altLang="en-US" sz="2400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67E5AC-79CB-5346-B42D-DEDCF50D465C}"/>
              </a:ext>
            </a:extLst>
          </p:cNvPr>
          <p:cNvSpPr txBox="1"/>
          <p:nvPr/>
        </p:nvSpPr>
        <p:spPr>
          <a:xfrm>
            <a:off x="2259306" y="1866037"/>
            <a:ext cx="8993726" cy="951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en-US" altLang="ko-KR" sz="1600" spc="-150" dirty="0"/>
              <a:t>Spring</a:t>
            </a:r>
            <a:r>
              <a:rPr lang="ko-KR" altLang="en-US" sz="1600" spc="-150" dirty="0"/>
              <a:t>을 이용해 </a:t>
            </a:r>
            <a:r>
              <a:rPr lang="en-US" altLang="ko-KR" sz="1600" spc="-150" dirty="0"/>
              <a:t>Service Page</a:t>
            </a:r>
            <a:r>
              <a:rPr lang="ko-KR" altLang="en-US" sz="1600" spc="-150" dirty="0"/>
              <a:t> 구현</a:t>
            </a:r>
            <a:endParaRPr lang="en-US" altLang="ko-KR" sz="1600" spc="-150" dirty="0"/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en-US" altLang="ko-KR" sz="1600" spc="-150" dirty="0"/>
              <a:t>Flask</a:t>
            </a:r>
            <a:r>
              <a:rPr lang="ko-KR" altLang="en-US" sz="1600" spc="-150" dirty="0"/>
              <a:t>에서 </a:t>
            </a:r>
            <a:r>
              <a:rPr lang="en-US" altLang="ko-KR" sz="1600" spc="-150" dirty="0"/>
              <a:t>Machine Learning</a:t>
            </a:r>
            <a:r>
              <a:rPr lang="ko-KR" altLang="en-US" sz="1600" spc="-150" dirty="0"/>
              <a:t>을 이용해</a:t>
            </a:r>
            <a:r>
              <a:rPr lang="en-US" altLang="ko-KR" sz="1600" spc="-150" dirty="0"/>
              <a:t> </a:t>
            </a:r>
            <a:r>
              <a:rPr lang="ko-KR" altLang="en-US" sz="1600" spc="-150" dirty="0"/>
              <a:t>분석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이후</a:t>
            </a:r>
            <a:r>
              <a:rPr lang="en-US" altLang="ko-KR" sz="1600" spc="-150" dirty="0"/>
              <a:t> REST API</a:t>
            </a:r>
            <a:r>
              <a:rPr lang="ko-KR" altLang="en-US" sz="1600" spc="-150" dirty="0" err="1"/>
              <a:t>를</a:t>
            </a:r>
            <a:r>
              <a:rPr lang="ko-KR" altLang="en-US" sz="1600" spc="-150" dirty="0"/>
              <a:t> 통해 데이터 전송 구현</a:t>
            </a:r>
            <a:endParaRPr lang="en-US" altLang="ko-KR" sz="1600" spc="-150" dirty="0"/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en-US" altLang="ko-KR" sz="1600" spc="-150" dirty="0"/>
              <a:t>Server</a:t>
            </a:r>
            <a:r>
              <a:rPr lang="ko-KR" altLang="en-US" sz="1600" spc="-150" dirty="0"/>
              <a:t>는 </a:t>
            </a:r>
            <a:r>
              <a:rPr lang="en-US" altLang="ko-KR" sz="1600" spc="-150" dirty="0"/>
              <a:t>Cloud</a:t>
            </a:r>
            <a:r>
              <a:rPr lang="ko-KR" altLang="en-US" sz="1600" spc="-150" dirty="0"/>
              <a:t> </a:t>
            </a:r>
            <a:r>
              <a:rPr lang="en-US" altLang="ko-KR" sz="1600" spc="-150" dirty="0"/>
              <a:t>Service</a:t>
            </a:r>
            <a:r>
              <a:rPr lang="ko-KR" altLang="en-US" sz="1600" spc="-150" dirty="0" err="1"/>
              <a:t>를</a:t>
            </a:r>
            <a:r>
              <a:rPr lang="ko-KR" altLang="en-US" sz="1600" spc="-150" dirty="0"/>
              <a:t> 이용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D96303-709D-1042-8860-569048AE1963}"/>
              </a:ext>
            </a:extLst>
          </p:cNvPr>
          <p:cNvSpPr txBox="1"/>
          <p:nvPr/>
        </p:nvSpPr>
        <p:spPr>
          <a:xfrm>
            <a:off x="720000" y="3187783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002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0E2F7C-4319-AC4B-AE7E-86E02B6640B1}"/>
              </a:ext>
            </a:extLst>
          </p:cNvPr>
          <p:cNvSpPr txBox="1"/>
          <p:nvPr/>
        </p:nvSpPr>
        <p:spPr>
          <a:xfrm>
            <a:off x="1570605" y="31877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494DAE-DB4C-C642-A8FB-430BFD1065A0}"/>
              </a:ext>
            </a:extLst>
          </p:cNvPr>
          <p:cNvSpPr txBox="1"/>
          <p:nvPr/>
        </p:nvSpPr>
        <p:spPr>
          <a:xfrm>
            <a:off x="2259305" y="3141617"/>
            <a:ext cx="9663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Machine Learning &amp; Service</a:t>
            </a:r>
            <a:endParaRPr lang="ko-KR" altLang="en-US" sz="2400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A1BCE4-71B2-3645-8D84-1F0BAB52F4C5}"/>
              </a:ext>
            </a:extLst>
          </p:cNvPr>
          <p:cNvSpPr txBox="1"/>
          <p:nvPr/>
        </p:nvSpPr>
        <p:spPr>
          <a:xfrm>
            <a:off x="2259306" y="3686816"/>
            <a:ext cx="8993726" cy="951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en-US" altLang="ko-KR" sz="1600" spc="-150" dirty="0" err="1"/>
              <a:t>Sklearn</a:t>
            </a:r>
            <a:r>
              <a:rPr lang="en-US" altLang="ko-KR" sz="1600" spc="-150" dirty="0"/>
              <a:t> </a:t>
            </a:r>
            <a:r>
              <a:rPr lang="ko-KR" altLang="en-US" sz="1600" spc="-150" dirty="0"/>
              <a:t>라이브러리를 이용한 텍스트 데이터 분석</a:t>
            </a:r>
            <a:endParaRPr lang="en-US" altLang="ko-KR" sz="1600" spc="-150" dirty="0"/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600" spc="-150" dirty="0"/>
              <a:t>분석 데이터를 전송 및 </a:t>
            </a:r>
            <a:r>
              <a:rPr lang="en-US" altLang="ko-KR" sz="1600" spc="-150" dirty="0"/>
              <a:t>NoSQL</a:t>
            </a:r>
            <a:r>
              <a:rPr lang="ko-KR" altLang="en-US" sz="1600" spc="-150" dirty="0"/>
              <a:t>에 저장</a:t>
            </a:r>
            <a:endParaRPr lang="en-US" altLang="ko-KR" sz="1600" spc="-150" dirty="0"/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600" spc="-150" dirty="0"/>
              <a:t>분석 데이터에 따라 포트폴리오 관리 서비스</a:t>
            </a:r>
            <a:r>
              <a:rPr lang="en-US" altLang="ko-KR" sz="1600" spc="-150" dirty="0"/>
              <a:t>(</a:t>
            </a:r>
            <a:r>
              <a:rPr lang="ko-KR" altLang="en-US" sz="1600" spc="-150" dirty="0" err="1"/>
              <a:t>로드맵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협업 매치</a:t>
            </a:r>
            <a:r>
              <a:rPr lang="en-US" altLang="ko-KR" sz="1600" spc="-150" dirty="0"/>
              <a:t>)</a:t>
            </a:r>
            <a:r>
              <a:rPr lang="ko-KR" altLang="en-US" sz="1600" spc="-150" dirty="0"/>
              <a:t> 제공</a:t>
            </a:r>
            <a:endParaRPr lang="en-US" altLang="ko-KR" sz="1600" spc="-15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D8899B-8753-C74E-9D11-8A034614A39D}"/>
              </a:ext>
            </a:extLst>
          </p:cNvPr>
          <p:cNvSpPr txBox="1"/>
          <p:nvPr/>
        </p:nvSpPr>
        <p:spPr>
          <a:xfrm>
            <a:off x="720000" y="5049202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003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5EB765-9FC4-8743-9C49-772FEC74EA3B}"/>
              </a:ext>
            </a:extLst>
          </p:cNvPr>
          <p:cNvSpPr txBox="1"/>
          <p:nvPr/>
        </p:nvSpPr>
        <p:spPr>
          <a:xfrm>
            <a:off x="1570605" y="50492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607BEE-759C-4946-B546-5FC5105613BC}"/>
              </a:ext>
            </a:extLst>
          </p:cNvPr>
          <p:cNvSpPr txBox="1"/>
          <p:nvPr/>
        </p:nvSpPr>
        <p:spPr>
          <a:xfrm>
            <a:off x="2259305" y="5003036"/>
            <a:ext cx="8280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Web Server </a:t>
            </a:r>
            <a:r>
              <a:rPr lang="ko-KR" altLang="en-US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및 </a:t>
            </a:r>
            <a:r>
              <a:rPr lang="en-US" altLang="ko-KR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DB</a:t>
            </a:r>
            <a:endParaRPr lang="ko-KR" altLang="en-US" sz="2400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41EDE5-6C3A-484D-AAB4-FE8E11451E4B}"/>
              </a:ext>
            </a:extLst>
          </p:cNvPr>
          <p:cNvSpPr txBox="1"/>
          <p:nvPr/>
        </p:nvSpPr>
        <p:spPr>
          <a:xfrm>
            <a:off x="2263425" y="5532093"/>
            <a:ext cx="8993726" cy="959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en-US" altLang="ko-KR" sz="1600" spc="-150" dirty="0"/>
              <a:t>Nginx</a:t>
            </a:r>
            <a:r>
              <a:rPr lang="ko-KR" altLang="en-US" sz="1600" spc="-150" dirty="0" err="1"/>
              <a:t>를</a:t>
            </a:r>
            <a:r>
              <a:rPr lang="ko-KR" altLang="en-US" sz="1600" spc="-150" dirty="0"/>
              <a:t> 이용하여 두 서버에 대한 </a:t>
            </a:r>
            <a:r>
              <a:rPr lang="en-US" altLang="ko-KR" sz="1600" spc="-150" dirty="0"/>
              <a:t>proxy</a:t>
            </a:r>
            <a:r>
              <a:rPr lang="ko-KR" altLang="en-US" sz="1600" spc="-150" dirty="0"/>
              <a:t> 구현 및 </a:t>
            </a:r>
            <a:r>
              <a:rPr lang="en-US" altLang="ko-KR" sz="1600" spc="-150" dirty="0"/>
              <a:t>Apache Tomcat</a:t>
            </a:r>
            <a:r>
              <a:rPr lang="ko-KR" altLang="en-US" sz="1600" spc="-150" dirty="0"/>
              <a:t>을 이용한 서버 구축</a:t>
            </a:r>
            <a:endParaRPr lang="en-US" altLang="ko-KR" sz="1600" spc="-150" dirty="0"/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en-US" altLang="ko-KR" sz="1600" spc="-150" dirty="0"/>
              <a:t>MySQL</a:t>
            </a:r>
            <a:r>
              <a:rPr lang="ko-KR" altLang="en-US" sz="1600" spc="-150" dirty="0"/>
              <a:t>을 이용한 서비스 영역의 </a:t>
            </a:r>
            <a:r>
              <a:rPr lang="en-US" altLang="ko-KR" sz="1600" spc="-150" dirty="0"/>
              <a:t>RDB</a:t>
            </a:r>
            <a:r>
              <a:rPr lang="ko-KR" altLang="en-US" sz="1600" spc="-150" dirty="0"/>
              <a:t> 구축</a:t>
            </a:r>
            <a:endParaRPr lang="en-US" altLang="ko-KR" sz="1600" spc="-150" dirty="0"/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en-US" altLang="ko-KR" sz="1600" spc="-150" dirty="0" err="1"/>
              <a:t>MongoBD</a:t>
            </a:r>
            <a:r>
              <a:rPr lang="ko-KR" altLang="en-US" sz="1600" spc="-150" dirty="0" err="1"/>
              <a:t>를</a:t>
            </a:r>
            <a:r>
              <a:rPr lang="ko-KR" altLang="en-US" sz="1600" spc="-150" dirty="0"/>
              <a:t> 이용한 </a:t>
            </a:r>
            <a:r>
              <a:rPr lang="en-US" altLang="ko-KR" sz="1600" spc="-150" dirty="0"/>
              <a:t>AI</a:t>
            </a:r>
            <a:r>
              <a:rPr lang="ko-KR" altLang="en-US" sz="1600" spc="-150" dirty="0"/>
              <a:t> 영역의 </a:t>
            </a:r>
            <a:r>
              <a:rPr lang="en-US" altLang="ko-KR" sz="1600" spc="-150" dirty="0"/>
              <a:t>NoSQL</a:t>
            </a:r>
            <a:r>
              <a:rPr lang="ko-KR" altLang="en-US" sz="1600" spc="-150" dirty="0"/>
              <a:t> 구축</a:t>
            </a:r>
            <a:endParaRPr lang="en-US" altLang="ko-KR" sz="1600" spc="-150" dirty="0"/>
          </a:p>
        </p:txBody>
      </p:sp>
    </p:spTree>
    <p:extLst>
      <p:ext uri="{BB962C8B-B14F-4D97-AF65-F5344CB8AC3E}">
        <p14:creationId xmlns:p14="http://schemas.microsoft.com/office/powerpoint/2010/main" val="1999074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1524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업무분담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1406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Division</a:t>
            </a:r>
            <a:r>
              <a:rPr lang="ko-KR" altLang="en-US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of</a:t>
            </a:r>
            <a:r>
              <a:rPr lang="ko-KR" altLang="en-US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Task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5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839756" y="1269066"/>
          <a:ext cx="9955767" cy="5513612"/>
        </p:xfrm>
        <a:graphic>
          <a:graphicData uri="http://schemas.openxmlformats.org/drawingml/2006/table">
            <a:tbl>
              <a:tblPr/>
              <a:tblGrid>
                <a:gridCol w="1343607">
                  <a:extLst>
                    <a:ext uri="{9D8B030D-6E8A-4147-A177-3AD203B41FA5}">
                      <a16:colId xmlns:a16="http://schemas.microsoft.com/office/drawing/2014/main" val="1703749075"/>
                    </a:ext>
                  </a:extLst>
                </a:gridCol>
                <a:gridCol w="2153040">
                  <a:extLst>
                    <a:ext uri="{9D8B030D-6E8A-4147-A177-3AD203B41FA5}">
                      <a16:colId xmlns:a16="http://schemas.microsoft.com/office/drawing/2014/main" val="2896339760"/>
                    </a:ext>
                  </a:extLst>
                </a:gridCol>
                <a:gridCol w="2153040">
                  <a:extLst>
                    <a:ext uri="{9D8B030D-6E8A-4147-A177-3AD203B41FA5}">
                      <a16:colId xmlns:a16="http://schemas.microsoft.com/office/drawing/2014/main" val="1856357124"/>
                    </a:ext>
                  </a:extLst>
                </a:gridCol>
                <a:gridCol w="2153040">
                  <a:extLst>
                    <a:ext uri="{9D8B030D-6E8A-4147-A177-3AD203B41FA5}">
                      <a16:colId xmlns:a16="http://schemas.microsoft.com/office/drawing/2014/main" val="1422598446"/>
                    </a:ext>
                  </a:extLst>
                </a:gridCol>
                <a:gridCol w="2153040">
                  <a:extLst>
                    <a:ext uri="{9D8B030D-6E8A-4147-A177-3AD203B41FA5}">
                      <a16:colId xmlns:a16="http://schemas.microsoft.com/office/drawing/2014/main" val="1538834103"/>
                    </a:ext>
                  </a:extLst>
                </a:gridCol>
              </a:tblGrid>
              <a:tr h="46029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김형환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서원호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이혜원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이승철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774996"/>
                  </a:ext>
                </a:extLst>
              </a:tr>
              <a:tr h="9017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자료 조사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깃 </a:t>
                      </a:r>
                      <a:r>
                        <a:rPr lang="en-US" altLang="ko-KR" dirty="0"/>
                        <a:t>API </a:t>
                      </a:r>
                      <a:r>
                        <a:rPr lang="ko-KR" altLang="en-US" dirty="0"/>
                        <a:t>관련 조사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머신 러닝을 이용한 데이터 분석 방법</a:t>
                      </a:r>
                      <a:endParaRPr lang="en-US" altLang="ko-KR" baseline="0" dirty="0"/>
                    </a:p>
                    <a:p>
                      <a:pPr latinLnBrk="1"/>
                      <a:r>
                        <a:rPr lang="ko-KR" altLang="en-US" dirty="0"/>
                        <a:t>조사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개발자를 위한 로드 맵 조사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2866622"/>
                  </a:ext>
                </a:extLst>
              </a:tr>
              <a:tr h="11722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깃 </a:t>
                      </a:r>
                      <a:r>
                        <a:rPr lang="en-US" altLang="ko-KR" dirty="0"/>
                        <a:t>API</a:t>
                      </a:r>
                      <a:r>
                        <a:rPr lang="ko-KR" altLang="en-US" dirty="0"/>
                        <a:t>를 이용하여 데이터 추출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en-US" altLang="ko-KR" dirty="0" err="1"/>
                        <a:t>db</a:t>
                      </a:r>
                      <a:r>
                        <a:rPr lang="ko-KR" altLang="en-US" dirty="0"/>
                        <a:t>를 이용해 유저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데이터 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머신 러닝을 통한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데이터 분석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sz="1800" spc="-150" dirty="0"/>
                        <a:t>분석 데이터를 </a:t>
                      </a:r>
                      <a:endParaRPr lang="en-US" altLang="ko-KR" sz="1800" spc="-15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spc="-150" dirty="0"/>
                        <a:t>NoSQL</a:t>
                      </a:r>
                      <a:r>
                        <a:rPr lang="ko-KR" altLang="en-US" sz="1800" spc="-150" dirty="0"/>
                        <a:t>에 저장</a:t>
                      </a:r>
                      <a:endParaRPr lang="en-US" altLang="ko-KR" sz="1800" spc="-1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프론트 </a:t>
                      </a:r>
                      <a:r>
                        <a:rPr lang="ko-KR" altLang="en-US" dirty="0" err="1"/>
                        <a:t>엔드</a:t>
                      </a:r>
                      <a:r>
                        <a:rPr lang="ko-KR" altLang="en-US" dirty="0"/>
                        <a:t> 구현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홈페이지 디자인 및 데이터 시각화 등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-cloud</a:t>
                      </a:r>
                      <a:r>
                        <a:rPr lang="en-US" altLang="ko-KR" baseline="0" dirty="0"/>
                        <a:t> service</a:t>
                      </a:r>
                      <a:r>
                        <a:rPr lang="ko-KR" altLang="en-US" baseline="0" dirty="0"/>
                        <a:t>를 이용한 서버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4894761"/>
                  </a:ext>
                </a:extLst>
              </a:tr>
              <a:tr h="14427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구현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깃 허브 </a:t>
                      </a:r>
                      <a:r>
                        <a:rPr lang="en-US" altLang="ko-KR" dirty="0"/>
                        <a:t>ID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입력 시 계정에서 데이터</a:t>
                      </a:r>
                      <a:endParaRPr lang="en-US" altLang="ko-KR" baseline="0" dirty="0"/>
                    </a:p>
                    <a:p>
                      <a:pPr latinLnBrk="1"/>
                      <a:r>
                        <a:rPr lang="ko-KR" altLang="en-US" baseline="0" dirty="0"/>
                        <a:t>가져오기</a:t>
                      </a:r>
                      <a:endParaRPr lang="en-US" altLang="ko-KR" baseline="0" dirty="0"/>
                    </a:p>
                    <a:p>
                      <a:pPr latinLnBrk="1"/>
                      <a:r>
                        <a:rPr lang="en-US" altLang="ko-KR" baseline="0" dirty="0"/>
                        <a:t>-</a:t>
                      </a:r>
                      <a:r>
                        <a:rPr lang="ko-KR" altLang="en-US" baseline="0" dirty="0"/>
                        <a:t>가져온 데이터 및</a:t>
                      </a:r>
                      <a:endParaRPr lang="en-US" altLang="ko-KR" baseline="0" dirty="0"/>
                    </a:p>
                    <a:p>
                      <a:pPr latinLnBrk="1"/>
                      <a:r>
                        <a:rPr lang="ko-KR" altLang="en-US" baseline="0" dirty="0"/>
                        <a:t>유저 데이터 관리</a:t>
                      </a:r>
                      <a:endParaRPr lang="en-US" altLang="ko-KR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깃 허브에서 가져온 데이터 분석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데이터 분석을 통한 사용자의 실력</a:t>
                      </a:r>
                      <a:endParaRPr lang="en-US" altLang="ko-KR" baseline="0" dirty="0"/>
                    </a:p>
                    <a:p>
                      <a:pPr latinLnBrk="1"/>
                      <a:r>
                        <a:rPr lang="ko-KR" altLang="en-US" dirty="0"/>
                        <a:t>객관화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홈페이지 구현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분석된 데이터 시각화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데이터 바탕으로 로드 맵 제공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688397"/>
                  </a:ext>
                </a:extLst>
              </a:tr>
              <a:tr h="7435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데이터 추출 테스트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데이터 분석 후 실력 객관화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2395041"/>
                  </a:ext>
                </a:extLst>
              </a:tr>
              <a:tr h="7435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자료 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발표 </a:t>
                      </a:r>
                      <a:r>
                        <a:rPr lang="en-US" altLang="ko-KR" dirty="0"/>
                        <a:t>PPT </a:t>
                      </a:r>
                      <a:r>
                        <a:rPr lang="ko-KR" altLang="en-US" dirty="0"/>
                        <a:t>제작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보고서 작성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686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7455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854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일정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931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Schedule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5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85874" y="1269066"/>
          <a:ext cx="11822623" cy="5334012"/>
        </p:xfrm>
        <a:graphic>
          <a:graphicData uri="http://schemas.openxmlformats.org/drawingml/2006/table">
            <a:tbl>
              <a:tblPr/>
              <a:tblGrid>
                <a:gridCol w="1536940">
                  <a:extLst>
                    <a:ext uri="{9D8B030D-6E8A-4147-A177-3AD203B41FA5}">
                      <a16:colId xmlns:a16="http://schemas.microsoft.com/office/drawing/2014/main" val="1703749075"/>
                    </a:ext>
                  </a:extLst>
                </a:gridCol>
                <a:gridCol w="2877612">
                  <a:extLst>
                    <a:ext uri="{9D8B030D-6E8A-4147-A177-3AD203B41FA5}">
                      <a16:colId xmlns:a16="http://schemas.microsoft.com/office/drawing/2014/main" val="2896339760"/>
                    </a:ext>
                  </a:extLst>
                </a:gridCol>
                <a:gridCol w="673461">
                  <a:extLst>
                    <a:ext uri="{9D8B030D-6E8A-4147-A177-3AD203B41FA5}">
                      <a16:colId xmlns:a16="http://schemas.microsoft.com/office/drawing/2014/main" val="1856357124"/>
                    </a:ext>
                  </a:extLst>
                </a:gridCol>
                <a:gridCol w="673461">
                  <a:extLst>
                    <a:ext uri="{9D8B030D-6E8A-4147-A177-3AD203B41FA5}">
                      <a16:colId xmlns:a16="http://schemas.microsoft.com/office/drawing/2014/main" val="2631805946"/>
                    </a:ext>
                  </a:extLst>
                </a:gridCol>
                <a:gridCol w="673461">
                  <a:extLst>
                    <a:ext uri="{9D8B030D-6E8A-4147-A177-3AD203B41FA5}">
                      <a16:colId xmlns:a16="http://schemas.microsoft.com/office/drawing/2014/main" val="938952855"/>
                    </a:ext>
                  </a:extLst>
                </a:gridCol>
                <a:gridCol w="673461">
                  <a:extLst>
                    <a:ext uri="{9D8B030D-6E8A-4147-A177-3AD203B41FA5}">
                      <a16:colId xmlns:a16="http://schemas.microsoft.com/office/drawing/2014/main" val="1422598446"/>
                    </a:ext>
                  </a:extLst>
                </a:gridCol>
                <a:gridCol w="673461">
                  <a:extLst>
                    <a:ext uri="{9D8B030D-6E8A-4147-A177-3AD203B41FA5}">
                      <a16:colId xmlns:a16="http://schemas.microsoft.com/office/drawing/2014/main" val="272896587"/>
                    </a:ext>
                  </a:extLst>
                </a:gridCol>
                <a:gridCol w="673461">
                  <a:extLst>
                    <a:ext uri="{9D8B030D-6E8A-4147-A177-3AD203B41FA5}">
                      <a16:colId xmlns:a16="http://schemas.microsoft.com/office/drawing/2014/main" val="174151995"/>
                    </a:ext>
                  </a:extLst>
                </a:gridCol>
                <a:gridCol w="673461">
                  <a:extLst>
                    <a:ext uri="{9D8B030D-6E8A-4147-A177-3AD203B41FA5}">
                      <a16:colId xmlns:a16="http://schemas.microsoft.com/office/drawing/2014/main" val="2337305000"/>
                    </a:ext>
                  </a:extLst>
                </a:gridCol>
                <a:gridCol w="673461">
                  <a:extLst>
                    <a:ext uri="{9D8B030D-6E8A-4147-A177-3AD203B41FA5}">
                      <a16:colId xmlns:a16="http://schemas.microsoft.com/office/drawing/2014/main" val="1538834103"/>
                    </a:ext>
                  </a:extLst>
                </a:gridCol>
                <a:gridCol w="673461">
                  <a:extLst>
                    <a:ext uri="{9D8B030D-6E8A-4147-A177-3AD203B41FA5}">
                      <a16:colId xmlns:a16="http://schemas.microsoft.com/office/drawing/2014/main" val="3022985355"/>
                    </a:ext>
                  </a:extLst>
                </a:gridCol>
                <a:gridCol w="673461">
                  <a:extLst>
                    <a:ext uri="{9D8B030D-6E8A-4147-A177-3AD203B41FA5}">
                      <a16:colId xmlns:a16="http://schemas.microsoft.com/office/drawing/2014/main" val="2511672751"/>
                    </a:ext>
                  </a:extLst>
                </a:gridCol>
                <a:gridCol w="673461">
                  <a:extLst>
                    <a:ext uri="{9D8B030D-6E8A-4147-A177-3AD203B41FA5}">
                      <a16:colId xmlns:a16="http://schemas.microsoft.com/office/drawing/2014/main" val="75759077"/>
                    </a:ext>
                  </a:extLst>
                </a:gridCol>
              </a:tblGrid>
              <a:tr h="3637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항목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12</a:t>
                      </a:r>
                      <a:r>
                        <a:rPr lang="ko-KR" altLang="en-US" sz="1400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r>
                        <a:rPr lang="ko-KR" altLang="en-US" sz="1400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r>
                        <a:rPr lang="ko-KR" altLang="en-US" sz="1400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r>
                        <a:rPr lang="ko-KR" altLang="en-US" sz="1400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r>
                        <a:rPr lang="ko-KR" altLang="en-US" sz="1400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r>
                        <a:rPr lang="ko-KR" altLang="en-US" sz="1400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774996"/>
                  </a:ext>
                </a:extLst>
              </a:tr>
              <a:tr h="6791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계획서 작성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요구사항 분석 및 목표 설정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2866622"/>
                  </a:ext>
                </a:extLst>
              </a:tr>
              <a:tr h="6904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시스템 설계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프론트 </a:t>
                      </a:r>
                      <a:r>
                        <a:rPr lang="ko-KR" altLang="en-US" dirty="0" err="1"/>
                        <a:t>엔드</a:t>
                      </a:r>
                      <a:r>
                        <a:rPr lang="ko-KR" altLang="en-US" dirty="0"/>
                        <a:t> 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4894761"/>
                  </a:ext>
                </a:extLst>
              </a:tr>
              <a:tr h="9793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구현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데이터 추출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데이터 분석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홈페이지 구현 및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dirty="0"/>
                        <a:t>데이터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시각화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688397"/>
                  </a:ext>
                </a:extLst>
              </a:tr>
              <a:tr h="4896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데이터 추출 테스트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데이터 분석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2395041"/>
                  </a:ext>
                </a:extLst>
              </a:tr>
              <a:tr h="489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자료 작성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최종 발표 </a:t>
                      </a:r>
                      <a:r>
                        <a:rPr lang="en-US" altLang="ko-KR" dirty="0" err="1"/>
                        <a:t>ppt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작성</a:t>
                      </a:r>
                      <a:endParaRPr lang="en-US" altLang="ko-KR" baseline="0" dirty="0"/>
                    </a:p>
                    <a:p>
                      <a:pPr latinLnBrk="1"/>
                      <a:r>
                        <a:rPr lang="en-US" altLang="ko-KR" baseline="0" dirty="0"/>
                        <a:t>-</a:t>
                      </a:r>
                      <a:r>
                        <a:rPr lang="ko-KR" altLang="en-US" baseline="0" dirty="0"/>
                        <a:t>보고서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작성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770880"/>
                  </a:ext>
                </a:extLst>
              </a:tr>
              <a:tr h="4896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산업기술대전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산업기술대전 참가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686531"/>
                  </a:ext>
                </a:extLst>
              </a:tr>
              <a:tr h="4896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마무리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최종 보고서 작성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프로그램 </a:t>
                      </a:r>
                      <a:r>
                        <a:rPr lang="ko-KR" altLang="en-US" dirty="0" err="1"/>
                        <a:t>패키징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797816"/>
                  </a:ext>
                </a:extLst>
              </a:tr>
            </a:tbl>
          </a:graphicData>
        </a:graphic>
      </p:graphicFrame>
      <p:cxnSp>
        <p:nvCxnSpPr>
          <p:cNvPr id="11" name="직선 연결선 10"/>
          <p:cNvCxnSpPr/>
          <p:nvPr/>
        </p:nvCxnSpPr>
        <p:spPr>
          <a:xfrm flipV="1">
            <a:off x="4590661" y="1810139"/>
            <a:ext cx="671804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4926563" y="2494384"/>
            <a:ext cx="671804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4926563" y="2755641"/>
            <a:ext cx="671804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5598367" y="3190698"/>
            <a:ext cx="3396343" cy="66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5598367" y="3435208"/>
            <a:ext cx="3396343" cy="202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5598367" y="3719703"/>
            <a:ext cx="3396343" cy="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941976" y="4618354"/>
            <a:ext cx="3032448" cy="121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V="1">
            <a:off x="8994710" y="4967095"/>
            <a:ext cx="1343608" cy="154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8994710" y="5268785"/>
            <a:ext cx="1343608" cy="30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V="1">
            <a:off x="10991460" y="5697995"/>
            <a:ext cx="354564" cy="31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V="1">
            <a:off x="9974424" y="6447453"/>
            <a:ext cx="2034073" cy="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V="1">
            <a:off x="10338318" y="6145763"/>
            <a:ext cx="1670179" cy="64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6941976" y="4354090"/>
            <a:ext cx="3032448" cy="62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0875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EBBF972-9F3D-4F22-B882-CE59EF7447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C74F5F7-00D0-4ECC-89F9-4D20EF05AC44}"/>
              </a:ext>
            </a:extLst>
          </p:cNvPr>
          <p:cNvSpPr/>
          <p:nvPr/>
        </p:nvSpPr>
        <p:spPr>
          <a:xfrm>
            <a:off x="2698416" y="2505627"/>
            <a:ext cx="6795168" cy="18364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A5B73-C2F7-4581-8705-1A00D96287B1}"/>
              </a:ext>
            </a:extLst>
          </p:cNvPr>
          <p:cNvSpPr txBox="1"/>
          <p:nvPr/>
        </p:nvSpPr>
        <p:spPr>
          <a:xfrm>
            <a:off x="4348567" y="2916039"/>
            <a:ext cx="34948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spc="-300" dirty="0">
                <a:solidFill>
                  <a:schemeClr val="accent2"/>
                </a:solidFill>
              </a:rPr>
              <a:t>감사합니다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2C2E6F-0C74-499E-8460-A9AA5B5D40F6}"/>
              </a:ext>
            </a:extLst>
          </p:cNvPr>
          <p:cNvSpPr txBox="1"/>
          <p:nvPr/>
        </p:nvSpPr>
        <p:spPr>
          <a:xfrm>
            <a:off x="2543947" y="1851645"/>
            <a:ext cx="1603324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900" dirty="0">
                <a:solidFill>
                  <a:schemeClr val="accent2"/>
                </a:solidFill>
              </a:rPr>
              <a:t>#</a:t>
            </a:r>
            <a:endParaRPr lang="ko-KR" altLang="en-US" sz="199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225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7670800" y="2418080"/>
            <a:ext cx="1798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accent4">
                    <a:lumMod val="50000"/>
                  </a:schemeClr>
                </a:solidFill>
              </a:rPr>
              <a:t>문제 정의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4C1339-7D13-4386-965C-3402B66819A8}"/>
              </a:ext>
            </a:extLst>
          </p:cNvPr>
          <p:cNvSpPr txBox="1"/>
          <p:nvPr/>
        </p:nvSpPr>
        <p:spPr>
          <a:xfrm>
            <a:off x="7670800" y="3100308"/>
            <a:ext cx="243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chemeClr val="accent4">
                    <a:lumMod val="50000"/>
                  </a:schemeClr>
                </a:solidFill>
              </a:rPr>
              <a:t>Define the Problem</a:t>
            </a:r>
            <a:endParaRPr lang="ko-KR" altLang="en-US" sz="1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027376" y="1633249"/>
            <a:ext cx="6655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1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622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15985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문제 정의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1705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Define the Problem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1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285" name="자유형: 도형 284">
            <a:extLst>
              <a:ext uri="{FF2B5EF4-FFF2-40B4-BE49-F238E27FC236}">
                <a16:creationId xmlns:a16="http://schemas.microsoft.com/office/drawing/2014/main" id="{A8083B87-71D2-4F37-8462-54E9AFB71424}"/>
              </a:ext>
            </a:extLst>
          </p:cNvPr>
          <p:cNvSpPr/>
          <p:nvPr/>
        </p:nvSpPr>
        <p:spPr>
          <a:xfrm>
            <a:off x="6932401" y="1331534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289" name="타원 288">
            <a:extLst>
              <a:ext uri="{FF2B5EF4-FFF2-40B4-BE49-F238E27FC236}">
                <a16:creationId xmlns:a16="http://schemas.microsoft.com/office/drawing/2014/main" id="{7FF0F434-8D50-4840-9DF9-B0B02EE59F10}"/>
              </a:ext>
            </a:extLst>
          </p:cNvPr>
          <p:cNvSpPr/>
          <p:nvPr/>
        </p:nvSpPr>
        <p:spPr>
          <a:xfrm>
            <a:off x="5216617" y="2164305"/>
            <a:ext cx="1758766" cy="17587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54C014F0-3C27-4A12-9501-110080C79F29}"/>
              </a:ext>
            </a:extLst>
          </p:cNvPr>
          <p:cNvSpPr/>
          <p:nvPr/>
        </p:nvSpPr>
        <p:spPr>
          <a:xfrm>
            <a:off x="1613350" y="2164305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" name="타원 290">
            <a:extLst>
              <a:ext uri="{FF2B5EF4-FFF2-40B4-BE49-F238E27FC236}">
                <a16:creationId xmlns:a16="http://schemas.microsoft.com/office/drawing/2014/main" id="{555E13D9-998B-4AA9-A676-9E81792DE6A6}"/>
              </a:ext>
            </a:extLst>
          </p:cNvPr>
          <p:cNvSpPr/>
          <p:nvPr/>
        </p:nvSpPr>
        <p:spPr>
          <a:xfrm>
            <a:off x="8819884" y="2164305"/>
            <a:ext cx="1758766" cy="1758766"/>
          </a:xfrm>
          <a:prstGeom prst="ellipse">
            <a:avLst/>
          </a:prstGeom>
          <a:solidFill>
            <a:schemeClr val="accent5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1C5D4A58-95E5-4C28-94BB-363379952484}"/>
              </a:ext>
            </a:extLst>
          </p:cNvPr>
          <p:cNvSpPr txBox="1"/>
          <p:nvPr/>
        </p:nvSpPr>
        <p:spPr>
          <a:xfrm>
            <a:off x="2157094" y="2683431"/>
            <a:ext cx="6591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A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BA150599-0305-4CDD-806F-064B2BD5F1E5}"/>
              </a:ext>
            </a:extLst>
          </p:cNvPr>
          <p:cNvSpPr txBox="1"/>
          <p:nvPr/>
        </p:nvSpPr>
        <p:spPr>
          <a:xfrm>
            <a:off x="5783254" y="2707251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B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C3444D58-9129-4AE1-8664-F1E2A6D4154A}"/>
              </a:ext>
            </a:extLst>
          </p:cNvPr>
          <p:cNvSpPr txBox="1"/>
          <p:nvPr/>
        </p:nvSpPr>
        <p:spPr>
          <a:xfrm>
            <a:off x="9347247" y="2694474"/>
            <a:ext cx="704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C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95" name="그룹 294">
            <a:extLst>
              <a:ext uri="{FF2B5EF4-FFF2-40B4-BE49-F238E27FC236}">
                <a16:creationId xmlns:a16="http://schemas.microsoft.com/office/drawing/2014/main" id="{CFAA8B9D-B8E9-4E7B-8BFF-83DE6FB88220}"/>
              </a:ext>
            </a:extLst>
          </p:cNvPr>
          <p:cNvGrpSpPr/>
          <p:nvPr/>
        </p:nvGrpSpPr>
        <p:grpSpPr>
          <a:xfrm>
            <a:off x="4628115" y="4252769"/>
            <a:ext cx="2896948" cy="1691124"/>
            <a:chOff x="261753" y="4235821"/>
            <a:chExt cx="2896948" cy="1691124"/>
          </a:xfrm>
        </p:grpSpPr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06B2CBA8-9B05-4EDB-BD5E-FEE55A35FD66}"/>
                </a:ext>
              </a:extLst>
            </p:cNvPr>
            <p:cNvSpPr txBox="1"/>
            <p:nvPr/>
          </p:nvSpPr>
          <p:spPr>
            <a:xfrm>
              <a:off x="281014" y="4757394"/>
              <a:ext cx="2858426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다른 취업 정보 웹사이트</a:t>
              </a:r>
              <a:r>
                <a:rPr lang="en-US" altLang="ko-KR" sz="1400" dirty="0"/>
                <a:t>,</a:t>
              </a:r>
              <a:r>
                <a:rPr lang="ko-KR" altLang="en-US" sz="1400" dirty="0"/>
                <a:t> 교내 홈페이지 등에서 이력서 및 포트폴리오 작성 틀을 제공하는 서비스가 있으나 관리를 도와주는 서비스를 찾기 힘들었음</a:t>
              </a:r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1CB2E844-661E-49AF-A692-49FE08178D6F}"/>
                </a:ext>
              </a:extLst>
            </p:cNvPr>
            <p:cNvSpPr txBox="1"/>
            <p:nvPr/>
          </p:nvSpPr>
          <p:spPr>
            <a:xfrm>
              <a:off x="261753" y="4235821"/>
              <a:ext cx="28969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포트폴리오 관리 서비스 부재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84BA548-C3FD-4641-9B99-15710C74CF9D}"/>
              </a:ext>
            </a:extLst>
          </p:cNvPr>
          <p:cNvGrpSpPr/>
          <p:nvPr/>
        </p:nvGrpSpPr>
        <p:grpSpPr>
          <a:xfrm>
            <a:off x="1057458" y="4252769"/>
            <a:ext cx="2858426" cy="1727448"/>
            <a:chOff x="281014" y="4235821"/>
            <a:chExt cx="2858426" cy="172744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6246E5D-12E2-DE45-B1A4-2A171CCC9F3C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포트폴리오 관리를 위한 웹 및 모바일 앱 서비스를 검색해 보았으나 해당 서비스가 거의 없어 찾기 어려웠으며 찾은 서비스는 현재 미술 포트폴리오에 관련해서만 운영하는 형태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FC26D42-ADE3-B046-9A03-770D30152950}"/>
                </a:ext>
              </a:extLst>
            </p:cNvPr>
            <p:cNvSpPr txBox="1"/>
            <p:nvPr/>
          </p:nvSpPr>
          <p:spPr>
            <a:xfrm>
              <a:off x="424233" y="4235821"/>
              <a:ext cx="24673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포트폴리오 관련 앱 부족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6608D67-F703-E941-BB1F-3AD8473F3AB0}"/>
              </a:ext>
            </a:extLst>
          </p:cNvPr>
          <p:cNvGrpSpPr/>
          <p:nvPr/>
        </p:nvGrpSpPr>
        <p:grpSpPr>
          <a:xfrm>
            <a:off x="8276118" y="4252769"/>
            <a:ext cx="2885555" cy="1879951"/>
            <a:chOff x="281014" y="4083318"/>
            <a:chExt cx="2885555" cy="187995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92FC6E8-918D-6640-8899-C7AC5D99E406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개발 </a:t>
              </a:r>
              <a:r>
                <a:rPr lang="ko-KR" altLang="en-US" sz="1400" dirty="0" err="1"/>
                <a:t>입문자</a:t>
              </a:r>
              <a:r>
                <a:rPr lang="ko-KR" altLang="en-US" sz="1400" dirty="0"/>
                <a:t> 및 처음 포트폴리오를 구성하려는 학생들에게는 선배나 멘토</a:t>
              </a:r>
              <a:r>
                <a:rPr lang="en-US" altLang="ko-KR" sz="1400" dirty="0"/>
                <a:t>,</a:t>
              </a:r>
              <a:r>
                <a:rPr lang="ko-KR" altLang="en-US" sz="1400" dirty="0"/>
                <a:t> 관련 </a:t>
              </a:r>
              <a:r>
                <a:rPr lang="ko-KR" altLang="en-US" sz="1400" dirty="0" err="1"/>
                <a:t>비교과</a:t>
              </a:r>
              <a:r>
                <a:rPr lang="ko-KR" altLang="en-US" sz="1400" dirty="0"/>
                <a:t> 활동이 없는 경우 접근하기 어려워 제작에 어려움을 겪는 학생들이 많음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7F2387F-EE8A-544D-BA7E-A015EA72AD85}"/>
                </a:ext>
              </a:extLst>
            </p:cNvPr>
            <p:cNvSpPr txBox="1"/>
            <p:nvPr/>
          </p:nvSpPr>
          <p:spPr>
            <a:xfrm>
              <a:off x="314505" y="4083318"/>
              <a:ext cx="28520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개발 입문자들의 포트폴리오</a:t>
              </a:r>
              <a:br>
                <a:rPr lang="en-US" altLang="ko-KR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</a:br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어려운 제작 접근성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7444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[R] 19">
            <a:extLst>
              <a:ext uri="{FF2B5EF4-FFF2-40B4-BE49-F238E27FC236}">
                <a16:creationId xmlns:a16="http://schemas.microsoft.com/office/drawing/2014/main" id="{F3768DEB-AA00-429C-B40A-70D415C751B5}"/>
              </a:ext>
            </a:extLst>
          </p:cNvPr>
          <p:cNvCxnSpPr>
            <a:cxnSpLocks/>
            <a:stCxn id="23" idx="5"/>
            <a:endCxn id="16" idx="2"/>
          </p:cNvCxnSpPr>
          <p:nvPr/>
        </p:nvCxnSpPr>
        <p:spPr>
          <a:xfrm>
            <a:off x="5281552" y="3751464"/>
            <a:ext cx="1554196" cy="750046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15985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문제 정의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1705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Define the Problem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1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54C014F0-3C27-4A12-9501-110080C79F29}"/>
              </a:ext>
            </a:extLst>
          </p:cNvPr>
          <p:cNvSpPr/>
          <p:nvPr/>
        </p:nvSpPr>
        <p:spPr>
          <a:xfrm>
            <a:off x="666766" y="1370880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1C5D4A58-95E5-4C28-94BB-363379952484}"/>
              </a:ext>
            </a:extLst>
          </p:cNvPr>
          <p:cNvSpPr txBox="1"/>
          <p:nvPr/>
        </p:nvSpPr>
        <p:spPr>
          <a:xfrm>
            <a:off x="1210510" y="1890006"/>
            <a:ext cx="6591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A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01" name="그룹 300">
            <a:extLst>
              <a:ext uri="{FF2B5EF4-FFF2-40B4-BE49-F238E27FC236}">
                <a16:creationId xmlns:a16="http://schemas.microsoft.com/office/drawing/2014/main" id="{0F8BEFB2-BBD9-4D2A-9254-3DF9701107E7}"/>
              </a:ext>
            </a:extLst>
          </p:cNvPr>
          <p:cNvGrpSpPr/>
          <p:nvPr/>
        </p:nvGrpSpPr>
        <p:grpSpPr>
          <a:xfrm>
            <a:off x="143553" y="3343517"/>
            <a:ext cx="2858426" cy="1727448"/>
            <a:chOff x="281014" y="4235821"/>
            <a:chExt cx="2858426" cy="1727448"/>
          </a:xfrm>
        </p:grpSpPr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2B747067-C4B8-46A9-B232-4C068E038A96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포트폴리오 관리를 위한 웹 및 모바일 앱 서비스를 검색해 보았으나 해당 서비스가 거의 없어 찾기 어려웠으며 찾은 서비스는 현재 다른 서비스를 제공하는 곳의 서브 서비스로 들어가 있다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5012032A-CFF1-42E5-9D45-BA48C2A5575A}"/>
                </a:ext>
              </a:extLst>
            </p:cNvPr>
            <p:cNvSpPr txBox="1"/>
            <p:nvPr/>
          </p:nvSpPr>
          <p:spPr>
            <a:xfrm>
              <a:off x="424233" y="4235821"/>
              <a:ext cx="24673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포트폴리오 관련 앱 부족</a:t>
              </a:r>
            </a:p>
          </p:txBody>
        </p:sp>
      </p:grpSp>
      <p:sp>
        <p:nvSpPr>
          <p:cNvPr id="16" name="타원 15">
            <a:extLst>
              <a:ext uri="{FF2B5EF4-FFF2-40B4-BE49-F238E27FC236}">
                <a16:creationId xmlns:a16="http://schemas.microsoft.com/office/drawing/2014/main" id="{9CB573A1-1ED2-234B-A895-BB7EC7FC119F}"/>
              </a:ext>
            </a:extLst>
          </p:cNvPr>
          <p:cNvSpPr/>
          <p:nvPr/>
        </p:nvSpPr>
        <p:spPr>
          <a:xfrm>
            <a:off x="6835748" y="3622127"/>
            <a:ext cx="1758766" cy="1758766"/>
          </a:xfrm>
          <a:prstGeom prst="ellipse">
            <a:avLst/>
          </a:prstGeom>
          <a:solidFill>
            <a:srgbClr val="7C83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포트폴리오</a:t>
            </a:r>
            <a:endParaRPr lang="en-US" altLang="ko-KR" dirty="0"/>
          </a:p>
          <a:p>
            <a:pPr algn="ctr"/>
            <a:r>
              <a:rPr lang="ko-KR" altLang="en-US" dirty="0"/>
              <a:t>관리</a:t>
            </a: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985DD9CE-0EF8-FA46-90EF-ED2C9600EC29}"/>
              </a:ext>
            </a:extLst>
          </p:cNvPr>
          <p:cNvCxnSpPr>
            <a:cxnSpLocks/>
            <a:stCxn id="16" idx="7"/>
            <a:endCxn id="18" idx="4"/>
          </p:cNvCxnSpPr>
          <p:nvPr/>
        </p:nvCxnSpPr>
        <p:spPr>
          <a:xfrm flipV="1">
            <a:off x="8336949" y="2742744"/>
            <a:ext cx="652537" cy="1136948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486A2952-8BCD-EA47-A824-FA33F10C03BE}"/>
              </a:ext>
            </a:extLst>
          </p:cNvPr>
          <p:cNvCxnSpPr>
            <a:cxnSpLocks/>
            <a:stCxn id="21" idx="2"/>
            <a:endCxn id="16" idx="5"/>
          </p:cNvCxnSpPr>
          <p:nvPr/>
        </p:nvCxnSpPr>
        <p:spPr>
          <a:xfrm flipH="1" flipV="1">
            <a:off x="8336949" y="5123328"/>
            <a:ext cx="1753111" cy="500998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0842CC07-5ADC-403D-9607-778CB4436964}"/>
              </a:ext>
            </a:extLst>
          </p:cNvPr>
          <p:cNvGrpSpPr/>
          <p:nvPr/>
        </p:nvGrpSpPr>
        <p:grpSpPr>
          <a:xfrm>
            <a:off x="8098056" y="983978"/>
            <a:ext cx="1782860" cy="1758766"/>
            <a:chOff x="8337472" y="936952"/>
            <a:chExt cx="1782860" cy="1758766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D3341070-0B99-4A2A-A397-FE1510710447}"/>
                </a:ext>
              </a:extLst>
            </p:cNvPr>
            <p:cNvSpPr/>
            <p:nvPr/>
          </p:nvSpPr>
          <p:spPr>
            <a:xfrm>
              <a:off x="8349519" y="936952"/>
              <a:ext cx="1758766" cy="17587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E25CD4E-7510-40ED-BFBB-26AD5E9EBA26}"/>
                </a:ext>
              </a:extLst>
            </p:cNvPr>
            <p:cNvSpPr txBox="1"/>
            <p:nvPr/>
          </p:nvSpPr>
          <p:spPr>
            <a:xfrm>
              <a:off x="8337472" y="1631669"/>
              <a:ext cx="17828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+mj-lt"/>
                </a:rPr>
                <a:t>취업</a:t>
              </a:r>
              <a:r>
                <a:rPr lang="en-US" altLang="ko-KR" dirty="0">
                  <a:latin typeface="+mj-lt"/>
                </a:rPr>
                <a:t> </a:t>
              </a:r>
              <a:r>
                <a:rPr lang="ko-KR" altLang="en-US" dirty="0">
                  <a:latin typeface="+mj-lt"/>
                </a:rPr>
                <a:t>정보 서비스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DAFD2FF-A4BB-403E-98DF-D29632B61E9E}"/>
              </a:ext>
            </a:extLst>
          </p:cNvPr>
          <p:cNvGrpSpPr/>
          <p:nvPr/>
        </p:nvGrpSpPr>
        <p:grpSpPr>
          <a:xfrm>
            <a:off x="10090060" y="4744943"/>
            <a:ext cx="1758766" cy="1758766"/>
            <a:chOff x="3612714" y="4339189"/>
            <a:chExt cx="1758766" cy="1758766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72E21E6D-CC3A-4BD2-BA55-33914B5B4453}"/>
                </a:ext>
              </a:extLst>
            </p:cNvPr>
            <p:cNvSpPr/>
            <p:nvPr/>
          </p:nvSpPr>
          <p:spPr>
            <a:xfrm>
              <a:off x="3612714" y="4339189"/>
              <a:ext cx="1758766" cy="1758766"/>
            </a:xfrm>
            <a:prstGeom prst="ellipse">
              <a:avLst/>
            </a:prstGeom>
            <a:solidFill>
              <a:srgbClr val="EDE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8597C2F-A855-4F32-B851-F74FDBADA842}"/>
                </a:ext>
              </a:extLst>
            </p:cNvPr>
            <p:cNvSpPr txBox="1"/>
            <p:nvPr/>
          </p:nvSpPr>
          <p:spPr>
            <a:xfrm>
              <a:off x="3842721" y="5033906"/>
              <a:ext cx="1298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+mj-lt"/>
                </a:rPr>
                <a:t>교내 서비스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F9892EC-660E-4D6D-B4FD-390860699882}"/>
              </a:ext>
            </a:extLst>
          </p:cNvPr>
          <p:cNvGrpSpPr/>
          <p:nvPr/>
        </p:nvGrpSpPr>
        <p:grpSpPr>
          <a:xfrm>
            <a:off x="3762671" y="2250263"/>
            <a:ext cx="1782860" cy="1758766"/>
            <a:chOff x="4200702" y="1584751"/>
            <a:chExt cx="1782860" cy="1758766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C9EECAE-9E5B-48B8-9BA5-0D6034E07610}"/>
                </a:ext>
              </a:extLst>
            </p:cNvPr>
            <p:cNvSpPr/>
            <p:nvPr/>
          </p:nvSpPr>
          <p:spPr>
            <a:xfrm>
              <a:off x="4218382" y="1584751"/>
              <a:ext cx="1758766" cy="1758766"/>
            </a:xfrm>
            <a:prstGeom prst="ellipse">
              <a:avLst/>
            </a:prstGeom>
            <a:solidFill>
              <a:srgbClr val="FDDE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81E7385-CEF0-4F4B-A6CB-D7DF757EA419}"/>
                </a:ext>
              </a:extLst>
            </p:cNvPr>
            <p:cNvSpPr txBox="1"/>
            <p:nvPr/>
          </p:nvSpPr>
          <p:spPr>
            <a:xfrm>
              <a:off x="4200702" y="2263636"/>
              <a:ext cx="17828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+mj-lt"/>
                </a:rPr>
                <a:t>스펙 관리 서비스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02607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15985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문제 정의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1705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Define the Problem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213CD47-788A-1943-9E15-ABBB8656AF08}"/>
              </a:ext>
            </a:extLst>
          </p:cNvPr>
          <p:cNvSpPr/>
          <p:nvPr/>
        </p:nvSpPr>
        <p:spPr>
          <a:xfrm>
            <a:off x="665369" y="1368581"/>
            <a:ext cx="1758766" cy="17587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188BA3-3027-4F46-BDAA-FA64BD518831}"/>
              </a:ext>
            </a:extLst>
          </p:cNvPr>
          <p:cNvSpPr txBox="1"/>
          <p:nvPr/>
        </p:nvSpPr>
        <p:spPr>
          <a:xfrm>
            <a:off x="1232006" y="1911527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B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1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285" name="자유형: 도형 284">
            <a:extLst>
              <a:ext uri="{FF2B5EF4-FFF2-40B4-BE49-F238E27FC236}">
                <a16:creationId xmlns:a16="http://schemas.microsoft.com/office/drawing/2014/main" id="{A8083B87-71D2-4F37-8462-54E9AFB71424}"/>
              </a:ext>
            </a:extLst>
          </p:cNvPr>
          <p:cNvSpPr/>
          <p:nvPr/>
        </p:nvSpPr>
        <p:spPr>
          <a:xfrm>
            <a:off x="6932401" y="1331534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AED8C9-FB5A-6849-A856-68B04A6FC402}"/>
              </a:ext>
            </a:extLst>
          </p:cNvPr>
          <p:cNvSpPr txBox="1"/>
          <p:nvPr/>
        </p:nvSpPr>
        <p:spPr>
          <a:xfrm>
            <a:off x="8458658" y="4326384"/>
            <a:ext cx="3131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/>
              <a:t>포트폴리오를 작성할 수 있는 틀을 제공하는 서비스가 있으나 그 이후 서포트해주는 서비스를 제공하는 어플리케이션을 찾아보기 힘듦</a:t>
            </a:r>
            <a:endParaRPr lang="en-US" altLang="ko-KR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233EF06-0F84-F046-AE6C-7B0890252AF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681" y="4015878"/>
            <a:ext cx="4200258" cy="246996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0D6B798-1F2B-D149-A6F8-135245E4E0B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681" y="1353306"/>
            <a:ext cx="4200258" cy="251962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24D0186B-46AA-1943-B2D3-CCC2E1FA59E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273" y="1465802"/>
            <a:ext cx="3840490" cy="2294632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710ED70D-B188-EA49-B1B7-9BCAF280FBF3}"/>
              </a:ext>
            </a:extLst>
          </p:cNvPr>
          <p:cNvGrpSpPr/>
          <p:nvPr/>
        </p:nvGrpSpPr>
        <p:grpSpPr>
          <a:xfrm>
            <a:off x="104881" y="3338919"/>
            <a:ext cx="2896948" cy="1691124"/>
            <a:chOff x="261753" y="4235821"/>
            <a:chExt cx="2896948" cy="169112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8A6F3A8-3F9E-3C4F-ABEE-D72209B95701}"/>
                </a:ext>
              </a:extLst>
            </p:cNvPr>
            <p:cNvSpPr txBox="1"/>
            <p:nvPr/>
          </p:nvSpPr>
          <p:spPr>
            <a:xfrm>
              <a:off x="281014" y="4757394"/>
              <a:ext cx="2858426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다른 취업 정보 웹사이트</a:t>
              </a:r>
              <a:r>
                <a:rPr lang="en-US" altLang="ko-KR" sz="1400" dirty="0"/>
                <a:t>,</a:t>
              </a:r>
              <a:r>
                <a:rPr lang="ko-KR" altLang="en-US" sz="1400" dirty="0"/>
                <a:t> 교내 홈페이지 등에서 이력서 및 포트폴리오 작성 틀을 제공하는 서비스가 있으나 관리를 도와주는 서비스를 찾기 힘들었음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33B2B49-5B52-0145-A6FF-A06655773569}"/>
                </a:ext>
              </a:extLst>
            </p:cNvPr>
            <p:cNvSpPr txBox="1"/>
            <p:nvPr/>
          </p:nvSpPr>
          <p:spPr>
            <a:xfrm>
              <a:off x="261753" y="4235821"/>
              <a:ext cx="28969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포트폴리오 관리 서비스 부재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47985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15985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문제 정의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1705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Define the Problem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190B256-6CB2-124A-BF1D-D447E4AC731B}"/>
              </a:ext>
            </a:extLst>
          </p:cNvPr>
          <p:cNvSpPr/>
          <p:nvPr/>
        </p:nvSpPr>
        <p:spPr>
          <a:xfrm>
            <a:off x="663073" y="1368581"/>
            <a:ext cx="1758766" cy="1758766"/>
          </a:xfrm>
          <a:prstGeom prst="ellipse">
            <a:avLst/>
          </a:prstGeom>
          <a:solidFill>
            <a:schemeClr val="accent5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AD6CDC-A13C-944B-9141-7232C8042331}"/>
              </a:ext>
            </a:extLst>
          </p:cNvPr>
          <p:cNvSpPr txBox="1"/>
          <p:nvPr/>
        </p:nvSpPr>
        <p:spPr>
          <a:xfrm>
            <a:off x="1190436" y="1898750"/>
            <a:ext cx="704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C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1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285" name="자유형: 도형 284">
            <a:extLst>
              <a:ext uri="{FF2B5EF4-FFF2-40B4-BE49-F238E27FC236}">
                <a16:creationId xmlns:a16="http://schemas.microsoft.com/office/drawing/2014/main" id="{A8083B87-71D2-4F37-8462-54E9AFB71424}"/>
              </a:ext>
            </a:extLst>
          </p:cNvPr>
          <p:cNvSpPr/>
          <p:nvPr/>
        </p:nvSpPr>
        <p:spPr>
          <a:xfrm>
            <a:off x="6932401" y="1331534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AED8C9-FB5A-6849-A856-68B04A6FC402}"/>
              </a:ext>
            </a:extLst>
          </p:cNvPr>
          <p:cNvSpPr txBox="1"/>
          <p:nvPr/>
        </p:nvSpPr>
        <p:spPr>
          <a:xfrm>
            <a:off x="8458658" y="4326384"/>
            <a:ext cx="31317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/>
              <a:t>현재 컴퓨터공학과에 재학 중인 대학생 또는 취업 </a:t>
            </a:r>
            <a:r>
              <a:rPr lang="ko-KR" altLang="en-US" sz="1400" dirty="0" err="1"/>
              <a:t>준비생</a:t>
            </a:r>
            <a:r>
              <a:rPr lang="ko-KR" altLang="en-US" sz="1400" dirty="0"/>
              <a:t> </a:t>
            </a:r>
            <a:r>
              <a:rPr lang="en-US" altLang="ko-KR" sz="1400" dirty="0"/>
              <a:t>40</a:t>
            </a:r>
            <a:r>
              <a:rPr lang="ko-KR" altLang="en-US" sz="1400" dirty="0"/>
              <a:t>명을 대상으로 조사한 결과</a:t>
            </a:r>
            <a:r>
              <a:rPr lang="en-US" altLang="ko-KR" sz="1400" dirty="0"/>
              <a:t>,</a:t>
            </a:r>
          </a:p>
          <a:p>
            <a:pPr algn="just"/>
            <a:endParaRPr lang="en-US" altLang="ko-KR" sz="1400" dirty="0"/>
          </a:p>
          <a:p>
            <a:pPr algn="just"/>
            <a:r>
              <a:rPr lang="ko-KR" altLang="en-US" sz="1400" dirty="0"/>
              <a:t>포트폴리오에 대해 알고 계획해본 적이 다소 있지만 포트폴리오 작성에 어려움을 느껴 직접 작성해 본 인원이 적었으며</a:t>
            </a:r>
            <a:r>
              <a:rPr lang="en-US" altLang="ko-KR" sz="1400" dirty="0"/>
              <a:t>,</a:t>
            </a:r>
            <a:r>
              <a:rPr lang="ko-KR" altLang="en-US" sz="1400" dirty="0"/>
              <a:t> 도움을 받아본 인원이 거의 없었음을 알 수 있었음</a:t>
            </a:r>
            <a:endParaRPr lang="en-US" altLang="ko-KR" sz="14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99812D7-5C8F-2344-B62D-A24B1CF121EF}"/>
              </a:ext>
            </a:extLst>
          </p:cNvPr>
          <p:cNvGrpSpPr/>
          <p:nvPr/>
        </p:nvGrpSpPr>
        <p:grpSpPr>
          <a:xfrm>
            <a:off x="90044" y="3338919"/>
            <a:ext cx="2885555" cy="1879951"/>
            <a:chOff x="281014" y="4083318"/>
            <a:chExt cx="2885555" cy="187995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8909710-9EFC-BE4C-B91C-855EA24DD718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개발 입문자들 및 처음 포트폴리오를 구성하려는 학생들에게는 선배나 멘토</a:t>
              </a:r>
              <a:r>
                <a:rPr lang="en-US" altLang="ko-KR" sz="1400" dirty="0"/>
                <a:t>,</a:t>
              </a:r>
              <a:r>
                <a:rPr lang="ko-KR" altLang="en-US" sz="1400" dirty="0"/>
                <a:t> 관련 </a:t>
              </a:r>
              <a:r>
                <a:rPr lang="ko-KR" altLang="en-US" sz="1400" dirty="0" err="1"/>
                <a:t>비교과</a:t>
              </a:r>
              <a:r>
                <a:rPr lang="ko-KR" altLang="en-US" sz="1400" dirty="0"/>
                <a:t> 활동이 없는 경우 접근하기 어려워 제작에 어려움을 겪는 학생들이 많음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DD21A83-86AB-5B44-A361-7F70E02FE46F}"/>
                </a:ext>
              </a:extLst>
            </p:cNvPr>
            <p:cNvSpPr txBox="1"/>
            <p:nvPr/>
          </p:nvSpPr>
          <p:spPr>
            <a:xfrm>
              <a:off x="314505" y="4083318"/>
              <a:ext cx="28520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개발 입문자들의 포트폴리오</a:t>
              </a:r>
              <a:br>
                <a:rPr lang="en-US" altLang="ko-KR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</a:br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어려운 제작 접근성</a:t>
              </a: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9F82BFBB-19B2-554C-943A-C895DFB66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469" y="1422917"/>
            <a:ext cx="2273300" cy="21336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B510875-C92B-8049-886B-6FEE8FE9DC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851" y="4158420"/>
            <a:ext cx="2273300" cy="2120900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EC83A9C0-ABBC-3240-8070-670306DBA1BC}"/>
              </a:ext>
            </a:extLst>
          </p:cNvPr>
          <p:cNvGrpSpPr/>
          <p:nvPr/>
        </p:nvGrpSpPr>
        <p:grpSpPr>
          <a:xfrm>
            <a:off x="6088523" y="1469778"/>
            <a:ext cx="2921000" cy="2039877"/>
            <a:chOff x="6756400" y="1536364"/>
            <a:chExt cx="2921000" cy="2039877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78B83682-4468-6A41-93B6-A51948B5F3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6400" y="1536364"/>
              <a:ext cx="2921000" cy="127000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06C65467-63E9-534D-BFB4-AA1D5E64E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4469" y="1760141"/>
              <a:ext cx="2222500" cy="1816100"/>
            </a:xfrm>
            <a:prstGeom prst="rect">
              <a:avLst/>
            </a:prstGeom>
          </p:spPr>
        </p:pic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7AFD3055-5741-404C-AD18-21E6972C3C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900" y="1482478"/>
            <a:ext cx="2717800" cy="1016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FE4D96B4-739C-2140-BD7D-87B76DB2B2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250" y="1693555"/>
            <a:ext cx="2197100" cy="18161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AC14C36E-E803-7643-8443-7DE1553A07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758" y="4139590"/>
            <a:ext cx="23241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05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7670800" y="2418080"/>
            <a:ext cx="2650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accent4">
                    <a:lumMod val="50000"/>
                  </a:schemeClr>
                </a:solidFill>
              </a:rPr>
              <a:t>타 시스템 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4C1339-7D13-4386-965C-3402B66819A8}"/>
              </a:ext>
            </a:extLst>
          </p:cNvPr>
          <p:cNvSpPr txBox="1"/>
          <p:nvPr/>
        </p:nvSpPr>
        <p:spPr>
          <a:xfrm>
            <a:off x="7670800" y="3100308"/>
            <a:ext cx="2824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Analysis of other services</a:t>
            </a:r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027376" y="1633249"/>
            <a:ext cx="6655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2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39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342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타 시스템 분석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22041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Analysis of other services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AF3733-E535-8245-A3DB-EFA40393FE1F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2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E771EB2-12CB-5944-8A4A-E1DE6D89B78F}"/>
              </a:ext>
            </a:extLst>
          </p:cNvPr>
          <p:cNvGrpSpPr/>
          <p:nvPr/>
        </p:nvGrpSpPr>
        <p:grpSpPr>
          <a:xfrm>
            <a:off x="879856" y="1499323"/>
            <a:ext cx="4529632" cy="2576108"/>
            <a:chOff x="879856" y="1499323"/>
            <a:chExt cx="4734006" cy="545185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1D2D36E-9D66-4D46-AD99-A55AAA0CF684}"/>
                </a:ext>
              </a:extLst>
            </p:cNvPr>
            <p:cNvSpPr txBox="1"/>
            <p:nvPr/>
          </p:nvSpPr>
          <p:spPr>
            <a:xfrm>
              <a:off x="2208825" y="5808991"/>
              <a:ext cx="2076068" cy="7164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/>
                <a:t>학교 </a:t>
              </a:r>
              <a:r>
                <a:rPr lang="en-US" altLang="ko-KR" sz="1600" dirty="0"/>
                <a:t>U-CAN+</a:t>
              </a:r>
              <a:r>
                <a:rPr lang="ko-KR" altLang="en-US" sz="1600" dirty="0"/>
                <a:t> 시스템</a:t>
              </a: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4BB31EC-1C80-4045-AF15-573100E17C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79856" y="1499323"/>
              <a:ext cx="4734006" cy="393661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47A43BC-8A85-214D-80CE-19E8734DEC09}"/>
                </a:ext>
              </a:extLst>
            </p:cNvPr>
            <p:cNvSpPr txBox="1"/>
            <p:nvPr/>
          </p:nvSpPr>
          <p:spPr>
            <a:xfrm>
              <a:off x="2728176" y="6397527"/>
              <a:ext cx="1037364" cy="553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>
                  <a:hlinkClick r:id="rId3"/>
                </a:rPr>
                <a:t>웹사이트 링크</a:t>
              </a:r>
              <a:endParaRPr lang="en" altLang="ko-KR" sz="1100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4E02131-21EA-6845-8278-83BDA13A56D6}"/>
              </a:ext>
            </a:extLst>
          </p:cNvPr>
          <p:cNvGrpSpPr/>
          <p:nvPr/>
        </p:nvGrpSpPr>
        <p:grpSpPr>
          <a:xfrm>
            <a:off x="6480000" y="1560865"/>
            <a:ext cx="5306319" cy="2619979"/>
            <a:chOff x="6479999" y="1821740"/>
            <a:chExt cx="5466402" cy="497628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A0FB3C6-9A35-4D0E-BAED-8A65E8B20B95}"/>
                </a:ext>
              </a:extLst>
            </p:cNvPr>
            <p:cNvSpPr txBox="1"/>
            <p:nvPr/>
          </p:nvSpPr>
          <p:spPr>
            <a:xfrm>
              <a:off x="8721457" y="5808990"/>
              <a:ext cx="983486" cy="6430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err="1"/>
                <a:t>notefolio</a:t>
              </a:r>
              <a:endParaRPr lang="ko-KR" altLang="en-US" sz="1600" dirty="0"/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5F7D7FF3-DF68-9C48-B656-56A5373048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9999" y="1821740"/>
              <a:ext cx="5466402" cy="321452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64B3ECF-DC81-334E-B5C3-B6A1B2030D52}"/>
                </a:ext>
              </a:extLst>
            </p:cNvPr>
            <p:cNvSpPr txBox="1"/>
            <p:nvPr/>
          </p:nvSpPr>
          <p:spPr>
            <a:xfrm>
              <a:off x="8701937" y="6301135"/>
              <a:ext cx="1022523" cy="496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>
                  <a:hlinkClick r:id="rId5"/>
                </a:rPr>
                <a:t>웹사이트 링크</a:t>
              </a:r>
              <a:endParaRPr lang="en" altLang="ko-KR" sz="1100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F563CB8-13CB-C645-B0B7-59040E6948A0}"/>
              </a:ext>
            </a:extLst>
          </p:cNvPr>
          <p:cNvGrpSpPr/>
          <p:nvPr/>
        </p:nvGrpSpPr>
        <p:grpSpPr>
          <a:xfrm>
            <a:off x="336000" y="4289988"/>
            <a:ext cx="5594782" cy="2533923"/>
            <a:chOff x="335999" y="1970602"/>
            <a:chExt cx="5760001" cy="493659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575394F-897B-B040-923A-DE0C063E4A97}"/>
                </a:ext>
              </a:extLst>
            </p:cNvPr>
            <p:cNvSpPr txBox="1"/>
            <p:nvPr/>
          </p:nvSpPr>
          <p:spPr>
            <a:xfrm>
              <a:off x="2757731" y="5808991"/>
              <a:ext cx="978257" cy="6595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LinkedIn</a:t>
              </a:r>
              <a:endParaRPr lang="ko-KR" altLang="en-US" sz="16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19C26D3-79ED-1A4F-B2A1-CD0725046E97}"/>
                </a:ext>
              </a:extLst>
            </p:cNvPr>
            <p:cNvSpPr txBox="1"/>
            <p:nvPr/>
          </p:nvSpPr>
          <p:spPr>
            <a:xfrm>
              <a:off x="2735912" y="6397525"/>
              <a:ext cx="1021891" cy="5096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>
                  <a:hlinkClick r:id="rId6"/>
                </a:rPr>
                <a:t>웹사이트 링크</a:t>
              </a:r>
              <a:endParaRPr lang="en" altLang="ko-KR" sz="1100" dirty="0"/>
            </a:p>
          </p:txBody>
        </p:sp>
        <p:pic>
          <p:nvPicPr>
            <p:cNvPr id="20" name="그림 19" descr="텍스트이(가) 표시된 사진&#10;&#10;자동 생성된 설명">
              <a:extLst>
                <a:ext uri="{FF2B5EF4-FFF2-40B4-BE49-F238E27FC236}">
                  <a16:creationId xmlns:a16="http://schemas.microsoft.com/office/drawing/2014/main" id="{C76D04E8-B833-964F-A35B-9CADC18AD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999" y="1970602"/>
              <a:ext cx="5760001" cy="29167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254BE30-51B1-F54A-BCE3-27C3CA9EF4FB}"/>
              </a:ext>
            </a:extLst>
          </p:cNvPr>
          <p:cNvGrpSpPr/>
          <p:nvPr/>
        </p:nvGrpSpPr>
        <p:grpSpPr>
          <a:xfrm>
            <a:off x="6429300" y="4292687"/>
            <a:ext cx="5408093" cy="2434835"/>
            <a:chOff x="6429300" y="2067257"/>
            <a:chExt cx="5567799" cy="474354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A909720-056E-7343-A0F0-B71D61B87ED7}"/>
                </a:ext>
              </a:extLst>
            </p:cNvPr>
            <p:cNvSpPr txBox="1"/>
            <p:nvPr/>
          </p:nvSpPr>
          <p:spPr>
            <a:xfrm>
              <a:off x="8705556" y="5808990"/>
              <a:ext cx="1015289" cy="6595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err="1"/>
                <a:t>Behance</a:t>
              </a:r>
              <a:endParaRPr lang="ko-KR" altLang="en-US" sz="16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D322770-8057-054E-89EF-FC2B9230720A}"/>
                </a:ext>
              </a:extLst>
            </p:cNvPr>
            <p:cNvSpPr txBox="1"/>
            <p:nvPr/>
          </p:nvSpPr>
          <p:spPr>
            <a:xfrm>
              <a:off x="8702254" y="6301136"/>
              <a:ext cx="1021891" cy="5096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>
                  <a:hlinkClick r:id="rId8"/>
                </a:rPr>
                <a:t>웹사이트 링크</a:t>
              </a:r>
              <a:endParaRPr lang="en" altLang="ko-KR" sz="1100" dirty="0"/>
            </a:p>
          </p:txBody>
        </p: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4A2D0B31-08AA-8D43-A074-8EA58D959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9300" y="2067257"/>
              <a:ext cx="5567799" cy="28201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092247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YELLOW_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FBCE01"/>
      </a:accent1>
      <a:accent2>
        <a:srgbClr val="FDDE45"/>
      </a:accent2>
      <a:accent3>
        <a:srgbClr val="D8BEA7"/>
      </a:accent3>
      <a:accent4>
        <a:srgbClr val="A6A7A9"/>
      </a:accent4>
      <a:accent5>
        <a:srgbClr val="EDE5D5"/>
      </a:accent5>
      <a:accent6>
        <a:srgbClr val="FCFBF7"/>
      </a:accent6>
      <a:hlink>
        <a:srgbClr val="595959"/>
      </a:hlink>
      <a:folHlink>
        <a:srgbClr val="595959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2513</TotalTime>
  <Words>1115</Words>
  <Application>Microsoft Office PowerPoint</Application>
  <PresentationFormat>와이드스크린</PresentationFormat>
  <Paragraphs>297</Paragraphs>
  <Slides>25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Wingdings</vt:lpstr>
      <vt:lpstr>맑은 고딕</vt:lpstr>
      <vt:lpstr>Arial</vt:lpstr>
      <vt:lpstr>Arial Nova</vt:lpstr>
      <vt:lpstr>나눔스퀘어 Light</vt:lpstr>
      <vt:lpstr>나눔스퀘어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서 원호</cp:lastModifiedBy>
  <cp:revision>114</cp:revision>
  <dcterms:created xsi:type="dcterms:W3CDTF">2020-12-13T00:02:47Z</dcterms:created>
  <dcterms:modified xsi:type="dcterms:W3CDTF">2021-12-30T14:24:31Z</dcterms:modified>
</cp:coreProperties>
</file>