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7" r:id="rId2"/>
    <p:sldId id="260" r:id="rId3"/>
    <p:sldId id="300" r:id="rId4"/>
    <p:sldId id="332" r:id="rId5"/>
    <p:sldId id="334" r:id="rId6"/>
    <p:sldId id="258" r:id="rId7"/>
    <p:sldId id="330" r:id="rId8"/>
    <p:sldId id="333" r:id="rId9"/>
    <p:sldId id="285" r:id="rId10"/>
  </p:sldIdLst>
  <p:sldSz cx="12192000" cy="6858000"/>
  <p:notesSz cx="6858000" cy="9144000"/>
  <p:embeddedFontLst>
    <p:embeddedFont>
      <p:font typeface="Arial Nova" panose="020B0600000101010101" charset="0"/>
      <p:regular r:id="rId12"/>
      <p:bold r:id="rId13"/>
      <p:italic r:id="rId14"/>
      <p:boldItalic r:id="rId15"/>
    </p:embeddedFont>
    <p:embeddedFont>
      <p:font typeface="나눔스퀘어 Bold" panose="020B0600000101010101" pitchFamily="50" charset="-127"/>
      <p:bold r:id="rId16"/>
    </p:embeddedFont>
    <p:embeddedFont>
      <p:font typeface="나눔스퀘어 Light" panose="020B0600000101010101" pitchFamily="50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E45"/>
    <a:srgbClr val="EDE5D5"/>
    <a:srgbClr val="FBCE01"/>
    <a:srgbClr val="7C8387"/>
    <a:srgbClr val="F8E00E"/>
    <a:srgbClr val="A6A7A9"/>
    <a:srgbClr val="FCFBF7"/>
    <a:srgbClr val="D8BEA7"/>
    <a:srgbClr val="939597"/>
    <a:srgbClr val="80610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1" autoAdjust="0"/>
    <p:restoredTop sz="93605" autoAdjust="0"/>
  </p:normalViewPr>
  <p:slideViewPr>
    <p:cSldViewPr snapToGrid="0" showGuides="1">
      <p:cViewPr varScale="1">
        <p:scale>
          <a:sx n="108" d="100"/>
          <a:sy n="108" d="100"/>
        </p:scale>
        <p:origin x="3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018C-4E6F-465F-9D57-B40F33AE36B3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7B73D-846C-4662-A050-AFB87189A2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2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70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26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80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19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51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732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55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17B73D-846C-4662-A050-AFB87189A20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2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47E50-E1BE-480A-87A8-31EC9BBD8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98C10D-08E3-4BAD-9934-8623B7265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8EF337-0B82-4E6E-A636-4640546A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DCEE0-D808-4C09-8260-F97C6D63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910E8C-7085-4648-A3C3-F6E664440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1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CAC0-F41F-4E8C-BFBA-980DB4A7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5F3A00-B109-4376-AA48-5E7B5464E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43BB4-F08C-4048-8C8F-28EB79B3E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B118A-D773-438E-9FCC-E98AC84B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63AA0-21C8-4A59-A8F0-04E217F7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78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DF418F2-4099-4266-AA90-9B0C225B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9F3734-B5CF-47EC-8D79-5D639BDEA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5EC87E-D5AB-43A7-8022-58A66741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430F32-9B8D-4781-90FC-B1778C6F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43733-2338-4CB3-ADB4-CEECF89A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47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E4C23-F907-4E6D-A491-3D7E5A99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40C1AD-66F4-430A-B930-3163AEAD9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202AC3-7DE4-46A2-B764-30A307482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7FC80-1F56-4F6E-9B34-F355FCAB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99F24-16F4-4B2A-B6BB-DDEEA369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2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9E811-F132-4E2A-B962-E695376C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DCAD16-C84A-4C83-ACD0-F824C4328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26D91-5322-4173-91CB-E5C6F070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41B30F-648A-4D07-9DC7-26E4BE3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3AE05-90BC-443E-A190-1A57A203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5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D81D-90B7-43D9-887E-B2224E9D4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26C520-4AB0-4381-B939-F402DFD7C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21DA69-FDC7-448A-9C68-184A03994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D2B867-2677-4DAC-8963-CA61B668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C15F40-C02C-4EAB-9CEA-056056AE8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752D15-5286-419B-9A8A-872F3A6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0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62D3-9ECA-45BD-BD87-07F7D9C0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9A32D-8825-44A7-8DF3-ECDAB1FEC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DB7C6-FFE4-4520-9751-FD143BCD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4111589-9358-41A3-86E8-218AC545F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3D2F7A-B09C-494D-AABB-14431B44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A92DC-AB6E-4BE9-BCF3-AFB36D7E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F46119-1B1F-465A-B088-85118B4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FA819E-4A6E-45C9-A382-46BAE105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948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25014-2BAD-4B22-953E-28B4B4D0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03112B-E2F7-4884-ADDF-9B4D49A1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3BF32F-66A8-43A7-88BB-D22806E5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AB36C3-026A-459F-8BFC-475C8EB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95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2AC692-7268-4D95-8F19-722C37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B42C91-C67F-4DFF-B144-EA7ED7DDC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D9541-A6B9-4942-BC4A-7EC0EA31A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15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993E7-E5B8-4992-AF88-BE5E069D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56B5-89D6-4434-AFE2-10910E64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9E89AE-7640-4DEE-83EC-55865095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82ADBB-CB0C-44B6-874A-9FE0E6B0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32C452-D876-41FB-AA00-7B4AC091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668ED6-8F1B-4FAA-8793-2D5D9D0A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0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885C01-AA51-407B-BC7B-FE6B4069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E3FC-556C-41B8-BD62-1E94E42D4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658969-AAF7-486A-A3D5-2BF3390E3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215A57-D6ED-4EDA-981D-59434A477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2A08C-EF94-4A6B-BD12-6461CB40CEE6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BDCAD1-E41F-4F46-AE84-1BEC50D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622BF4-68B3-4DA1-A704-FE1D996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64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B2DF7-6E62-4A2B-93E3-D9F1E95C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6D0E9-8EC4-42DB-9B37-47D449A17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151153-4AB9-4CFA-8ABD-245697E91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2A08C-EF94-4A6B-BD12-6461CB40CEE6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DED0B-BA23-4D49-9944-C420C36E3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BD6E46-082A-488A-B507-08943ECEC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9B66E-A506-4F32-84E5-F344782BD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41D578C-5341-4F14-ACA5-8171710A824A}"/>
              </a:ext>
            </a:extLst>
          </p:cNvPr>
          <p:cNvSpPr/>
          <p:nvPr/>
        </p:nvSpPr>
        <p:spPr>
          <a:xfrm>
            <a:off x="5252720" y="1856471"/>
            <a:ext cx="2160000" cy="2160000"/>
          </a:xfrm>
          <a:prstGeom prst="rect">
            <a:avLst/>
          </a:prstGeom>
          <a:solidFill>
            <a:schemeClr val="accent4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16D76B-05D0-428E-B6A2-D9D2121259A8}"/>
              </a:ext>
            </a:extLst>
          </p:cNvPr>
          <p:cNvSpPr txBox="1"/>
          <p:nvPr/>
        </p:nvSpPr>
        <p:spPr>
          <a:xfrm>
            <a:off x="5015419" y="4897120"/>
            <a:ext cx="21611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2017152011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김형환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2017154017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4">
                    <a:lumMod val="50000"/>
                  </a:schemeClr>
                </a:solidFill>
              </a:rPr>
              <a:t>서원호</a:t>
            </a:r>
            <a:endParaRPr lang="en-US" altLang="ko-KR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dirty="0">
                <a:solidFill>
                  <a:schemeClr val="accent4">
                    <a:lumMod val="50000"/>
                  </a:schemeClr>
                </a:solidFill>
              </a:rPr>
              <a:t>2017152027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 이승철</a:t>
            </a:r>
          </a:p>
          <a:p>
            <a:pPr algn="ctr"/>
            <a:r>
              <a:rPr lang="en-US" altLang="ko-KR">
                <a:solidFill>
                  <a:schemeClr val="accent4">
                    <a:lumMod val="50000"/>
                  </a:schemeClr>
                </a:solidFill>
              </a:rPr>
              <a:t>2019150039</a:t>
            </a:r>
            <a:r>
              <a:rPr lang="ko-KR" altLang="en-US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4">
                    <a:lumMod val="50000"/>
                  </a:schemeClr>
                </a:solidFill>
              </a:rPr>
              <a:t>이혜원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B2229-A196-43A3-8388-12031402E4B0}"/>
              </a:ext>
            </a:extLst>
          </p:cNvPr>
          <p:cNvSpPr txBox="1"/>
          <p:nvPr/>
        </p:nvSpPr>
        <p:spPr>
          <a:xfrm>
            <a:off x="2628900" y="4356705"/>
            <a:ext cx="693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Centum </a:t>
            </a:r>
            <a:r>
              <a:rPr lang="ko-KR" altLang="en-US" sz="2400" spc="-150" dirty="0">
                <a:solidFill>
                  <a:schemeClr val="accent4">
                    <a:lumMod val="50000"/>
                  </a:schemeClr>
                </a:solidFill>
                <a:latin typeface="+mj-ea"/>
                <a:ea typeface="+mj-ea"/>
              </a:rPr>
              <a:t>종합설계 진행사항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8DA3FA-A923-4EC7-9E49-9F6F21714EE0}"/>
              </a:ext>
            </a:extLst>
          </p:cNvPr>
          <p:cNvSpPr/>
          <p:nvPr/>
        </p:nvSpPr>
        <p:spPr>
          <a:xfrm>
            <a:off x="4728480" y="1314549"/>
            <a:ext cx="2160000" cy="2160000"/>
          </a:xfrm>
          <a:prstGeom prst="rect">
            <a:avLst/>
          </a:prstGeom>
          <a:solidFill>
            <a:schemeClr val="accent2"/>
          </a:solidFill>
          <a:ln w="139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2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B754D0-1D69-4D2C-8DBA-852CF617DC30}"/>
              </a:ext>
            </a:extLst>
          </p:cNvPr>
          <p:cNvSpPr/>
          <p:nvPr/>
        </p:nvSpPr>
        <p:spPr>
          <a:xfrm>
            <a:off x="6096000" y="1163320"/>
            <a:ext cx="6096000" cy="57206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5CE2C4-28C8-4910-8DBE-E7488746E5C6}"/>
              </a:ext>
            </a:extLst>
          </p:cNvPr>
          <p:cNvSpPr/>
          <p:nvPr/>
        </p:nvSpPr>
        <p:spPr>
          <a:xfrm>
            <a:off x="0" y="934720"/>
            <a:ext cx="6096000" cy="111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6304DB-138B-466E-A699-CC6B4EBF22E2}"/>
              </a:ext>
            </a:extLst>
          </p:cNvPr>
          <p:cNvSpPr txBox="1"/>
          <p:nvPr/>
        </p:nvSpPr>
        <p:spPr>
          <a:xfrm>
            <a:off x="193040" y="174973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4C671-7E93-40FD-A0FA-8A445145AE83}"/>
              </a:ext>
            </a:extLst>
          </p:cNvPr>
          <p:cNvSpPr txBox="1"/>
          <p:nvPr/>
        </p:nvSpPr>
        <p:spPr>
          <a:xfrm>
            <a:off x="1124705" y="390416"/>
            <a:ext cx="323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A table of contents</a:t>
            </a:r>
            <a:endParaRPr lang="ko-KR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FD70989-0967-44E9-8B20-09A5D1D6E1C9}"/>
              </a:ext>
            </a:extLst>
          </p:cNvPr>
          <p:cNvGrpSpPr/>
          <p:nvPr/>
        </p:nvGrpSpPr>
        <p:grpSpPr>
          <a:xfrm>
            <a:off x="294640" y="1453525"/>
            <a:ext cx="3152319" cy="657183"/>
            <a:chOff x="294640" y="1391920"/>
            <a:chExt cx="3362689" cy="70104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1687E75-7EE0-4211-A462-A78FC693C492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88F4D3-0ADC-4F16-971A-421323FED2ED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1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8C7E67-74DA-485F-A8AE-DA8FD6F1B699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2">
                      <a:lumMod val="50000"/>
                    </a:schemeClr>
                  </a:solidFill>
                </a:rPr>
                <a:t>진행상황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4FFEE27-45F9-464D-8DF9-81ED76C271D2}"/>
              </a:ext>
            </a:extLst>
          </p:cNvPr>
          <p:cNvGrpSpPr/>
          <p:nvPr/>
        </p:nvGrpSpPr>
        <p:grpSpPr>
          <a:xfrm>
            <a:off x="294640" y="2566825"/>
            <a:ext cx="3152319" cy="657183"/>
            <a:chOff x="294640" y="1391920"/>
            <a:chExt cx="3362689" cy="70104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9DE7996-FB2E-449D-A8E1-F21F9DE43D18}"/>
                </a:ext>
              </a:extLst>
            </p:cNvPr>
            <p:cNvSpPr/>
            <p:nvPr/>
          </p:nvSpPr>
          <p:spPr>
            <a:xfrm>
              <a:off x="294640" y="1391920"/>
              <a:ext cx="701040" cy="701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AF0C1A-F079-4686-B269-0ED4FE6A6C6F}"/>
                </a:ext>
              </a:extLst>
            </p:cNvPr>
            <p:cNvSpPr txBox="1"/>
            <p:nvPr/>
          </p:nvSpPr>
          <p:spPr>
            <a:xfrm>
              <a:off x="436609" y="1461105"/>
              <a:ext cx="4171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2">
                      <a:lumMod val="75000"/>
                    </a:schemeClr>
                  </a:solidFill>
                </a:rPr>
                <a:t>2</a:t>
              </a:r>
              <a:endParaRPr lang="ko-KR" altLang="en-US" sz="3200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208B53-099A-40CC-A54D-D084DC7C5DA5}"/>
                </a:ext>
              </a:extLst>
            </p:cNvPr>
            <p:cNvSpPr txBox="1"/>
            <p:nvPr/>
          </p:nvSpPr>
          <p:spPr>
            <a:xfrm>
              <a:off x="1137649" y="1511607"/>
              <a:ext cx="2519680" cy="4924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 smtClean="0">
                  <a:solidFill>
                    <a:schemeClr val="tx2">
                      <a:lumMod val="50000"/>
                    </a:schemeClr>
                  </a:solidFill>
                </a:rPr>
                <a:t>이후 계획</a:t>
              </a:r>
              <a:endParaRPr lang="ko-KR" altLang="en-US" sz="2400" spc="-300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pic>
        <p:nvPicPr>
          <p:cNvPr id="30" name="그림 29">
            <a:extLst>
              <a:ext uri="{FF2B5EF4-FFF2-40B4-BE49-F238E27FC236}">
                <a16:creationId xmlns:a16="http://schemas.microsoft.com/office/drawing/2014/main" id="{50CA2993-B48E-4FE8-A781-3DB7DC6D2B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572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7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schemeClr val="tx2">
                    <a:lumMod val="50000"/>
                  </a:schemeClr>
                </a:solidFill>
              </a:rPr>
              <a:t>진행상황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1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9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3B228D9-6D21-4F83-9B41-BF280C6635D1}"/>
              </a:ext>
            </a:extLst>
          </p:cNvPr>
          <p:cNvSpPr/>
          <p:nvPr/>
        </p:nvSpPr>
        <p:spPr>
          <a:xfrm>
            <a:off x="479184" y="1761256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52337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진행 상황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1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8A38BF-FDE7-4759-AF5D-59E562F68880}"/>
              </a:ext>
            </a:extLst>
          </p:cNvPr>
          <p:cNvSpPr/>
          <p:nvPr/>
        </p:nvSpPr>
        <p:spPr>
          <a:xfrm>
            <a:off x="831669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스프린트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F86C1B0-05AC-4245-8E47-FD4D7377F732}"/>
              </a:ext>
            </a:extLst>
          </p:cNvPr>
          <p:cNvSpPr/>
          <p:nvPr/>
        </p:nvSpPr>
        <p:spPr>
          <a:xfrm>
            <a:off x="5405757" y="1761256"/>
            <a:ext cx="6307061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55989352-B239-4C55-838E-5804B43E59A9}"/>
              </a:ext>
            </a:extLst>
          </p:cNvPr>
          <p:cNvSpPr/>
          <p:nvPr/>
        </p:nvSpPr>
        <p:spPr>
          <a:xfrm>
            <a:off x="5770768" y="1427887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차 </a:t>
            </a:r>
            <a:r>
              <a: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스프린트</a:t>
            </a:r>
            <a:endParaRPr lang="en-US" altLang="ko-KR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5E65381-DCD0-4B2B-984B-44005AE3C68E}"/>
              </a:ext>
            </a:extLst>
          </p:cNvPr>
          <p:cNvGrpSpPr/>
          <p:nvPr/>
        </p:nvGrpSpPr>
        <p:grpSpPr>
          <a:xfrm>
            <a:off x="816741" y="2207699"/>
            <a:ext cx="2875978" cy="4155496"/>
            <a:chOff x="816741" y="2207699"/>
            <a:chExt cx="2875978" cy="4155496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6991AC33-36A3-4FA4-9987-E688E7CBE3F6}"/>
                </a:ext>
              </a:extLst>
            </p:cNvPr>
            <p:cNvSpPr/>
            <p:nvPr/>
          </p:nvSpPr>
          <p:spPr>
            <a:xfrm>
              <a:off x="816741" y="2405161"/>
              <a:ext cx="2852228" cy="1074309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8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포트폴리오 페이지</a:t>
              </a:r>
              <a:endPara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게시판 형태 구성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1F0AD66-47BD-40E4-86C5-13CCB04403DE}"/>
                </a:ext>
              </a:extLst>
            </p:cNvPr>
            <p:cNvSpPr/>
            <p:nvPr/>
          </p:nvSpPr>
          <p:spPr>
            <a:xfrm>
              <a:off x="840493" y="3794703"/>
              <a:ext cx="285222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포트폴리오  세부 </a:t>
              </a:r>
              <a:r>
                <a:rPr lang="ko-KR" altLang="en-US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로직</a:t>
              </a: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 구현</a:t>
              </a:r>
              <a:endPara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endParaRPr>
            </a:p>
            <a:p>
              <a:pPr algn="ctr"/>
              <a:r>
                <a:rPr lang="en-US" altLang="ko-KR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Flask </a:t>
              </a: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서버 구현</a:t>
              </a:r>
              <a:endPara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endParaRPr>
            </a:p>
            <a:p>
              <a:pPr algn="ctr"/>
              <a:r>
                <a:rPr lang="en-US" altLang="ko-KR" b="1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Github</a:t>
              </a: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 </a:t>
              </a:r>
              <a:r>
                <a:rPr lang="en-US" altLang="ko-KR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API</a:t>
              </a:r>
              <a:r>
                <a:rPr lang="ko-KR" altLang="en-US" b="1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rPr>
                <a:t> 연동</a:t>
              </a:r>
              <a:endPara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endParaRP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11472EA-DD07-40E1-B091-5C0F5EE3CE1B}"/>
                </a:ext>
              </a:extLst>
            </p:cNvPr>
            <p:cNvSpPr/>
            <p:nvPr/>
          </p:nvSpPr>
          <p:spPr>
            <a:xfrm>
              <a:off x="1848989" y="220769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7FB0A02-287B-40D0-888D-B8F3C948A167}"/>
                </a:ext>
              </a:extLst>
            </p:cNvPr>
            <p:cNvSpPr/>
            <p:nvPr/>
          </p:nvSpPr>
          <p:spPr>
            <a:xfrm>
              <a:off x="1847011" y="3595134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9B6DBC0-34E1-41D3-812E-04CEC3A57A6C}"/>
                </a:ext>
              </a:extLst>
            </p:cNvPr>
            <p:cNvSpPr/>
            <p:nvPr/>
          </p:nvSpPr>
          <p:spPr>
            <a:xfrm>
              <a:off x="826639" y="5229638"/>
              <a:ext cx="285222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데이터 전처리</a:t>
              </a: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알고리즘 구현 시작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F21BD348-4B00-4EB2-9D76-2339041AE43D}"/>
                </a:ext>
              </a:extLst>
            </p:cNvPr>
            <p:cNvSpPr/>
            <p:nvPr/>
          </p:nvSpPr>
          <p:spPr>
            <a:xfrm>
              <a:off x="1833157" y="503006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4EC3D8A-F643-44F1-81ED-8D0833EC1193}"/>
              </a:ext>
            </a:extLst>
          </p:cNvPr>
          <p:cNvSpPr/>
          <p:nvPr/>
        </p:nvSpPr>
        <p:spPr>
          <a:xfrm>
            <a:off x="1393644" y="6429375"/>
            <a:ext cx="1688631" cy="371475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1/26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2/8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C2C34DB-9068-475E-A8D8-EFB70C03F0E9}"/>
              </a:ext>
            </a:extLst>
          </p:cNvPr>
          <p:cNvGrpSpPr/>
          <p:nvPr/>
        </p:nvGrpSpPr>
        <p:grpSpPr>
          <a:xfrm>
            <a:off x="5879806" y="2147160"/>
            <a:ext cx="2696929" cy="4216035"/>
            <a:chOff x="-1798812" y="2258843"/>
            <a:chExt cx="2696929" cy="4104352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9BF304C-3664-40F8-A9C3-1B07788CD5AF}"/>
                </a:ext>
              </a:extLst>
            </p:cNvPr>
            <p:cNvSpPr/>
            <p:nvPr/>
          </p:nvSpPr>
          <p:spPr>
            <a:xfrm>
              <a:off x="-1798812" y="2532237"/>
              <a:ext cx="2673179" cy="1060612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 smtClean="0">
                  <a:solidFill>
                    <a:schemeClr val="tx1"/>
                  </a:solidFill>
                  <a:latin typeface="+mj-ea"/>
                  <a:ea typeface="+mj-ea"/>
                </a:rPr>
                <a:t>게시판 완성</a:t>
              </a:r>
              <a:endParaRPr lang="en-US" altLang="ko-KR" spc="-150" dirty="0" smtClean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 smtClean="0">
                  <a:solidFill>
                    <a:schemeClr val="tx1"/>
                  </a:solidFill>
                  <a:latin typeface="+mj-ea"/>
                  <a:ea typeface="+mj-ea"/>
                </a:rPr>
                <a:t>데이터 시각화</a:t>
              </a:r>
              <a:endParaRPr lang="en-US" altLang="ko-KR" spc="-150" dirty="0">
                <a:solidFill>
                  <a:schemeClr val="tx1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 smtClean="0">
                  <a:solidFill>
                    <a:schemeClr val="tx1"/>
                  </a:solidFill>
                  <a:latin typeface="+mj-ea"/>
                  <a:ea typeface="+mj-ea"/>
                </a:rPr>
                <a:t>사용자 프로필 화면 형태</a:t>
              </a:r>
              <a:endParaRPr lang="en-US" altLang="ko-KR" spc="-150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3794BB35-0554-4ED7-9CC3-406F9EADB2ED}"/>
                </a:ext>
              </a:extLst>
            </p:cNvPr>
            <p:cNvSpPr/>
            <p:nvPr/>
          </p:nvSpPr>
          <p:spPr>
            <a:xfrm>
              <a:off x="-1775062" y="3998025"/>
              <a:ext cx="2673179" cy="930234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게시판 데이터 처리</a:t>
              </a:r>
              <a:endPara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lang="en-US" altLang="ko-KR" spc="-1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Github</a:t>
              </a:r>
              <a:r>
                <a:rPr lang="en-US" altLang="ko-KR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API </a:t>
              </a:r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연동</a:t>
              </a:r>
              <a:endPara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916D25C-E457-41AF-ADE3-DF1B6E02CDDE}"/>
                </a:ext>
              </a:extLst>
            </p:cNvPr>
            <p:cNvSpPr/>
            <p:nvPr/>
          </p:nvSpPr>
          <p:spPr>
            <a:xfrm>
              <a:off x="-858379" y="2258843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Front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3781FD30-A55B-4BD0-AF5D-2E880B230FF2}"/>
                </a:ext>
              </a:extLst>
            </p:cNvPr>
            <p:cNvSpPr/>
            <p:nvPr/>
          </p:nvSpPr>
          <p:spPr>
            <a:xfrm>
              <a:off x="-858379" y="3731701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Back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D2D9CFB-BFFF-47D5-A962-A9431E04606C}"/>
                </a:ext>
              </a:extLst>
            </p:cNvPr>
            <p:cNvSpPr/>
            <p:nvPr/>
          </p:nvSpPr>
          <p:spPr>
            <a:xfrm>
              <a:off x="-1775062" y="5229638"/>
              <a:ext cx="2666286" cy="1133557"/>
            </a:xfrm>
            <a:prstGeom prst="roundRect">
              <a:avLst/>
            </a:prstGeom>
            <a:noFill/>
            <a:ln w="28575"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pc="-150" dirty="0">
                  <a:solidFill>
                    <a:srgbClr val="00B0F0"/>
                  </a:solidFill>
                  <a:latin typeface="+mj-ea"/>
                  <a:ea typeface="+mj-ea"/>
                </a:rPr>
                <a:t>데이터 전처리</a:t>
              </a:r>
              <a:endParaRPr lang="en-US" altLang="ko-KR" spc="-150" dirty="0">
                <a:solidFill>
                  <a:srgbClr val="00B0F0"/>
                </a:solidFill>
                <a:latin typeface="+mj-ea"/>
                <a:ea typeface="+mj-ea"/>
              </a:endParaRPr>
            </a:p>
            <a:p>
              <a:pPr algn="ctr"/>
              <a:r>
                <a:rPr lang="ko-KR" altLang="en-US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알고리즘 </a:t>
              </a:r>
              <a:r>
                <a:rPr lang="ko-KR" altLang="en-US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구현</a:t>
              </a:r>
              <a:endParaRPr lang="en-US" altLang="ko-KR" strike="sngStrike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02AB638-BDDB-471C-9CB2-7DAD8B946CA6}"/>
                </a:ext>
              </a:extLst>
            </p:cNvPr>
            <p:cNvSpPr/>
            <p:nvPr/>
          </p:nvSpPr>
          <p:spPr>
            <a:xfrm>
              <a:off x="-858379" y="5030069"/>
              <a:ext cx="832855" cy="402892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FDDE4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AI</a:t>
              </a:r>
              <a:endParaRPr lang="ko-KR" altLang="en-US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349E171-3235-4EFB-A0E3-FB2D91C49B03}"/>
              </a:ext>
            </a:extLst>
          </p:cNvPr>
          <p:cNvSpPr/>
          <p:nvPr/>
        </p:nvSpPr>
        <p:spPr>
          <a:xfrm>
            <a:off x="9062737" y="6419850"/>
            <a:ext cx="1688631" cy="371475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2/9 </a:t>
            </a:r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– 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2/28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화살표: 오른쪽 4">
            <a:extLst>
              <a:ext uri="{FF2B5EF4-FFF2-40B4-BE49-F238E27FC236}">
                <a16:creationId xmlns:a16="http://schemas.microsoft.com/office/drawing/2014/main" id="{7546EC46-94FF-E74D-8C70-48E49FA644C4}"/>
              </a:ext>
            </a:extLst>
          </p:cNvPr>
          <p:cNvSpPr/>
          <p:nvPr/>
        </p:nvSpPr>
        <p:spPr>
          <a:xfrm>
            <a:off x="4200134" y="3998026"/>
            <a:ext cx="1057634" cy="5238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43">
            <a:extLst>
              <a:ext uri="{FF2B5EF4-FFF2-40B4-BE49-F238E27FC236}">
                <a16:creationId xmlns:a16="http://schemas.microsoft.com/office/drawing/2014/main" id="{FEF59DF5-1EF0-CE46-A298-04520701A652}"/>
              </a:ext>
            </a:extLst>
          </p:cNvPr>
          <p:cNvSpPr/>
          <p:nvPr/>
        </p:nvSpPr>
        <p:spPr>
          <a:xfrm>
            <a:off x="9027189" y="2405161"/>
            <a:ext cx="2211426" cy="3958034"/>
          </a:xfrm>
          <a:prstGeom prst="roundRect">
            <a:avLst>
              <a:gd name="adj" fmla="val 7851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자유 게시판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모집 게시판 제작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en-US" altLang="ko-KR" spc="-1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Github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분석 및 결과 표시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사각형: 둥근 모서리 45">
            <a:extLst>
              <a:ext uri="{FF2B5EF4-FFF2-40B4-BE49-F238E27FC236}">
                <a16:creationId xmlns:a16="http://schemas.microsoft.com/office/drawing/2014/main" id="{DD388CB6-91A6-F140-B59B-4CB1B4CB7772}"/>
              </a:ext>
            </a:extLst>
          </p:cNvPr>
          <p:cNvSpPr/>
          <p:nvPr/>
        </p:nvSpPr>
        <p:spPr>
          <a:xfrm>
            <a:off x="9554979" y="2207699"/>
            <a:ext cx="1196390" cy="402892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Function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화살표: 오른쪽 4">
            <a:extLst>
              <a:ext uri="{FF2B5EF4-FFF2-40B4-BE49-F238E27FC236}">
                <a16:creationId xmlns:a16="http://schemas.microsoft.com/office/drawing/2014/main" id="{226A48CE-3974-834C-B22C-BF93195B7543}"/>
              </a:ext>
            </a:extLst>
          </p:cNvPr>
          <p:cNvSpPr/>
          <p:nvPr/>
        </p:nvSpPr>
        <p:spPr>
          <a:xfrm>
            <a:off x="8456698" y="4198440"/>
            <a:ext cx="714278" cy="3714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249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68A23526-35AD-4049-88BC-D7ACAF0C0388}"/>
              </a:ext>
            </a:extLst>
          </p:cNvPr>
          <p:cNvSpPr/>
          <p:nvPr/>
        </p:nvSpPr>
        <p:spPr>
          <a:xfrm>
            <a:off x="1892301" y="2016069"/>
            <a:ext cx="7306542" cy="4412343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2268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50000"/>
                  </a:schemeClr>
                </a:solidFill>
              </a:rPr>
              <a:t>시스템 구성도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5F0EF4-96E3-43A5-A432-2ED2B20E641A}"/>
              </a:ext>
            </a:extLst>
          </p:cNvPr>
          <p:cNvSpPr txBox="1"/>
          <p:nvPr/>
        </p:nvSpPr>
        <p:spPr>
          <a:xfrm>
            <a:off x="720000" y="629175"/>
            <a:ext cx="209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Functional requirements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6A287E-578E-4555-9C9F-5642B2F6187E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5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BCE7CD9-B6C6-454C-97D2-18B9DFF79A46}"/>
              </a:ext>
            </a:extLst>
          </p:cNvPr>
          <p:cNvGrpSpPr/>
          <p:nvPr/>
        </p:nvGrpSpPr>
        <p:grpSpPr>
          <a:xfrm>
            <a:off x="2373849" y="3832036"/>
            <a:ext cx="729688" cy="1099020"/>
            <a:chOff x="6461036" y="2740884"/>
            <a:chExt cx="729688" cy="109902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4A5A0F2-B31E-1744-B624-74293A6C2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036" y="2740884"/>
              <a:ext cx="729688" cy="72968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5D6EC58-71FD-494B-9237-B681F100BE6C}"/>
                </a:ext>
              </a:extLst>
            </p:cNvPr>
            <p:cNvSpPr txBox="1"/>
            <p:nvPr/>
          </p:nvSpPr>
          <p:spPr>
            <a:xfrm>
              <a:off x="6461036" y="3470572"/>
              <a:ext cx="729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client</a:t>
              </a:r>
              <a:endParaRPr kumimoji="1" lang="ko-Kore-KR" altLang="en-US" dirty="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97957C9-0823-FE4A-98E9-2C004BE377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352" b="22659"/>
          <a:stretch/>
        </p:blipFill>
        <p:spPr>
          <a:xfrm>
            <a:off x="3793944" y="3876409"/>
            <a:ext cx="1886714" cy="691662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4C06101C-34E4-C84A-A112-31F7D58FC3B6}"/>
              </a:ext>
            </a:extLst>
          </p:cNvPr>
          <p:cNvSpPr/>
          <p:nvPr/>
        </p:nvSpPr>
        <p:spPr>
          <a:xfrm>
            <a:off x="1460330" y="4058978"/>
            <a:ext cx="713987" cy="41616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48740CFF-8D70-8244-AD7D-FF34DB7D3B52}"/>
              </a:ext>
            </a:extLst>
          </p:cNvPr>
          <p:cNvSpPr/>
          <p:nvPr/>
        </p:nvSpPr>
        <p:spPr>
          <a:xfrm>
            <a:off x="1790701" y="1371600"/>
            <a:ext cx="9840467" cy="5216769"/>
          </a:xfrm>
          <a:prstGeom prst="roundRect">
            <a:avLst/>
          </a:prstGeom>
          <a:noFill/>
          <a:ln w="19050">
            <a:solidFill>
              <a:srgbClr val="F8E0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8C9C171-6D64-4F41-9633-5F2A4C100DBB}"/>
              </a:ext>
            </a:extLst>
          </p:cNvPr>
          <p:cNvSpPr/>
          <p:nvPr/>
        </p:nvSpPr>
        <p:spPr>
          <a:xfrm>
            <a:off x="3745176" y="3383941"/>
            <a:ext cx="1994963" cy="1619938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6491D2-4559-224C-9EF9-E61D1A7A702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20" r="23717"/>
          <a:stretch/>
        </p:blipFill>
        <p:spPr>
          <a:xfrm>
            <a:off x="3733913" y="2996805"/>
            <a:ext cx="878312" cy="7742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5A27CBE-E1FF-8243-9380-CE358D23EA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025" t="6877" r="31233" b="10357"/>
          <a:stretch/>
        </p:blipFill>
        <p:spPr>
          <a:xfrm>
            <a:off x="2993158" y="1412753"/>
            <a:ext cx="878312" cy="123054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870B6AC-5000-0F45-8098-5D10CFAB8D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9032" y="4637611"/>
            <a:ext cx="1600042" cy="80002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BA8E73B-CA86-344C-9055-BBA392437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9032" y="2618266"/>
            <a:ext cx="1722553" cy="106375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23C7C7-4BCD-3E40-9492-E31FB9DE88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58174" y="2971076"/>
            <a:ext cx="1488641" cy="48020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BD67D9F-2778-444A-B65D-0E275A105BB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6120" b="31821"/>
          <a:stretch/>
        </p:blipFill>
        <p:spPr>
          <a:xfrm>
            <a:off x="7058175" y="4773201"/>
            <a:ext cx="1488641" cy="626107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FCCC650-158C-D34C-A6E3-11518B52D173}"/>
              </a:ext>
            </a:extLst>
          </p:cNvPr>
          <p:cNvCxnSpPr>
            <a:cxnSpLocks/>
            <a:stCxn id="19" idx="1"/>
            <a:endCxn id="66" idx="3"/>
          </p:cNvCxnSpPr>
          <p:nvPr/>
        </p:nvCxnSpPr>
        <p:spPr>
          <a:xfrm flipH="1">
            <a:off x="8854334" y="3150142"/>
            <a:ext cx="834698" cy="134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C651868-3C03-2D4D-89CF-22ACFCDA48F0}"/>
              </a:ext>
            </a:extLst>
          </p:cNvPr>
          <p:cNvCxnSpPr>
            <a:cxnSpLocks/>
            <a:stCxn id="18" idx="1"/>
            <a:endCxn id="68" idx="3"/>
          </p:cNvCxnSpPr>
          <p:nvPr/>
        </p:nvCxnSpPr>
        <p:spPr>
          <a:xfrm flipH="1" flipV="1">
            <a:off x="8850045" y="5036659"/>
            <a:ext cx="838987" cy="963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507472-27B8-1E43-BFCB-BADD80836BE3}"/>
              </a:ext>
            </a:extLst>
          </p:cNvPr>
          <p:cNvSpPr txBox="1"/>
          <p:nvPr/>
        </p:nvSpPr>
        <p:spPr>
          <a:xfrm>
            <a:off x="428536" y="4572424"/>
            <a:ext cx="7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USER</a:t>
            </a:r>
            <a:endParaRPr kumimoji="1" lang="ko-Kore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3FC5E61E-E35F-FE4F-948D-E0FC2B05D709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44" y="3747381"/>
            <a:ext cx="865512" cy="865512"/>
          </a:xfrm>
          <a:prstGeom prst="rect">
            <a:avLst/>
          </a:prstGeom>
        </p:spPr>
      </p:pic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7B76650D-0537-644E-991A-1E874B1A0DB3}"/>
              </a:ext>
            </a:extLst>
          </p:cNvPr>
          <p:cNvCxnSpPr>
            <a:cxnSpLocks/>
            <a:stCxn id="13" idx="3"/>
            <a:endCxn id="68" idx="1"/>
          </p:cNvCxnSpPr>
          <p:nvPr/>
        </p:nvCxnSpPr>
        <p:spPr>
          <a:xfrm>
            <a:off x="5740139" y="4193910"/>
            <a:ext cx="1114943" cy="8427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[E] 51">
            <a:extLst>
              <a:ext uri="{FF2B5EF4-FFF2-40B4-BE49-F238E27FC236}">
                <a16:creationId xmlns:a16="http://schemas.microsoft.com/office/drawing/2014/main" id="{948B5133-7508-EC49-8D10-9FCC70FCD863}"/>
              </a:ext>
            </a:extLst>
          </p:cNvPr>
          <p:cNvCxnSpPr>
            <a:cxnSpLocks/>
            <a:stCxn id="13" idx="3"/>
            <a:endCxn id="66" idx="1"/>
          </p:cNvCxnSpPr>
          <p:nvPr/>
        </p:nvCxnSpPr>
        <p:spPr>
          <a:xfrm flipV="1">
            <a:off x="5740139" y="3151485"/>
            <a:ext cx="1119232" cy="10424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2D31429-4853-CD4B-8A6D-D7F48752D0F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3103537" y="4193910"/>
            <a:ext cx="641639" cy="29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75F7D03E-0976-1C42-A72B-316B260F2737}"/>
              </a:ext>
            </a:extLst>
          </p:cNvPr>
          <p:cNvSpPr/>
          <p:nvPr/>
        </p:nvSpPr>
        <p:spPr>
          <a:xfrm>
            <a:off x="6859371" y="2590187"/>
            <a:ext cx="1994963" cy="1122595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FBA9AE4E-A0F1-CE40-9E13-CB34B01B4A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20" r="23717"/>
          <a:stretch/>
        </p:blipFill>
        <p:spPr>
          <a:xfrm>
            <a:off x="6848108" y="2203051"/>
            <a:ext cx="878312" cy="774271"/>
          </a:xfrm>
          <a:prstGeom prst="rect">
            <a:avLst/>
          </a:prstGeom>
        </p:spPr>
      </p:pic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1617E7F7-1BD2-BF46-8F4D-2EC7141D843D}"/>
              </a:ext>
            </a:extLst>
          </p:cNvPr>
          <p:cNvSpPr/>
          <p:nvPr/>
        </p:nvSpPr>
        <p:spPr>
          <a:xfrm>
            <a:off x="6855082" y="4475147"/>
            <a:ext cx="1994963" cy="112302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84ABC6B7-0FD1-B641-B614-A63E1ED54E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020" r="23717"/>
          <a:stretch/>
        </p:blipFill>
        <p:spPr>
          <a:xfrm>
            <a:off x="6848108" y="4104828"/>
            <a:ext cx="878312" cy="774271"/>
          </a:xfrm>
          <a:prstGeom prst="rect">
            <a:avLst/>
          </a:prstGeom>
        </p:spPr>
      </p:pic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6A00E4E3-0A8F-8F40-89FA-A48E84613064}"/>
              </a:ext>
            </a:extLst>
          </p:cNvPr>
          <p:cNvCxnSpPr>
            <a:cxnSpLocks/>
            <a:stCxn id="68" idx="0"/>
            <a:endCxn id="66" idx="2"/>
          </p:cNvCxnSpPr>
          <p:nvPr/>
        </p:nvCxnSpPr>
        <p:spPr>
          <a:xfrm flipV="1">
            <a:off x="7852564" y="3712782"/>
            <a:ext cx="4289" cy="762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105618" y="2060904"/>
            <a:ext cx="9073893" cy="3194677"/>
          </a:xfrm>
          <a:custGeom>
            <a:avLst/>
            <a:gdLst>
              <a:gd name="connsiteX0" fmla="*/ 914 w 9073893"/>
              <a:gd name="connsiteY0" fmla="*/ 2360176 h 3194677"/>
              <a:gd name="connsiteX1" fmla="*/ 551330 w 9073893"/>
              <a:gd name="connsiteY1" fmla="*/ 3079267 h 3194677"/>
              <a:gd name="connsiteX2" fmla="*/ 3205753 w 9073893"/>
              <a:gd name="connsiteY2" fmla="*/ 3141411 h 3194677"/>
              <a:gd name="connsiteX3" fmla="*/ 5957831 w 9073893"/>
              <a:gd name="connsiteY3" fmla="*/ 3097022 h 3194677"/>
              <a:gd name="connsiteX4" fmla="*/ 6490491 w 9073893"/>
              <a:gd name="connsiteY4" fmla="*/ 2013946 h 3194677"/>
              <a:gd name="connsiteX5" fmla="*/ 8718786 w 9073893"/>
              <a:gd name="connsiteY5" fmla="*/ 1898537 h 3194677"/>
              <a:gd name="connsiteX6" fmla="*/ 8834196 w 9073893"/>
              <a:gd name="connsiteY6" fmla="*/ 220657 h 3194677"/>
              <a:gd name="connsiteX7" fmla="*/ 6401714 w 9073893"/>
              <a:gd name="connsiteY7" fmla="*/ 105247 h 3194677"/>
              <a:gd name="connsiteX8" fmla="*/ 3241264 w 9073893"/>
              <a:gd name="connsiteY8" fmla="*/ 1019647 h 3194677"/>
              <a:gd name="connsiteX9" fmla="*/ 524697 w 9073893"/>
              <a:gd name="connsiteY9" fmla="*/ 1516797 h 3194677"/>
              <a:gd name="connsiteX10" fmla="*/ 914 w 9073893"/>
              <a:gd name="connsiteY10" fmla="*/ 2360176 h 319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73893" h="3194677">
                <a:moveTo>
                  <a:pt x="914" y="2360176"/>
                </a:moveTo>
                <a:cubicBezTo>
                  <a:pt x="5353" y="2620588"/>
                  <a:pt x="17190" y="2949061"/>
                  <a:pt x="551330" y="3079267"/>
                </a:cubicBezTo>
                <a:cubicBezTo>
                  <a:pt x="1085470" y="3209473"/>
                  <a:pt x="2304670" y="3138452"/>
                  <a:pt x="3205753" y="3141411"/>
                </a:cubicBezTo>
                <a:cubicBezTo>
                  <a:pt x="4106836" y="3144370"/>
                  <a:pt x="5410375" y="3284933"/>
                  <a:pt x="5957831" y="3097022"/>
                </a:cubicBezTo>
                <a:cubicBezTo>
                  <a:pt x="6505287" y="2909111"/>
                  <a:pt x="6030332" y="2213693"/>
                  <a:pt x="6490491" y="2013946"/>
                </a:cubicBezTo>
                <a:cubicBezTo>
                  <a:pt x="6950650" y="1814199"/>
                  <a:pt x="8328168" y="2197419"/>
                  <a:pt x="8718786" y="1898537"/>
                </a:cubicBezTo>
                <a:cubicBezTo>
                  <a:pt x="9109404" y="1599655"/>
                  <a:pt x="9220375" y="519539"/>
                  <a:pt x="8834196" y="220657"/>
                </a:cubicBezTo>
                <a:cubicBezTo>
                  <a:pt x="8448017" y="-78225"/>
                  <a:pt x="7333869" y="-27918"/>
                  <a:pt x="6401714" y="105247"/>
                </a:cubicBezTo>
                <a:cubicBezTo>
                  <a:pt x="5469559" y="238412"/>
                  <a:pt x="4220767" y="784389"/>
                  <a:pt x="3241264" y="1019647"/>
                </a:cubicBezTo>
                <a:cubicBezTo>
                  <a:pt x="2261761" y="1254905"/>
                  <a:pt x="1061796" y="1290416"/>
                  <a:pt x="524697" y="1516797"/>
                </a:cubicBezTo>
                <a:cubicBezTo>
                  <a:pt x="-12402" y="1743178"/>
                  <a:pt x="-3525" y="2099764"/>
                  <a:pt x="914" y="2360176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017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27475A-FB44-45B8-A8EA-787D9F9F89C1}"/>
              </a:ext>
            </a:extLst>
          </p:cNvPr>
          <p:cNvSpPr/>
          <p:nvPr/>
        </p:nvSpPr>
        <p:spPr>
          <a:xfrm>
            <a:off x="894080" y="955040"/>
            <a:ext cx="5029200" cy="5029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1EF4E5-8B6C-4044-98D4-4CE9EBEEE068}"/>
              </a:ext>
            </a:extLst>
          </p:cNvPr>
          <p:cNvSpPr/>
          <p:nvPr/>
        </p:nvSpPr>
        <p:spPr>
          <a:xfrm>
            <a:off x="3972560" y="1412240"/>
            <a:ext cx="2824480" cy="28244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076CC6-2716-492F-97EA-92157CB90CF8}"/>
              </a:ext>
            </a:extLst>
          </p:cNvPr>
          <p:cNvSpPr txBox="1"/>
          <p:nvPr/>
        </p:nvSpPr>
        <p:spPr>
          <a:xfrm>
            <a:off x="7670800" y="2418080"/>
            <a:ext cx="1798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 smtClean="0">
                <a:solidFill>
                  <a:schemeClr val="tx2">
                    <a:lumMod val="50000"/>
                  </a:schemeClr>
                </a:solidFill>
              </a:rPr>
              <a:t>이후 계획</a:t>
            </a:r>
            <a:endParaRPr lang="ko-KR" altLang="en-US" sz="36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B23695-8A31-40A6-B134-9546AED4FADD}"/>
              </a:ext>
            </a:extLst>
          </p:cNvPr>
          <p:cNvSpPr txBox="1"/>
          <p:nvPr/>
        </p:nvSpPr>
        <p:spPr>
          <a:xfrm>
            <a:off x="6027376" y="1633249"/>
            <a:ext cx="66556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2"/>
                </a:solidFill>
              </a:rPr>
              <a:t>2</a:t>
            </a:r>
            <a:endParaRPr lang="ko-KR" altLang="en-US" sz="6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2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이후 계획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62AEFD-75C5-4A6F-B23A-333C06436FA4}"/>
              </a:ext>
            </a:extLst>
          </p:cNvPr>
          <p:cNvSpPr/>
          <p:nvPr/>
        </p:nvSpPr>
        <p:spPr>
          <a:xfrm>
            <a:off x="1429210" y="1642503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466A4A-6312-4558-AAE4-3C368D1CF45C}"/>
              </a:ext>
            </a:extLst>
          </p:cNvPr>
          <p:cNvSpPr/>
          <p:nvPr/>
        </p:nvSpPr>
        <p:spPr>
          <a:xfrm>
            <a:off x="1781695" y="1309134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목표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F0160B2-3651-4F03-A0AE-DE6A24E77A4B}"/>
              </a:ext>
            </a:extLst>
          </p:cNvPr>
          <p:cNvSpPr/>
          <p:nvPr/>
        </p:nvSpPr>
        <p:spPr>
          <a:xfrm>
            <a:off x="1887212" y="2537769"/>
            <a:ext cx="2662797" cy="3364267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포트폴리오 제작 및 타인의 포트폴리오 열람 기능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자유 게시판과 프로젝트 게시판에서 타인과 소통 및 프로젝트 팀원 모집 기능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본인이 진행한 프로젝트 분석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로드 맵 제공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28E34FD-1FB3-496F-A3EF-FD28E5D83923}"/>
              </a:ext>
            </a:extLst>
          </p:cNvPr>
          <p:cNvSpPr/>
          <p:nvPr/>
        </p:nvSpPr>
        <p:spPr>
          <a:xfrm>
            <a:off x="6652373" y="1628648"/>
            <a:ext cx="3572600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9AB82E-1F8E-4BCC-B720-95B4C5D20B4F}"/>
              </a:ext>
            </a:extLst>
          </p:cNvPr>
          <p:cNvSpPr/>
          <p:nvPr/>
        </p:nvSpPr>
        <p:spPr>
          <a:xfrm>
            <a:off x="7004858" y="1295279"/>
            <a:ext cx="1688631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개발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0DE1CB-BD7D-4451-B618-B8B8D6D5E223}"/>
              </a:ext>
            </a:extLst>
          </p:cNvPr>
          <p:cNvSpPr/>
          <p:nvPr/>
        </p:nvSpPr>
        <p:spPr>
          <a:xfrm>
            <a:off x="7110375" y="2523914"/>
            <a:ext cx="2662797" cy="3364267"/>
          </a:xfrm>
          <a:prstGeom prst="roundRect">
            <a:avLst/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포트폴리오 제작</a:t>
            </a:r>
            <a:r>
              <a:rPr lang="en-US" altLang="ko-KR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8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열람 기능 완성</a:t>
            </a:r>
            <a:endParaRPr lang="en-US" altLang="ko-KR" sz="1800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게시판 기능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팀원 모집 기능 완성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본인이 진행한 프로젝트 분석 가능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49874B3-DAE1-4F48-B31A-24E8BD7AED05}"/>
              </a:ext>
            </a:extLst>
          </p:cNvPr>
          <p:cNvSpPr/>
          <p:nvPr/>
        </p:nvSpPr>
        <p:spPr>
          <a:xfrm>
            <a:off x="5334000" y="3981450"/>
            <a:ext cx="1057634" cy="52387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864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985EEF-2AD8-452A-AD82-3BF8C0CCB759}"/>
              </a:ext>
            </a:extLst>
          </p:cNvPr>
          <p:cNvSpPr/>
          <p:nvPr/>
        </p:nvSpPr>
        <p:spPr>
          <a:xfrm>
            <a:off x="720000" y="1049009"/>
            <a:ext cx="57600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2363163-7A23-46FA-8BFB-C5C551676293}"/>
              </a:ext>
            </a:extLst>
          </p:cNvPr>
          <p:cNvSpPr/>
          <p:nvPr/>
        </p:nvSpPr>
        <p:spPr>
          <a:xfrm>
            <a:off x="0" y="1049009"/>
            <a:ext cx="7200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7AF03-AAFA-4B21-94E6-D43D71719920}"/>
              </a:ext>
            </a:extLst>
          </p:cNvPr>
          <p:cNvSpPr txBox="1"/>
          <p:nvPr/>
        </p:nvSpPr>
        <p:spPr>
          <a:xfrm>
            <a:off x="720000" y="121920"/>
            <a:ext cx="1598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 smtClean="0">
                <a:solidFill>
                  <a:schemeClr val="tx2">
                    <a:lumMod val="50000"/>
                  </a:schemeClr>
                </a:solidFill>
              </a:rPr>
              <a:t>이후 계획</a:t>
            </a:r>
            <a:endParaRPr lang="ko-KR" altLang="en-US" sz="3200" spc="-3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AF3733-E535-8245-A3DB-EFA40393FE1F}"/>
              </a:ext>
            </a:extLst>
          </p:cNvPr>
          <p:cNvSpPr txBox="1"/>
          <p:nvPr/>
        </p:nvSpPr>
        <p:spPr>
          <a:xfrm>
            <a:off x="185879" y="46855"/>
            <a:ext cx="534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accent4"/>
                </a:solidFill>
              </a:rPr>
              <a:t>2</a:t>
            </a:r>
            <a:endParaRPr lang="ko-KR" altLang="en-US" sz="4800" b="1" dirty="0">
              <a:solidFill>
                <a:schemeClr val="accent4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862AEFD-75C5-4A6F-B23A-333C06436FA4}"/>
              </a:ext>
            </a:extLst>
          </p:cNvPr>
          <p:cNvSpPr/>
          <p:nvPr/>
        </p:nvSpPr>
        <p:spPr>
          <a:xfrm>
            <a:off x="1429210" y="1642503"/>
            <a:ext cx="8948786" cy="4809285"/>
          </a:xfrm>
          <a:prstGeom prst="roundRect">
            <a:avLst>
              <a:gd name="adj" fmla="val 5312"/>
            </a:avLst>
          </a:prstGeom>
          <a:noFill/>
          <a:ln w="28575"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E466A4A-6312-4558-AAE4-3C368D1CF45C}"/>
              </a:ext>
            </a:extLst>
          </p:cNvPr>
          <p:cNvSpPr/>
          <p:nvPr/>
        </p:nvSpPr>
        <p:spPr>
          <a:xfrm>
            <a:off x="1781695" y="1309134"/>
            <a:ext cx="4229748" cy="666737"/>
          </a:xfrm>
          <a:prstGeom prst="roundRect">
            <a:avLst/>
          </a:prstGeom>
          <a:solidFill>
            <a:schemeClr val="accent2"/>
          </a:solidFill>
          <a:ln>
            <a:solidFill>
              <a:srgbClr val="FDDE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추가 작업</a:t>
            </a:r>
            <a:endParaRPr lang="ko-KR" altLang="en-US" sz="1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F0160B2-3651-4F03-A0AE-DE6A24E77A4B}"/>
              </a:ext>
            </a:extLst>
          </p:cNvPr>
          <p:cNvSpPr/>
          <p:nvPr/>
        </p:nvSpPr>
        <p:spPr>
          <a:xfrm>
            <a:off x="1532105" y="1975871"/>
            <a:ext cx="8773760" cy="422074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홈페이지 디자인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시각 요소 수정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분석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기능 테스트 및 오류 수정</a:t>
            </a:r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endParaRPr lang="en-US" altLang="ko-KR" spc="-150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로드 맵 제공 기능</a:t>
            </a:r>
            <a:r>
              <a:rPr lang="en-US" altLang="ko-KR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사용자 프로필 화면 등 아직 미완성인 기능들 추가 구현</a:t>
            </a:r>
            <a:endParaRPr lang="en-US" altLang="ko-KR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4317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EBBF972-9F3D-4F22-B882-CE59EF74476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C74F5F7-00D0-4ECC-89F9-4D20EF05AC44}"/>
              </a:ext>
            </a:extLst>
          </p:cNvPr>
          <p:cNvSpPr/>
          <p:nvPr/>
        </p:nvSpPr>
        <p:spPr>
          <a:xfrm>
            <a:off x="2698416" y="2505627"/>
            <a:ext cx="6795168" cy="18364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A5B73-C2F7-4581-8705-1A00D96287B1}"/>
              </a:ext>
            </a:extLst>
          </p:cNvPr>
          <p:cNvSpPr txBox="1"/>
          <p:nvPr/>
        </p:nvSpPr>
        <p:spPr>
          <a:xfrm>
            <a:off x="4348567" y="2916039"/>
            <a:ext cx="34948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spc="-300" dirty="0">
                <a:solidFill>
                  <a:schemeClr val="accent2"/>
                </a:solidFill>
              </a:rPr>
              <a:t>감사합니다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C2E6F-0C74-499E-8460-A9AA5B5D40F6}"/>
              </a:ext>
            </a:extLst>
          </p:cNvPr>
          <p:cNvSpPr txBox="1"/>
          <p:nvPr/>
        </p:nvSpPr>
        <p:spPr>
          <a:xfrm>
            <a:off x="2543947" y="1851645"/>
            <a:ext cx="160332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dirty="0">
                <a:solidFill>
                  <a:schemeClr val="accent2"/>
                </a:solidFill>
              </a:rPr>
              <a:t>#</a:t>
            </a:r>
            <a:endParaRPr lang="ko-KR" altLang="en-US" sz="19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2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YELLOW_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FBCE01"/>
      </a:accent1>
      <a:accent2>
        <a:srgbClr val="FDDE45"/>
      </a:accent2>
      <a:accent3>
        <a:srgbClr val="D8BEA7"/>
      </a:accent3>
      <a:accent4>
        <a:srgbClr val="A6A7A9"/>
      </a:accent4>
      <a:accent5>
        <a:srgbClr val="EDE5D5"/>
      </a:accent5>
      <a:accent6>
        <a:srgbClr val="FCFBF7"/>
      </a:accent6>
      <a:hlink>
        <a:srgbClr val="595959"/>
      </a:hlink>
      <a:folHlink>
        <a:srgbClr val="595959"/>
      </a:folHlink>
    </a:clrScheme>
    <a:fontScheme name="요즘 유행 스타일">
      <a:majorFont>
        <a:latin typeface="Arial Nova"/>
        <a:ea typeface="나눔스퀘어 Bold"/>
        <a:cs typeface=""/>
      </a:majorFont>
      <a:minorFont>
        <a:latin typeface="Arial Nova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3226</TotalTime>
  <Words>199</Words>
  <Application>Microsoft Office PowerPoint</Application>
  <PresentationFormat>와이드스크린</PresentationFormat>
  <Paragraphs>83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 Nova</vt:lpstr>
      <vt:lpstr>나눔스퀘어 Bold</vt:lpstr>
      <vt:lpstr>나눔스퀘어 Light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lee</cp:lastModifiedBy>
  <cp:revision>146</cp:revision>
  <dcterms:created xsi:type="dcterms:W3CDTF">2020-12-13T00:02:47Z</dcterms:created>
  <dcterms:modified xsi:type="dcterms:W3CDTF">2022-02-20T07:18:21Z</dcterms:modified>
</cp:coreProperties>
</file>