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2"/>
  </p:notesMasterIdLst>
  <p:sldIdLst>
    <p:sldId id="257" r:id="rId2"/>
    <p:sldId id="260" r:id="rId3"/>
    <p:sldId id="300" r:id="rId4"/>
    <p:sldId id="293" r:id="rId5"/>
    <p:sldId id="331" r:id="rId6"/>
    <p:sldId id="258" r:id="rId7"/>
    <p:sldId id="330" r:id="rId8"/>
    <p:sldId id="299" r:id="rId9"/>
    <p:sldId id="308" r:id="rId10"/>
    <p:sldId id="285" r:id="rId11"/>
  </p:sldIdLst>
  <p:sldSz cx="12192000" cy="6858000"/>
  <p:notesSz cx="6858000" cy="9144000"/>
  <p:embeddedFontLst>
    <p:embeddedFont>
      <p:font typeface="맑은 고딕" panose="020B0503020000020004" pitchFamily="34" charset="-127"/>
      <p:regular r:id="rId13"/>
      <p:bold r:id="rId14"/>
    </p:embeddedFont>
    <p:embeddedFont>
      <p:font typeface="나눔스퀘어 Bold" panose="020B0600000101010101" pitchFamily="34" charset="-127"/>
      <p:bold r:id="rId15"/>
    </p:embeddedFont>
    <p:embeddedFont>
      <p:font typeface="Arial Nova" panose="020B0504020202020204" pitchFamily="34" charset="0"/>
      <p:regular r:id="rId16"/>
      <p:bold r:id="rId17"/>
      <p:italic r:id="rId18"/>
      <p:boldItalic r:id="rId1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DE45"/>
    <a:srgbClr val="EDE5D5"/>
    <a:srgbClr val="FBCE01"/>
    <a:srgbClr val="7C8387"/>
    <a:srgbClr val="F8E00E"/>
    <a:srgbClr val="A6A7A9"/>
    <a:srgbClr val="FCFBF7"/>
    <a:srgbClr val="D8BEA7"/>
    <a:srgbClr val="939597"/>
    <a:srgbClr val="806107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191" autoAdjust="0"/>
    <p:restoredTop sz="93605" autoAdjust="0"/>
  </p:normalViewPr>
  <p:slideViewPr>
    <p:cSldViewPr snapToGrid="0" showGuides="1">
      <p:cViewPr varScale="1">
        <p:scale>
          <a:sx n="120" d="100"/>
          <a:sy n="120" d="100"/>
        </p:scale>
        <p:origin x="440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seowonho/Centum/document/&#4363;&#4461;&#4352;&#4462;&#4361;&#4449;&#4370;&#4449;&#4540;%20&#4364;&#4453;&#4540;&#4363;&#4468;&#4361;&#4453;.xlsm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/>
              <a:t>스프린트</a:t>
            </a:r>
            <a:endParaRPr lang="en-US" altLang="ko-KR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ore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DB!$I$2</c:f>
              <c:strCache>
                <c:ptCount val="1"/>
                <c:pt idx="0">
                  <c:v>남은개수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DB!$G$3:$G$10000</c:f>
              <c:numCache>
                <c:formatCode>yyyy\-mm\-dd;@</c:formatCode>
                <c:ptCount val="9998"/>
                <c:pt idx="0">
                  <c:v>44572</c:v>
                </c:pt>
                <c:pt idx="1">
                  <c:v>44579</c:v>
                </c:pt>
                <c:pt idx="2">
                  <c:v>44580</c:v>
                </c:pt>
                <c:pt idx="3">
                  <c:v>44581</c:v>
                </c:pt>
                <c:pt idx="4">
                  <c:v>44585</c:v>
                </c:pt>
                <c:pt idx="5">
                  <c:v>44586</c:v>
                </c:pt>
              </c:numCache>
            </c:numRef>
          </c:cat>
          <c:val>
            <c:numRef>
              <c:f>DB!$I$3:$I$10000</c:f>
              <c:numCache>
                <c:formatCode>General</c:formatCode>
                <c:ptCount val="9998"/>
                <c:pt idx="0">
                  <c:v>61</c:v>
                </c:pt>
                <c:pt idx="1">
                  <c:v>57</c:v>
                </c:pt>
                <c:pt idx="2">
                  <c:v>56</c:v>
                </c:pt>
                <c:pt idx="3">
                  <c:v>54</c:v>
                </c:pt>
                <c:pt idx="4">
                  <c:v>52</c:v>
                </c:pt>
                <c:pt idx="5">
                  <c:v>51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2D2-D342-9C48-B0569F92F80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74571792"/>
        <c:axId val="1074574032"/>
      </c:lineChart>
      <c:dateAx>
        <c:axId val="1074571792"/>
        <c:scaling>
          <c:orientation val="minMax"/>
        </c:scaling>
        <c:delete val="0"/>
        <c:axPos val="b"/>
        <c:numFmt formatCode="yyyy\-mm\-dd;@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ore-KR"/>
          </a:p>
        </c:txPr>
        <c:crossAx val="1074574032"/>
        <c:crosses val="autoZero"/>
        <c:auto val="1"/>
        <c:lblOffset val="100"/>
        <c:baseTimeUnit val="days"/>
      </c:dateAx>
      <c:valAx>
        <c:axId val="10745740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ore-KR"/>
          </a:p>
        </c:txPr>
        <c:crossAx val="10745717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ore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01018C-4E6F-465F-9D57-B40F33AE36B3}" type="datetimeFigureOut">
              <a:rPr lang="ko-KR" altLang="en-US" smtClean="0"/>
              <a:t>2022. 1. 26.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17B73D-846C-4662-A050-AFB87189A2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48248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17B73D-846C-4662-A050-AFB87189A20F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47534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647E50-E1BE-480A-87A8-31EC9BBD8D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B98C10D-08E3-4BAD-9934-8623B7265F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8EF337-0B82-4E6E-A636-4640546AD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2022. 1. 26.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EDCEE0-D808-4C09-8260-F97C6D631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910E8C-7085-4648-A3C3-F6E664440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5111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89CAC0-F41F-4E8C-BFBA-980DB4A7B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05F3A00-B109-4376-AA48-5E7B5464E2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743BB4-F08C-4048-8C8F-28EB79B3E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2022. 1. 26.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3B118A-D773-438E-9FCC-E98AC84BD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363AA0-21C8-4A59-A8F0-04E217F79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8782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DF418F2-4099-4266-AA90-9B0C225B82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39F3734-B5CF-47EC-8D79-5D639BDEA2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5EC87E-D5AB-43A7-8022-58A66741C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2022. 1. 26.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430F32-9B8D-4781-90FC-B1778C6FB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943733-2338-4CB3-ADB4-CEECF89A4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6747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4E4C23-F907-4E6D-A491-3D7E5A99F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40C1AD-66F4-430A-B930-3163AEAD9B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202AC3-7DE4-46A2-B764-30A307482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2022. 1. 26.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E7FC80-1F56-4F6E-9B34-F355FCAB7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599F24-16F4-4B2A-B6BB-DDEEA369D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20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99E811-F132-4E2A-B962-E695376C1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ADCAD16-C84A-4C83-ACD0-F824C43281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A26D91-5322-4173-91CB-E5C6F0708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2022. 1. 26.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41B30F-648A-4D07-9DC7-26E4BE3DC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83AE05-90BC-443E-A190-1A57A203C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853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20D81D-90B7-43D9-887E-B2224E9D4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26C520-4AB0-4381-B939-F402DFD7C1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121DA69-FDC7-448A-9C68-184A03994D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0D2B867-2677-4DAC-8963-CA61B6680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2022. 1. 26.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CC15F40-C02C-4EAB-9CEA-056056AE8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7752D15-5286-419B-9A8A-872F3A6BF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602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5062D3-9ECA-45BD-BD87-07F7D9C03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669A32D-8825-44A7-8DF3-ECDAB1FEC4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B8DB7C6-FFE4-4520-9751-FD143BCD55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4111589-9358-41A3-86E8-218AC545F5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83D2F7A-B09C-494D-AABB-14431B44A5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70A92DC-AB6E-4BE9-BCF3-AFB36D7E1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2022. 1. 26.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EF46119-1B1F-465A-B088-85118B4FD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DFA819E-4A6E-45C9-A382-46BAE105B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6948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125014-2BAD-4B22-953E-28B4B4D02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303112B-E2F7-4884-ADDF-9B4D49A14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2022. 1. 26.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63BF32F-66A8-43A7-88BB-D22806E5D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3AB36C3-026A-459F-8BFC-475C8EBCD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2952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52AC692-7268-4D95-8F19-722C37C73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2022. 1. 26.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CB42C91-C67F-4DFF-B144-EA7ED7DDC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57D9541-A6B9-4942-BC4A-7EC0EA31A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5154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A993E7-E5B8-4992-AF88-BE5E069DB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9E56B5-89D6-4434-AFE2-10910E648E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C9E89AE-7640-4DEE-83EC-558650957D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F82ADBB-CB0C-44B6-874A-9FE0E6B0B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2022. 1. 26.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B32C452-D876-41FB-AA00-7B4AC0919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7668ED6-8F1B-4FAA-8793-2D5D9D0A6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4505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885C01-AA51-407B-BC7B-FE6B40690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AEFE3FC-556C-41B8-BD62-1E94E42D41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C658969-AAF7-486A-A3D5-2BF3390E3B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4215A57-D6ED-4EDA-981D-59434A477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2022. 1. 26.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9BDCAD1-E41F-4F46-AE84-1BEC50DCF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4622BF4-68B3-4DA1-A704-FE1D9961C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5644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08B2DF7-6E62-4A2B-93E3-D9F1E95C9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D96D0E9-8EC4-42DB-9B37-47D449A17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151153-4AB9-4CFA-8ABD-245697E91F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92A08C-EF94-4A6B-BD12-6461CB40CEE6}" type="datetimeFigureOut">
              <a:rPr lang="ko-KR" altLang="en-US" smtClean="0"/>
              <a:t>2022. 1. 26.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9DED0B-BA23-4D49-9944-C420C36E3F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BD6E46-082A-488A-B507-08943ECEC6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0507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41D578C-5341-4F14-ACA5-8171710A824A}"/>
              </a:ext>
            </a:extLst>
          </p:cNvPr>
          <p:cNvSpPr/>
          <p:nvPr/>
        </p:nvSpPr>
        <p:spPr>
          <a:xfrm>
            <a:off x="5252720" y="1856471"/>
            <a:ext cx="2160000" cy="2160000"/>
          </a:xfrm>
          <a:prstGeom prst="rect">
            <a:avLst/>
          </a:prstGeom>
          <a:solidFill>
            <a:schemeClr val="accent4"/>
          </a:solidFill>
          <a:ln w="139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16D76B-05D0-428E-B6A2-D9D2121259A8}"/>
              </a:ext>
            </a:extLst>
          </p:cNvPr>
          <p:cNvSpPr txBox="1"/>
          <p:nvPr/>
        </p:nvSpPr>
        <p:spPr>
          <a:xfrm>
            <a:off x="5015419" y="4897120"/>
            <a:ext cx="21611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accent4">
                    <a:lumMod val="50000"/>
                  </a:schemeClr>
                </a:solidFill>
              </a:rPr>
              <a:t>2017152011</a:t>
            </a:r>
            <a:r>
              <a:rPr lang="ko-KR" altLang="en-US" dirty="0">
                <a:solidFill>
                  <a:schemeClr val="accent4">
                    <a:lumMod val="50000"/>
                  </a:schemeClr>
                </a:solidFill>
              </a:rPr>
              <a:t> 김형환</a:t>
            </a:r>
            <a:endParaRPr lang="en-US" altLang="ko-KR" dirty="0">
              <a:solidFill>
                <a:schemeClr val="accent4">
                  <a:lumMod val="50000"/>
                </a:schemeClr>
              </a:solidFill>
            </a:endParaRPr>
          </a:p>
          <a:p>
            <a:pPr algn="ctr"/>
            <a:r>
              <a:rPr lang="en-US" altLang="ko-KR" dirty="0">
                <a:solidFill>
                  <a:schemeClr val="accent4">
                    <a:lumMod val="50000"/>
                  </a:schemeClr>
                </a:solidFill>
              </a:rPr>
              <a:t>2017154017</a:t>
            </a:r>
            <a:r>
              <a:rPr lang="ko-KR" altLang="en-US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ko-KR" altLang="en-US" dirty="0" err="1">
                <a:solidFill>
                  <a:schemeClr val="accent4">
                    <a:lumMod val="50000"/>
                  </a:schemeClr>
                </a:solidFill>
              </a:rPr>
              <a:t>서원호</a:t>
            </a:r>
            <a:endParaRPr lang="en-US" altLang="ko-KR" dirty="0">
              <a:solidFill>
                <a:schemeClr val="accent4">
                  <a:lumMod val="50000"/>
                </a:schemeClr>
              </a:solidFill>
            </a:endParaRPr>
          </a:p>
          <a:p>
            <a:pPr algn="ctr"/>
            <a:r>
              <a:rPr lang="en-US" altLang="ko-KR" dirty="0">
                <a:solidFill>
                  <a:schemeClr val="accent4">
                    <a:lumMod val="50000"/>
                  </a:schemeClr>
                </a:solidFill>
              </a:rPr>
              <a:t>2017152027</a:t>
            </a:r>
            <a:r>
              <a:rPr lang="ko-KR" altLang="en-US" dirty="0">
                <a:solidFill>
                  <a:schemeClr val="accent4">
                    <a:lumMod val="50000"/>
                  </a:schemeClr>
                </a:solidFill>
              </a:rPr>
              <a:t> 이승철</a:t>
            </a:r>
          </a:p>
          <a:p>
            <a:pPr algn="ctr"/>
            <a:r>
              <a:rPr lang="en-US" altLang="ko-KR">
                <a:solidFill>
                  <a:schemeClr val="accent4">
                    <a:lumMod val="50000"/>
                  </a:schemeClr>
                </a:solidFill>
              </a:rPr>
              <a:t>2019150039</a:t>
            </a:r>
            <a:r>
              <a:rPr lang="ko-KR" altLang="en-US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accent4">
                    <a:lumMod val="50000"/>
                  </a:schemeClr>
                </a:solidFill>
              </a:rPr>
              <a:t>이혜원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0B2229-A196-43A3-8388-12031402E4B0}"/>
              </a:ext>
            </a:extLst>
          </p:cNvPr>
          <p:cNvSpPr txBox="1"/>
          <p:nvPr/>
        </p:nvSpPr>
        <p:spPr>
          <a:xfrm>
            <a:off x="2628900" y="4356705"/>
            <a:ext cx="6934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Centum </a:t>
            </a:r>
            <a:r>
              <a:rPr lang="ko-KR" altLang="en-US" sz="2400" spc="-150" dirty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종합설계 진행사항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F8DA3FA-A923-4EC7-9E49-9F6F21714EE0}"/>
              </a:ext>
            </a:extLst>
          </p:cNvPr>
          <p:cNvSpPr/>
          <p:nvPr/>
        </p:nvSpPr>
        <p:spPr>
          <a:xfrm>
            <a:off x="4728480" y="1314549"/>
            <a:ext cx="2160000" cy="2160000"/>
          </a:xfrm>
          <a:prstGeom prst="rect">
            <a:avLst/>
          </a:prstGeom>
          <a:solidFill>
            <a:schemeClr val="accent2"/>
          </a:solidFill>
          <a:ln w="139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9521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EBBF972-9F3D-4F22-B882-CE59EF74476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7C74F5F7-00D0-4ECC-89F9-4D20EF05AC44}"/>
              </a:ext>
            </a:extLst>
          </p:cNvPr>
          <p:cNvSpPr/>
          <p:nvPr/>
        </p:nvSpPr>
        <p:spPr>
          <a:xfrm>
            <a:off x="2698416" y="2505627"/>
            <a:ext cx="6795168" cy="18364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8A5B73-C2F7-4581-8705-1A00D96287B1}"/>
              </a:ext>
            </a:extLst>
          </p:cNvPr>
          <p:cNvSpPr txBox="1"/>
          <p:nvPr/>
        </p:nvSpPr>
        <p:spPr>
          <a:xfrm>
            <a:off x="4348567" y="2916039"/>
            <a:ext cx="349486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000" b="1" spc="-300" dirty="0">
                <a:solidFill>
                  <a:schemeClr val="accent2"/>
                </a:solidFill>
              </a:rPr>
              <a:t>감사합니다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2C2E6F-0C74-499E-8460-A9AA5B5D40F6}"/>
              </a:ext>
            </a:extLst>
          </p:cNvPr>
          <p:cNvSpPr txBox="1"/>
          <p:nvPr/>
        </p:nvSpPr>
        <p:spPr>
          <a:xfrm>
            <a:off x="2543947" y="1851645"/>
            <a:ext cx="1603324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9900" dirty="0">
                <a:solidFill>
                  <a:schemeClr val="accent2"/>
                </a:solidFill>
              </a:rPr>
              <a:t>#</a:t>
            </a:r>
            <a:endParaRPr lang="ko-KR" altLang="en-US" sz="199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92253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4B754D0-1D69-4D2C-8DBA-852CF617DC30}"/>
              </a:ext>
            </a:extLst>
          </p:cNvPr>
          <p:cNvSpPr/>
          <p:nvPr/>
        </p:nvSpPr>
        <p:spPr>
          <a:xfrm>
            <a:off x="6096000" y="1163320"/>
            <a:ext cx="6096000" cy="572061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45CE2C4-28C8-4910-8DBE-E7488746E5C6}"/>
              </a:ext>
            </a:extLst>
          </p:cNvPr>
          <p:cNvSpPr/>
          <p:nvPr/>
        </p:nvSpPr>
        <p:spPr>
          <a:xfrm>
            <a:off x="0" y="934720"/>
            <a:ext cx="6096000" cy="1117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6304DB-138B-466E-A699-CC6B4EBF22E2}"/>
              </a:ext>
            </a:extLst>
          </p:cNvPr>
          <p:cNvSpPr txBox="1"/>
          <p:nvPr/>
        </p:nvSpPr>
        <p:spPr>
          <a:xfrm>
            <a:off x="193040" y="174973"/>
            <a:ext cx="9316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chemeClr val="tx2">
                    <a:lumMod val="50000"/>
                  </a:schemeClr>
                </a:solidFill>
              </a:rPr>
              <a:t>목차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94C671-7E93-40FD-A0FA-8A445145AE83}"/>
              </a:ext>
            </a:extLst>
          </p:cNvPr>
          <p:cNvSpPr txBox="1"/>
          <p:nvPr/>
        </p:nvSpPr>
        <p:spPr>
          <a:xfrm>
            <a:off x="1124705" y="390416"/>
            <a:ext cx="3235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2">
                    <a:lumMod val="50000"/>
                  </a:schemeClr>
                </a:solidFill>
              </a:rPr>
              <a:t>A table of contents</a:t>
            </a:r>
            <a:endParaRPr lang="ko-KR" alt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3FD70989-0967-44E9-8B20-09A5D1D6E1C9}"/>
              </a:ext>
            </a:extLst>
          </p:cNvPr>
          <p:cNvGrpSpPr/>
          <p:nvPr/>
        </p:nvGrpSpPr>
        <p:grpSpPr>
          <a:xfrm>
            <a:off x="294640" y="1453525"/>
            <a:ext cx="3152319" cy="657183"/>
            <a:chOff x="294640" y="1391920"/>
            <a:chExt cx="3362689" cy="70104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31687E75-7EE0-4211-A462-A78FC693C492}"/>
                </a:ext>
              </a:extLst>
            </p:cNvPr>
            <p:cNvSpPr/>
            <p:nvPr/>
          </p:nvSpPr>
          <p:spPr>
            <a:xfrm>
              <a:off x="294640" y="1391920"/>
              <a:ext cx="701040" cy="701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F88F4D3-0ADC-4F16-971A-421323FED2ED}"/>
                </a:ext>
              </a:extLst>
            </p:cNvPr>
            <p:cNvSpPr txBox="1"/>
            <p:nvPr/>
          </p:nvSpPr>
          <p:spPr>
            <a:xfrm>
              <a:off x="436609" y="1461105"/>
              <a:ext cx="41710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tx2">
                      <a:lumMod val="75000"/>
                    </a:schemeClr>
                  </a:solidFill>
                </a:rPr>
                <a:t>1</a:t>
              </a:r>
              <a:endParaRPr lang="ko-KR" altLang="en-US" sz="3200" b="1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38C7E67-74DA-485F-A8AE-DA8FD6F1B699}"/>
                </a:ext>
              </a:extLst>
            </p:cNvPr>
            <p:cNvSpPr txBox="1"/>
            <p:nvPr/>
          </p:nvSpPr>
          <p:spPr>
            <a:xfrm>
              <a:off x="1137649" y="1511607"/>
              <a:ext cx="2519680" cy="4924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spc="-300" dirty="0">
                  <a:solidFill>
                    <a:schemeClr val="tx2">
                      <a:lumMod val="50000"/>
                    </a:schemeClr>
                  </a:solidFill>
                </a:rPr>
                <a:t>진행상황</a:t>
              </a: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24FFEE27-45F9-464D-8DF9-81ED76C271D2}"/>
              </a:ext>
            </a:extLst>
          </p:cNvPr>
          <p:cNvGrpSpPr/>
          <p:nvPr/>
        </p:nvGrpSpPr>
        <p:grpSpPr>
          <a:xfrm>
            <a:off x="294640" y="2566825"/>
            <a:ext cx="3152319" cy="657183"/>
            <a:chOff x="294640" y="1391920"/>
            <a:chExt cx="3362689" cy="701040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B9DE7996-FB2E-449D-A8E1-F21F9DE43D18}"/>
                </a:ext>
              </a:extLst>
            </p:cNvPr>
            <p:cNvSpPr/>
            <p:nvPr/>
          </p:nvSpPr>
          <p:spPr>
            <a:xfrm>
              <a:off x="294640" y="1391920"/>
              <a:ext cx="701040" cy="701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0AF0C1A-F079-4686-B269-0ED4FE6A6C6F}"/>
                </a:ext>
              </a:extLst>
            </p:cNvPr>
            <p:cNvSpPr txBox="1"/>
            <p:nvPr/>
          </p:nvSpPr>
          <p:spPr>
            <a:xfrm>
              <a:off x="436609" y="1461105"/>
              <a:ext cx="41710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tx2">
                      <a:lumMod val="75000"/>
                    </a:schemeClr>
                  </a:solidFill>
                </a:rPr>
                <a:t>2</a:t>
              </a:r>
              <a:endParaRPr lang="ko-KR" altLang="en-US" sz="3200" b="1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A208B53-099A-40CC-A54D-D084DC7C5DA5}"/>
                </a:ext>
              </a:extLst>
            </p:cNvPr>
            <p:cNvSpPr txBox="1"/>
            <p:nvPr/>
          </p:nvSpPr>
          <p:spPr>
            <a:xfrm>
              <a:off x="1137649" y="1511607"/>
              <a:ext cx="2519680" cy="4924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spc="-300" dirty="0">
                  <a:solidFill>
                    <a:schemeClr val="tx2">
                      <a:lumMod val="50000"/>
                    </a:schemeClr>
                  </a:solidFill>
                </a:rPr>
                <a:t>Product</a:t>
              </a:r>
              <a:r>
                <a:rPr lang="ko-KR" altLang="en-US" sz="2400" spc="-300" dirty="0">
                  <a:solidFill>
                    <a:schemeClr val="tx2">
                      <a:lumMod val="50000"/>
                    </a:schemeClr>
                  </a:solidFill>
                </a:rPr>
                <a:t>  </a:t>
              </a:r>
              <a:r>
                <a:rPr lang="en-US" altLang="ko-KR" sz="2400" spc="-300" dirty="0">
                  <a:solidFill>
                    <a:schemeClr val="tx2">
                      <a:lumMod val="50000"/>
                    </a:schemeClr>
                  </a:solidFill>
                </a:rPr>
                <a:t>backlog</a:t>
              </a:r>
              <a:endParaRPr lang="ko-KR" altLang="en-US" sz="2400" spc="-300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72248B9C-3D54-45BB-A57F-A9D99CEA8994}"/>
              </a:ext>
            </a:extLst>
          </p:cNvPr>
          <p:cNvGrpSpPr/>
          <p:nvPr/>
        </p:nvGrpSpPr>
        <p:grpSpPr>
          <a:xfrm>
            <a:off x="294640" y="3686273"/>
            <a:ext cx="3152319" cy="657183"/>
            <a:chOff x="294640" y="1391920"/>
            <a:chExt cx="3362689" cy="701040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F37A9374-D0D7-464F-B150-88C5B40CEF7F}"/>
                </a:ext>
              </a:extLst>
            </p:cNvPr>
            <p:cNvSpPr/>
            <p:nvPr/>
          </p:nvSpPr>
          <p:spPr>
            <a:xfrm>
              <a:off x="294640" y="1391920"/>
              <a:ext cx="701040" cy="701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400FF30-FB91-462E-8C6D-23083600275E}"/>
                </a:ext>
              </a:extLst>
            </p:cNvPr>
            <p:cNvSpPr txBox="1"/>
            <p:nvPr/>
          </p:nvSpPr>
          <p:spPr>
            <a:xfrm>
              <a:off x="436609" y="1461105"/>
              <a:ext cx="41710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tx2">
                      <a:lumMod val="75000"/>
                    </a:schemeClr>
                  </a:solidFill>
                </a:rPr>
                <a:t>3</a:t>
              </a:r>
              <a:endParaRPr lang="ko-KR" altLang="en-US" sz="3200" b="1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D9519AB-383A-4302-84C4-7A82F08C9CEF}"/>
                </a:ext>
              </a:extLst>
            </p:cNvPr>
            <p:cNvSpPr txBox="1"/>
            <p:nvPr/>
          </p:nvSpPr>
          <p:spPr>
            <a:xfrm>
              <a:off x="1137649" y="1511607"/>
              <a:ext cx="2519680" cy="4924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spc="-300" dirty="0">
                  <a:solidFill>
                    <a:schemeClr val="tx2">
                      <a:lumMod val="50000"/>
                    </a:schemeClr>
                  </a:solidFill>
                </a:rPr>
                <a:t>스프린트 계획</a:t>
              </a:r>
            </a:p>
          </p:txBody>
        </p:sp>
      </p:grpSp>
      <p:pic>
        <p:nvPicPr>
          <p:cNvPr id="30" name="그림 29">
            <a:extLst>
              <a:ext uri="{FF2B5EF4-FFF2-40B4-BE49-F238E27FC236}">
                <a16:creationId xmlns:a16="http://schemas.microsoft.com/office/drawing/2014/main" id="{50CA2993-B48E-4FE8-A781-3DB7DC6D2BB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0"/>
            <a:ext cx="6096000" cy="5720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4575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D27475A-FB44-45B8-A8EA-787D9F9F89C1}"/>
              </a:ext>
            </a:extLst>
          </p:cNvPr>
          <p:cNvSpPr/>
          <p:nvPr/>
        </p:nvSpPr>
        <p:spPr>
          <a:xfrm>
            <a:off x="894080" y="955040"/>
            <a:ext cx="5029200" cy="5029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F1EF4E5-8B6C-4044-98D4-4CE9EBEEE068}"/>
              </a:ext>
            </a:extLst>
          </p:cNvPr>
          <p:cNvSpPr/>
          <p:nvPr/>
        </p:nvSpPr>
        <p:spPr>
          <a:xfrm>
            <a:off x="3972560" y="1412240"/>
            <a:ext cx="2824480" cy="28244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076CC6-2716-492F-97EA-92157CB90CF8}"/>
              </a:ext>
            </a:extLst>
          </p:cNvPr>
          <p:cNvSpPr txBox="1"/>
          <p:nvPr/>
        </p:nvSpPr>
        <p:spPr>
          <a:xfrm>
            <a:off x="7670800" y="2418080"/>
            <a:ext cx="17107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tx2">
                    <a:lumMod val="50000"/>
                  </a:schemeClr>
                </a:solidFill>
              </a:rPr>
              <a:t>진행상황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B23695-8A31-40A6-B134-9546AED4FADD}"/>
              </a:ext>
            </a:extLst>
          </p:cNvPr>
          <p:cNvSpPr txBox="1"/>
          <p:nvPr/>
        </p:nvSpPr>
        <p:spPr>
          <a:xfrm>
            <a:off x="6027376" y="1633249"/>
            <a:ext cx="66556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b="1" dirty="0">
                <a:solidFill>
                  <a:schemeClr val="accent2"/>
                </a:solidFill>
              </a:rPr>
              <a:t>1</a:t>
            </a:r>
            <a:endParaRPr lang="ko-KR" altLang="en-US" sz="66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2391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1985EEF-2AD8-452A-AD82-3BF8C0CCB759}"/>
              </a:ext>
            </a:extLst>
          </p:cNvPr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2363163-7A23-46FA-8BFB-C5C551676293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E7AF03-AAFA-4B21-94E6-D43D71719920}"/>
              </a:ext>
            </a:extLst>
          </p:cNvPr>
          <p:cNvSpPr txBox="1"/>
          <p:nvPr/>
        </p:nvSpPr>
        <p:spPr>
          <a:xfrm>
            <a:off x="720000" y="121920"/>
            <a:ext cx="15247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2">
                    <a:lumMod val="50000"/>
                  </a:schemeClr>
                </a:solidFill>
              </a:rPr>
              <a:t>진행상황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DAF3733-E535-8245-A3DB-EFA40393FE1F}"/>
              </a:ext>
            </a:extLst>
          </p:cNvPr>
          <p:cNvSpPr txBox="1"/>
          <p:nvPr/>
        </p:nvSpPr>
        <p:spPr>
          <a:xfrm>
            <a:off x="185879" y="46855"/>
            <a:ext cx="5341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4"/>
                </a:solidFill>
              </a:rPr>
              <a:t>1</a:t>
            </a:r>
            <a:endParaRPr lang="ko-KR" altLang="en-US" sz="4800" b="1" dirty="0">
              <a:solidFill>
                <a:schemeClr val="accent4"/>
              </a:solidFill>
            </a:endParaRPr>
          </a:p>
        </p:txBody>
      </p:sp>
      <p:sp>
        <p:nvSpPr>
          <p:cNvPr id="8" name="사각형: 둥근 모서리 5">
            <a:extLst>
              <a:ext uri="{FF2B5EF4-FFF2-40B4-BE49-F238E27FC236}">
                <a16:creationId xmlns:a16="http://schemas.microsoft.com/office/drawing/2014/main" id="{F44904FD-4F5F-0548-A289-02007C160007}"/>
              </a:ext>
            </a:extLst>
          </p:cNvPr>
          <p:cNvSpPr/>
          <p:nvPr/>
        </p:nvSpPr>
        <p:spPr>
          <a:xfrm>
            <a:off x="8338493" y="1490378"/>
            <a:ext cx="3572600" cy="4809285"/>
          </a:xfrm>
          <a:prstGeom prst="roundRect">
            <a:avLst>
              <a:gd name="adj" fmla="val 5312"/>
            </a:avLst>
          </a:prstGeom>
          <a:noFill/>
          <a:ln w="28575">
            <a:solidFill>
              <a:srgbClr val="FDDE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27">
            <a:extLst>
              <a:ext uri="{FF2B5EF4-FFF2-40B4-BE49-F238E27FC236}">
                <a16:creationId xmlns:a16="http://schemas.microsoft.com/office/drawing/2014/main" id="{E0E67588-43F9-FA4D-9291-5EF9DF1F208B}"/>
              </a:ext>
            </a:extLst>
          </p:cNvPr>
          <p:cNvSpPr/>
          <p:nvPr/>
        </p:nvSpPr>
        <p:spPr>
          <a:xfrm>
            <a:off x="8690978" y="1157009"/>
            <a:ext cx="1688631" cy="666737"/>
          </a:xfrm>
          <a:prstGeom prst="roundRect">
            <a:avLst/>
          </a:prstGeom>
          <a:solidFill>
            <a:schemeClr val="accent2"/>
          </a:solidFill>
          <a:ln>
            <a:solidFill>
              <a:srgbClr val="FDDE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1</a:t>
            </a:r>
            <a:r>
              <a:rPr lang="ko-KR" altLang="en-US" sz="18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차 스프린트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CA11CE8A-7AAC-B34C-9B0F-16E0E4098B84}"/>
              </a:ext>
            </a:extLst>
          </p:cNvPr>
          <p:cNvGrpSpPr/>
          <p:nvPr/>
        </p:nvGrpSpPr>
        <p:grpSpPr>
          <a:xfrm>
            <a:off x="8676050" y="1936821"/>
            <a:ext cx="2875978" cy="4155496"/>
            <a:chOff x="816741" y="2207699"/>
            <a:chExt cx="2875978" cy="4155496"/>
          </a:xfrm>
        </p:grpSpPr>
        <p:sp>
          <p:nvSpPr>
            <p:cNvPr id="11" name="사각형: 둥근 모서리 31">
              <a:extLst>
                <a:ext uri="{FF2B5EF4-FFF2-40B4-BE49-F238E27FC236}">
                  <a16:creationId xmlns:a16="http://schemas.microsoft.com/office/drawing/2014/main" id="{443F6FB4-1C3F-5245-926A-E7D2B22511E8}"/>
                </a:ext>
              </a:extLst>
            </p:cNvPr>
            <p:cNvSpPr/>
            <p:nvPr/>
          </p:nvSpPr>
          <p:spPr>
            <a:xfrm>
              <a:off x="816741" y="2405161"/>
              <a:ext cx="2852228" cy="1074309"/>
            </a:xfrm>
            <a:prstGeom prst="roundRect">
              <a:avLst/>
            </a:prstGeom>
            <a:noFill/>
            <a:ln w="28575">
              <a:solidFill>
                <a:srgbClr val="FDDE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8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베이스 디자인</a:t>
              </a:r>
              <a:endParaRPr lang="en-US" altLang="ko-KR" sz="18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  <a:p>
              <a:pPr algn="ctr"/>
              <a:r>
                <a:rPr lang="ko-KR" altLang="en-US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메인</a:t>
              </a:r>
              <a:r>
                <a:rPr lang="en-US" altLang="ko-KR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/</a:t>
              </a:r>
              <a:r>
                <a:rPr lang="ko-KR" altLang="en-US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유저 페이지</a:t>
              </a:r>
              <a:endPara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12" name="사각형: 둥근 모서리 32">
              <a:extLst>
                <a:ext uri="{FF2B5EF4-FFF2-40B4-BE49-F238E27FC236}">
                  <a16:creationId xmlns:a16="http://schemas.microsoft.com/office/drawing/2014/main" id="{A8CF0533-0096-EA46-BF81-6CD5A865AF2B}"/>
                </a:ext>
              </a:extLst>
            </p:cNvPr>
            <p:cNvSpPr/>
            <p:nvPr/>
          </p:nvSpPr>
          <p:spPr>
            <a:xfrm>
              <a:off x="840493" y="3794703"/>
              <a:ext cx="2852226" cy="1133557"/>
            </a:xfrm>
            <a:prstGeom prst="roundRect">
              <a:avLst/>
            </a:prstGeom>
            <a:noFill/>
            <a:ln w="28575">
              <a:solidFill>
                <a:srgbClr val="FDDE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메인</a:t>
              </a:r>
              <a:r>
                <a:rPr lang="en-US" altLang="ko-KR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/</a:t>
              </a:r>
              <a:r>
                <a:rPr lang="ko-KR" altLang="en-US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유저 처리 </a:t>
              </a:r>
              <a:r>
                <a:rPr lang="ko-KR" altLang="en-US" spc="-15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로직</a:t>
              </a:r>
              <a:r>
                <a:rPr lang="ko-KR" altLang="en-US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 구현</a:t>
              </a:r>
              <a:endPara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  <a:p>
              <a:pPr algn="ctr"/>
              <a:r>
                <a:rPr lang="en-US" altLang="ko-KR" sz="18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DB</a:t>
              </a:r>
              <a:r>
                <a:rPr lang="ko-KR" altLang="en-US" sz="18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 설</a:t>
              </a:r>
              <a:r>
                <a:rPr lang="ko-KR" altLang="en-US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계</a:t>
              </a:r>
              <a:endParaRPr lang="en-US" altLang="ko-KR" sz="18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13" name="사각형: 둥근 모서리 33">
              <a:extLst>
                <a:ext uri="{FF2B5EF4-FFF2-40B4-BE49-F238E27FC236}">
                  <a16:creationId xmlns:a16="http://schemas.microsoft.com/office/drawing/2014/main" id="{4F7B371A-5BA0-2748-9973-0024AFE1307A}"/>
                </a:ext>
              </a:extLst>
            </p:cNvPr>
            <p:cNvSpPr/>
            <p:nvPr/>
          </p:nvSpPr>
          <p:spPr>
            <a:xfrm>
              <a:off x="1848989" y="2207699"/>
              <a:ext cx="832855" cy="402892"/>
            </a:xfrm>
            <a:prstGeom prst="roundRect">
              <a:avLst/>
            </a:prstGeom>
            <a:solidFill>
              <a:schemeClr val="accent2"/>
            </a:solidFill>
            <a:ln>
              <a:solidFill>
                <a:srgbClr val="FDDE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Front</a:t>
              </a:r>
              <a:endParaRPr lang="ko-KR" altLang="en-US" sz="18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14" name="사각형: 둥근 모서리 34">
              <a:extLst>
                <a:ext uri="{FF2B5EF4-FFF2-40B4-BE49-F238E27FC236}">
                  <a16:creationId xmlns:a16="http://schemas.microsoft.com/office/drawing/2014/main" id="{FE09B347-F38A-AA4D-80DB-B0C11BE8EEED}"/>
                </a:ext>
              </a:extLst>
            </p:cNvPr>
            <p:cNvSpPr/>
            <p:nvPr/>
          </p:nvSpPr>
          <p:spPr>
            <a:xfrm>
              <a:off x="1847011" y="3595134"/>
              <a:ext cx="832855" cy="402892"/>
            </a:xfrm>
            <a:prstGeom prst="roundRect">
              <a:avLst/>
            </a:prstGeom>
            <a:solidFill>
              <a:schemeClr val="accent2"/>
            </a:solidFill>
            <a:ln>
              <a:solidFill>
                <a:srgbClr val="FDDE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Back</a:t>
              </a:r>
              <a:endParaRPr lang="ko-KR" altLang="en-US" sz="18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15" name="사각형: 둥근 모서리 26">
              <a:extLst>
                <a:ext uri="{FF2B5EF4-FFF2-40B4-BE49-F238E27FC236}">
                  <a16:creationId xmlns:a16="http://schemas.microsoft.com/office/drawing/2014/main" id="{3F736395-8C26-5C41-AE30-07D17BE11C4A}"/>
                </a:ext>
              </a:extLst>
            </p:cNvPr>
            <p:cNvSpPr/>
            <p:nvPr/>
          </p:nvSpPr>
          <p:spPr>
            <a:xfrm>
              <a:off x="826639" y="5229638"/>
              <a:ext cx="2852226" cy="1133557"/>
            </a:xfrm>
            <a:prstGeom prst="roundRect">
              <a:avLst/>
            </a:prstGeom>
            <a:noFill/>
            <a:ln w="28575">
              <a:solidFill>
                <a:srgbClr val="FDDE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초기 데이터 수집</a:t>
              </a:r>
              <a:endPara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16" name="사각형: 둥근 모서리 40">
              <a:extLst>
                <a:ext uri="{FF2B5EF4-FFF2-40B4-BE49-F238E27FC236}">
                  <a16:creationId xmlns:a16="http://schemas.microsoft.com/office/drawing/2014/main" id="{41BF763C-4154-7741-AF3A-84AAE32A5B7C}"/>
                </a:ext>
              </a:extLst>
            </p:cNvPr>
            <p:cNvSpPr/>
            <p:nvPr/>
          </p:nvSpPr>
          <p:spPr>
            <a:xfrm>
              <a:off x="1833157" y="5030069"/>
              <a:ext cx="832855" cy="402892"/>
            </a:xfrm>
            <a:prstGeom prst="roundRect">
              <a:avLst/>
            </a:prstGeom>
            <a:solidFill>
              <a:schemeClr val="accent2"/>
            </a:solidFill>
            <a:ln>
              <a:solidFill>
                <a:srgbClr val="FDDE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AI</a:t>
              </a:r>
              <a:endParaRPr lang="ko-KR" altLang="en-US" sz="18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</p:grpSp>
      <p:sp>
        <p:nvSpPr>
          <p:cNvPr id="17" name="사각형: 둥근 모서리 41">
            <a:extLst>
              <a:ext uri="{FF2B5EF4-FFF2-40B4-BE49-F238E27FC236}">
                <a16:creationId xmlns:a16="http://schemas.microsoft.com/office/drawing/2014/main" id="{86522663-DC91-E24A-BBEB-6AAFCE2B8ABB}"/>
              </a:ext>
            </a:extLst>
          </p:cNvPr>
          <p:cNvSpPr/>
          <p:nvPr/>
        </p:nvSpPr>
        <p:spPr>
          <a:xfrm>
            <a:off x="9252953" y="6158497"/>
            <a:ext cx="1688631" cy="371475"/>
          </a:xfrm>
          <a:prstGeom prst="roundRect">
            <a:avLst/>
          </a:prstGeom>
          <a:solidFill>
            <a:schemeClr val="accent2"/>
          </a:solidFill>
          <a:ln>
            <a:solidFill>
              <a:srgbClr val="FDDE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1/12 – 1/25</a:t>
            </a:r>
            <a:endParaRPr lang="ko-KR" altLang="en-US" sz="1800" spc="-15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49868425-64C9-274A-8FF1-B32AD4D6AF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93561"/>
            <a:ext cx="8240100" cy="5733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2479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1985EEF-2AD8-452A-AD82-3BF8C0CCB759}"/>
              </a:ext>
            </a:extLst>
          </p:cNvPr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2363163-7A23-46FA-8BFB-C5C551676293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E7AF03-AAFA-4B21-94E6-D43D71719920}"/>
              </a:ext>
            </a:extLst>
          </p:cNvPr>
          <p:cNvSpPr txBox="1"/>
          <p:nvPr/>
        </p:nvSpPr>
        <p:spPr>
          <a:xfrm>
            <a:off x="720000" y="121920"/>
            <a:ext cx="15247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2">
                    <a:lumMod val="50000"/>
                  </a:schemeClr>
                </a:solidFill>
              </a:rPr>
              <a:t>진행상황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DAF3733-E535-8245-A3DB-EFA40393FE1F}"/>
              </a:ext>
            </a:extLst>
          </p:cNvPr>
          <p:cNvSpPr txBox="1"/>
          <p:nvPr/>
        </p:nvSpPr>
        <p:spPr>
          <a:xfrm>
            <a:off x="185879" y="46855"/>
            <a:ext cx="5341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4"/>
                </a:solidFill>
              </a:rPr>
              <a:t>1</a:t>
            </a:r>
            <a:endParaRPr lang="ko-KR" altLang="en-US" sz="4800" b="1" dirty="0">
              <a:solidFill>
                <a:schemeClr val="accent4"/>
              </a:solidFill>
            </a:endParaRPr>
          </a:p>
        </p:txBody>
      </p:sp>
      <p:graphicFrame>
        <p:nvGraphicFramePr>
          <p:cNvPr id="7" name="차트 6">
            <a:extLst>
              <a:ext uri="{FF2B5EF4-FFF2-40B4-BE49-F238E27FC236}">
                <a16:creationId xmlns:a16="http://schemas.microsoft.com/office/drawing/2014/main" id="{00000000-0008-0000-01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52122514"/>
              </p:ext>
            </p:extLst>
          </p:nvPr>
        </p:nvGraphicFramePr>
        <p:xfrm>
          <a:off x="694661" y="1499323"/>
          <a:ext cx="10802678" cy="48164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889684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D27475A-FB44-45B8-A8EA-787D9F9F89C1}"/>
              </a:ext>
            </a:extLst>
          </p:cNvPr>
          <p:cNvSpPr/>
          <p:nvPr/>
        </p:nvSpPr>
        <p:spPr>
          <a:xfrm>
            <a:off x="894080" y="955040"/>
            <a:ext cx="5029200" cy="5029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F1EF4E5-8B6C-4044-98D4-4CE9EBEEE068}"/>
              </a:ext>
            </a:extLst>
          </p:cNvPr>
          <p:cNvSpPr/>
          <p:nvPr/>
        </p:nvSpPr>
        <p:spPr>
          <a:xfrm>
            <a:off x="3972560" y="1412240"/>
            <a:ext cx="2824480" cy="28244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076CC6-2716-492F-97EA-92157CB90CF8}"/>
              </a:ext>
            </a:extLst>
          </p:cNvPr>
          <p:cNvSpPr txBox="1"/>
          <p:nvPr/>
        </p:nvSpPr>
        <p:spPr>
          <a:xfrm>
            <a:off x="7670800" y="2418080"/>
            <a:ext cx="26500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tx2">
                    <a:lumMod val="50000"/>
                  </a:schemeClr>
                </a:solidFill>
              </a:rPr>
              <a:t>문제 및 보완점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B23695-8A31-40A6-B134-9546AED4FADD}"/>
              </a:ext>
            </a:extLst>
          </p:cNvPr>
          <p:cNvSpPr txBox="1"/>
          <p:nvPr/>
        </p:nvSpPr>
        <p:spPr>
          <a:xfrm>
            <a:off x="6027376" y="1633249"/>
            <a:ext cx="66556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b="1" dirty="0">
                <a:solidFill>
                  <a:schemeClr val="accent2"/>
                </a:solidFill>
              </a:rPr>
              <a:t>2</a:t>
            </a:r>
            <a:endParaRPr lang="ko-KR" altLang="en-US" sz="66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46221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1985EEF-2AD8-452A-AD82-3BF8C0CCB759}"/>
              </a:ext>
            </a:extLst>
          </p:cNvPr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2363163-7A23-46FA-8BFB-C5C551676293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E7AF03-AAFA-4B21-94E6-D43D71719920}"/>
              </a:ext>
            </a:extLst>
          </p:cNvPr>
          <p:cNvSpPr txBox="1"/>
          <p:nvPr/>
        </p:nvSpPr>
        <p:spPr>
          <a:xfrm>
            <a:off x="720000" y="121920"/>
            <a:ext cx="2342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2">
                    <a:lumMod val="50000"/>
                  </a:schemeClr>
                </a:solidFill>
              </a:rPr>
              <a:t>문제 및 보완점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DAF3733-E535-8245-A3DB-EFA40393FE1F}"/>
              </a:ext>
            </a:extLst>
          </p:cNvPr>
          <p:cNvSpPr txBox="1"/>
          <p:nvPr/>
        </p:nvSpPr>
        <p:spPr>
          <a:xfrm>
            <a:off x="185879" y="46855"/>
            <a:ext cx="5341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4"/>
                </a:solidFill>
              </a:rPr>
              <a:t>2</a:t>
            </a:r>
            <a:endParaRPr lang="ko-KR" altLang="en-US" sz="4800" b="1" dirty="0">
              <a:solidFill>
                <a:schemeClr val="accent4"/>
              </a:solidFill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A862AEFD-75C5-4A6F-B23A-333C06436FA4}"/>
              </a:ext>
            </a:extLst>
          </p:cNvPr>
          <p:cNvSpPr/>
          <p:nvPr/>
        </p:nvSpPr>
        <p:spPr>
          <a:xfrm>
            <a:off x="1429210" y="1642503"/>
            <a:ext cx="3572600" cy="4809285"/>
          </a:xfrm>
          <a:prstGeom prst="roundRect">
            <a:avLst>
              <a:gd name="adj" fmla="val 5312"/>
            </a:avLst>
          </a:prstGeom>
          <a:noFill/>
          <a:ln w="28575">
            <a:solidFill>
              <a:srgbClr val="FDDE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AE466A4A-6312-4558-AAE4-3C368D1CF45C}"/>
              </a:ext>
            </a:extLst>
          </p:cNvPr>
          <p:cNvSpPr/>
          <p:nvPr/>
        </p:nvSpPr>
        <p:spPr>
          <a:xfrm>
            <a:off x="1781695" y="1309134"/>
            <a:ext cx="1688631" cy="666737"/>
          </a:xfrm>
          <a:prstGeom prst="roundRect">
            <a:avLst/>
          </a:prstGeom>
          <a:solidFill>
            <a:schemeClr val="accent2"/>
          </a:solidFill>
          <a:ln>
            <a:solidFill>
              <a:srgbClr val="FDDE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1</a:t>
            </a: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차 스프린트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 algn="ctr"/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문제</a:t>
            </a:r>
            <a:endParaRPr lang="ko-KR" altLang="en-US" sz="1800" spc="-15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7F0160B2-3651-4F03-A0AE-DE6A24E77A4B}"/>
              </a:ext>
            </a:extLst>
          </p:cNvPr>
          <p:cNvSpPr/>
          <p:nvPr/>
        </p:nvSpPr>
        <p:spPr>
          <a:xfrm>
            <a:off x="1887212" y="2537769"/>
            <a:ext cx="2662797" cy="3364267"/>
          </a:xfrm>
          <a:prstGeom prst="roundRect">
            <a:avLst/>
          </a:prstGeom>
          <a:noFill/>
          <a:ln w="28575">
            <a:solidFill>
              <a:srgbClr val="FDDE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유연하지 못한 개발 시간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128E34FD-1FB3-496F-A3EF-FD28E5D83923}"/>
              </a:ext>
            </a:extLst>
          </p:cNvPr>
          <p:cNvSpPr/>
          <p:nvPr/>
        </p:nvSpPr>
        <p:spPr>
          <a:xfrm>
            <a:off x="6652373" y="1628648"/>
            <a:ext cx="3572600" cy="4809285"/>
          </a:xfrm>
          <a:prstGeom prst="roundRect">
            <a:avLst>
              <a:gd name="adj" fmla="val 5312"/>
            </a:avLst>
          </a:prstGeom>
          <a:noFill/>
          <a:ln w="28575">
            <a:solidFill>
              <a:srgbClr val="FDDE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959AB82E-1F8E-4BCC-B720-95B4C5D20B4F}"/>
              </a:ext>
            </a:extLst>
          </p:cNvPr>
          <p:cNvSpPr/>
          <p:nvPr/>
        </p:nvSpPr>
        <p:spPr>
          <a:xfrm>
            <a:off x="7004858" y="1295279"/>
            <a:ext cx="1688631" cy="666737"/>
          </a:xfrm>
          <a:prstGeom prst="roundRect">
            <a:avLst/>
          </a:prstGeom>
          <a:solidFill>
            <a:schemeClr val="accent2"/>
          </a:solidFill>
          <a:ln>
            <a:solidFill>
              <a:srgbClr val="FDDE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보완점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810DE1CB-BD7D-4451-B618-B8B8D6D5E223}"/>
              </a:ext>
            </a:extLst>
          </p:cNvPr>
          <p:cNvSpPr/>
          <p:nvPr/>
        </p:nvSpPr>
        <p:spPr>
          <a:xfrm>
            <a:off x="7110375" y="2523914"/>
            <a:ext cx="2662797" cy="3364267"/>
          </a:xfrm>
          <a:prstGeom prst="roundRect">
            <a:avLst/>
          </a:prstGeom>
          <a:noFill/>
          <a:ln w="28575">
            <a:solidFill>
              <a:srgbClr val="FDDE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2</a:t>
            </a:r>
            <a:r>
              <a:rPr lang="ko-KR" altLang="en-US" sz="18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차 스프린트</a:t>
            </a:r>
            <a:endParaRPr lang="en-US" altLang="ko-KR" sz="1800" spc="-15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 algn="ctr"/>
            <a:r>
              <a:rPr lang="ko-KR" altLang="en-US" sz="18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개발 요구사항 개수 감소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 algn="ctr"/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&amp;</a:t>
            </a:r>
          </a:p>
          <a:p>
            <a:pPr algn="ctr"/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구체적인 개발 시간 기재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649874B3-DAE1-4F48-B31A-24E8BD7AED05}"/>
              </a:ext>
            </a:extLst>
          </p:cNvPr>
          <p:cNvSpPr/>
          <p:nvPr/>
        </p:nvSpPr>
        <p:spPr>
          <a:xfrm>
            <a:off x="5334000" y="3981450"/>
            <a:ext cx="1057634" cy="523875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58640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D27475A-FB44-45B8-A8EA-787D9F9F89C1}"/>
              </a:ext>
            </a:extLst>
          </p:cNvPr>
          <p:cNvSpPr/>
          <p:nvPr/>
        </p:nvSpPr>
        <p:spPr>
          <a:xfrm>
            <a:off x="894080" y="955040"/>
            <a:ext cx="5029200" cy="5029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F1EF4E5-8B6C-4044-98D4-4CE9EBEEE068}"/>
              </a:ext>
            </a:extLst>
          </p:cNvPr>
          <p:cNvSpPr/>
          <p:nvPr/>
        </p:nvSpPr>
        <p:spPr>
          <a:xfrm>
            <a:off x="3972560" y="1412240"/>
            <a:ext cx="2824480" cy="28244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076CC6-2716-492F-97EA-92157CB90CF8}"/>
              </a:ext>
            </a:extLst>
          </p:cNvPr>
          <p:cNvSpPr txBox="1"/>
          <p:nvPr/>
        </p:nvSpPr>
        <p:spPr>
          <a:xfrm>
            <a:off x="7670800" y="2418080"/>
            <a:ext cx="25619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tx2">
                    <a:lumMod val="50000"/>
                  </a:schemeClr>
                </a:solidFill>
              </a:rPr>
              <a:t>스프린트 계획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B23695-8A31-40A6-B134-9546AED4FADD}"/>
              </a:ext>
            </a:extLst>
          </p:cNvPr>
          <p:cNvSpPr txBox="1"/>
          <p:nvPr/>
        </p:nvSpPr>
        <p:spPr>
          <a:xfrm>
            <a:off x="6027376" y="1633249"/>
            <a:ext cx="66556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b="1" dirty="0">
                <a:solidFill>
                  <a:schemeClr val="accent2"/>
                </a:solidFill>
              </a:rPr>
              <a:t>3</a:t>
            </a:r>
            <a:endParaRPr lang="ko-KR" altLang="en-US" sz="66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63137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23B228D9-6D21-4F83-9B41-BF280C6635D1}"/>
              </a:ext>
            </a:extLst>
          </p:cNvPr>
          <p:cNvSpPr/>
          <p:nvPr/>
        </p:nvSpPr>
        <p:spPr>
          <a:xfrm>
            <a:off x="479184" y="1761256"/>
            <a:ext cx="3572600" cy="4809285"/>
          </a:xfrm>
          <a:prstGeom prst="roundRect">
            <a:avLst>
              <a:gd name="adj" fmla="val 5312"/>
            </a:avLst>
          </a:prstGeom>
          <a:noFill/>
          <a:ln w="28575">
            <a:solidFill>
              <a:srgbClr val="FDDE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1985EEF-2AD8-452A-AD82-3BF8C0CCB759}"/>
              </a:ext>
            </a:extLst>
          </p:cNvPr>
          <p:cNvSpPr/>
          <p:nvPr/>
        </p:nvSpPr>
        <p:spPr>
          <a:xfrm>
            <a:off x="720000" y="1052337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2363163-7A23-46FA-8BFB-C5C551676293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E7AF03-AAFA-4B21-94E6-D43D71719920}"/>
              </a:ext>
            </a:extLst>
          </p:cNvPr>
          <p:cNvSpPr txBox="1"/>
          <p:nvPr/>
        </p:nvSpPr>
        <p:spPr>
          <a:xfrm>
            <a:off x="720000" y="121920"/>
            <a:ext cx="22685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2">
                    <a:lumMod val="50000"/>
                  </a:schemeClr>
                </a:solidFill>
              </a:rPr>
              <a:t>스프린트 계획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6A287E-578E-4555-9C9F-5642B2F6187E}"/>
              </a:ext>
            </a:extLst>
          </p:cNvPr>
          <p:cNvSpPr txBox="1"/>
          <p:nvPr/>
        </p:nvSpPr>
        <p:spPr>
          <a:xfrm>
            <a:off x="185879" y="46855"/>
            <a:ext cx="5341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4"/>
                </a:solidFill>
              </a:rPr>
              <a:t>3</a:t>
            </a:r>
            <a:endParaRPr lang="ko-KR" altLang="en-US" sz="4800" b="1" dirty="0">
              <a:solidFill>
                <a:schemeClr val="accent4"/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AA8A38BF-FDE7-4759-AF5D-59E562F68880}"/>
              </a:ext>
            </a:extLst>
          </p:cNvPr>
          <p:cNvSpPr/>
          <p:nvPr/>
        </p:nvSpPr>
        <p:spPr>
          <a:xfrm>
            <a:off x="831669" y="1427887"/>
            <a:ext cx="1688631" cy="666737"/>
          </a:xfrm>
          <a:prstGeom prst="roundRect">
            <a:avLst/>
          </a:prstGeom>
          <a:solidFill>
            <a:schemeClr val="accent2"/>
          </a:solidFill>
          <a:ln>
            <a:solidFill>
              <a:srgbClr val="FDDE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1</a:t>
            </a:r>
            <a:r>
              <a:rPr lang="ko-KR" altLang="en-US" sz="18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차 스프린트</a:t>
            </a:r>
          </a:p>
        </p:txBody>
      </p:sp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id="{BF86C1B0-05AC-4245-8E47-FD4D7377F732}"/>
              </a:ext>
            </a:extLst>
          </p:cNvPr>
          <p:cNvSpPr/>
          <p:nvPr/>
        </p:nvSpPr>
        <p:spPr>
          <a:xfrm>
            <a:off x="5405757" y="1761256"/>
            <a:ext cx="6307061" cy="4809285"/>
          </a:xfrm>
          <a:prstGeom prst="roundRect">
            <a:avLst>
              <a:gd name="adj" fmla="val 5312"/>
            </a:avLst>
          </a:prstGeom>
          <a:noFill/>
          <a:ln w="28575">
            <a:solidFill>
              <a:srgbClr val="FDDE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55989352-B239-4C55-838E-5804B43E59A9}"/>
              </a:ext>
            </a:extLst>
          </p:cNvPr>
          <p:cNvSpPr/>
          <p:nvPr/>
        </p:nvSpPr>
        <p:spPr>
          <a:xfrm>
            <a:off x="5770768" y="1427887"/>
            <a:ext cx="1688631" cy="666737"/>
          </a:xfrm>
          <a:prstGeom prst="roundRect">
            <a:avLst/>
          </a:prstGeom>
          <a:solidFill>
            <a:schemeClr val="accent2"/>
          </a:solidFill>
          <a:ln>
            <a:solidFill>
              <a:srgbClr val="FDDE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2</a:t>
            </a:r>
            <a:r>
              <a:rPr lang="ko-KR" altLang="en-US" sz="18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차 스프린트</a:t>
            </a:r>
            <a:endParaRPr lang="en-US" altLang="ko-KR" sz="1800" spc="-15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15E65381-DCD0-4B2B-984B-44005AE3C68E}"/>
              </a:ext>
            </a:extLst>
          </p:cNvPr>
          <p:cNvGrpSpPr/>
          <p:nvPr/>
        </p:nvGrpSpPr>
        <p:grpSpPr>
          <a:xfrm>
            <a:off x="816741" y="2207699"/>
            <a:ext cx="2875978" cy="4155496"/>
            <a:chOff x="816741" y="2207699"/>
            <a:chExt cx="2875978" cy="4155496"/>
          </a:xfrm>
        </p:grpSpPr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6991AC33-36A3-4FA4-9987-E688E7CBE3F6}"/>
                </a:ext>
              </a:extLst>
            </p:cNvPr>
            <p:cNvSpPr/>
            <p:nvPr/>
          </p:nvSpPr>
          <p:spPr>
            <a:xfrm>
              <a:off x="816741" y="2405161"/>
              <a:ext cx="2852228" cy="1074309"/>
            </a:xfrm>
            <a:prstGeom prst="roundRect">
              <a:avLst/>
            </a:prstGeom>
            <a:noFill/>
            <a:ln w="28575">
              <a:solidFill>
                <a:srgbClr val="FDDE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8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베이스 디자인</a:t>
              </a:r>
              <a:endParaRPr lang="en-US" altLang="ko-KR" sz="18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  <a:p>
              <a:pPr algn="ctr"/>
              <a:r>
                <a:rPr lang="ko-KR" altLang="en-US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메인</a:t>
              </a:r>
              <a:r>
                <a:rPr lang="en-US" altLang="ko-KR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/</a:t>
              </a:r>
              <a:r>
                <a:rPr lang="ko-KR" altLang="en-US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유저</a:t>
              </a:r>
              <a:r>
                <a:rPr lang="en-US" altLang="ko-KR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/</a:t>
              </a:r>
              <a:r>
                <a:rPr lang="ko-KR" altLang="en-US" spc="-150" dirty="0">
                  <a:solidFill>
                    <a:srgbClr val="FF0000"/>
                  </a:solidFill>
                  <a:latin typeface="+mj-ea"/>
                  <a:ea typeface="+mj-ea"/>
                </a:rPr>
                <a:t>포트폴리오</a:t>
              </a:r>
              <a:r>
                <a:rPr lang="ko-KR" altLang="en-US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 페이지</a:t>
              </a:r>
              <a:endPara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D1F0AD66-47BD-40E4-86C5-13CCB04403DE}"/>
                </a:ext>
              </a:extLst>
            </p:cNvPr>
            <p:cNvSpPr/>
            <p:nvPr/>
          </p:nvSpPr>
          <p:spPr>
            <a:xfrm>
              <a:off x="840493" y="3794703"/>
              <a:ext cx="2852226" cy="1133557"/>
            </a:xfrm>
            <a:prstGeom prst="roundRect">
              <a:avLst/>
            </a:prstGeom>
            <a:noFill/>
            <a:ln w="28575">
              <a:solidFill>
                <a:srgbClr val="FDDE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메인</a:t>
              </a:r>
              <a:r>
                <a:rPr lang="en-US" altLang="ko-KR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/</a:t>
              </a:r>
              <a:r>
                <a:rPr lang="ko-KR" altLang="en-US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유저 처리 </a:t>
              </a:r>
              <a:r>
                <a:rPr lang="ko-KR" altLang="en-US" spc="-15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로직</a:t>
              </a:r>
              <a:r>
                <a:rPr lang="ko-KR" altLang="en-US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 구현</a:t>
              </a:r>
              <a:endPara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  <a:p>
              <a:pPr algn="ctr"/>
              <a:r>
                <a:rPr lang="en-US" altLang="ko-KR" sz="18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DB</a:t>
              </a:r>
              <a:r>
                <a:rPr lang="ko-KR" altLang="en-US" sz="18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 설계</a:t>
              </a:r>
              <a:endParaRPr lang="en-US" altLang="ko-KR" sz="18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  <a:p>
              <a:pPr algn="ctr"/>
              <a:r>
                <a:rPr lang="ko-KR" altLang="en-US" spc="-150" dirty="0">
                  <a:solidFill>
                    <a:srgbClr val="FF0000"/>
                  </a:solidFill>
                  <a:latin typeface="+mj-ea"/>
                  <a:ea typeface="+mj-ea"/>
                </a:rPr>
                <a:t>포트폴리오 </a:t>
              </a:r>
              <a:r>
                <a:rPr lang="ko-KR" altLang="en-US" spc="-150" dirty="0" err="1">
                  <a:solidFill>
                    <a:srgbClr val="FF0000"/>
                  </a:solidFill>
                  <a:latin typeface="+mj-ea"/>
                  <a:ea typeface="+mj-ea"/>
                </a:rPr>
                <a:t>로직</a:t>
              </a:r>
              <a:r>
                <a:rPr lang="ko-KR" altLang="en-US" spc="-150" dirty="0">
                  <a:solidFill>
                    <a:srgbClr val="FF0000"/>
                  </a:solidFill>
                  <a:latin typeface="+mj-ea"/>
                  <a:ea typeface="+mj-ea"/>
                </a:rPr>
                <a:t> 구현</a:t>
              </a:r>
              <a:endParaRPr lang="en-US" altLang="ko-KR" sz="1800" spc="-150" dirty="0">
                <a:solidFill>
                  <a:srgbClr val="FF0000"/>
                </a:solidFill>
                <a:latin typeface="+mj-ea"/>
                <a:ea typeface="+mj-ea"/>
              </a:endParaRPr>
            </a:p>
          </p:txBody>
        </p:sp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id="{D11472EA-DD07-40E1-B091-5C0F5EE3CE1B}"/>
                </a:ext>
              </a:extLst>
            </p:cNvPr>
            <p:cNvSpPr/>
            <p:nvPr/>
          </p:nvSpPr>
          <p:spPr>
            <a:xfrm>
              <a:off x="1848989" y="2207699"/>
              <a:ext cx="832855" cy="402892"/>
            </a:xfrm>
            <a:prstGeom prst="roundRect">
              <a:avLst/>
            </a:prstGeom>
            <a:solidFill>
              <a:schemeClr val="accent2"/>
            </a:solidFill>
            <a:ln>
              <a:solidFill>
                <a:srgbClr val="FDDE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Front</a:t>
              </a:r>
              <a:endParaRPr lang="ko-KR" altLang="en-US" sz="18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35" name="사각형: 둥근 모서리 34">
              <a:extLst>
                <a:ext uri="{FF2B5EF4-FFF2-40B4-BE49-F238E27FC236}">
                  <a16:creationId xmlns:a16="http://schemas.microsoft.com/office/drawing/2014/main" id="{D7FB0A02-287B-40D0-888D-B8F3C948A167}"/>
                </a:ext>
              </a:extLst>
            </p:cNvPr>
            <p:cNvSpPr/>
            <p:nvPr/>
          </p:nvSpPr>
          <p:spPr>
            <a:xfrm>
              <a:off x="1847011" y="3595134"/>
              <a:ext cx="832855" cy="402892"/>
            </a:xfrm>
            <a:prstGeom prst="roundRect">
              <a:avLst/>
            </a:prstGeom>
            <a:solidFill>
              <a:schemeClr val="accent2"/>
            </a:solidFill>
            <a:ln>
              <a:solidFill>
                <a:srgbClr val="FDDE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Back</a:t>
              </a:r>
              <a:endParaRPr lang="ko-KR" altLang="en-US" sz="18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A9B6DBC0-34E1-41D3-812E-04CEC3A57A6C}"/>
                </a:ext>
              </a:extLst>
            </p:cNvPr>
            <p:cNvSpPr/>
            <p:nvPr/>
          </p:nvSpPr>
          <p:spPr>
            <a:xfrm>
              <a:off x="826639" y="5229638"/>
              <a:ext cx="2852226" cy="1133557"/>
            </a:xfrm>
            <a:prstGeom prst="roundRect">
              <a:avLst/>
            </a:prstGeom>
            <a:noFill/>
            <a:ln w="28575">
              <a:solidFill>
                <a:srgbClr val="FDDE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초기 데이터 수집</a:t>
              </a:r>
              <a:endPara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  <a:p>
              <a:pPr algn="ctr"/>
              <a:r>
                <a:rPr lang="ko-KR" altLang="en-US" spc="-150" dirty="0">
                  <a:solidFill>
                    <a:srgbClr val="FF0000"/>
                  </a:solidFill>
                  <a:latin typeface="+mj-ea"/>
                  <a:ea typeface="+mj-ea"/>
                </a:rPr>
                <a:t>데이터 </a:t>
              </a:r>
              <a:r>
                <a:rPr lang="ko-KR" altLang="en-US" spc="-150" dirty="0" err="1">
                  <a:solidFill>
                    <a:srgbClr val="FF0000"/>
                  </a:solidFill>
                  <a:latin typeface="+mj-ea"/>
                  <a:ea typeface="+mj-ea"/>
                </a:rPr>
                <a:t>전처리</a:t>
              </a:r>
              <a:endParaRPr lang="en-US" altLang="ko-KR" spc="-150" dirty="0">
                <a:solidFill>
                  <a:srgbClr val="FF0000"/>
                </a:solidFill>
                <a:latin typeface="+mj-ea"/>
                <a:ea typeface="+mj-ea"/>
              </a:endParaRPr>
            </a:p>
          </p:txBody>
        </p:sp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F21BD348-4B00-4EB2-9D76-2339041AE43D}"/>
                </a:ext>
              </a:extLst>
            </p:cNvPr>
            <p:cNvSpPr/>
            <p:nvPr/>
          </p:nvSpPr>
          <p:spPr>
            <a:xfrm>
              <a:off x="1833157" y="5030069"/>
              <a:ext cx="832855" cy="402892"/>
            </a:xfrm>
            <a:prstGeom prst="roundRect">
              <a:avLst/>
            </a:prstGeom>
            <a:solidFill>
              <a:schemeClr val="accent2"/>
            </a:solidFill>
            <a:ln>
              <a:solidFill>
                <a:srgbClr val="FDDE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AI</a:t>
              </a:r>
              <a:endParaRPr lang="ko-KR" altLang="en-US" sz="18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</p:grp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F4EC3D8A-F643-44F1-81ED-8D0833EC1193}"/>
              </a:ext>
            </a:extLst>
          </p:cNvPr>
          <p:cNvSpPr/>
          <p:nvPr/>
        </p:nvSpPr>
        <p:spPr>
          <a:xfrm>
            <a:off x="1393644" y="6429375"/>
            <a:ext cx="1688631" cy="371475"/>
          </a:xfrm>
          <a:prstGeom prst="roundRect">
            <a:avLst/>
          </a:prstGeom>
          <a:solidFill>
            <a:schemeClr val="accent2"/>
          </a:solidFill>
          <a:ln>
            <a:solidFill>
              <a:srgbClr val="FDDE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1/12 – 1/25</a:t>
            </a:r>
            <a:endParaRPr lang="ko-KR" altLang="en-US" sz="1800" spc="-15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6C2C34DB-9068-475E-A8D8-EFB70C03F0E9}"/>
              </a:ext>
            </a:extLst>
          </p:cNvPr>
          <p:cNvGrpSpPr/>
          <p:nvPr/>
        </p:nvGrpSpPr>
        <p:grpSpPr>
          <a:xfrm>
            <a:off x="5879806" y="2207699"/>
            <a:ext cx="2696929" cy="4155496"/>
            <a:chOff x="-1798812" y="2207699"/>
            <a:chExt cx="2696929" cy="4155496"/>
          </a:xfrm>
        </p:grpSpPr>
        <p:sp>
          <p:nvSpPr>
            <p:cNvPr id="44" name="사각형: 둥근 모서리 43">
              <a:extLst>
                <a:ext uri="{FF2B5EF4-FFF2-40B4-BE49-F238E27FC236}">
                  <a16:creationId xmlns:a16="http://schemas.microsoft.com/office/drawing/2014/main" id="{19BF304C-3664-40F8-A9C3-1B07788CD5AF}"/>
                </a:ext>
              </a:extLst>
            </p:cNvPr>
            <p:cNvSpPr/>
            <p:nvPr/>
          </p:nvSpPr>
          <p:spPr>
            <a:xfrm>
              <a:off x="-1798812" y="2405161"/>
              <a:ext cx="2673179" cy="1074309"/>
            </a:xfrm>
            <a:prstGeom prst="roundRect">
              <a:avLst/>
            </a:prstGeom>
            <a:noFill/>
            <a:ln w="28575">
              <a:solidFill>
                <a:srgbClr val="FDDE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pc="-150" dirty="0">
                  <a:solidFill>
                    <a:srgbClr val="00B0F0"/>
                  </a:solidFill>
                  <a:latin typeface="+mj-ea"/>
                  <a:ea typeface="+mj-ea"/>
                </a:rPr>
                <a:t>포트폴리오 페이지</a:t>
              </a:r>
              <a:endParaRPr lang="en-US" altLang="ko-KR" spc="-150" dirty="0">
                <a:solidFill>
                  <a:srgbClr val="00B0F0"/>
                </a:solidFill>
                <a:latin typeface="+mj-ea"/>
                <a:ea typeface="+mj-ea"/>
              </a:endParaRPr>
            </a:p>
            <a:p>
              <a:pPr algn="ctr"/>
              <a:r>
                <a:rPr lang="ko-KR" altLang="en-US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게시판 형태 구성</a:t>
              </a:r>
              <a:endPara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3794BB35-0554-4ED7-9CC3-406F9EADB2ED}"/>
                </a:ext>
              </a:extLst>
            </p:cNvPr>
            <p:cNvSpPr/>
            <p:nvPr/>
          </p:nvSpPr>
          <p:spPr>
            <a:xfrm>
              <a:off x="-1775062" y="3794703"/>
              <a:ext cx="2673179" cy="1133557"/>
            </a:xfrm>
            <a:prstGeom prst="roundRect">
              <a:avLst/>
            </a:prstGeom>
            <a:noFill/>
            <a:ln w="28575">
              <a:solidFill>
                <a:srgbClr val="FDDE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포트폴리오  세부 </a:t>
              </a:r>
              <a:r>
                <a:rPr lang="ko-KR" altLang="en-US" spc="-15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로직</a:t>
              </a:r>
              <a:r>
                <a:rPr lang="ko-KR" altLang="en-US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 구현</a:t>
              </a:r>
              <a:endPara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  <a:p>
              <a:pPr algn="ctr"/>
              <a:r>
                <a:rPr lang="en-US" altLang="ko-KR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Flask </a:t>
              </a:r>
              <a:r>
                <a:rPr lang="ko-KR" altLang="en-US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서버 구현</a:t>
              </a:r>
              <a:endPara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  <a:p>
              <a:pPr algn="ctr"/>
              <a:r>
                <a:rPr lang="en-US" altLang="ko-KR" spc="-15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Github</a:t>
              </a:r>
              <a:r>
                <a:rPr lang="ko-KR" altLang="en-US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 </a:t>
              </a:r>
              <a:r>
                <a:rPr lang="en-US" altLang="ko-KR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API</a:t>
              </a:r>
              <a:r>
                <a:rPr lang="ko-KR" altLang="en-US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 연동</a:t>
              </a:r>
              <a:endPara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id="{A916D25C-E457-41AF-ADE3-DF1B6E02CDDE}"/>
                </a:ext>
              </a:extLst>
            </p:cNvPr>
            <p:cNvSpPr/>
            <p:nvPr/>
          </p:nvSpPr>
          <p:spPr>
            <a:xfrm>
              <a:off x="-858378" y="2207699"/>
              <a:ext cx="832855" cy="402892"/>
            </a:xfrm>
            <a:prstGeom prst="roundRect">
              <a:avLst/>
            </a:prstGeom>
            <a:solidFill>
              <a:schemeClr val="accent2"/>
            </a:solidFill>
            <a:ln>
              <a:solidFill>
                <a:srgbClr val="FDDE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Front</a:t>
              </a:r>
              <a:endParaRPr lang="ko-KR" altLang="en-US" sz="18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3781FD30-A55B-4BD0-AF5D-2E880B230FF2}"/>
                </a:ext>
              </a:extLst>
            </p:cNvPr>
            <p:cNvSpPr/>
            <p:nvPr/>
          </p:nvSpPr>
          <p:spPr>
            <a:xfrm>
              <a:off x="-858377" y="3595134"/>
              <a:ext cx="832855" cy="402892"/>
            </a:xfrm>
            <a:prstGeom prst="roundRect">
              <a:avLst/>
            </a:prstGeom>
            <a:solidFill>
              <a:schemeClr val="accent2"/>
            </a:solidFill>
            <a:ln>
              <a:solidFill>
                <a:srgbClr val="FDDE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Back</a:t>
              </a:r>
              <a:endParaRPr lang="ko-KR" altLang="en-US" sz="18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48" name="사각형: 둥근 모서리 47">
              <a:extLst>
                <a:ext uri="{FF2B5EF4-FFF2-40B4-BE49-F238E27FC236}">
                  <a16:creationId xmlns:a16="http://schemas.microsoft.com/office/drawing/2014/main" id="{6D2D9CFB-BFFF-47D5-A962-A9431E04606C}"/>
                </a:ext>
              </a:extLst>
            </p:cNvPr>
            <p:cNvSpPr/>
            <p:nvPr/>
          </p:nvSpPr>
          <p:spPr>
            <a:xfrm>
              <a:off x="-1775062" y="5229638"/>
              <a:ext cx="2666286" cy="1133557"/>
            </a:xfrm>
            <a:prstGeom prst="roundRect">
              <a:avLst/>
            </a:prstGeom>
            <a:noFill/>
            <a:ln w="28575">
              <a:solidFill>
                <a:srgbClr val="FDDE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pc="-150" dirty="0">
                  <a:solidFill>
                    <a:srgbClr val="00B0F0"/>
                  </a:solidFill>
                  <a:latin typeface="+mj-ea"/>
                  <a:ea typeface="+mj-ea"/>
                </a:rPr>
                <a:t>데이터 전처리</a:t>
              </a:r>
              <a:endParaRPr lang="en-US" altLang="ko-KR" spc="-150" dirty="0">
                <a:solidFill>
                  <a:srgbClr val="00B0F0"/>
                </a:solidFill>
                <a:latin typeface="+mj-ea"/>
                <a:ea typeface="+mj-ea"/>
              </a:endParaRPr>
            </a:p>
            <a:p>
              <a:pPr algn="ctr"/>
              <a:r>
                <a:rPr lang="ko-KR" altLang="en-US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알고리즘 구현 시작</a:t>
              </a:r>
              <a:endParaRPr lang="en-US" altLang="ko-KR" strike="sngStrike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49" name="사각형: 둥근 모서리 48">
              <a:extLst>
                <a:ext uri="{FF2B5EF4-FFF2-40B4-BE49-F238E27FC236}">
                  <a16:creationId xmlns:a16="http://schemas.microsoft.com/office/drawing/2014/main" id="{102AB638-BDDB-471C-9CB2-7DAD8B946CA6}"/>
                </a:ext>
              </a:extLst>
            </p:cNvPr>
            <p:cNvSpPr/>
            <p:nvPr/>
          </p:nvSpPr>
          <p:spPr>
            <a:xfrm>
              <a:off x="-858379" y="5030069"/>
              <a:ext cx="832855" cy="402892"/>
            </a:xfrm>
            <a:prstGeom prst="roundRect">
              <a:avLst/>
            </a:prstGeom>
            <a:solidFill>
              <a:schemeClr val="accent2"/>
            </a:solidFill>
            <a:ln>
              <a:solidFill>
                <a:srgbClr val="FDDE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AI</a:t>
              </a:r>
              <a:endParaRPr lang="ko-KR" altLang="en-US" sz="18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</p:grp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8349E171-3235-4EFB-A0E3-FB2D91C49B03}"/>
              </a:ext>
            </a:extLst>
          </p:cNvPr>
          <p:cNvSpPr/>
          <p:nvPr/>
        </p:nvSpPr>
        <p:spPr>
          <a:xfrm>
            <a:off x="9062737" y="6419850"/>
            <a:ext cx="1688631" cy="371475"/>
          </a:xfrm>
          <a:prstGeom prst="roundRect">
            <a:avLst/>
          </a:prstGeom>
          <a:solidFill>
            <a:schemeClr val="accent2"/>
          </a:solidFill>
          <a:ln>
            <a:solidFill>
              <a:srgbClr val="FDDE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1/26 – 2/8</a:t>
            </a:r>
            <a:endParaRPr lang="ko-KR" altLang="en-US" sz="1800" spc="-15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6" name="화살표: 오른쪽 4">
            <a:extLst>
              <a:ext uri="{FF2B5EF4-FFF2-40B4-BE49-F238E27FC236}">
                <a16:creationId xmlns:a16="http://schemas.microsoft.com/office/drawing/2014/main" id="{7546EC46-94FF-E74D-8C70-48E49FA644C4}"/>
              </a:ext>
            </a:extLst>
          </p:cNvPr>
          <p:cNvSpPr/>
          <p:nvPr/>
        </p:nvSpPr>
        <p:spPr>
          <a:xfrm>
            <a:off x="4200134" y="3998026"/>
            <a:ext cx="1057634" cy="523875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사각형: 둥근 모서리 43">
            <a:extLst>
              <a:ext uri="{FF2B5EF4-FFF2-40B4-BE49-F238E27FC236}">
                <a16:creationId xmlns:a16="http://schemas.microsoft.com/office/drawing/2014/main" id="{FEF59DF5-1EF0-CE46-A298-04520701A652}"/>
              </a:ext>
            </a:extLst>
          </p:cNvPr>
          <p:cNvSpPr/>
          <p:nvPr/>
        </p:nvSpPr>
        <p:spPr>
          <a:xfrm>
            <a:off x="9027189" y="2405161"/>
            <a:ext cx="2211426" cy="3958034"/>
          </a:xfrm>
          <a:prstGeom prst="roundRect">
            <a:avLst>
              <a:gd name="adj" fmla="val 7851"/>
            </a:avLst>
          </a:prstGeom>
          <a:noFill/>
          <a:ln w="28575">
            <a:solidFill>
              <a:srgbClr val="FDDE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유저 관리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 algn="ctr"/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 algn="ctr"/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포트폴리오 업로드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 algn="ctr"/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 algn="ctr"/>
            <a:r>
              <a:rPr lang="en-US" altLang="ko-KR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Github</a:t>
            </a: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연동을 통한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 algn="ctr"/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 언어 및 </a:t>
            </a:r>
            <a:r>
              <a:rPr lang="ko-KR" altLang="en-US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기술스택</a:t>
            </a: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분석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1" name="사각형: 둥근 모서리 45">
            <a:extLst>
              <a:ext uri="{FF2B5EF4-FFF2-40B4-BE49-F238E27FC236}">
                <a16:creationId xmlns:a16="http://schemas.microsoft.com/office/drawing/2014/main" id="{DD388CB6-91A6-F140-B59B-4CB1B4CB7772}"/>
              </a:ext>
            </a:extLst>
          </p:cNvPr>
          <p:cNvSpPr/>
          <p:nvPr/>
        </p:nvSpPr>
        <p:spPr>
          <a:xfrm>
            <a:off x="9554979" y="2207699"/>
            <a:ext cx="1196390" cy="402892"/>
          </a:xfrm>
          <a:prstGeom prst="roundRect">
            <a:avLst/>
          </a:prstGeom>
          <a:solidFill>
            <a:schemeClr val="accent2"/>
          </a:solidFill>
          <a:ln>
            <a:solidFill>
              <a:srgbClr val="FDDE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Function</a:t>
            </a:r>
            <a:endParaRPr lang="ko-KR" altLang="en-US" sz="1800" spc="-15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7" name="화살표: 오른쪽 4">
            <a:extLst>
              <a:ext uri="{FF2B5EF4-FFF2-40B4-BE49-F238E27FC236}">
                <a16:creationId xmlns:a16="http://schemas.microsoft.com/office/drawing/2014/main" id="{226A48CE-3974-834C-B22C-BF93195B7543}"/>
              </a:ext>
            </a:extLst>
          </p:cNvPr>
          <p:cNvSpPr/>
          <p:nvPr/>
        </p:nvSpPr>
        <p:spPr>
          <a:xfrm>
            <a:off x="8456698" y="4198440"/>
            <a:ext cx="714278" cy="371475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1919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YELLOW_">
      <a:dk1>
        <a:sysClr val="windowText" lastClr="000000"/>
      </a:dk1>
      <a:lt1>
        <a:sysClr val="window" lastClr="FFFFFF"/>
      </a:lt1>
      <a:dk2>
        <a:srgbClr val="7F7F7F"/>
      </a:dk2>
      <a:lt2>
        <a:srgbClr val="E7E6E6"/>
      </a:lt2>
      <a:accent1>
        <a:srgbClr val="FBCE01"/>
      </a:accent1>
      <a:accent2>
        <a:srgbClr val="FDDE45"/>
      </a:accent2>
      <a:accent3>
        <a:srgbClr val="D8BEA7"/>
      </a:accent3>
      <a:accent4>
        <a:srgbClr val="A6A7A9"/>
      </a:accent4>
      <a:accent5>
        <a:srgbClr val="EDE5D5"/>
      </a:accent5>
      <a:accent6>
        <a:srgbClr val="FCFBF7"/>
      </a:accent6>
      <a:hlink>
        <a:srgbClr val="595959"/>
      </a:hlink>
      <a:folHlink>
        <a:srgbClr val="595959"/>
      </a:folHlink>
    </a:clrScheme>
    <a:fontScheme name="요즘 유행 스타일">
      <a:majorFont>
        <a:latin typeface="Arial Nova"/>
        <a:ea typeface="나눔스퀘어 Bold"/>
        <a:cs typeface=""/>
      </a:majorFont>
      <a:minorFont>
        <a:latin typeface="Arial Nova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3135</TotalTime>
  <Words>170</Words>
  <Application>Microsoft Macintosh PowerPoint</Application>
  <PresentationFormat>와이드스크린</PresentationFormat>
  <Paragraphs>80</Paragraphs>
  <Slides>10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Arial Nova</vt:lpstr>
      <vt:lpstr>Arial</vt:lpstr>
      <vt:lpstr>나눔스퀘어 Bold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서 원호</cp:lastModifiedBy>
  <cp:revision>137</cp:revision>
  <dcterms:created xsi:type="dcterms:W3CDTF">2020-12-13T00:02:47Z</dcterms:created>
  <dcterms:modified xsi:type="dcterms:W3CDTF">2022-01-26T06:01:11Z</dcterms:modified>
</cp:coreProperties>
</file>