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315" r:id="rId3"/>
    <p:sldId id="377" r:id="rId4"/>
    <p:sldId id="365" r:id="rId5"/>
    <p:sldId id="379" r:id="rId6"/>
    <p:sldId id="380" r:id="rId7"/>
    <p:sldId id="320" r:id="rId8"/>
    <p:sldId id="324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36" r:id="rId24"/>
    <p:sldId id="332" r:id="rId25"/>
    <p:sldId id="370" r:id="rId26"/>
    <p:sldId id="369" r:id="rId27"/>
    <p:sldId id="358" r:id="rId28"/>
    <p:sldId id="374" r:id="rId29"/>
    <p:sldId id="287" r:id="rId30"/>
    <p:sldId id="29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77"/>
            <p14:sldId id="365"/>
            <p14:sldId id="379"/>
            <p14:sldId id="380"/>
            <p14:sldId id="320"/>
            <p14:sldId id="324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설계단계" id="{079FB007-4044-4E60-AD09-4E9512A5438F}">
          <p14:sldIdLst>
            <p14:sldId id="394"/>
            <p14:sldId id="336"/>
            <p14:sldId id="332"/>
            <p14:sldId id="370"/>
            <p14:sldId id="369"/>
            <p14:sldId id="358"/>
            <p14:sldId id="374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766" autoAdjust="0"/>
  </p:normalViewPr>
  <p:slideViewPr>
    <p:cSldViewPr>
      <p:cViewPr varScale="1">
        <p:scale>
          <a:sx n="75" d="100"/>
          <a:sy n="75" d="100"/>
        </p:scale>
        <p:origin x="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3.emf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emf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1F3414-F7D1-8058-ABA5-8904BF91BDA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19559"/>
          <a:ext cx="609600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모든 경기 승률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최고 득점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그동안 상대 했던 선수리스트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경기 횟수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승률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클릭 시 해당 선수와 진행했던 경기 정보창으로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한달 단위 캘린더로 해당 달에 우승 및 패배 표시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날짜 클릭 시 해당 날 우승 및 패배 표시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우승 및 패배 표시 버튼 클릭 시 해당 경기관련 데이터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1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한달 동안 우승 및 패배 비율</a:t>
                      </a:r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01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2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game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DE7082-2DE0-6A68-69C8-C0E706EA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06" y="1584921"/>
            <a:ext cx="6604450" cy="2965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66C29B-4E86-2877-AB81-EB8E5EE3F4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521"/>
          <a:stretch/>
        </p:blipFill>
        <p:spPr>
          <a:xfrm>
            <a:off x="3834376" y="4612552"/>
            <a:ext cx="3833968" cy="1584176"/>
          </a:xfrm>
          <a:prstGeom prst="rect">
            <a:avLst/>
          </a:prstGeom>
        </p:spPr>
      </p:pic>
      <p:sp>
        <p:nvSpPr>
          <p:cNvPr id="28" name="Oval 146">
            <a:extLst>
              <a:ext uri="{FF2B5EF4-FFF2-40B4-BE49-F238E27FC236}">
                <a16:creationId xmlns:a16="http://schemas.microsoft.com/office/drawing/2014/main" id="{B3638FC1-4007-F080-1F4E-77720579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218975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30" name="Oval 146">
            <a:extLst>
              <a:ext uri="{FF2B5EF4-FFF2-40B4-BE49-F238E27FC236}">
                <a16:creationId xmlns:a16="http://schemas.microsoft.com/office/drawing/2014/main" id="{8323EA0C-520A-6BD9-D82E-2437E713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386104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31" name="Oval 146">
            <a:extLst>
              <a:ext uri="{FF2B5EF4-FFF2-40B4-BE49-F238E27FC236}">
                <a16:creationId xmlns:a16="http://schemas.microsoft.com/office/drawing/2014/main" id="{1FFA401D-E5F7-D3A8-08E0-91FF5DAC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391" y="479715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grpSp>
        <p:nvGrpSpPr>
          <p:cNvPr id="33" name="Group 94">
            <a:extLst>
              <a:ext uri="{FF2B5EF4-FFF2-40B4-BE49-F238E27FC236}">
                <a16:creationId xmlns:a16="http://schemas.microsoft.com/office/drawing/2014/main" id="{EDB624B8-E4E5-E317-1236-4B047107C3F8}"/>
              </a:ext>
            </a:extLst>
          </p:cNvPr>
          <p:cNvGrpSpPr>
            <a:grpSpLocks/>
          </p:cNvGrpSpPr>
          <p:nvPr/>
        </p:nvGrpSpPr>
        <p:grpSpPr bwMode="auto">
          <a:xfrm>
            <a:off x="8688951" y="1522412"/>
            <a:ext cx="387350" cy="4674315"/>
            <a:chOff x="193" y="1290"/>
            <a:chExt cx="244" cy="1181"/>
          </a:xfrm>
        </p:grpSpPr>
        <p:sp>
          <p:nvSpPr>
            <p:cNvPr id="34" name="Text Box 95">
              <a:extLst>
                <a:ext uri="{FF2B5EF4-FFF2-40B4-BE49-F238E27FC236}">
                  <a16:creationId xmlns:a16="http://schemas.microsoft.com/office/drawing/2014/main" id="{C42CDEBF-E26E-7BFF-7A02-49420B8A4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35" name="Line 96">
              <a:extLst>
                <a:ext uri="{FF2B5EF4-FFF2-40B4-BE49-F238E27FC236}">
                  <a16:creationId xmlns:a16="http://schemas.microsoft.com/office/drawing/2014/main" id="{FA87CAD9-68A9-0413-A08F-860C7CB6C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97">
              <a:extLst>
                <a:ext uri="{FF2B5EF4-FFF2-40B4-BE49-F238E27FC236}">
                  <a16:creationId xmlns:a16="http://schemas.microsoft.com/office/drawing/2014/main" id="{E5857129-8A43-3DB4-EED7-2A1BDC4F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98">
              <a:extLst>
                <a:ext uri="{FF2B5EF4-FFF2-40B4-BE49-F238E27FC236}">
                  <a16:creationId xmlns:a16="http://schemas.microsoft.com/office/drawing/2014/main" id="{967C346D-2034-477C-6BF1-9FC43765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8" name="Group 94">
            <a:extLst>
              <a:ext uri="{FF2B5EF4-FFF2-40B4-BE49-F238E27FC236}">
                <a16:creationId xmlns:a16="http://schemas.microsoft.com/office/drawing/2014/main" id="{97211FDA-1DA0-8488-22D9-2C7CFEACA27A}"/>
              </a:ext>
            </a:extLst>
          </p:cNvPr>
          <p:cNvGrpSpPr>
            <a:grpSpLocks/>
          </p:cNvGrpSpPr>
          <p:nvPr/>
        </p:nvGrpSpPr>
        <p:grpSpPr bwMode="auto">
          <a:xfrm>
            <a:off x="7191387" y="4684559"/>
            <a:ext cx="387350" cy="1440161"/>
            <a:chOff x="193" y="1290"/>
            <a:chExt cx="244" cy="1181"/>
          </a:xfrm>
          <a:solidFill>
            <a:schemeClr val="bg1"/>
          </a:solidFill>
        </p:grpSpPr>
        <p:sp>
          <p:nvSpPr>
            <p:cNvPr id="39" name="Text Box 95">
              <a:extLst>
                <a:ext uri="{FF2B5EF4-FFF2-40B4-BE49-F238E27FC236}">
                  <a16:creationId xmlns:a16="http://schemas.microsoft.com/office/drawing/2014/main" id="{854A8D28-4F4B-4FE6-DDA3-98CEC729D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40" name="Line 96">
              <a:extLst>
                <a:ext uri="{FF2B5EF4-FFF2-40B4-BE49-F238E27FC236}">
                  <a16:creationId xmlns:a16="http://schemas.microsoft.com/office/drawing/2014/main" id="{B3E77967-7EA0-0DA6-703D-79FF46DA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grp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97">
              <a:extLst>
                <a:ext uri="{FF2B5EF4-FFF2-40B4-BE49-F238E27FC236}">
                  <a16:creationId xmlns:a16="http://schemas.microsoft.com/office/drawing/2014/main" id="{0503133C-032E-E639-4B45-040FE13A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grpFill/>
            <a:ln w="9360">
              <a:solidFill>
                <a:srgbClr val="D9D9D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98">
              <a:extLst>
                <a:ext uri="{FF2B5EF4-FFF2-40B4-BE49-F238E27FC236}">
                  <a16:creationId xmlns:a16="http://schemas.microsoft.com/office/drawing/2014/main" id="{FC26A245-9BFE-2618-A607-C5952FF2F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grpFill/>
            <a:ln w="9360">
              <a:solidFill>
                <a:srgbClr val="D9D9D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10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1F3414-F7D1-8058-ABA5-8904BF91BDA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53144"/>
          <a:ext cx="6096000" cy="139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렐리</a:t>
                      </a:r>
                      <a:r>
                        <a:rPr lang="ko-KR" altLang="en-US" sz="1100" dirty="0"/>
                        <a:t> 별 경기 영상 및 총 경기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총 이동 거리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주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사용자와 상대선수의 바운드 위치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바운드 위치 확률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바운드 클릭 시 해당 바운드시간에 두 선수 위치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8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196752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upload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1F3414-F7D1-8058-ABA5-8904BF91BDA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721903"/>
          <a:ext cx="6096000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렐리</a:t>
                      </a:r>
                      <a:r>
                        <a:rPr lang="ko-KR" altLang="en-US" sz="1100" dirty="0"/>
                        <a:t> 별 경기 영상 및 총 경기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총 이동 거리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주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사용자와 상대선수의 바운드 위치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바운드 위치 확률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98B0F0E-4CC2-4D31-B558-287B8919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1309"/>
            <a:ext cx="9144000" cy="4152900"/>
          </a:xfrm>
          <a:prstGeom prst="rect">
            <a:avLst/>
          </a:prstGeom>
        </p:spPr>
      </p:pic>
      <p:sp>
        <p:nvSpPr>
          <p:cNvPr id="13" name="Oval 146">
            <a:extLst>
              <a:ext uri="{FF2B5EF4-FFF2-40B4-BE49-F238E27FC236}">
                <a16:creationId xmlns:a16="http://schemas.microsoft.com/office/drawing/2014/main" id="{6CDFC850-5662-9B62-C05B-1A495726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3310443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F798-FA96-AB62-1E31-A2EA528C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41" y="3796873"/>
            <a:ext cx="2788627" cy="2742039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30103AD-8E43-6378-5A6C-D7C2325ADEA0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045756" y="3481733"/>
            <a:ext cx="2022193" cy="315140"/>
          </a:xfrm>
          <a:prstGeom prst="bentConnector2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146">
            <a:extLst>
              <a:ext uri="{FF2B5EF4-FFF2-40B4-BE49-F238E27FC236}">
                <a16:creationId xmlns:a16="http://schemas.microsoft.com/office/drawing/2014/main" id="{9B89515D-ED4A-B997-C2A7-67FF790C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639" y="3396009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30" name="Oval 146">
            <a:extLst>
              <a:ext uri="{FF2B5EF4-FFF2-40B4-BE49-F238E27FC236}">
                <a16:creationId xmlns:a16="http://schemas.microsoft.com/office/drawing/2014/main" id="{3220F706-36E2-3568-6201-8AA744F85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160" y="361124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sp>
        <p:nvSpPr>
          <p:cNvPr id="31" name="Oval 146">
            <a:extLst>
              <a:ext uri="{FF2B5EF4-FFF2-40B4-BE49-F238E27FC236}">
                <a16:creationId xmlns:a16="http://schemas.microsoft.com/office/drawing/2014/main" id="{ACEAD4B7-2119-B5D2-46A7-66E871C3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495" y="3893833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65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9E116BE1-DEE4-FF5D-3754-F8D8D1DF4769}"/>
              </a:ext>
            </a:extLst>
          </p:cNvPr>
          <p:cNvGraphicFramePr>
            <a:graphicFrameLocks noGrp="1"/>
          </p:cNvGraphicFramePr>
          <p:nvPr/>
        </p:nvGraphicFramePr>
        <p:xfrm>
          <a:off x="1356320" y="2419559"/>
          <a:ext cx="60960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해당 경기 점수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형식을 지키지 않으면 제출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경기 날짜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클릭 시 캘린더 띄우기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경기 영상 업로드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Mp4 </a:t>
                      </a:r>
                      <a:r>
                        <a:rPr lang="ko-KR" altLang="en-US" sz="1100" dirty="0"/>
                        <a:t>형식이 아니면 제출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제출 버튼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제출 형식이 모두 맞은 경우에만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1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0A518C-1990-70F9-81F1-B9DD954D3E6F}"/>
              </a:ext>
            </a:extLst>
          </p:cNvPr>
          <p:cNvSpPr/>
          <p:nvPr/>
        </p:nvSpPr>
        <p:spPr>
          <a:xfrm>
            <a:off x="1251422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A47F4B-AB84-C155-8C03-FDEC7AF48B5E}"/>
              </a:ext>
            </a:extLst>
          </p:cNvPr>
          <p:cNvSpPr/>
          <p:nvPr/>
        </p:nvSpPr>
        <p:spPr>
          <a:xfrm>
            <a:off x="2763590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B57D04-BF78-667C-8ED8-A952BC0B5812}"/>
              </a:ext>
            </a:extLst>
          </p:cNvPr>
          <p:cNvSpPr/>
          <p:nvPr/>
        </p:nvSpPr>
        <p:spPr>
          <a:xfrm>
            <a:off x="2763590" y="2398643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77527-9EB0-A864-C101-2596CA33B416}"/>
              </a:ext>
            </a:extLst>
          </p:cNvPr>
          <p:cNvSpPr/>
          <p:nvPr/>
        </p:nvSpPr>
        <p:spPr>
          <a:xfrm>
            <a:off x="4275758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경기리스트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ACE990-0AB9-6915-D9F8-2BCFE8B4AEAC}"/>
              </a:ext>
            </a:extLst>
          </p:cNvPr>
          <p:cNvSpPr/>
          <p:nvPr/>
        </p:nvSpPr>
        <p:spPr>
          <a:xfrm>
            <a:off x="4275758" y="304157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24AA28-6EE8-D40C-14F7-313156DAF4B0}"/>
              </a:ext>
            </a:extLst>
          </p:cNvPr>
          <p:cNvSpPr/>
          <p:nvPr/>
        </p:nvSpPr>
        <p:spPr>
          <a:xfrm>
            <a:off x="4275758" y="3684509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경기 업로드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64BCB-2D4C-A7D6-A416-54A130688764}"/>
              </a:ext>
            </a:extLst>
          </p:cNvPr>
          <p:cNvSpPr/>
          <p:nvPr/>
        </p:nvSpPr>
        <p:spPr>
          <a:xfrm>
            <a:off x="4275758" y="4323643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가이드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81E8A4-4D87-DDB3-69DE-CAA754E97AAF}"/>
              </a:ext>
            </a:extLst>
          </p:cNvPr>
          <p:cNvSpPr/>
          <p:nvPr/>
        </p:nvSpPr>
        <p:spPr>
          <a:xfrm>
            <a:off x="5787926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E689C4-2ACE-F565-1F7A-5FB54DDB86E8}"/>
              </a:ext>
            </a:extLst>
          </p:cNvPr>
          <p:cNvSpPr/>
          <p:nvPr/>
        </p:nvSpPr>
        <p:spPr>
          <a:xfrm>
            <a:off x="5787926" y="2402032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A98353-00F5-93B9-1F27-F200A09ACD08}"/>
              </a:ext>
            </a:extLst>
          </p:cNvPr>
          <p:cNvSpPr/>
          <p:nvPr/>
        </p:nvSpPr>
        <p:spPr>
          <a:xfrm>
            <a:off x="5786783" y="304157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상대 선수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0BBC93-7EE2-61E2-4BCD-B2F67E41971C}"/>
              </a:ext>
            </a:extLst>
          </p:cNvPr>
          <p:cNvSpPr/>
          <p:nvPr/>
        </p:nvSpPr>
        <p:spPr>
          <a:xfrm>
            <a:off x="5786783" y="4323643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업로드 방식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062602-05DA-D406-6F77-DE6C9A2A82F3}"/>
              </a:ext>
            </a:extLst>
          </p:cNvPr>
          <p:cNvSpPr/>
          <p:nvPr/>
        </p:nvSpPr>
        <p:spPr>
          <a:xfrm>
            <a:off x="5786783" y="4961401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사이트 소개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75B92B-72A3-9DFC-32FD-5802072C9A61}"/>
              </a:ext>
            </a:extLst>
          </p:cNvPr>
          <p:cNvSpPr/>
          <p:nvPr/>
        </p:nvSpPr>
        <p:spPr>
          <a:xfrm>
            <a:off x="4275758" y="5599159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로그아웃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42DE63-BE3D-EAC7-F68E-FB6D1BB3D5B3}"/>
              </a:ext>
            </a:extLst>
          </p:cNvPr>
          <p:cNvCxnSpPr>
            <a:stCxn id="2" idx="3"/>
            <a:endCxn id="14" idx="1"/>
          </p:cNvCxnSpPr>
          <p:nvPr/>
        </p:nvCxnSpPr>
        <p:spPr>
          <a:xfrm>
            <a:off x="2411760" y="1988840"/>
            <a:ext cx="351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77B7DF-22C2-725E-B7FF-C0B22346364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923928" y="1988840"/>
            <a:ext cx="351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762B83E-19C8-613B-AB09-999CEBF371AB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5436096" y="1988840"/>
            <a:ext cx="351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58A9E8-4502-9F3B-E2B8-30EB619DC466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436096" y="3257600"/>
            <a:ext cx="350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706993-8C2C-45F3-97FF-DB904CB667D0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436096" y="4539667"/>
            <a:ext cx="350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1873B3C-C8B7-E0EF-0A1A-B75495F61639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2362719" y="2213795"/>
            <a:ext cx="625827" cy="1759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29E7737-B2B4-991A-FFF9-6012B340DF8E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3553420" y="2535262"/>
            <a:ext cx="1268760" cy="1759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7AB5651-52B9-0169-62C2-7FAED39BC4C6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3230265" y="2855039"/>
            <a:ext cx="1915071" cy="1759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0B8630E-0366-0CAE-4DA7-3E87F138C930}"/>
              </a:ext>
            </a:extLst>
          </p:cNvPr>
          <p:cNvCxnSpPr>
            <a:endCxn id="23" idx="1"/>
          </p:cNvCxnSpPr>
          <p:nvPr/>
        </p:nvCxnSpPr>
        <p:spPr>
          <a:xfrm rot="16200000" flipH="1">
            <a:off x="2910697" y="3174605"/>
            <a:ext cx="2554207" cy="1759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10B290F-40E0-209F-5770-024449569738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2272939" y="3812363"/>
            <a:ext cx="3829723" cy="1759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EB65369-F54D-1183-9A6F-71A1EDA54706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5383384" y="2213513"/>
            <a:ext cx="632597" cy="17648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5F0B377-8E0F-5CD9-E0B5-9A64895645CA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5392342" y="4782984"/>
            <a:ext cx="613538" cy="1753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6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로그인 후 이용할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로그인하면 메인 화면으로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SIGNUP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페이지로 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F1613E-B393-4117-4CEE-4C14187A2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21" t="17540" r="27034" b="6183"/>
          <a:stretch/>
        </p:blipFill>
        <p:spPr>
          <a:xfrm>
            <a:off x="212191" y="2335247"/>
            <a:ext cx="273630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신규회원을 위한 회원가입 페이지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∎형식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이메일 형식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체크 및 비밀번호와 비밀번호 확인 체크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∎중복 이메일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서버로부터 이미 있는 이메일이라는 에러 메시지를 받으면 유저한테 다른 이메일 요구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4AEF35-47AA-DFD5-4333-7288FF645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04" r="20427"/>
          <a:stretch/>
        </p:blipFill>
        <p:spPr>
          <a:xfrm>
            <a:off x="244872" y="2348881"/>
            <a:ext cx="269255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사이드 바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페이지 이동을 쉽게 할 수 있도록 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회원가입을 제외한 모든 페이지에 보여줌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∎페이지 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이동하고자 하는 페이지 버튼을 누르면 해당 페이지로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∎로그아웃 버튼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로그아웃 버튼을 누르면 로그아웃 후 로그인 화면으로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사이드 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209913-99D1-D274-D80E-C85D1815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1640063"/>
            <a:ext cx="1411677" cy="37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447851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데이터 시각화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경기를 게임 별로 잘라서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해당 경기의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렐리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횟수 표시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선수 이동에 관한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히트맵과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공 바운드를 시각화 하여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바운드 클릭 시 해당 바운드 일 때 두 선수 위치 표시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∎경기 영상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영상을 게임 별로 나누어 게임 순서 클릭 시 해당 게임 영상을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∎바운드 위치 세분화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바운드 위치를 총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가지로 나누어 각 위치 별 확률을 계산해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 시각화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CABA689-16E5-9ADE-2920-AB5D2EB3ADA8}"/>
              </a:ext>
            </a:extLst>
          </p:cNvPr>
          <p:cNvGrpSpPr/>
          <p:nvPr/>
        </p:nvGrpSpPr>
        <p:grpSpPr>
          <a:xfrm>
            <a:off x="156664" y="1494616"/>
            <a:ext cx="2808312" cy="4163429"/>
            <a:chOff x="107504" y="1958548"/>
            <a:chExt cx="2808312" cy="41634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C81BA1-1F43-306D-7D5F-C8EC4F961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636" r="9899"/>
            <a:stretch/>
          </p:blipFill>
          <p:spPr>
            <a:xfrm>
              <a:off x="107504" y="1958548"/>
              <a:ext cx="2808312" cy="20630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59A7A6-18F6-7EB6-8DBA-6BB597E00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302"/>
            <a:stretch/>
          </p:blipFill>
          <p:spPr>
            <a:xfrm>
              <a:off x="107504" y="4021606"/>
              <a:ext cx="2808312" cy="2100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37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37853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 프로필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모든 경기 데이터들의 총합을 시각화 하여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기본 정보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월 별로 사용자에게 경기 데이터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∎월 단위로 데이터 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캘린더를 조작해 달이 변경될 때마다 해당 달에 대한 우승 및 패배 횟수를 도넛 그래프로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∎상대 선수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그동안 상대했던 선수들의 리스트를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선수와의 경기 횟수 및 승률을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프로필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2945EE-6963-DB6C-AD9F-BDC114AED8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5" r="8286"/>
          <a:stretch/>
        </p:blipFill>
        <p:spPr>
          <a:xfrm>
            <a:off x="181703" y="2587541"/>
            <a:ext cx="2834381" cy="16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영상 업로드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분석하고자 하는 영상 업로드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영상에 대한 정보도 같이 업로드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∎형식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“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점수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상대선수 점수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”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형식으로 주어야 하므로 형식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∎영상 형식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Mp4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형식만 가능하므로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mp4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형식이 맞는지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영상 업로드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54DD79-BB1D-CAA1-A78D-8FA5DC41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2" y="2722679"/>
            <a:ext cx="2857322" cy="16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C8B33D-BBEB-BF4F-5C10-A28B00A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F9168A-6C55-86EC-052B-33D9BA7A0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74775"/>
            <a:ext cx="6781800" cy="498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359E5-A1FD-D5F7-5816-1CF93A2048E3}"/>
              </a:ext>
            </a:extLst>
          </p:cNvPr>
          <p:cNvSpPr txBox="1"/>
          <p:nvPr/>
        </p:nvSpPr>
        <p:spPr>
          <a:xfrm>
            <a:off x="3419872" y="69269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영상 업로드 및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2394348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ED1CE0-999C-B96B-06FC-56CA5F4AE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1" y="1620745"/>
            <a:ext cx="4058429" cy="3867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F3A3D8-FCC7-D256-C4EC-B3633A3A8741}"/>
              </a:ext>
            </a:extLst>
          </p:cNvPr>
          <p:cNvSpPr/>
          <p:nvPr/>
        </p:nvSpPr>
        <p:spPr>
          <a:xfrm>
            <a:off x="4860032" y="1617918"/>
            <a:ext cx="3744416" cy="36084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동영상의 길이와 프레임 등의 각종 정보를 파악한 후 재생을 시작한다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OpenCV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선수를 추적한다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TrackNet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공을 추적한다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선수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성공 시 다음 프레임으로 넘어간다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성공 시 다음 프레임으로 넘어간다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공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트래킹에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실패했다면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None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리턴한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후 다음 프레임으로 넘어간다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마지막까지 반복한다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마지막 프레임까지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트래킹이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끝나면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트래킹된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선수 및 공을 이용하여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바운스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위치 및 시점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 속도를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Csv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형태의 파일로 저장한다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2089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680268"/>
            <a:ext cx="8728070" cy="2506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0F75E1-7A2E-0D43-042B-4A40A25C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3EDBC3-1E8E-8FDE-80A6-B94BDA3DF7B8}"/>
              </a:ext>
            </a:extLst>
          </p:cNvPr>
          <p:cNvSpPr/>
          <p:nvPr/>
        </p:nvSpPr>
        <p:spPr>
          <a:xfrm>
            <a:off x="424356" y="1579931"/>
            <a:ext cx="8396116" cy="1849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TrackNet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딥러닝 네트워크</a:t>
            </a:r>
            <a:endParaRPr lang="en-US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원본 영상에서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레이어를 통해 특징을 추출하며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최종적으로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가우시안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확률로써의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특징의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히트맵을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추출한다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추출된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히트맵은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ball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위치 정보를 가지고 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ILSVRC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대회 우승 기록이 있는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VGG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 bone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사용하였으며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VGG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합성곱과정을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거친 다음 활성함수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배치 정규화 레이어를 거쳐 특징을 추출한다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레이어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정규화까지를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블록으로 처리한다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신경망은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블록으로 쌓여져 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" name="그림 19" descr="PDF] Tennis ball tracking for automatic annotation of broadcast tennis  video | Semantic Scholar">
            <a:extLst>
              <a:ext uri="{FF2B5EF4-FFF2-40B4-BE49-F238E27FC236}">
                <a16:creationId xmlns:a16="http://schemas.microsoft.com/office/drawing/2014/main" id="{1B7A75D1-6C54-B049-D964-525D8BC4E1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2"/>
          <a:stretch/>
        </p:blipFill>
        <p:spPr bwMode="auto">
          <a:xfrm>
            <a:off x="420268" y="3814584"/>
            <a:ext cx="2805392" cy="240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oachAI · AI for Sports">
            <a:extLst>
              <a:ext uri="{FF2B5EF4-FFF2-40B4-BE49-F238E27FC236}">
                <a16:creationId xmlns:a16="http://schemas.microsoft.com/office/drawing/2014/main" id="{E2848DEF-4F14-AC38-1B9A-9ACC1CCF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59701"/>
            <a:ext cx="4623670" cy="2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080B8D-A736-72FE-92D4-13A3856B2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3" y="1557897"/>
            <a:ext cx="3931285" cy="40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1722AC-A58D-08B6-55BE-32C5F2B8C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85003"/>
            <a:ext cx="4608512" cy="4764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6781CBD-D653-FC02-F334-ED8B03E0D87F}"/>
              </a:ext>
            </a:extLst>
          </p:cNvPr>
          <p:cNvSpPr/>
          <p:nvPr/>
        </p:nvSpPr>
        <p:spPr>
          <a:xfrm>
            <a:off x="329973" y="2049964"/>
            <a:ext cx="8559296" cy="4032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히트맵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예측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predict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model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.predict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.array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([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]))[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predict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.reshape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    (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tracknet_height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tracknet_width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n_classes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argmax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i="1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axis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cv2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이미지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uint8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로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변경해야만함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predict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.astype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uint8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heatmap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.resize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(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frame_width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frame_height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이미지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이진화작업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및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공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후보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트래킹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ret, heatmap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.threshold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heatmap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127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255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THRESH_BINARY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circles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.HoughCircles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heatmap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HOUGH_GRADIENT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                           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minDist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param1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50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param2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minRadius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maxRadius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7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89CC5-AE14-E46F-CAA7-1A3C12377B16}"/>
              </a:ext>
            </a:extLst>
          </p:cNvPr>
          <p:cNvSpPr/>
          <p:nvPr/>
        </p:nvSpPr>
        <p:spPr>
          <a:xfrm>
            <a:off x="64036" y="1541234"/>
            <a:ext cx="1656184" cy="408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공트래킹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4B4E5-2CB6-3386-AF86-79570C3FFD54}"/>
              </a:ext>
            </a:extLst>
          </p:cNvPr>
          <p:cNvSpPr/>
          <p:nvPr/>
        </p:nvSpPr>
        <p:spPr>
          <a:xfrm>
            <a:off x="64036" y="1541234"/>
            <a:ext cx="1656184" cy="408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바운드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8B135-6497-861C-8B09-02C0AF0E100B}"/>
              </a:ext>
            </a:extLst>
          </p:cNvPr>
          <p:cNvSpPr/>
          <p:nvPr/>
        </p:nvSpPr>
        <p:spPr>
          <a:xfrm>
            <a:off x="329973" y="2049964"/>
            <a:ext cx="8559296" cy="4032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Vs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from_2d_array_to_nested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Vs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.to_numpy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pandas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.concat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([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Xs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Ys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Vs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load the pre-trained classifier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clf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load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open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path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800" kern="0" dirty="0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Weight_ball</a:t>
            </a:r>
            <a:r>
              <a:rPr lang="en-US" altLang="ko-KR" sz="1800" kern="0" dirty="0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clf.pkl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800" kern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rb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'))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predicted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clf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.predict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idx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list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.where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predicted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)[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idx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.array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idx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882" y="1268760"/>
          <a:ext cx="8242236" cy="278184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8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Frontend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visual studio code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React.js(17.0.2)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라이브러리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Node.js(16.13.1)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Npm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명령어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 descr="한국 테니스도 컴퓨터 판정 '호크 아이' 뜬다">
            <a:extLst>
              <a:ext uri="{FF2B5EF4-FFF2-40B4-BE49-F238E27FC236}">
                <a16:creationId xmlns:a16="http://schemas.microsoft.com/office/drawing/2014/main" id="{DA38F2EA-6187-6E4F-1F40-DD6E29DE9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5" y="1412776"/>
            <a:ext cx="4445414" cy="246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PDF] Tennis ball tracking for automatic annotation of broadcast tennis  video | Semantic Scholar">
            <a:extLst>
              <a:ext uri="{FF2B5EF4-FFF2-40B4-BE49-F238E27FC236}">
                <a16:creationId xmlns:a16="http://schemas.microsoft.com/office/drawing/2014/main" id="{C0133C6F-EA02-5CA3-7F9C-B459EB18FB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9"/>
          <a:stretch/>
        </p:blipFill>
        <p:spPr bwMode="auto">
          <a:xfrm>
            <a:off x="5130270" y="779652"/>
            <a:ext cx="3660775" cy="310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58A7BF-E8DB-2976-B378-B0CDFBF562CA}"/>
              </a:ext>
            </a:extLst>
          </p:cNvPr>
          <p:cNvSpPr/>
          <p:nvPr/>
        </p:nvSpPr>
        <p:spPr>
          <a:xfrm>
            <a:off x="295423" y="4049223"/>
            <a:ext cx="8495621" cy="2307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TrackNet</a:t>
            </a:r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스포츠 애플리케이션에서 고속 및 작은 물체를 추적하기 위한 딥 러닝 네트워크로 공을 </a:t>
            </a:r>
            <a:r>
              <a:rPr lang="ko-KR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도달 범위의 </a:t>
            </a:r>
            <a:r>
              <a:rPr lang="ko-KR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정밀고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재현율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F1 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측정값은 각각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99.7%, 97.3% 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98.5%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l" latinLnBrk="1"/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자우퉁대학교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Yu-</a:t>
            </a:r>
            <a:r>
              <a:rPr lang="en-US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Chuan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Huang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교수 논문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778AD3B-F852-386D-900F-4BC1A4D3C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30286"/>
              </p:ext>
            </p:extLst>
          </p:nvPr>
        </p:nvGraphicFramePr>
        <p:xfrm>
          <a:off x="603350" y="1412776"/>
          <a:ext cx="8073105" cy="3378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314">
                  <a:extLst>
                    <a:ext uri="{9D8B030D-6E8A-4147-A177-3AD203B41FA5}">
                      <a16:colId xmlns:a16="http://schemas.microsoft.com/office/drawing/2014/main" val="14258482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16624475"/>
                    </a:ext>
                  </a:extLst>
                </a:gridCol>
                <a:gridCol w="5760639">
                  <a:extLst>
                    <a:ext uri="{9D8B030D-6E8A-4147-A177-3AD203B41FA5}">
                      <a16:colId xmlns:a16="http://schemas.microsoft.com/office/drawing/2014/main" val="3938197476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66493"/>
                  </a:ext>
                </a:extLst>
              </a:tr>
              <a:tr h="31002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S/W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해당 서비스를 이용하기 위해 로그인을 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3384"/>
                  </a:ext>
                </a:extLst>
              </a:tr>
              <a:tr h="2598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회원가입을 통해 </a:t>
                      </a:r>
                      <a:r>
                        <a:rPr lang="en-US" altLang="ko-KR" sz="1200" dirty="0"/>
                        <a:t>Id, password, </a:t>
                      </a:r>
                      <a:r>
                        <a:rPr lang="ko-KR" altLang="en-US" sz="1200" dirty="0"/>
                        <a:t>소속 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나이를 자신의 정보를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3971"/>
                  </a:ext>
                </a:extLst>
              </a:tr>
              <a:tr h="345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 영상 업로드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해당 서비스를 이용하기 위해 게임 영상을 업로드한다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업로드를 할 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경기 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상대방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승리여부를 함께 등록해야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03545"/>
                  </a:ext>
                </a:extLst>
              </a:tr>
              <a:tr h="310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업로드한 영상 중 경기 분석 데이터를 확인하고 싶은 경기를 선택한다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14883"/>
                  </a:ext>
                </a:extLst>
              </a:tr>
              <a:tr h="3380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 분석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경기 리스트에서 선택한 특정 경기의 정보를 볼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경기 정보는 선수 </a:t>
                      </a:r>
                      <a:r>
                        <a:rPr lang="ko-KR" altLang="en-US" sz="1200" dirty="0" err="1"/>
                        <a:t>히트맵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경기 중 </a:t>
                      </a:r>
                      <a:r>
                        <a:rPr lang="ko-KR" altLang="en-US" sz="1200" dirty="0" err="1"/>
                        <a:t>바운스</a:t>
                      </a:r>
                      <a:r>
                        <a:rPr lang="ko-KR" altLang="en-US" sz="1200" dirty="0"/>
                        <a:t> 위치 및 시점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경기장 위치 별 </a:t>
                      </a:r>
                      <a:r>
                        <a:rPr lang="ko-KR" altLang="en-US" sz="1200" dirty="0" err="1"/>
                        <a:t>바운스</a:t>
                      </a:r>
                      <a:r>
                        <a:rPr lang="ko-KR" altLang="en-US" sz="1200" dirty="0"/>
                        <a:t> 확률이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7089"/>
                  </a:ext>
                </a:extLst>
              </a:tr>
              <a:tr h="31002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자신의 정보를 볼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자신의 정보에는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나이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승률등을</a:t>
                      </a:r>
                      <a:r>
                        <a:rPr lang="ko-KR" altLang="en-US" sz="1200" dirty="0"/>
                        <a:t> 볼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5432"/>
                  </a:ext>
                </a:extLst>
              </a:tr>
              <a:tr h="3100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월별로 자신의 전적을 볼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08071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H/W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영상 촬영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해당 서비스를 이용하기 위해 테니스 경기를 촬영해야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5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B746A-EAE5-32A0-9826-419DD7FC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D1F862-5107-46B2-35A0-90BB9C2D34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22"/>
          <a:stretch/>
        </p:blipFill>
        <p:spPr>
          <a:xfrm>
            <a:off x="113257" y="2071850"/>
            <a:ext cx="4156968" cy="238509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BF5478-1120-A255-5B57-7F00013A7FAE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993351"/>
          <a:ext cx="4692007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156254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0656877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15393610"/>
                    </a:ext>
                  </a:extLst>
                </a:gridCol>
                <a:gridCol w="2531767">
                  <a:extLst>
                    <a:ext uri="{9D8B030D-6E8A-4147-A177-3AD203B41FA5}">
                      <a16:colId xmlns:a16="http://schemas.microsoft.com/office/drawing/2014/main" val="2248636215"/>
                    </a:ext>
                  </a:extLst>
                </a:gridCol>
              </a:tblGrid>
              <a:tr h="13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1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경기 영상 업로드 및 분석 정보 열람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57892"/>
                  </a:ext>
                </a:extLst>
              </a:tr>
              <a:tr h="1477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관련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사용자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0927"/>
                  </a:ext>
                </a:extLst>
              </a:tr>
              <a:tr h="14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보조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AWS S3, </a:t>
                      </a:r>
                      <a:r>
                        <a:rPr lang="ko-KR" altLang="en-US" sz="1000"/>
                        <a:t>서버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7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우선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난이도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사용자가 업로드한 영상을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S3</a:t>
                      </a:r>
                      <a:r>
                        <a:rPr lang="ko-KR" altLang="en-US" sz="1000" dirty="0"/>
                        <a:t>에 업로드 하는 능력 및 분석 정보들을 시각화 하여 보여주는 개발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1937390"/>
                  </a:ext>
                </a:extLst>
              </a:tr>
              <a:tr h="11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인증이 완료 되어 있어야 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인터넷에 지속적으로 연결되어 있어야 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34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사용자는 알맞은 각도에서 촬영한 영상을 업로드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사용자는 영상에 대한 정보를 업로드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AWS S3</a:t>
                      </a:r>
                      <a:r>
                        <a:rPr lang="ko-KR" altLang="en-US" sz="1000" dirty="0"/>
                        <a:t>에 는 영상 및 영상에 대한 정보 저장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사용자는 서버로부터 받은 분석 정보를 그래프로 볼 수 있음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58987"/>
                  </a:ext>
                </a:extLst>
              </a:tr>
              <a:tr h="293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대안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A1.</a:t>
                      </a:r>
                      <a:r>
                        <a:rPr lang="ko-KR" altLang="en-US" sz="1000" b="1" dirty="0"/>
                        <a:t> 사용자가 영상에 대한 정보를 제대로 작성하지 않았을 경우 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사용자가 정보를 작성할 수 있도록 안내 문구를 보여줌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제대로 이해하지 못하였을 경우 예시 페이지로 이동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/>
                        <a:t>A2.</a:t>
                      </a:r>
                      <a:r>
                        <a:rPr lang="ko-KR" altLang="en-US" sz="1000" b="1" dirty="0"/>
                        <a:t> 네트워크 연결 지연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초 이상 연결이 지연될 경우 실패 문구와 네트워크 확인을 바란다는 문구 전송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8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비기능적 요구사항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여러 경기가 있을 경우 최신 순으로 정렬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B746A-EAE5-32A0-9826-419DD7FC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BF5478-1120-A255-5B57-7F00013A7FAE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993351"/>
          <a:ext cx="4692007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156254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0656877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15393610"/>
                    </a:ext>
                  </a:extLst>
                </a:gridCol>
                <a:gridCol w="2531767">
                  <a:extLst>
                    <a:ext uri="{9D8B030D-6E8A-4147-A177-3AD203B41FA5}">
                      <a16:colId xmlns:a16="http://schemas.microsoft.com/office/drawing/2014/main" val="2248636215"/>
                    </a:ext>
                  </a:extLst>
                </a:gridCol>
              </a:tblGrid>
              <a:tr h="13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1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경기 영상 업로드 및 분석 정보 열람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57892"/>
                  </a:ext>
                </a:extLst>
              </a:tr>
              <a:tr h="1477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관련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0927"/>
                  </a:ext>
                </a:extLst>
              </a:tr>
              <a:tr h="14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보조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분석프로그램</a:t>
                      </a:r>
                      <a:r>
                        <a:rPr lang="en-US" altLang="ko-KR" sz="1000" dirty="0"/>
                        <a:t>, DATABASE, </a:t>
                      </a:r>
                      <a:r>
                        <a:rPr lang="ko-KR" altLang="en-US" sz="1000" dirty="0"/>
                        <a:t>서버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7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우선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난이도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업로드한 영상이 이상이 없는지 확인 후 분석프로그램 실행 및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분석 정보 저장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1937390"/>
                  </a:ext>
                </a:extLst>
              </a:tr>
              <a:tr h="211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영상을 업로드 해야함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인터넷에 지속적으로 연결되어 있어야 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34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사용자가 업로드한 영상에 이상이 있는지 확인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이상이 없다면 분석프로그램 실행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분석프로그램 종료 후 분석 데이터를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58987"/>
                  </a:ext>
                </a:extLst>
              </a:tr>
              <a:tr h="293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대안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A1.</a:t>
                      </a:r>
                      <a:r>
                        <a:rPr lang="ko-KR" altLang="en-US" sz="1000" b="1" dirty="0"/>
                        <a:t> 분석프로그램이 제대로 동작하지 못하는 경우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인터넷 등의 문제일 수 있어 최대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 다시 실행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같은 결과가 나오면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분석실패 문구 저장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/>
                        <a:t>A2.</a:t>
                      </a:r>
                      <a:r>
                        <a:rPr lang="ko-KR" altLang="en-US" sz="1000" b="1" dirty="0"/>
                        <a:t> 사용자가 업로드한 영상이 이상이 있는 경우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이상있는</a:t>
                      </a:r>
                      <a:r>
                        <a:rPr lang="ko-KR" altLang="en-US" sz="1000" dirty="0"/>
                        <a:t> 동영상이라 저장 후 사용자에게 보여줌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8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비기능적 요구사항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여러 경기 영상이 있을 경우 가장 오래된 영상을 먼저 분석 프로그램실행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10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17BC46-1C9B-89A8-4715-D446EC556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7504" y="2233684"/>
            <a:ext cx="4076407" cy="24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5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업로드</a:t>
            </a: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경기를 촬영합니다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촬영한 경기 영상을 웹페이지를 이용하여 업로드합니다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업로드 된 경기 영상을 영상 분석프로그램을 이용하여 분석하고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정보를 저장합니다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경기영상 정보보기</a:t>
            </a:r>
          </a:p>
          <a:p>
            <a:pPr lvl="0" algn="l" latinLnBrk="1"/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올린 경기를 토대로 리스트로 보여주고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사용자는 원하는 경기를 선택합니다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1"/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선택한 경기에 대한 정보를 표와 그래프를 이용하여 보여준다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D9F53E-BDE4-CDAB-66A9-40BFBE3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4" name="그래픽 3" descr="테니스">
            <a:extLst>
              <a:ext uri="{FF2B5EF4-FFF2-40B4-BE49-F238E27FC236}">
                <a16:creationId xmlns:a16="http://schemas.microsoft.com/office/drawing/2014/main" id="{70B8E136-19EB-1537-1518-037A9DAF8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66" y="1903119"/>
            <a:ext cx="596358" cy="596358"/>
          </a:xfrm>
          <a:prstGeom prst="rect">
            <a:avLst/>
          </a:prstGeom>
        </p:spPr>
      </p:pic>
      <p:pic>
        <p:nvPicPr>
          <p:cNvPr id="7" name="그래픽 6" descr="카메라">
            <a:extLst>
              <a:ext uri="{FF2B5EF4-FFF2-40B4-BE49-F238E27FC236}">
                <a16:creationId xmlns:a16="http://schemas.microsoft.com/office/drawing/2014/main" id="{F7DC5F4B-B302-02DD-3BDE-93923C9A0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993" y="2305401"/>
            <a:ext cx="750831" cy="750831"/>
          </a:xfrm>
          <a:prstGeom prst="rect">
            <a:avLst/>
          </a:prstGeom>
        </p:spPr>
      </p:pic>
      <p:pic>
        <p:nvPicPr>
          <p:cNvPr id="9" name="그래픽 8" descr="인터넷">
            <a:extLst>
              <a:ext uri="{FF2B5EF4-FFF2-40B4-BE49-F238E27FC236}">
                <a16:creationId xmlns:a16="http://schemas.microsoft.com/office/drawing/2014/main" id="{77B39350-70C8-8AFA-191A-6010E3878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0304" y="1903119"/>
            <a:ext cx="914400" cy="914400"/>
          </a:xfrm>
          <a:prstGeom prst="rect">
            <a:avLst/>
          </a:prstGeom>
        </p:spPr>
      </p:pic>
      <p:pic>
        <p:nvPicPr>
          <p:cNvPr id="24" name="그래픽 23" descr="테니스">
            <a:extLst>
              <a:ext uri="{FF2B5EF4-FFF2-40B4-BE49-F238E27FC236}">
                <a16:creationId xmlns:a16="http://schemas.microsoft.com/office/drawing/2014/main" id="{F487D5BB-2D79-2951-9703-CCD5A5D40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1372493" y="1903119"/>
            <a:ext cx="611482" cy="611481"/>
          </a:xfrm>
          <a:prstGeom prst="rect">
            <a:avLst/>
          </a:prstGeom>
        </p:spPr>
      </p:pic>
      <p:pic>
        <p:nvPicPr>
          <p:cNvPr id="11" name="그래픽 10" descr="웹 디자인">
            <a:extLst>
              <a:ext uri="{FF2B5EF4-FFF2-40B4-BE49-F238E27FC236}">
                <a16:creationId xmlns:a16="http://schemas.microsoft.com/office/drawing/2014/main" id="{B2488E2C-0336-B2FB-1315-8F78669447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0304" y="2971800"/>
            <a:ext cx="914400" cy="914400"/>
          </a:xfrm>
          <a:prstGeom prst="rect">
            <a:avLst/>
          </a:prstGeom>
        </p:spPr>
      </p:pic>
      <p:pic>
        <p:nvPicPr>
          <p:cNvPr id="26" name="그래픽 25" descr="인터넷">
            <a:extLst>
              <a:ext uri="{FF2B5EF4-FFF2-40B4-BE49-F238E27FC236}">
                <a16:creationId xmlns:a16="http://schemas.microsoft.com/office/drawing/2014/main" id="{D3C3A8FB-9E5A-5635-A416-A0CA0DADB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445" y="4221088"/>
            <a:ext cx="914400" cy="914400"/>
          </a:xfrm>
          <a:prstGeom prst="rect">
            <a:avLst/>
          </a:prstGeom>
        </p:spPr>
      </p:pic>
      <p:pic>
        <p:nvPicPr>
          <p:cNvPr id="14" name="그래픽 13" descr="가로 막대형 차트">
            <a:extLst>
              <a:ext uri="{FF2B5EF4-FFF2-40B4-BE49-F238E27FC236}">
                <a16:creationId xmlns:a16="http://schemas.microsoft.com/office/drawing/2014/main" id="{7394C339-0D01-EA5E-FC9C-21352947A5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6932" y="4169067"/>
            <a:ext cx="642353" cy="642353"/>
          </a:xfrm>
          <a:prstGeom prst="rect">
            <a:avLst/>
          </a:prstGeom>
        </p:spPr>
      </p:pic>
      <p:pic>
        <p:nvPicPr>
          <p:cNvPr id="17" name="그래픽 16" descr="원형 차트">
            <a:extLst>
              <a:ext uri="{FF2B5EF4-FFF2-40B4-BE49-F238E27FC236}">
                <a16:creationId xmlns:a16="http://schemas.microsoft.com/office/drawing/2014/main" id="{92EBD094-E48F-BC51-8F47-70AA19C9D4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9376" y="4542055"/>
            <a:ext cx="642353" cy="64235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994442-CE01-A51F-632F-40EE76573D5E}"/>
              </a:ext>
            </a:extLst>
          </p:cNvPr>
          <p:cNvCxnSpPr/>
          <p:nvPr/>
        </p:nvCxnSpPr>
        <p:spPr>
          <a:xfrm>
            <a:off x="2106287" y="2499477"/>
            <a:ext cx="52149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791B9D1-F6BC-3060-60C4-B9CA08EFBEE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03848" y="2680816"/>
            <a:ext cx="3656" cy="2909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0C3535-51D0-954B-FF34-EAD1D2BF2752}"/>
              </a:ext>
            </a:extLst>
          </p:cNvPr>
          <p:cNvCxnSpPr>
            <a:cxnSpLocks/>
          </p:cNvCxnSpPr>
          <p:nvPr/>
        </p:nvCxnSpPr>
        <p:spPr>
          <a:xfrm>
            <a:off x="1907704" y="4663165"/>
            <a:ext cx="72007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25631E0-4D6B-9687-C619-6202D7F270B3}"/>
              </a:ext>
            </a:extLst>
          </p:cNvPr>
          <p:cNvSpPr/>
          <p:nvPr/>
        </p:nvSpPr>
        <p:spPr>
          <a:xfrm>
            <a:off x="1059898" y="1583475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2F9C79-E343-8483-9249-067672C23EC0}"/>
              </a:ext>
            </a:extLst>
          </p:cNvPr>
          <p:cNvSpPr/>
          <p:nvPr/>
        </p:nvSpPr>
        <p:spPr>
          <a:xfrm>
            <a:off x="2985616" y="1592204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17F641C-54B7-9814-4304-E2802B202FE2}"/>
              </a:ext>
            </a:extLst>
          </p:cNvPr>
          <p:cNvSpPr/>
          <p:nvPr/>
        </p:nvSpPr>
        <p:spPr>
          <a:xfrm>
            <a:off x="3657262" y="3254771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D8883B4-39BF-725D-7BCC-1FEF5E70678B}"/>
              </a:ext>
            </a:extLst>
          </p:cNvPr>
          <p:cNvSpPr/>
          <p:nvPr/>
        </p:nvSpPr>
        <p:spPr>
          <a:xfrm>
            <a:off x="1156469" y="5088140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A9BB2C1-67BB-41C8-28CE-04977814330F}"/>
              </a:ext>
            </a:extLst>
          </p:cNvPr>
          <p:cNvSpPr/>
          <p:nvPr/>
        </p:nvSpPr>
        <p:spPr>
          <a:xfrm>
            <a:off x="3025268" y="5079411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06E85-9AFF-A199-7ED2-A90D995F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2A7374-AA5D-EB26-E6F0-90244BBCB56C}"/>
              </a:ext>
            </a:extLst>
          </p:cNvPr>
          <p:cNvSpPr/>
          <p:nvPr/>
        </p:nvSpPr>
        <p:spPr>
          <a:xfrm>
            <a:off x="4809618" y="1733957"/>
            <a:ext cx="3816424" cy="1571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Back-end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저장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전달받은 영상은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AWS S3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저장되며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객체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키는 사용자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값과 함께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MongoDB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저장됩니다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분석 정보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토대로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MongoDB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가져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옵니다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분석 결과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전달 받은 경기 정보를 프론트에 전달합니다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6318BD-B085-D854-DFDD-FED3199375CC}"/>
              </a:ext>
            </a:extLst>
          </p:cNvPr>
          <p:cNvSpPr/>
          <p:nvPr/>
        </p:nvSpPr>
        <p:spPr>
          <a:xfrm>
            <a:off x="1651315" y="1903598"/>
            <a:ext cx="1296144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front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F8E933-E491-4503-EE09-1AAF5FF3C14B}"/>
              </a:ext>
            </a:extLst>
          </p:cNvPr>
          <p:cNvGrpSpPr/>
          <p:nvPr/>
        </p:nvGrpSpPr>
        <p:grpSpPr>
          <a:xfrm>
            <a:off x="3128776" y="1916832"/>
            <a:ext cx="1296144" cy="1396292"/>
            <a:chOff x="3128776" y="1916832"/>
            <a:chExt cx="1296144" cy="139629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2D584A-6CFC-464A-3F49-91816A282566}"/>
                </a:ext>
              </a:extLst>
            </p:cNvPr>
            <p:cNvSpPr/>
            <p:nvPr/>
          </p:nvSpPr>
          <p:spPr>
            <a:xfrm>
              <a:off x="3128776" y="1916832"/>
              <a:ext cx="12961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Back end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Node.js - 위키백과, 우리 모두의 백과사전">
              <a:extLst>
                <a:ext uri="{FF2B5EF4-FFF2-40B4-BE49-F238E27FC236}">
                  <a16:creationId xmlns:a16="http://schemas.microsoft.com/office/drawing/2014/main" id="{8B950948-2D04-4C26-0766-CEB0C3EED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616" y="2425334"/>
              <a:ext cx="894464" cy="545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371C49-5680-912B-5BDD-CC50C07C7552}"/>
                </a:ext>
              </a:extLst>
            </p:cNvPr>
            <p:cNvSpPr/>
            <p:nvPr/>
          </p:nvSpPr>
          <p:spPr>
            <a:xfrm>
              <a:off x="3275081" y="3058241"/>
              <a:ext cx="894464" cy="2548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Express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8E282-B998-D07E-0B93-95D985025285}"/>
              </a:ext>
            </a:extLst>
          </p:cNvPr>
          <p:cNvGrpSpPr/>
          <p:nvPr/>
        </p:nvGrpSpPr>
        <p:grpSpPr>
          <a:xfrm>
            <a:off x="280340" y="1948358"/>
            <a:ext cx="1296144" cy="1357268"/>
            <a:chOff x="280340" y="1948358"/>
            <a:chExt cx="1296144" cy="1357268"/>
          </a:xfrm>
        </p:grpSpPr>
        <p:pic>
          <p:nvPicPr>
            <p:cNvPr id="6" name="그래픽 5" descr="인터넷">
              <a:extLst>
                <a:ext uri="{FF2B5EF4-FFF2-40B4-BE49-F238E27FC236}">
                  <a16:creationId xmlns:a16="http://schemas.microsoft.com/office/drawing/2014/main" id="{4089F28D-622C-640B-6593-8A3B6D15A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603" y="2391226"/>
              <a:ext cx="914400" cy="9144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9D1DA91-C2C5-5C59-3E0F-59B3B3B69C43}"/>
                </a:ext>
              </a:extLst>
            </p:cNvPr>
            <p:cNvSpPr/>
            <p:nvPr/>
          </p:nvSpPr>
          <p:spPr>
            <a:xfrm>
              <a:off x="280340" y="1948358"/>
              <a:ext cx="12961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9BC630-B9E7-06E9-003D-79ACDF601A51}"/>
              </a:ext>
            </a:extLst>
          </p:cNvPr>
          <p:cNvGrpSpPr/>
          <p:nvPr/>
        </p:nvGrpSpPr>
        <p:grpSpPr>
          <a:xfrm>
            <a:off x="352411" y="4305424"/>
            <a:ext cx="1452122" cy="1113437"/>
            <a:chOff x="1480653" y="4231379"/>
            <a:chExt cx="1452122" cy="11134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DB0E31-B004-8F63-3342-9FD916183603}"/>
                </a:ext>
              </a:extLst>
            </p:cNvPr>
            <p:cNvSpPr/>
            <p:nvPr/>
          </p:nvSpPr>
          <p:spPr>
            <a:xfrm>
              <a:off x="1480653" y="4231379"/>
              <a:ext cx="12961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program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Python] 파이썬 문법과 라이브러리 총정리">
              <a:extLst>
                <a:ext uri="{FF2B5EF4-FFF2-40B4-BE49-F238E27FC236}">
                  <a16:creationId xmlns:a16="http://schemas.microsoft.com/office/drawing/2014/main" id="{E8FAD78E-1329-9D6B-01B9-1F131BB09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653" y="4752566"/>
              <a:ext cx="1057588" cy="59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OpenCV - 위키백과, 우리 모두의 백과사전">
              <a:extLst>
                <a:ext uri="{FF2B5EF4-FFF2-40B4-BE49-F238E27FC236}">
                  <a16:creationId xmlns:a16="http://schemas.microsoft.com/office/drawing/2014/main" id="{0F424FDF-582A-404D-E0D0-6B66D6172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81" y="4729842"/>
              <a:ext cx="498894" cy="61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7C0B1F-B184-6533-2E9D-B9E1B8571B27}"/>
              </a:ext>
            </a:extLst>
          </p:cNvPr>
          <p:cNvCxnSpPr>
            <a:cxnSpLocks/>
          </p:cNvCxnSpPr>
          <p:nvPr/>
        </p:nvCxnSpPr>
        <p:spPr>
          <a:xfrm>
            <a:off x="1375735" y="2677076"/>
            <a:ext cx="34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503E1F-9864-F58A-271D-420E7B052C21}"/>
              </a:ext>
            </a:extLst>
          </p:cNvPr>
          <p:cNvCxnSpPr>
            <a:cxnSpLocks/>
          </p:cNvCxnSpPr>
          <p:nvPr/>
        </p:nvCxnSpPr>
        <p:spPr>
          <a:xfrm flipH="1">
            <a:off x="1918867" y="4906972"/>
            <a:ext cx="109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63236-2051-290E-E04A-B023F1005622}"/>
              </a:ext>
            </a:extLst>
          </p:cNvPr>
          <p:cNvCxnSpPr>
            <a:cxnSpLocks/>
          </p:cNvCxnSpPr>
          <p:nvPr/>
        </p:nvCxnSpPr>
        <p:spPr>
          <a:xfrm flipV="1">
            <a:off x="3574142" y="3445606"/>
            <a:ext cx="0" cy="94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12426-D492-0D62-024C-17E7ABB20C17}"/>
              </a:ext>
            </a:extLst>
          </p:cNvPr>
          <p:cNvSpPr/>
          <p:nvPr/>
        </p:nvSpPr>
        <p:spPr>
          <a:xfrm>
            <a:off x="2033235" y="4695658"/>
            <a:ext cx="548854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9093C9-0EE5-0598-AEE7-B039D2B80739}"/>
              </a:ext>
            </a:extLst>
          </p:cNvPr>
          <p:cNvSpPr/>
          <p:nvPr/>
        </p:nvSpPr>
        <p:spPr>
          <a:xfrm>
            <a:off x="1938766" y="5141598"/>
            <a:ext cx="822477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 분석 정보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06D6E07-521A-BA4A-CEB1-478E7E8726EC}"/>
              </a:ext>
            </a:extLst>
          </p:cNvPr>
          <p:cNvSpPr/>
          <p:nvPr/>
        </p:nvSpPr>
        <p:spPr>
          <a:xfrm>
            <a:off x="1240150" y="2416222"/>
            <a:ext cx="706162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 요청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4B295CC-E528-8482-A67D-F05D73425970}"/>
              </a:ext>
            </a:extLst>
          </p:cNvPr>
          <p:cNvGrpSpPr/>
          <p:nvPr/>
        </p:nvGrpSpPr>
        <p:grpSpPr>
          <a:xfrm>
            <a:off x="2517694" y="2822148"/>
            <a:ext cx="894464" cy="320387"/>
            <a:chOff x="2606858" y="2677076"/>
            <a:chExt cx="894464" cy="320387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AFBEF3C-F999-A8F6-3538-8F0E96925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8347" y="2677076"/>
              <a:ext cx="382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27187A0-166D-51EF-A9C2-25508097ABEE}"/>
                </a:ext>
              </a:extLst>
            </p:cNvPr>
            <p:cNvSpPr/>
            <p:nvPr/>
          </p:nvSpPr>
          <p:spPr>
            <a:xfrm>
              <a:off x="2606858" y="2707968"/>
              <a:ext cx="894464" cy="2894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경기 분석 결과</a:t>
              </a: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6A26997-9965-933C-CD3D-C1F984E7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47" y="5230644"/>
            <a:ext cx="1566475" cy="4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A0DABC2-6DFE-1FB7-6408-023295FBAC56}"/>
              </a:ext>
            </a:extLst>
          </p:cNvPr>
          <p:cNvCxnSpPr>
            <a:cxnSpLocks/>
          </p:cNvCxnSpPr>
          <p:nvPr/>
        </p:nvCxnSpPr>
        <p:spPr>
          <a:xfrm>
            <a:off x="1946312" y="5013176"/>
            <a:ext cx="1069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AWS - S3 사용하기 (버킷 만들기)">
            <a:extLst>
              <a:ext uri="{FF2B5EF4-FFF2-40B4-BE49-F238E27FC236}">
                <a16:creationId xmlns:a16="http://schemas.microsoft.com/office/drawing/2014/main" id="{D35B49F9-2D99-0A5F-BCD9-352054234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9" t="9791" r="28746" b="16939"/>
          <a:stretch/>
        </p:blipFill>
        <p:spPr bwMode="auto">
          <a:xfrm>
            <a:off x="3252024" y="4435265"/>
            <a:ext cx="822477" cy="7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CEA671C-EF25-B80B-C68B-7B5EC87AB4BC}"/>
              </a:ext>
            </a:extLst>
          </p:cNvPr>
          <p:cNvCxnSpPr>
            <a:cxnSpLocks/>
          </p:cNvCxnSpPr>
          <p:nvPr/>
        </p:nvCxnSpPr>
        <p:spPr>
          <a:xfrm>
            <a:off x="3786371" y="3445606"/>
            <a:ext cx="0" cy="94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35B24-89BF-EE4A-D71D-D4F07C610598}"/>
              </a:ext>
            </a:extLst>
          </p:cNvPr>
          <p:cNvSpPr/>
          <p:nvPr/>
        </p:nvSpPr>
        <p:spPr>
          <a:xfrm>
            <a:off x="3674333" y="3808075"/>
            <a:ext cx="548854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 저장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C04E03-CC47-C62E-597D-C0F75A018E9D}"/>
              </a:ext>
            </a:extLst>
          </p:cNvPr>
          <p:cNvSpPr/>
          <p:nvPr/>
        </p:nvSpPr>
        <p:spPr>
          <a:xfrm>
            <a:off x="2813419" y="3855244"/>
            <a:ext cx="822477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 분석 정보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D55333-C0EF-C69B-929A-230D188DC2B9}"/>
              </a:ext>
            </a:extLst>
          </p:cNvPr>
          <p:cNvSpPr/>
          <p:nvPr/>
        </p:nvSpPr>
        <p:spPr>
          <a:xfrm>
            <a:off x="4784228" y="3305626"/>
            <a:ext cx="3816424" cy="1187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Program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1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mongodb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영상 키를 토대로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S3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영상을 한다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분석 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영상을 분석한 결과 값인 바운드 위치 및 시점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 궤적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선수 히트 맵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점수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별 공격 및 서브 성공률을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저장합니다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D8D6A32-4D19-ED51-1D99-3ACAE82E9A21}"/>
              </a:ext>
            </a:extLst>
          </p:cNvPr>
          <p:cNvCxnSpPr>
            <a:cxnSpLocks/>
          </p:cNvCxnSpPr>
          <p:nvPr/>
        </p:nvCxnSpPr>
        <p:spPr>
          <a:xfrm>
            <a:off x="2777947" y="2616537"/>
            <a:ext cx="416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4824F7-FFFA-B7D5-C97F-24ABE16C2861}"/>
              </a:ext>
            </a:extLst>
          </p:cNvPr>
          <p:cNvSpPr/>
          <p:nvPr/>
        </p:nvSpPr>
        <p:spPr>
          <a:xfrm>
            <a:off x="2675464" y="2444389"/>
            <a:ext cx="548854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C2532B-166D-F218-5911-66818390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16" y="1740469"/>
            <a:ext cx="9144000" cy="4257675"/>
          </a:xfrm>
          <a:prstGeom prst="rect">
            <a:avLst/>
          </a:prstGeom>
        </p:spPr>
      </p:pic>
      <p:sp>
        <p:nvSpPr>
          <p:cNvPr id="91" name="Oval 146">
            <a:extLst>
              <a:ext uri="{FF2B5EF4-FFF2-40B4-BE49-F238E27FC236}">
                <a16:creationId xmlns:a16="http://schemas.microsoft.com/office/drawing/2014/main" id="{7A109401-EB8E-F274-A959-6E05E49E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26" y="210403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92" name="Oval 146">
            <a:extLst>
              <a:ext uri="{FF2B5EF4-FFF2-40B4-BE49-F238E27FC236}">
                <a16:creationId xmlns:a16="http://schemas.microsoft.com/office/drawing/2014/main" id="{BB7BB06D-E7FC-2AEF-C555-E1347BA1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83" y="373068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93" name="Oval 146">
            <a:extLst>
              <a:ext uri="{FF2B5EF4-FFF2-40B4-BE49-F238E27FC236}">
                <a16:creationId xmlns:a16="http://schemas.microsoft.com/office/drawing/2014/main" id="{F8878995-C901-7D13-3B35-807D7CB6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83" y="477869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sp>
        <p:nvSpPr>
          <p:cNvPr id="94" name="Oval 146">
            <a:extLst>
              <a:ext uri="{FF2B5EF4-FFF2-40B4-BE49-F238E27FC236}">
                <a16:creationId xmlns:a16="http://schemas.microsoft.com/office/drawing/2014/main" id="{018E6A3D-87FF-8FF7-D8F2-77050305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208" y="2487073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95" name="Oval 146">
            <a:extLst>
              <a:ext uri="{FF2B5EF4-FFF2-40B4-BE49-F238E27FC236}">
                <a16:creationId xmlns:a16="http://schemas.microsoft.com/office/drawing/2014/main" id="{0F8BED90-39BB-BB4B-C3DA-57F6A994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933" y="478839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049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2157</Words>
  <Application>Microsoft Office PowerPoint</Application>
  <PresentationFormat>화면 슬라이드 쇼(4:3)</PresentationFormat>
  <Paragraphs>528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강 용민</cp:lastModifiedBy>
  <cp:revision>265</cp:revision>
  <dcterms:created xsi:type="dcterms:W3CDTF">2014-04-16T00:55:54Z</dcterms:created>
  <dcterms:modified xsi:type="dcterms:W3CDTF">2022-07-09T05:06:58Z</dcterms:modified>
</cp:coreProperties>
</file>