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60" r:id="rId3"/>
    <p:sldId id="261" r:id="rId4"/>
    <p:sldId id="256" r:id="rId5"/>
    <p:sldId id="274" r:id="rId6"/>
    <p:sldId id="262" r:id="rId7"/>
    <p:sldId id="258" r:id="rId8"/>
    <p:sldId id="266" r:id="rId9"/>
    <p:sldId id="267" r:id="rId10"/>
    <p:sldId id="269" r:id="rId11"/>
    <p:sldId id="268" r:id="rId12"/>
    <p:sldId id="275" r:id="rId13"/>
    <p:sldId id="284" r:id="rId14"/>
    <p:sldId id="277" r:id="rId15"/>
    <p:sldId id="263" r:id="rId16"/>
    <p:sldId id="282" r:id="rId17"/>
    <p:sldId id="270" r:id="rId18"/>
    <p:sldId id="278" r:id="rId19"/>
    <p:sldId id="279" r:id="rId20"/>
    <p:sldId id="280" r:id="rId21"/>
    <p:sldId id="273" r:id="rId22"/>
    <p:sldId id="272" r:id="rId23"/>
    <p:sldId id="285" r:id="rId24"/>
    <p:sldId id="276" r:id="rId25"/>
    <p:sldId id="281" r:id="rId26"/>
    <p:sldId id="271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>
      <p:cViewPr>
        <p:scale>
          <a:sx n="75" d="100"/>
          <a:sy n="75" d="100"/>
        </p:scale>
        <p:origin x="1024" y="-3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30E11-AADF-42E9-9835-50175D6124F4}" type="datetimeFigureOut">
              <a:rPr lang="ko-KR" altLang="en-US" smtClean="0"/>
              <a:t>2016-11-27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F1F73-34D2-4412-88D3-D8BF6F3DA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9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8448-394D-4DDF-B437-5974BD93D322}" type="datetime1">
              <a:rPr lang="ko-KR" altLang="en-US" smtClean="0"/>
              <a:t>2016-11-27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1176" y="128625"/>
            <a:ext cx="882824" cy="415900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pPr algn="l"/>
            <a:fld id="{6885ADA3-3274-41AB-A15C-DF757B2F80CA}" type="slidenum">
              <a:rPr lang="ko-KR" altLang="en-US" smtClean="0"/>
              <a:pPr algn="l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01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332C-F494-4A2B-BE9F-BD5C265E287D}" type="datetime1">
              <a:rPr lang="ko-KR" altLang="en-US" smtClean="0"/>
              <a:t>2016-11-27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96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DDEF2-752A-4692-82B9-91F281E64E19}" type="datetime1">
              <a:rPr lang="ko-KR" altLang="en-US" smtClean="0"/>
              <a:t>2016-11-27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2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8FEF-89F4-4F1A-B035-8266CC86C3E5}" type="datetime1">
              <a:rPr lang="ko-KR" altLang="en-US" smtClean="0"/>
              <a:t>2016-11-27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28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72E0-2AA2-4B56-8BA5-E99A320835CC}" type="datetime1">
              <a:rPr lang="ko-KR" altLang="en-US" smtClean="0"/>
              <a:t>2016-11-27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40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73B52-37BC-4B3F-A55E-5DCE3189D6F8}" type="datetime1">
              <a:rPr lang="ko-KR" altLang="en-US" smtClean="0"/>
              <a:t>2016-11-27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84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A7DC-6407-4A76-8C69-1BA923F9297D}" type="datetime1">
              <a:rPr lang="ko-KR" altLang="en-US" smtClean="0"/>
              <a:t>2016-11-27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9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00B2-152D-495A-A580-F23B4CC305AC}" type="datetime1">
              <a:rPr lang="ko-KR" altLang="en-US" smtClean="0"/>
              <a:t>2016-11-27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09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0BE-C387-43C1-9C00-42359B3A4942}" type="datetime1">
              <a:rPr lang="ko-KR" altLang="en-US" smtClean="0"/>
              <a:t>2016-11-27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4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FB5B-8362-488D-8EA3-74D004EB7A26}" type="datetime1">
              <a:rPr lang="ko-KR" altLang="en-US" smtClean="0"/>
              <a:t>2016-11-27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98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7D71-9F4E-4305-B2D3-42BC0C07E063}" type="datetime1">
              <a:rPr lang="ko-KR" altLang="en-US" smtClean="0"/>
              <a:t>2016-11-27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03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00EA8-BC39-49D3-AB41-66B5ED717B1C}" type="datetime1">
              <a:rPr lang="ko-KR" altLang="en-US" smtClean="0"/>
              <a:t>2016-11-27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09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98263">
            <a:off x="5966793" y="1155439"/>
            <a:ext cx="1622173" cy="14373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77420">
            <a:off x="721071" y="3510647"/>
            <a:ext cx="2514729" cy="1473276"/>
          </a:xfrm>
          <a:prstGeom prst="rect">
            <a:avLst/>
          </a:prstGeom>
        </p:spPr>
      </p:pic>
      <p:sp>
        <p:nvSpPr>
          <p:cNvPr id="18" name="이등변 삼각형 17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393097" y="2955773"/>
            <a:ext cx="241765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-윤고딕340" pitchFamily="18" charset="-127"/>
                <a:ea typeface="문체부 궁체 흘림체" panose="02030609000101010101" pitchFamily="17" charset="-127"/>
              </a:rPr>
              <a:t>신체 </a:t>
            </a:r>
            <a:r>
              <a:rPr lang="ko-KR" altLang="en-US" sz="4000" dirty="0">
                <a:solidFill>
                  <a:schemeClr val="bg1"/>
                </a:solidFill>
                <a:latin typeface="-윤고딕340" pitchFamily="18" charset="-127"/>
                <a:ea typeface="문체부 궁체 흘림체" panose="02030609000101010101" pitchFamily="17" charset="-127"/>
              </a:rPr>
              <a:t>찾기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418710" y="2753644"/>
            <a:ext cx="99421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83823" y="2492034"/>
            <a:ext cx="259237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-윤고딕340" pitchFamily="18" charset="-127"/>
                <a:ea typeface="문체부 궁체 흘림체" panose="02030609000101010101" pitchFamily="17" charset="-127"/>
              </a:rPr>
              <a:t>내 </a:t>
            </a:r>
            <a:r>
              <a:rPr lang="ko-KR" altLang="en-US" sz="2800" dirty="0">
                <a:solidFill>
                  <a:srgbClr val="FF0000"/>
                </a:solidFill>
                <a:latin typeface="-윤고딕340" pitchFamily="18" charset="-127"/>
                <a:ea typeface="문체부 궁체 흘림체" panose="02030609000101010101" pitchFamily="17" charset="-127"/>
              </a:rPr>
              <a:t>몸</a:t>
            </a:r>
            <a:r>
              <a:rPr lang="ko-KR" altLang="en-US" sz="2800" dirty="0">
                <a:solidFill>
                  <a:schemeClr val="bg1"/>
                </a:solidFill>
                <a:latin typeface="-윤고딕340" pitchFamily="18" charset="-127"/>
                <a:ea typeface="문체부 궁체 흘림체" panose="02030609000101010101" pitchFamily="17" charset="-127"/>
              </a:rPr>
              <a:t>을 찾아줘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5888836" y="2753644"/>
            <a:ext cx="96607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843480" y="3789040"/>
            <a:ext cx="3528392" cy="0"/>
          </a:xfrm>
          <a:prstGeom prst="line">
            <a:avLst/>
          </a:prstGeom>
          <a:ln w="762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851454" y="4452038"/>
            <a:ext cx="3104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ea typeface="문체부 궁체 정자체" panose="02030609000101010101" pitchFamily="17" charset="-127"/>
              </a:rPr>
              <a:t>2014182053 </a:t>
            </a:r>
            <a:r>
              <a:rPr lang="ko-KR" altLang="en-US" sz="2400" dirty="0" err="1">
                <a:solidFill>
                  <a:schemeClr val="bg1"/>
                </a:solidFill>
                <a:ea typeface="문체부 궁체 정자체" panose="02030609000101010101" pitchFamily="17" charset="-127"/>
              </a:rPr>
              <a:t>오재훈</a:t>
            </a:r>
            <a:endParaRPr lang="en-US" altLang="ko-KR" sz="2400" dirty="0">
              <a:solidFill>
                <a:schemeClr val="bg1"/>
              </a:solidFill>
              <a:ea typeface="문체부 궁체 정자체" panose="02030609000101010101" pitchFamily="17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ea typeface="문체부 궁체 정자체" panose="02030609000101010101" pitchFamily="17" charset="-127"/>
              </a:rPr>
              <a:t>2014180051 </a:t>
            </a:r>
            <a:r>
              <a:rPr lang="ko-KR" altLang="en-US" sz="2400" dirty="0" err="1">
                <a:solidFill>
                  <a:schemeClr val="bg1"/>
                </a:solidFill>
                <a:ea typeface="문체부 궁체 정자체" panose="02030609000101010101" pitchFamily="17" charset="-127"/>
              </a:rPr>
              <a:t>남태호</a:t>
            </a:r>
            <a:endParaRPr lang="en-US" altLang="ko-KR" sz="2400" dirty="0">
              <a:solidFill>
                <a:schemeClr val="bg1"/>
              </a:solidFill>
              <a:ea typeface="문체부 궁체 정자체" panose="02030609000101010101" pitchFamily="17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ea typeface="문체부 궁체 정자체" panose="02030609000101010101" pitchFamily="17" charset="-127"/>
              </a:rPr>
              <a:t>2014182057 </a:t>
            </a:r>
            <a:r>
              <a:rPr lang="ko-KR" altLang="en-US" sz="2400" dirty="0">
                <a:solidFill>
                  <a:schemeClr val="bg1"/>
                </a:solidFill>
                <a:ea typeface="문체부 궁체 정자체" panose="02030609000101010101" pitchFamily="17" charset="-127"/>
              </a:rPr>
              <a:t>제민경</a:t>
            </a:r>
            <a:endParaRPr lang="en-US" altLang="ko-KR" sz="2400" dirty="0">
              <a:solidFill>
                <a:schemeClr val="bg1"/>
              </a:solidFill>
              <a:ea typeface="문체부 궁체 정자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1670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18519" y="455299"/>
            <a:ext cx="1195794" cy="1236954"/>
          </a:xfrm>
          <a:prstGeom prst="rect">
            <a:avLst/>
          </a:prstGeom>
        </p:spPr>
      </p:pic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79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게임 소개 </a:t>
            </a:r>
            <a:r>
              <a:rPr lang="en-US" altLang="ko-KR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- </a:t>
            </a:r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캐릭터</a:t>
            </a: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61719">
            <a:off x="327849" y="5305882"/>
            <a:ext cx="1195794" cy="1236954"/>
          </a:xfrm>
          <a:prstGeom prst="rect">
            <a:avLst/>
          </a:prstGeom>
        </p:spPr>
      </p:pic>
      <p:sp>
        <p:nvSpPr>
          <p:cNvPr id="20" name="사각형: 둥근 대각선 방향 모서리 19"/>
          <p:cNvSpPr/>
          <p:nvPr/>
        </p:nvSpPr>
        <p:spPr>
          <a:xfrm>
            <a:off x="773555" y="1292648"/>
            <a:ext cx="3571510" cy="3648519"/>
          </a:xfrm>
          <a:prstGeom prst="round2DiagRect">
            <a:avLst/>
          </a:prstGeom>
          <a:solidFill>
            <a:schemeClr val="tx1"/>
          </a:solidFill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대각선 방향 모서리 21"/>
          <p:cNvSpPr/>
          <p:nvPr/>
        </p:nvSpPr>
        <p:spPr>
          <a:xfrm>
            <a:off x="4780750" y="1210002"/>
            <a:ext cx="3659819" cy="3731165"/>
          </a:xfrm>
          <a:prstGeom prst="round2DiagRect">
            <a:avLst/>
          </a:prstGeom>
          <a:solidFill>
            <a:schemeClr val="tx1"/>
          </a:solidFill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73555" y="4338072"/>
            <a:ext cx="3411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그림 </a:t>
            </a:r>
            <a:r>
              <a:rPr lang="en-US" altLang="ko-KR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4 – </a:t>
            </a:r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여학생 캐릭터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04905" y="4350864"/>
            <a:ext cx="3411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그림 </a:t>
            </a:r>
            <a:r>
              <a:rPr lang="en-US" altLang="ko-KR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5 – </a:t>
            </a:r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남학생 캐릭터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04708" y="5416001"/>
            <a:ext cx="35381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크기 </a:t>
            </a:r>
            <a:r>
              <a:rPr lang="en-US" altLang="ko-KR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: 1.7m ( </a:t>
            </a:r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한 칸 </a:t>
            </a:r>
            <a:r>
              <a:rPr lang="en-US" altLang="ko-KR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)</a:t>
            </a:r>
          </a:p>
          <a:p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이동 속도 </a:t>
            </a:r>
            <a:r>
              <a:rPr lang="en-US" altLang="ko-KR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: 1</a:t>
            </a:r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초에 한 칸</a:t>
            </a:r>
            <a:r>
              <a:rPr lang="en-US" altLang="ko-KR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 </a:t>
            </a:r>
            <a:endParaRPr lang="ko-KR" altLang="en-US" sz="2400" dirty="0">
              <a:solidFill>
                <a:schemeClr val="bg1"/>
              </a:solidFill>
              <a:ea typeface="문체부 궁체 흘림체" panose="02030609000101010101" pitchFamily="17" charset="-127"/>
            </a:endParaRPr>
          </a:p>
        </p:txBody>
      </p:sp>
      <p:sp>
        <p:nvSpPr>
          <p:cNvPr id="15" name="사각형: 둥근 모서리 14"/>
          <p:cNvSpPr/>
          <p:nvPr/>
        </p:nvSpPr>
        <p:spPr>
          <a:xfrm>
            <a:off x="2123728" y="5226609"/>
            <a:ext cx="4949501" cy="1058817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302880"/>
            <a:ext cx="2189834" cy="2955106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718" y="1388296"/>
            <a:ext cx="2672482" cy="298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34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322429" y="544482"/>
            <a:ext cx="1195794" cy="123695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57" y="1445801"/>
            <a:ext cx="2016224" cy="4573386"/>
          </a:xfrm>
          <a:prstGeom prst="rect">
            <a:avLst/>
          </a:prstGeom>
        </p:spPr>
      </p:pic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79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게임 소개 </a:t>
            </a:r>
            <a:r>
              <a:rPr lang="en-US" altLang="ko-KR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- </a:t>
            </a:r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캐릭터</a:t>
            </a: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사각형: 둥근 대각선 방향 모서리 12"/>
          <p:cNvSpPr/>
          <p:nvPr/>
        </p:nvSpPr>
        <p:spPr>
          <a:xfrm>
            <a:off x="749107" y="1196751"/>
            <a:ext cx="2795724" cy="5400601"/>
          </a:xfrm>
          <a:prstGeom prst="round2DiagRect">
            <a:avLst/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6811" y="6037404"/>
            <a:ext cx="2553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그림 </a:t>
            </a:r>
            <a:r>
              <a:rPr lang="en-US" altLang="ko-KR" sz="22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6 – </a:t>
            </a:r>
            <a:r>
              <a:rPr lang="ko-KR" altLang="en-US" sz="22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붉은 사람</a:t>
            </a:r>
          </a:p>
        </p:txBody>
      </p:sp>
      <p:sp>
        <p:nvSpPr>
          <p:cNvPr id="15" name="사각형: 둥근 모서리 14"/>
          <p:cNvSpPr/>
          <p:nvPr/>
        </p:nvSpPr>
        <p:spPr>
          <a:xfrm>
            <a:off x="4217422" y="1196751"/>
            <a:ext cx="3877416" cy="5271540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355976" y="1556792"/>
            <a:ext cx="367240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붉은 사람</a:t>
            </a:r>
            <a:r>
              <a:rPr lang="en-US" altLang="ko-KR" sz="28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(</a:t>
            </a:r>
            <a:r>
              <a:rPr lang="ko-KR" altLang="en-US" sz="28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미코</a:t>
            </a:r>
            <a:r>
              <a:rPr lang="en-US" altLang="ko-KR" sz="28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)</a:t>
            </a:r>
          </a:p>
          <a:p>
            <a:endParaRPr lang="en-US" altLang="ko-KR" dirty="0">
              <a:solidFill>
                <a:schemeClr val="bg1"/>
              </a:solidFill>
              <a:ea typeface="문체부 궁체 흘림체" panose="02030609000101010101" pitchFamily="17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크기 </a:t>
            </a:r>
            <a:r>
              <a:rPr lang="en-US" altLang="ko-KR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: 1.4m</a:t>
            </a:r>
          </a:p>
          <a:p>
            <a:endParaRPr lang="en-US" altLang="ko-KR" sz="2400" dirty="0">
              <a:solidFill>
                <a:schemeClr val="bg1"/>
              </a:solidFill>
              <a:ea typeface="문체부 궁체 흘림체" panose="02030609000101010101" pitchFamily="17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속도 </a:t>
            </a:r>
            <a:r>
              <a:rPr lang="en-US" altLang="ko-KR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: 1</a:t>
            </a:r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초에 한 칸</a:t>
            </a:r>
            <a:endParaRPr lang="en-US" altLang="ko-KR" sz="2400" dirty="0">
              <a:solidFill>
                <a:schemeClr val="bg1"/>
              </a:solidFill>
              <a:ea typeface="문체부 궁체 흘림체" panose="02030609000101010101" pitchFamily="17" charset="-127"/>
            </a:endParaRPr>
          </a:p>
          <a:p>
            <a:endParaRPr lang="en-US" altLang="ko-KR" dirty="0">
              <a:solidFill>
                <a:schemeClr val="bg1"/>
              </a:solidFill>
              <a:ea typeface="문체부 궁체 흘림체" panose="02030609000101010101" pitchFamily="17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스킬</a:t>
            </a:r>
            <a:r>
              <a:rPr lang="ko-KR" altLang="en-US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 </a:t>
            </a:r>
            <a:endParaRPr lang="en-US" altLang="ko-KR" sz="2000" dirty="0">
              <a:solidFill>
                <a:schemeClr val="bg1"/>
              </a:solidFill>
              <a:ea typeface="문체부 궁체 흘림체" panose="02030609000101010101" pitchFamily="17" charset="-127"/>
            </a:endParaRPr>
          </a:p>
          <a:p>
            <a:endParaRPr lang="en-US" altLang="ko-KR" dirty="0">
              <a:solidFill>
                <a:schemeClr val="bg1"/>
              </a:solidFill>
              <a:ea typeface="문체부 궁체 흘림체" panose="02030609000101010101" pitchFamily="17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① 순간이동</a:t>
            </a:r>
            <a:endParaRPr lang="en-US" altLang="ko-KR" dirty="0">
              <a:solidFill>
                <a:schemeClr val="bg1"/>
              </a:solidFill>
              <a:ea typeface="문체부 궁체 흘림체" panose="02030609000101010101" pitchFamily="17" charset="-127"/>
            </a:endParaRPr>
          </a:p>
          <a:p>
            <a:endParaRPr lang="en-US" altLang="ko-KR" dirty="0">
              <a:solidFill>
                <a:schemeClr val="bg1"/>
              </a:solidFill>
              <a:ea typeface="문체부 궁체 흘림체" panose="02030609000101010101" pitchFamily="17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② 미코의 분노 </a:t>
            </a:r>
            <a:r>
              <a:rPr lang="en-US" altLang="ko-KR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플레이어가 신체                  </a:t>
            </a:r>
            <a:r>
              <a:rPr lang="en-US" altLang="ko-KR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		</a:t>
            </a:r>
            <a:r>
              <a:rPr lang="ko-KR" altLang="en-US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를 가지고 있을 </a:t>
            </a:r>
            <a:r>
              <a:rPr lang="en-US" altLang="ko-KR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		</a:t>
            </a:r>
            <a:r>
              <a:rPr lang="ko-KR" altLang="en-US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때 사용 가능</a:t>
            </a:r>
            <a:r>
              <a:rPr lang="en-US" altLang="ko-KR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.</a:t>
            </a:r>
            <a:endParaRPr lang="ko-KR" altLang="en-US" dirty="0">
              <a:solidFill>
                <a:schemeClr val="bg1"/>
              </a:solidFill>
              <a:ea typeface="문체부 궁체 흘림체" panose="02030609000101010101" pitchFamily="17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189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177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게임 소개 </a:t>
            </a:r>
            <a:r>
              <a:rPr lang="en-US" altLang="ko-KR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- </a:t>
            </a:r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맵</a:t>
            </a: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6" name="사각형: 둥근 모서리 15"/>
          <p:cNvSpPr/>
          <p:nvPr/>
        </p:nvSpPr>
        <p:spPr>
          <a:xfrm>
            <a:off x="253015" y="1273143"/>
            <a:ext cx="2808312" cy="3884050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03" y="1452367"/>
            <a:ext cx="2419536" cy="348880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933" y="1488274"/>
            <a:ext cx="2482878" cy="34528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129" y="1484784"/>
            <a:ext cx="2454268" cy="3456384"/>
          </a:xfrm>
          <a:prstGeom prst="rect">
            <a:avLst/>
          </a:prstGeom>
        </p:spPr>
      </p:pic>
      <p:sp>
        <p:nvSpPr>
          <p:cNvPr id="17" name="사각형: 둥근 모서리 16"/>
          <p:cNvSpPr/>
          <p:nvPr/>
        </p:nvSpPr>
        <p:spPr>
          <a:xfrm>
            <a:off x="3194523" y="1263592"/>
            <a:ext cx="2808312" cy="3893602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/>
          <p:cNvSpPr/>
          <p:nvPr/>
        </p:nvSpPr>
        <p:spPr>
          <a:xfrm>
            <a:off x="6128107" y="1268106"/>
            <a:ext cx="2808312" cy="3889088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228671" y="706387"/>
            <a:ext cx="2607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그림 </a:t>
            </a:r>
            <a:r>
              <a:rPr lang="en-US" altLang="ko-KR" sz="22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7 – </a:t>
            </a:r>
            <a:r>
              <a:rPr lang="ko-KR" altLang="en-US" sz="22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학교 지도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763688" y="5506548"/>
            <a:ext cx="5472608" cy="1162812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699791" y="5658621"/>
            <a:ext cx="3528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1 </a:t>
            </a:r>
            <a:r>
              <a:rPr lang="ko-KR" altLang="en-US" sz="22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층 당 </a:t>
            </a:r>
            <a:r>
              <a:rPr lang="ko-KR" altLang="en-US" sz="2400" dirty="0">
                <a:solidFill>
                  <a:srgbClr val="FF0000"/>
                </a:solidFill>
                <a:ea typeface="문체부 궁체 흘림체" panose="02030609000101010101" pitchFamily="17" charset="-127"/>
              </a:rPr>
              <a:t>높이</a:t>
            </a:r>
            <a:r>
              <a:rPr lang="ko-KR" altLang="en-US" sz="22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 </a:t>
            </a:r>
            <a:r>
              <a:rPr lang="en-US" altLang="ko-KR" sz="22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: 2 </a:t>
            </a:r>
            <a:r>
              <a:rPr lang="ko-KR" altLang="en-US" sz="22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칸</a:t>
            </a:r>
            <a:endParaRPr lang="en-US" altLang="ko-KR" sz="2200" dirty="0">
              <a:solidFill>
                <a:schemeClr val="bg1"/>
              </a:solidFill>
              <a:ea typeface="문체부 궁체 흘림체" panose="02030609000101010101" pitchFamily="17" charset="-127"/>
            </a:endParaRPr>
          </a:p>
          <a:p>
            <a:r>
              <a:rPr lang="en-US" altLang="ko-KR" sz="22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1 </a:t>
            </a:r>
            <a:r>
              <a:rPr lang="ko-KR" altLang="en-US" sz="22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층 당 </a:t>
            </a:r>
            <a:r>
              <a:rPr lang="ko-KR" altLang="en-US" sz="2400" dirty="0">
                <a:solidFill>
                  <a:srgbClr val="FF0000"/>
                </a:solidFill>
                <a:ea typeface="문체부 궁체 흘림체" panose="02030609000101010101" pitchFamily="17" charset="-127"/>
              </a:rPr>
              <a:t>길이</a:t>
            </a:r>
            <a:r>
              <a:rPr lang="ko-KR" altLang="en-US" sz="22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 </a:t>
            </a:r>
            <a:r>
              <a:rPr lang="en-US" altLang="ko-KR" sz="22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: 60 </a:t>
            </a:r>
            <a:r>
              <a:rPr lang="ko-KR" altLang="en-US" sz="22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칸</a:t>
            </a:r>
            <a:endParaRPr lang="en-US" altLang="ko-KR" sz="2200" dirty="0">
              <a:solidFill>
                <a:schemeClr val="bg1"/>
              </a:solidFill>
              <a:ea typeface="문체부 궁체 흘림체" panose="02030609000101010101" pitchFamily="17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896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0391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177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게임 소개 </a:t>
            </a:r>
            <a:r>
              <a:rPr lang="en-US" altLang="ko-KR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- </a:t>
            </a:r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맵</a:t>
            </a: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80542" y="937262"/>
            <a:ext cx="3888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그림 </a:t>
            </a:r>
            <a:r>
              <a:rPr lang="en-US" altLang="ko-KR" sz="22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8 – </a:t>
            </a:r>
            <a:r>
              <a:rPr lang="ko-KR" altLang="en-US" sz="22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캐릭터와 화면 비율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22" name="사각형: 둥근 대각선 방향 모서리 21"/>
          <p:cNvSpPr/>
          <p:nvPr/>
        </p:nvSpPr>
        <p:spPr>
          <a:xfrm>
            <a:off x="899592" y="1598923"/>
            <a:ext cx="7616568" cy="4180788"/>
          </a:xfrm>
          <a:prstGeom prst="round2DiagRect">
            <a:avLst>
              <a:gd name="adj1" fmla="val 16667"/>
              <a:gd name="adj2" fmla="val 1093"/>
            </a:avLst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88" y="1745610"/>
            <a:ext cx="7128792" cy="3887414"/>
          </a:xfrm>
          <a:prstGeom prst="rect">
            <a:avLst/>
          </a:prstGeom>
        </p:spPr>
      </p:pic>
      <p:sp>
        <p:nvSpPr>
          <p:cNvPr id="24" name="사각형: 둥근 모서리 23"/>
          <p:cNvSpPr/>
          <p:nvPr/>
        </p:nvSpPr>
        <p:spPr>
          <a:xfrm>
            <a:off x="3995936" y="3068960"/>
            <a:ext cx="1152128" cy="263740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연결선: 꺾임 24"/>
          <p:cNvCxnSpPr/>
          <p:nvPr/>
        </p:nvCxnSpPr>
        <p:spPr>
          <a:xfrm>
            <a:off x="4260787" y="5699099"/>
            <a:ext cx="994781" cy="556573"/>
          </a:xfrm>
          <a:prstGeom prst="bentConnector3">
            <a:avLst>
              <a:gd name="adj1" fmla="val 5000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136232" y="6055617"/>
            <a:ext cx="195621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한 칸 </a:t>
            </a:r>
            <a:r>
              <a:rPr lang="en-US" altLang="ko-KR" sz="20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(1.7m) </a:t>
            </a:r>
          </a:p>
        </p:txBody>
      </p:sp>
    </p:spTree>
    <p:extLst>
      <p:ext uri="{BB962C8B-B14F-4D97-AF65-F5344CB8AC3E}">
        <p14:creationId xmlns:p14="http://schemas.microsoft.com/office/powerpoint/2010/main" val="2401414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5306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게임 소개 </a:t>
            </a:r>
            <a:r>
              <a:rPr lang="en-US" altLang="ko-KR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각 플레이어의 승리 조건</a:t>
            </a: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2141" y="5243714"/>
            <a:ext cx="1195794" cy="123695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60081" y="557107"/>
            <a:ext cx="1195794" cy="1236954"/>
          </a:xfrm>
          <a:prstGeom prst="rect">
            <a:avLst/>
          </a:prstGeom>
        </p:spPr>
      </p:pic>
      <p:sp>
        <p:nvSpPr>
          <p:cNvPr id="16" name="사각형: 둥근 모서리 15"/>
          <p:cNvSpPr/>
          <p:nvPr/>
        </p:nvSpPr>
        <p:spPr>
          <a:xfrm>
            <a:off x="899592" y="1231572"/>
            <a:ext cx="7488832" cy="4595799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287459" y="3875848"/>
            <a:ext cx="687590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ea typeface="문체부 궁체 흘림체" panose="02030609000101010101" pitchFamily="17" charset="-127"/>
              </a:rPr>
              <a:t>붉은 사람 </a:t>
            </a:r>
            <a:r>
              <a:rPr lang="ko-KR" altLang="en-US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승리 조건 </a:t>
            </a:r>
            <a:r>
              <a:rPr lang="en-US" altLang="ko-KR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:</a:t>
            </a:r>
          </a:p>
          <a:p>
            <a:endParaRPr lang="en-US" altLang="ko-KR" dirty="0">
              <a:solidFill>
                <a:schemeClr val="bg1"/>
              </a:solidFill>
              <a:ea typeface="문체부 궁체 흘림체" panose="02030609000101010101" pitchFamily="17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① 모든 플레이어를 죽여</a:t>
            </a:r>
            <a:r>
              <a:rPr lang="en-US" altLang="ko-KR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신체 찾기를 저지하라</a:t>
            </a:r>
            <a:r>
              <a:rPr lang="en-US" altLang="ko-KR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ea typeface="문체부 궁체 흘림체" panose="02030609000101010101" pitchFamily="17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 ② 제한 시간 내에 플레이어가</a:t>
            </a:r>
            <a:r>
              <a:rPr lang="en-US" altLang="ko-KR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신체를 모두 찾지 못하게 하라</a:t>
            </a:r>
            <a:r>
              <a:rPr lang="en-US" altLang="ko-KR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.</a:t>
            </a:r>
            <a:r>
              <a:rPr lang="ko-KR" altLang="en-US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 </a:t>
            </a:r>
            <a:endParaRPr lang="en-US" altLang="ko-KR" dirty="0">
              <a:solidFill>
                <a:schemeClr val="bg1"/>
              </a:solidFill>
              <a:ea typeface="문체부 궁체 흘림체" panose="02030609000101010101" pitchFamily="17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87459" y="2299794"/>
            <a:ext cx="700783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a typeface="문체부 궁체 흘림체" panose="02030609000101010101" pitchFamily="17" charset="-127"/>
              </a:rPr>
              <a:t>학생</a:t>
            </a:r>
            <a:r>
              <a:rPr lang="ko-KR" altLang="en-US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 승리 조건 </a:t>
            </a:r>
            <a:r>
              <a:rPr lang="en-US" altLang="ko-KR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:</a:t>
            </a:r>
          </a:p>
          <a:p>
            <a:endParaRPr lang="en-US" altLang="ko-KR" dirty="0">
              <a:solidFill>
                <a:schemeClr val="bg1"/>
              </a:solidFill>
              <a:ea typeface="문체부 궁체 흘림체" panose="02030609000101010101" pitchFamily="17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제한 시간 </a:t>
            </a:r>
            <a:r>
              <a:rPr lang="en-US" altLang="ko-KR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20</a:t>
            </a:r>
            <a:r>
              <a:rPr lang="ko-KR" altLang="en-US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분 내에 모두 전멸하지 않고 신체 </a:t>
            </a:r>
            <a:r>
              <a:rPr lang="en-US" altLang="ko-KR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8</a:t>
            </a:r>
            <a:r>
              <a:rPr lang="ko-KR" altLang="en-US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조각을 모두 찾아 중앙 현관의 관에 저장하라</a:t>
            </a:r>
            <a:r>
              <a:rPr lang="en-US" altLang="ko-KR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287459" y="1628174"/>
            <a:ext cx="62507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ea typeface="문체부 궁체 흘림체" panose="02030609000101010101" pitchFamily="17" charset="-127"/>
              </a:rPr>
              <a:t>제한시간</a:t>
            </a:r>
            <a:r>
              <a:rPr lang="ko-KR" altLang="en-US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: 20</a:t>
            </a:r>
            <a:r>
              <a:rPr lang="ko-KR" altLang="en-US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분</a:t>
            </a:r>
            <a:endParaRPr lang="en-US" altLang="ko-KR" dirty="0">
              <a:solidFill>
                <a:schemeClr val="bg1"/>
              </a:solidFill>
              <a:ea typeface="문체부 궁체 흘림체" panose="02030609000101010101" pitchFamily="17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490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57183" y="2841946"/>
            <a:ext cx="2825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 </a:t>
            </a:r>
            <a:r>
              <a:rPr lang="ko-KR" altLang="en-US" sz="36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게임 플레이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8100392" y="5444517"/>
            <a:ext cx="1049162" cy="1412775"/>
            <a:chOff x="8100392" y="5444517"/>
            <a:chExt cx="1049162" cy="1412775"/>
          </a:xfrm>
        </p:grpSpPr>
        <p:sp>
          <p:nvSpPr>
            <p:cNvPr id="26" name="이등변 삼각형 25"/>
            <p:cNvSpPr/>
            <p:nvPr/>
          </p:nvSpPr>
          <p:spPr>
            <a:xfrm rot="10800000" flipV="1">
              <a:off x="8105945" y="5445225"/>
              <a:ext cx="1043609" cy="1410282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/>
            <p:nvPr/>
          </p:nvCxnSpPr>
          <p:spPr>
            <a:xfrm flipV="1">
              <a:off x="8100392" y="544451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이등변 삼각형 29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25258" flipH="1">
            <a:off x="1642817" y="3502502"/>
            <a:ext cx="1035159" cy="1318588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2395028" y="2542591"/>
            <a:ext cx="1368152" cy="1368152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4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685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71950" y="437041"/>
            <a:ext cx="1195794" cy="1236954"/>
          </a:xfrm>
          <a:prstGeom prst="rect">
            <a:avLst/>
          </a:prstGeom>
        </p:spPr>
      </p:pic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3549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게임 플레이 </a:t>
            </a:r>
            <a:r>
              <a:rPr lang="en-US" altLang="ko-KR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대기 화면</a:t>
            </a: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4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사각형: 둥근 대각선 방향 모서리 12"/>
          <p:cNvSpPr/>
          <p:nvPr/>
        </p:nvSpPr>
        <p:spPr>
          <a:xfrm>
            <a:off x="908752" y="1137224"/>
            <a:ext cx="7616568" cy="4180788"/>
          </a:xfrm>
          <a:prstGeom prst="round2DiagRect">
            <a:avLst>
              <a:gd name="adj1" fmla="val 16667"/>
              <a:gd name="adj2" fmla="val 1093"/>
            </a:avLst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4864" y="5469129"/>
            <a:ext cx="79166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그림 </a:t>
            </a:r>
            <a:r>
              <a:rPr lang="en-US" altLang="ko-KR" sz="22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9 – </a:t>
            </a:r>
            <a:r>
              <a:rPr lang="ko-KR" altLang="en-US" sz="22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대기 화면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625" y="1412775"/>
            <a:ext cx="6877767" cy="385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39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81655" y="461042"/>
            <a:ext cx="1195794" cy="1236954"/>
          </a:xfrm>
          <a:prstGeom prst="rect">
            <a:avLst/>
          </a:prstGeom>
        </p:spPr>
      </p:pic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3549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게임 플레이 </a:t>
            </a:r>
            <a:r>
              <a:rPr lang="en-US" altLang="ko-KR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게임 화면</a:t>
            </a: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4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566" y="1497136"/>
            <a:ext cx="5397292" cy="2868638"/>
          </a:xfrm>
          <a:prstGeom prst="rect">
            <a:avLst/>
          </a:prstGeom>
        </p:spPr>
      </p:pic>
      <p:sp>
        <p:nvSpPr>
          <p:cNvPr id="13" name="사각형: 둥근 대각선 방향 모서리 12"/>
          <p:cNvSpPr/>
          <p:nvPr/>
        </p:nvSpPr>
        <p:spPr>
          <a:xfrm>
            <a:off x="1458872" y="1239039"/>
            <a:ext cx="6120680" cy="3421876"/>
          </a:xfrm>
          <a:prstGeom prst="round2DiagRect">
            <a:avLst/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95708" y="4703404"/>
            <a:ext cx="36367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그림 </a:t>
            </a:r>
            <a:r>
              <a:rPr lang="en-US" altLang="ko-KR" sz="22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10 – </a:t>
            </a:r>
            <a:r>
              <a:rPr lang="ko-KR" altLang="en-US" sz="22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게임 기본  화면</a:t>
            </a:r>
          </a:p>
        </p:txBody>
      </p:sp>
      <p:sp>
        <p:nvSpPr>
          <p:cNvPr id="16" name="사각형: 둥근 모서리 15"/>
          <p:cNvSpPr/>
          <p:nvPr/>
        </p:nvSpPr>
        <p:spPr>
          <a:xfrm>
            <a:off x="827257" y="5187292"/>
            <a:ext cx="7488832" cy="1410060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043608" y="5352504"/>
            <a:ext cx="63367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이동</a:t>
            </a:r>
            <a:r>
              <a:rPr lang="en-US" altLang="ko-KR" sz="22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 : 		W A S D</a:t>
            </a:r>
          </a:p>
          <a:p>
            <a:r>
              <a:rPr lang="ko-KR" altLang="en-US" sz="22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시점 변환 </a:t>
            </a:r>
            <a:r>
              <a:rPr lang="en-US" altLang="ko-KR" sz="22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:  	</a:t>
            </a:r>
            <a:r>
              <a:rPr lang="ko-KR" altLang="en-US" sz="22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마우스 커서 이동</a:t>
            </a:r>
            <a:endParaRPr lang="en-US" altLang="ko-KR" sz="2200" dirty="0">
              <a:solidFill>
                <a:schemeClr val="bg1"/>
              </a:solidFill>
              <a:ea typeface="문체부 궁체 흘림체" panose="02030609000101010101" pitchFamily="17" charset="-127"/>
            </a:endParaRPr>
          </a:p>
          <a:p>
            <a:r>
              <a:rPr lang="ko-KR" altLang="en-US" sz="22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물체와 상호 작용 </a:t>
            </a:r>
            <a:r>
              <a:rPr lang="en-US" altLang="ko-KR" sz="22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: </a:t>
            </a:r>
            <a:r>
              <a:rPr lang="ko-KR" altLang="en-US" sz="22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마우스 왼쪽 버튼</a:t>
            </a:r>
            <a:endParaRPr lang="en-US" altLang="ko-KR" sz="2200" dirty="0">
              <a:solidFill>
                <a:schemeClr val="bg1"/>
              </a:solidFill>
              <a:ea typeface="문체부 궁체 흘림체" panose="02030609000101010101" pitchFamily="17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819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71950" y="437041"/>
            <a:ext cx="1195794" cy="1236954"/>
          </a:xfrm>
          <a:prstGeom prst="rect">
            <a:avLst/>
          </a:prstGeom>
        </p:spPr>
      </p:pic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3549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게임 플레이 </a:t>
            </a:r>
            <a:r>
              <a:rPr lang="en-US" altLang="ko-KR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게임 화면</a:t>
            </a: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4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사각형: 둥근 대각선 방향 모서리 12"/>
          <p:cNvSpPr/>
          <p:nvPr/>
        </p:nvSpPr>
        <p:spPr>
          <a:xfrm>
            <a:off x="908752" y="1137224"/>
            <a:ext cx="7616568" cy="4180788"/>
          </a:xfrm>
          <a:prstGeom prst="round2DiagRect">
            <a:avLst>
              <a:gd name="adj1" fmla="val 16667"/>
              <a:gd name="adj2" fmla="val 1093"/>
            </a:avLst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03816" y="5481425"/>
            <a:ext cx="79166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그림 </a:t>
            </a:r>
            <a:r>
              <a:rPr lang="en-US" altLang="ko-KR" sz="22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11 – </a:t>
            </a:r>
            <a:r>
              <a:rPr lang="ko-KR" altLang="en-US" sz="22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공격 당한 화면 예시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505" y="1425829"/>
            <a:ext cx="6996005" cy="3620617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158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87440" y="578275"/>
            <a:ext cx="1195794" cy="123695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61719">
            <a:off x="445710" y="5583757"/>
            <a:ext cx="1195794" cy="1236954"/>
          </a:xfrm>
          <a:prstGeom prst="rect">
            <a:avLst/>
          </a:prstGeom>
        </p:spPr>
      </p:pic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3549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게임 플레이 </a:t>
            </a:r>
            <a:r>
              <a:rPr lang="en-US" altLang="ko-KR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신체 찾기</a:t>
            </a: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4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4" name="사각형: 둥근 모서리 13"/>
          <p:cNvSpPr/>
          <p:nvPr/>
        </p:nvSpPr>
        <p:spPr>
          <a:xfrm>
            <a:off x="4473225" y="2728952"/>
            <a:ext cx="4083810" cy="1522791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577886" y="3467764"/>
            <a:ext cx="3960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팀 원 간 남은 신체와 모은 신체를 공유 할 수 있다</a:t>
            </a:r>
            <a:r>
              <a:rPr lang="en-US" altLang="ko-KR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.</a:t>
            </a:r>
            <a:r>
              <a:rPr lang="ko-KR" altLang="en-US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 </a:t>
            </a:r>
            <a:endParaRPr lang="en-US" altLang="ko-KR" sz="2000" dirty="0">
              <a:solidFill>
                <a:schemeClr val="bg1"/>
              </a:solidFill>
              <a:ea typeface="문체부 궁체 흘림체" panose="02030609000101010101" pitchFamily="17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25391" y="5315635"/>
            <a:ext cx="224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그림 </a:t>
            </a:r>
            <a:r>
              <a:rPr lang="en-US" altLang="ko-KR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12 – </a:t>
            </a:r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신체</a:t>
            </a:r>
            <a:endParaRPr lang="en-US" altLang="ko-KR" sz="2400" dirty="0">
              <a:solidFill>
                <a:schemeClr val="bg1"/>
              </a:solidFill>
              <a:ea typeface="문체부 궁체 흘림체" panose="02030609000101010101" pitchFamily="17" charset="-127"/>
            </a:endParaRPr>
          </a:p>
        </p:txBody>
      </p:sp>
      <p:sp>
        <p:nvSpPr>
          <p:cNvPr id="19" name="사각형: 둥근 대각선 방향 모서리 18"/>
          <p:cNvSpPr/>
          <p:nvPr/>
        </p:nvSpPr>
        <p:spPr>
          <a:xfrm>
            <a:off x="1022303" y="1360316"/>
            <a:ext cx="3168352" cy="4646012"/>
          </a:xfrm>
          <a:prstGeom prst="round2DiagRect">
            <a:avLst/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221" y="1402153"/>
            <a:ext cx="2286437" cy="4562337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1619672" y="1988840"/>
            <a:ext cx="20162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619672" y="4005064"/>
            <a:ext cx="20162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619672" y="3212976"/>
            <a:ext cx="20162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2186788" y="1988840"/>
            <a:ext cx="21383" cy="12241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047398" y="1988840"/>
            <a:ext cx="0" cy="12241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627784" y="1988840"/>
            <a:ext cx="0" cy="12241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709312" y="2891862"/>
            <a:ext cx="3960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  <a:ea typeface="문체부 궁체 흘림체" panose="02030609000101010101" pitchFamily="17" charset="-127"/>
              </a:rPr>
              <a:t>인게임</a:t>
            </a:r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 화면에 표시</a:t>
            </a:r>
            <a:endParaRPr lang="en-US" altLang="ko-KR" sz="2400" dirty="0">
              <a:solidFill>
                <a:schemeClr val="bg1"/>
              </a:solidFill>
              <a:ea typeface="문체부 궁체 흘림체" panose="02030609000101010101" pitchFamily="17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70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30986">
            <a:off x="2825966" y="4276949"/>
            <a:ext cx="1394990" cy="15580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79267">
            <a:off x="5629532" y="901584"/>
            <a:ext cx="1394990" cy="1558064"/>
          </a:xfrm>
          <a:prstGeom prst="rect">
            <a:avLst/>
          </a:prstGeom>
        </p:spPr>
      </p:pic>
      <p:sp>
        <p:nvSpPr>
          <p:cNvPr id="26" name="이등변 삼각형 25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flipV="1">
            <a:off x="-1" y="-8965"/>
            <a:ext cx="2321859" cy="313764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32164" y="2"/>
            <a:ext cx="2267022" cy="3068958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380268" y="404664"/>
            <a:ext cx="1782464" cy="1782464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3464100" y="1421311"/>
            <a:ext cx="772308" cy="937521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3562222" y="1611815"/>
            <a:ext cx="576064" cy="556514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1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50720" y="1706664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ea typeface="문체부 궁체 정자체" panose="02030609000101010101" pitchFamily="17" charset="-127"/>
              </a:rPr>
              <a:t>원작</a:t>
            </a:r>
            <a:r>
              <a:rPr lang="ko-KR" altLang="en-US" sz="2400" dirty="0">
                <a:solidFill>
                  <a:schemeClr val="bg1"/>
                </a:solidFill>
                <a:ea typeface="문체부 궁체 정자체" panose="02030609000101010101" pitchFamily="17" charset="-127"/>
              </a:rPr>
              <a:t> 및 모티브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548" y="911175"/>
            <a:ext cx="1806200" cy="769441"/>
          </a:xfrm>
          <a:prstGeom prst="rect">
            <a:avLst/>
          </a:prstGeom>
          <a:noFill/>
          <a:ln w="31750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INDEX</a:t>
            </a:r>
            <a:endParaRPr lang="ko-KR" altLang="en-US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8100392" y="5444517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464100" y="2354487"/>
            <a:ext cx="772308" cy="937521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3562222" y="2544991"/>
            <a:ext cx="576064" cy="556514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63648" y="263984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a typeface="문체부 궁체 정자체" panose="02030609000101010101" pitchFamily="17" charset="-127"/>
              </a:rPr>
              <a:t>기획 컨셉</a:t>
            </a:r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3425340" y="3287663"/>
            <a:ext cx="772308" cy="937521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523462" y="3478167"/>
            <a:ext cx="576064" cy="556514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3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11960" y="3573016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a typeface="문체부 궁체 정자체" panose="02030609000101010101" pitchFamily="17" charset="-127"/>
              </a:rPr>
              <a:t>게임 소개</a:t>
            </a:r>
          </a:p>
        </p:txBody>
      </p:sp>
      <p:cxnSp>
        <p:nvCxnSpPr>
          <p:cNvPr id="33" name="직선 연결선 32"/>
          <p:cNvCxnSpPr/>
          <p:nvPr/>
        </p:nvCxnSpPr>
        <p:spPr>
          <a:xfrm flipV="1">
            <a:off x="3430172" y="4220839"/>
            <a:ext cx="772308" cy="937521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3528294" y="4411343"/>
            <a:ext cx="576064" cy="556514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4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16792" y="4506192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a typeface="문체부 궁체 정자체" panose="02030609000101010101" pitchFamily="17" charset="-127"/>
              </a:rPr>
              <a:t>게임 플레이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464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87440" y="578275"/>
            <a:ext cx="1195794" cy="123695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61719">
            <a:off x="445710" y="5583757"/>
            <a:ext cx="1195794" cy="1236954"/>
          </a:xfrm>
          <a:prstGeom prst="rect">
            <a:avLst/>
          </a:prstGeom>
        </p:spPr>
      </p:pic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3549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게임 플레이 </a:t>
            </a:r>
            <a:r>
              <a:rPr lang="en-US" altLang="ko-KR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신체 저장</a:t>
            </a: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4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4" name="사각형: 둥근 모서리 13"/>
          <p:cNvSpPr/>
          <p:nvPr/>
        </p:nvSpPr>
        <p:spPr>
          <a:xfrm>
            <a:off x="4464381" y="2521996"/>
            <a:ext cx="4083810" cy="1886604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304958" y="5315635"/>
            <a:ext cx="1933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그림 </a:t>
            </a:r>
            <a:r>
              <a:rPr lang="en-US" altLang="ko-KR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13 – </a:t>
            </a:r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관</a:t>
            </a:r>
            <a:endParaRPr lang="en-US" altLang="ko-KR" sz="2400" dirty="0">
              <a:solidFill>
                <a:schemeClr val="bg1"/>
              </a:solidFill>
              <a:ea typeface="문체부 궁체 흘림체" panose="02030609000101010101" pitchFamily="17" charset="-127"/>
            </a:endParaRPr>
          </a:p>
        </p:txBody>
      </p:sp>
      <p:sp>
        <p:nvSpPr>
          <p:cNvPr id="19" name="사각형: 둥근 대각선 방향 모서리 18"/>
          <p:cNvSpPr/>
          <p:nvPr/>
        </p:nvSpPr>
        <p:spPr>
          <a:xfrm>
            <a:off x="1022303" y="1360316"/>
            <a:ext cx="3168352" cy="4646012"/>
          </a:xfrm>
          <a:prstGeom prst="round2DiagRect">
            <a:avLst/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629729" y="2676635"/>
            <a:ext cx="39184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중앙 현관에 위치</a:t>
            </a:r>
            <a:endParaRPr lang="en-US" altLang="ko-KR" sz="2800" dirty="0">
              <a:solidFill>
                <a:schemeClr val="bg1"/>
              </a:solidFill>
              <a:ea typeface="문체부 궁체 흘림체" panose="02030609000101010101" pitchFamily="17" charset="-127"/>
            </a:endParaRPr>
          </a:p>
          <a:p>
            <a:endParaRPr lang="en-US" altLang="ko-KR" sz="2400" dirty="0">
              <a:solidFill>
                <a:schemeClr val="bg1"/>
              </a:solidFill>
              <a:ea typeface="문체부 궁체 흘림체" panose="02030609000101010101" pitchFamily="17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신체를 찾으면 중앙 현관의 관에 넣어야 저장된다</a:t>
            </a:r>
            <a:r>
              <a:rPr lang="en-US" altLang="ko-KR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5043" y="2418719"/>
            <a:ext cx="4604175" cy="259228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47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림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61719">
            <a:off x="251645" y="5326132"/>
            <a:ext cx="1195794" cy="1236954"/>
          </a:xfrm>
          <a:prstGeom prst="rect">
            <a:avLst/>
          </a:prstGeom>
        </p:spPr>
      </p:pic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3350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게임 플레이 </a:t>
            </a:r>
            <a:r>
              <a:rPr lang="en-US" altLang="ko-KR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맵 공유</a:t>
            </a: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4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833" y="1438919"/>
            <a:ext cx="6748463" cy="4079065"/>
          </a:xfrm>
          <a:prstGeom prst="rect">
            <a:avLst/>
          </a:prstGeom>
        </p:spPr>
      </p:pic>
      <p:sp>
        <p:nvSpPr>
          <p:cNvPr id="13" name="사각형: 둥근 대각선 방향 모서리 12"/>
          <p:cNvSpPr/>
          <p:nvPr/>
        </p:nvSpPr>
        <p:spPr>
          <a:xfrm>
            <a:off x="683568" y="1159252"/>
            <a:ext cx="7848872" cy="4646012"/>
          </a:xfrm>
          <a:prstGeom prst="round2DiagRect">
            <a:avLst/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곱하기 기호 3"/>
          <p:cNvSpPr/>
          <p:nvPr/>
        </p:nvSpPr>
        <p:spPr>
          <a:xfrm>
            <a:off x="4572000" y="2132856"/>
            <a:ext cx="538648" cy="644121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곱하기 기호 13"/>
          <p:cNvSpPr/>
          <p:nvPr/>
        </p:nvSpPr>
        <p:spPr>
          <a:xfrm>
            <a:off x="3146200" y="3820790"/>
            <a:ext cx="538648" cy="644121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84417" y="1471876"/>
            <a:ext cx="2462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진행 상황 </a:t>
            </a:r>
            <a:r>
              <a:rPr lang="en-US" altLang="ko-KR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: 100 %</a:t>
            </a:r>
            <a:endParaRPr lang="ko-KR" altLang="en-US" sz="2000" dirty="0">
              <a:solidFill>
                <a:schemeClr val="bg1"/>
              </a:solidFill>
              <a:ea typeface="문체부 궁체 흘림체" panose="02030609000101010101" pitchFamily="17" charset="-127"/>
            </a:endParaRPr>
          </a:p>
        </p:txBody>
      </p:sp>
      <p:sp>
        <p:nvSpPr>
          <p:cNvPr id="6" name="사각형: 둥근 모서리 5"/>
          <p:cNvSpPr/>
          <p:nvPr/>
        </p:nvSpPr>
        <p:spPr>
          <a:xfrm>
            <a:off x="5281189" y="1412775"/>
            <a:ext cx="2462391" cy="563607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/>
          <p:cNvSpPr/>
          <p:nvPr/>
        </p:nvSpPr>
        <p:spPr>
          <a:xfrm>
            <a:off x="3117480" y="3861048"/>
            <a:ext cx="567368" cy="563607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/>
          <p:cNvSpPr/>
          <p:nvPr/>
        </p:nvSpPr>
        <p:spPr>
          <a:xfrm>
            <a:off x="3394352" y="2840587"/>
            <a:ext cx="408249" cy="443055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연결선: 꺾임 22"/>
          <p:cNvCxnSpPr/>
          <p:nvPr/>
        </p:nvCxnSpPr>
        <p:spPr>
          <a:xfrm rot="5400000" flipH="1" flipV="1">
            <a:off x="5620267" y="818317"/>
            <a:ext cx="504055" cy="651903"/>
          </a:xfrm>
          <a:prstGeom prst="bentConnector2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/>
          <p:cNvCxnSpPr>
            <a:stCxn id="16" idx="2"/>
          </p:cNvCxnSpPr>
          <p:nvPr/>
        </p:nvCxnSpPr>
        <p:spPr>
          <a:xfrm rot="16200000" flipH="1">
            <a:off x="3114084" y="4711735"/>
            <a:ext cx="588521" cy="14360"/>
          </a:xfrm>
          <a:prstGeom prst="bentConnector3">
            <a:avLst>
              <a:gd name="adj1" fmla="val 87405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/>
          <p:cNvCxnSpPr/>
          <p:nvPr/>
        </p:nvCxnSpPr>
        <p:spPr>
          <a:xfrm rot="16200000" flipH="1">
            <a:off x="5297203" y="4636685"/>
            <a:ext cx="368913" cy="311213"/>
          </a:xfrm>
          <a:prstGeom prst="bentConnector3">
            <a:avLst>
              <a:gd name="adj1" fmla="val 100491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6012160" y="127110"/>
            <a:ext cx="24462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학생들이</a:t>
            </a:r>
            <a:endParaRPr lang="en-US" altLang="ko-KR" sz="2000" b="1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ko-KR" altLang="en-US" sz="20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현재 있는 위치에서 </a:t>
            </a:r>
            <a:endParaRPr lang="en-US" altLang="ko-KR" sz="2000" b="1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ko-KR" altLang="en-US" sz="20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찾은 오브젝트</a:t>
            </a:r>
            <a:endParaRPr lang="en-US" altLang="ko-KR" sz="2000" b="1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518897" y="4813547"/>
            <a:ext cx="195621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나의 현재 위치</a:t>
            </a:r>
            <a:endParaRPr lang="en-US" altLang="ko-KR" sz="2000" b="1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517115" y="2996952"/>
            <a:ext cx="162724" cy="1440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5244693" y="4299228"/>
            <a:ext cx="162724" cy="1440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/>
          <p:cNvSpPr/>
          <p:nvPr/>
        </p:nvSpPr>
        <p:spPr>
          <a:xfrm>
            <a:off x="5121929" y="4149707"/>
            <a:ext cx="408249" cy="443055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연결선: 꺾임 50"/>
          <p:cNvCxnSpPr>
            <a:stCxn id="18" idx="0"/>
          </p:cNvCxnSpPr>
          <p:nvPr/>
        </p:nvCxnSpPr>
        <p:spPr>
          <a:xfrm rot="5400000" flipH="1" flipV="1">
            <a:off x="3357381" y="2599491"/>
            <a:ext cx="482193" cy="1"/>
          </a:xfrm>
          <a:prstGeom prst="bentConnector3">
            <a:avLst>
              <a:gd name="adj1" fmla="val 5000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2635921" y="1980739"/>
            <a:ext cx="195621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팀원의 위치</a:t>
            </a:r>
            <a:endParaRPr lang="en-US" altLang="ko-KR" sz="2000" b="1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397687" y="5044749"/>
            <a:ext cx="398680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모든 오브젝트를 다 찾은 표시</a:t>
            </a:r>
            <a:endParaRPr lang="en-US" altLang="ko-KR" sz="2000" b="1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2" name="사각형: 둥근 모서리 81"/>
          <p:cNvSpPr/>
          <p:nvPr/>
        </p:nvSpPr>
        <p:spPr>
          <a:xfrm>
            <a:off x="1648572" y="5961628"/>
            <a:ext cx="3355476" cy="735035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6112749" y="5978436"/>
            <a:ext cx="1630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그림 </a:t>
            </a:r>
            <a:r>
              <a:rPr lang="en-US" altLang="ko-KR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14 - </a:t>
            </a:r>
            <a:r>
              <a:rPr lang="ko-KR" altLang="en-US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맵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738117" y="6084931"/>
            <a:ext cx="3121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ea typeface="문체부 궁체 흘림체" panose="02030609000101010101" pitchFamily="17" charset="-127"/>
              </a:rPr>
              <a:t>TAB</a:t>
            </a:r>
            <a:r>
              <a:rPr lang="ko-KR" altLang="en-US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키를 누르면 동작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425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88924" y="1633064"/>
            <a:ext cx="1195794" cy="123695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61719">
            <a:off x="424406" y="4961744"/>
            <a:ext cx="1195794" cy="1236954"/>
          </a:xfrm>
          <a:prstGeom prst="rect">
            <a:avLst/>
          </a:prstGeom>
        </p:spPr>
      </p:pic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933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게임 플레이 </a:t>
            </a:r>
            <a:r>
              <a:rPr lang="en-US" altLang="ko-KR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도망</a:t>
            </a: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4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사각형: 둥근 모서리 12"/>
          <p:cNvSpPr/>
          <p:nvPr/>
        </p:nvSpPr>
        <p:spPr>
          <a:xfrm>
            <a:off x="899592" y="2373391"/>
            <a:ext cx="7488832" cy="952096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/>
          <p:cNvSpPr/>
          <p:nvPr/>
        </p:nvSpPr>
        <p:spPr>
          <a:xfrm>
            <a:off x="896505" y="3706721"/>
            <a:ext cx="7488832" cy="1728191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115616" y="2618606"/>
            <a:ext cx="2056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A</a:t>
            </a:r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와 </a:t>
            </a:r>
            <a:r>
              <a:rPr lang="en-US" altLang="ko-KR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D</a:t>
            </a:r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를 연타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44102" y="4001567"/>
            <a:ext cx="5259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사용 </a:t>
            </a:r>
            <a:r>
              <a:rPr lang="ko-KR" altLang="en-US" sz="2800" dirty="0">
                <a:solidFill>
                  <a:srgbClr val="FF0000"/>
                </a:solidFill>
                <a:ea typeface="문체부 궁체 흘림체" panose="02030609000101010101" pitchFamily="17" charset="-127"/>
              </a:rPr>
              <a:t>아이템</a:t>
            </a:r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미코의 어린시절 사진</a:t>
            </a:r>
            <a:endParaRPr lang="en-US" altLang="ko-KR" sz="2400" dirty="0">
              <a:solidFill>
                <a:schemeClr val="bg1"/>
              </a:solidFill>
              <a:ea typeface="문체부 궁체 흘림체" panose="02030609000101010101" pitchFamily="17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03" y="3959914"/>
            <a:ext cx="864552" cy="122180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84457" y="4672175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10</a:t>
            </a:r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초간 스턴</a:t>
            </a:r>
            <a:endParaRPr lang="en-US" altLang="ko-KR" sz="2400" dirty="0">
              <a:solidFill>
                <a:schemeClr val="bg1"/>
              </a:solidFill>
              <a:ea typeface="문체부 궁체 흘림체" panose="02030609000101010101" pitchFamily="17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91824" y="1218179"/>
            <a:ext cx="4249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붉은 사람이 노래를 부를 때</a:t>
            </a:r>
            <a:r>
              <a:rPr lang="en-US" altLang="ko-KR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94903" y="5580221"/>
            <a:ext cx="3690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그림 </a:t>
            </a:r>
            <a:r>
              <a:rPr lang="en-US" altLang="ko-KR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15 – </a:t>
            </a:r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어린 붉은 사람</a:t>
            </a:r>
            <a:endParaRPr lang="en-US" altLang="ko-KR" sz="2400" dirty="0">
              <a:solidFill>
                <a:schemeClr val="bg1"/>
              </a:solidFill>
              <a:ea typeface="문체부 궁체 흘림체" panose="02030609000101010101" pitchFamily="17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064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3857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게임 플레이 </a:t>
            </a:r>
            <a:r>
              <a:rPr lang="en-US" altLang="ko-KR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플로우 차트</a:t>
            </a: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4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108520" y="144565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-2124744" y="1813198"/>
            <a:ext cx="3147047" cy="1975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26046"/>
            <a:ext cx="7560840" cy="493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07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224" y="577687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자료 참조</a:t>
            </a: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8679" y="5590768"/>
            <a:ext cx="1195794" cy="123695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60081" y="557107"/>
            <a:ext cx="1195794" cy="1236954"/>
          </a:xfrm>
          <a:prstGeom prst="rect">
            <a:avLst/>
          </a:prstGeom>
        </p:spPr>
      </p:pic>
      <p:sp>
        <p:nvSpPr>
          <p:cNvPr id="16" name="사각형: 둥근 모서리 15"/>
          <p:cNvSpPr/>
          <p:nvPr/>
        </p:nvSpPr>
        <p:spPr>
          <a:xfrm>
            <a:off x="899592" y="1231572"/>
            <a:ext cx="7488832" cy="4942853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250758" y="1556792"/>
            <a:ext cx="511043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그림 </a:t>
            </a:r>
            <a:r>
              <a:rPr lang="en-US" altLang="ko-KR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1 –  </a:t>
            </a:r>
            <a:r>
              <a:rPr lang="ko-KR" altLang="en-US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만화</a:t>
            </a:r>
            <a:r>
              <a:rPr lang="en-US" altLang="ko-KR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신체 찾기</a:t>
            </a:r>
            <a:endParaRPr lang="en-US" altLang="ko-KR" sz="2000" dirty="0">
              <a:solidFill>
                <a:schemeClr val="bg1"/>
              </a:solidFill>
              <a:ea typeface="문체부 궁체 흘림체" panose="02030609000101010101" pitchFamily="17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https://marumaru.in/b/manga/62658</a:t>
            </a:r>
            <a:endParaRPr lang="ko-KR" altLang="en-US" sz="2000" dirty="0">
              <a:solidFill>
                <a:schemeClr val="bg1"/>
              </a:solidFill>
              <a:ea typeface="문체부 궁체 흘림체" panose="02030609000101010101" pitchFamily="17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그림 </a:t>
            </a:r>
            <a:r>
              <a:rPr lang="en-US" altLang="ko-KR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2 – </a:t>
            </a:r>
            <a:r>
              <a:rPr lang="ko-KR" altLang="en-US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화이트 데이</a:t>
            </a:r>
            <a:endParaRPr lang="en-US" altLang="ko-KR" sz="2000" dirty="0">
              <a:solidFill>
                <a:schemeClr val="bg1"/>
              </a:solidFill>
              <a:ea typeface="문체부 궁체 흘림체" panose="02030609000101010101" pitchFamily="17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https://ko-kr.facebook.com/whiteday2015/</a:t>
            </a:r>
            <a:endParaRPr lang="ko-KR" altLang="en-US" sz="2000" dirty="0">
              <a:solidFill>
                <a:schemeClr val="bg1"/>
              </a:solidFill>
              <a:ea typeface="문체부 궁체 흘림체" panose="02030609000101010101" pitchFamily="17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그림 </a:t>
            </a:r>
            <a:r>
              <a:rPr lang="en-US" altLang="ko-KR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3 – DEAD BY DAYLIGHT</a:t>
            </a:r>
          </a:p>
          <a:p>
            <a:r>
              <a:rPr lang="en-US" altLang="ko-KR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http://playwares.com/gametalk/49756024</a:t>
            </a:r>
            <a:endParaRPr lang="ko-KR" altLang="en-US" sz="2000" dirty="0">
              <a:solidFill>
                <a:schemeClr val="bg1"/>
              </a:solidFill>
              <a:ea typeface="문체부 궁체 흘림체" panose="02030609000101010101" pitchFamily="17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그림 </a:t>
            </a:r>
            <a:r>
              <a:rPr lang="en-US" altLang="ko-KR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4 – </a:t>
            </a:r>
            <a:r>
              <a:rPr lang="ko-KR" altLang="en-US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여학생 캐릭터</a:t>
            </a:r>
            <a:endParaRPr lang="en-US" altLang="ko-KR" sz="2000" dirty="0">
              <a:solidFill>
                <a:schemeClr val="bg1"/>
              </a:solidFill>
              <a:ea typeface="문체부 궁체 흘림체" panose="02030609000101010101" pitchFamily="17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https://marumaru.in/b/manga/62658</a:t>
            </a:r>
          </a:p>
          <a:p>
            <a:r>
              <a:rPr lang="ko-KR" altLang="en-US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그림 </a:t>
            </a:r>
            <a:r>
              <a:rPr lang="en-US" altLang="ko-KR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5 – </a:t>
            </a:r>
            <a:r>
              <a:rPr lang="ko-KR" altLang="en-US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남학생 캐릭터</a:t>
            </a:r>
            <a:endParaRPr lang="en-US" altLang="ko-KR" sz="2000" dirty="0">
              <a:solidFill>
                <a:schemeClr val="bg1"/>
              </a:solidFill>
              <a:ea typeface="문체부 궁체 흘림체" panose="02030609000101010101" pitchFamily="17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https://marumaru.in/b/manga/62658</a:t>
            </a:r>
          </a:p>
          <a:p>
            <a:r>
              <a:rPr lang="ko-KR" altLang="en-US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그림 </a:t>
            </a:r>
            <a:r>
              <a:rPr lang="en-US" altLang="ko-KR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6 – </a:t>
            </a:r>
            <a:r>
              <a:rPr lang="ko-KR" altLang="en-US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붉은 사람</a:t>
            </a:r>
            <a:endParaRPr lang="en-US" altLang="ko-KR" sz="2000" dirty="0">
              <a:solidFill>
                <a:schemeClr val="bg1"/>
              </a:solidFill>
              <a:ea typeface="문체부 궁체 흘림체" panose="02030609000101010101" pitchFamily="17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https://marumaru.in/b/manga/62658</a:t>
            </a:r>
            <a:endParaRPr lang="ko-KR" altLang="en-US" sz="2000" dirty="0">
              <a:solidFill>
                <a:schemeClr val="bg1"/>
              </a:solidFill>
              <a:ea typeface="문체부 궁체 흘림체" panose="02030609000101010101" pitchFamily="17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그림 </a:t>
            </a:r>
            <a:r>
              <a:rPr lang="en-US" altLang="ko-KR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7 – </a:t>
            </a:r>
            <a:r>
              <a:rPr lang="ko-KR" altLang="en-US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학교 지도</a:t>
            </a:r>
            <a:endParaRPr lang="en-US" altLang="ko-KR" sz="2000" dirty="0">
              <a:solidFill>
                <a:schemeClr val="bg1"/>
              </a:solidFill>
              <a:ea typeface="문체부 궁체 흘림체" panose="02030609000101010101" pitchFamily="17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https://marumaru.in/b/manga/62658</a:t>
            </a:r>
            <a:endParaRPr lang="ko-KR" altLang="en-US" sz="2000" dirty="0">
              <a:solidFill>
                <a:schemeClr val="bg1"/>
              </a:solidFill>
              <a:ea typeface="문체부 궁체 흘림체" panose="02030609000101010101" pitchFamily="17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569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224" y="577687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자료 참조</a:t>
            </a: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8679" y="5590768"/>
            <a:ext cx="1195794" cy="123695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60081" y="557107"/>
            <a:ext cx="1195794" cy="1236954"/>
          </a:xfrm>
          <a:prstGeom prst="rect">
            <a:avLst/>
          </a:prstGeom>
        </p:spPr>
      </p:pic>
      <p:sp>
        <p:nvSpPr>
          <p:cNvPr id="16" name="사각형: 둥근 모서리 15"/>
          <p:cNvSpPr/>
          <p:nvPr/>
        </p:nvSpPr>
        <p:spPr>
          <a:xfrm>
            <a:off x="899592" y="1231572"/>
            <a:ext cx="7488832" cy="4942853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03465" y="1228669"/>
            <a:ext cx="704115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그림 </a:t>
            </a:r>
            <a:r>
              <a:rPr lang="en-US" altLang="ko-KR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8 – </a:t>
            </a:r>
            <a:r>
              <a:rPr lang="ko-KR" altLang="en-US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캐릭터와 화면 비율</a:t>
            </a:r>
          </a:p>
          <a:p>
            <a:r>
              <a:rPr lang="en-US" altLang="ko-KR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http://conga.tistory.com/14</a:t>
            </a:r>
            <a:endParaRPr lang="en-US" altLang="ko-KR" sz="2000" dirty="0">
              <a:solidFill>
                <a:schemeClr val="bg1"/>
              </a:solidFill>
              <a:ea typeface="문체부 궁체 흘림체" panose="02030609000101010101" pitchFamily="17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그림 </a:t>
            </a:r>
            <a:r>
              <a:rPr lang="en-US" altLang="ko-KR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9 – </a:t>
            </a:r>
            <a:r>
              <a:rPr lang="ko-KR" altLang="en-US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대기 화면</a:t>
            </a:r>
          </a:p>
          <a:p>
            <a:r>
              <a:rPr lang="en-US" altLang="ko-KR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http://gemmania.tistory.com/entry/</a:t>
            </a:r>
            <a:endParaRPr lang="ko-KR" altLang="en-US" sz="2000" dirty="0">
              <a:solidFill>
                <a:schemeClr val="bg1"/>
              </a:solidFill>
              <a:ea typeface="문체부 궁체 흘림체" panose="02030609000101010101" pitchFamily="17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그림 </a:t>
            </a:r>
            <a:r>
              <a:rPr lang="en-US" altLang="ko-KR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10 – </a:t>
            </a:r>
            <a:r>
              <a:rPr lang="ko-KR" altLang="en-US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게임 기본  화면</a:t>
            </a:r>
            <a:endParaRPr lang="en-US" altLang="ko-KR" sz="2000" dirty="0">
              <a:solidFill>
                <a:schemeClr val="bg1"/>
              </a:solidFill>
              <a:ea typeface="문체부 궁체 흘림체" panose="02030609000101010101" pitchFamily="17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https://ko-kr.facebook.com/whiteday2015/</a:t>
            </a:r>
            <a:endParaRPr lang="ko-KR" altLang="en-US" sz="2000" dirty="0">
              <a:solidFill>
                <a:schemeClr val="bg1"/>
              </a:solidFill>
              <a:ea typeface="문체부 궁체 흘림체" panose="02030609000101010101" pitchFamily="17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그림 </a:t>
            </a:r>
            <a:r>
              <a:rPr lang="en-US" altLang="ko-KR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11 – </a:t>
            </a:r>
            <a:r>
              <a:rPr lang="ko-KR" altLang="en-US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공격 당한 화면 예시</a:t>
            </a:r>
          </a:p>
          <a:p>
            <a:r>
              <a:rPr lang="en-US" altLang="ko-KR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http://blog.naver.com/candy3028/220767486559</a:t>
            </a:r>
          </a:p>
          <a:p>
            <a:r>
              <a:rPr lang="ko-KR" altLang="en-US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그림 </a:t>
            </a:r>
            <a:r>
              <a:rPr lang="en-US" altLang="ko-KR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12 – </a:t>
            </a:r>
            <a:r>
              <a:rPr lang="ko-KR" altLang="en-US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신체</a:t>
            </a:r>
            <a:endParaRPr lang="en-US" altLang="ko-KR" sz="2000" dirty="0">
              <a:solidFill>
                <a:schemeClr val="bg1"/>
              </a:solidFill>
              <a:ea typeface="문체부 궁체 흘림체" panose="02030609000101010101" pitchFamily="17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https://marumaru.in/b/manga/62658</a:t>
            </a:r>
          </a:p>
          <a:p>
            <a:r>
              <a:rPr lang="ko-KR" altLang="en-US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그림 </a:t>
            </a:r>
            <a:r>
              <a:rPr lang="en-US" altLang="ko-KR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13 – </a:t>
            </a:r>
            <a:r>
              <a:rPr lang="ko-KR" altLang="en-US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관</a:t>
            </a:r>
            <a:endParaRPr lang="en-US" altLang="ko-KR" sz="2000" dirty="0">
              <a:solidFill>
                <a:schemeClr val="bg1"/>
              </a:solidFill>
              <a:ea typeface="문체부 궁체 흘림체" panose="02030609000101010101" pitchFamily="17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https://marumaru.in/b/manga/62658</a:t>
            </a:r>
          </a:p>
          <a:p>
            <a:r>
              <a:rPr lang="ko-KR" altLang="en-US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그림 </a:t>
            </a:r>
            <a:r>
              <a:rPr lang="en-US" altLang="ko-KR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14 – </a:t>
            </a:r>
            <a:r>
              <a:rPr lang="ko-KR" altLang="en-US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맵</a:t>
            </a:r>
            <a:endParaRPr lang="en-US" altLang="ko-KR" sz="2000" dirty="0">
              <a:solidFill>
                <a:schemeClr val="bg1"/>
              </a:solidFill>
              <a:ea typeface="문체부 궁체 흘림체" panose="02030609000101010101" pitchFamily="17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http://m.gamey.kr/index.php?fn=view&amp;code=E107&amp;idx=10</a:t>
            </a:r>
            <a:endParaRPr lang="ko-KR" altLang="en-US" sz="2000" dirty="0">
              <a:solidFill>
                <a:schemeClr val="bg1"/>
              </a:solidFill>
              <a:ea typeface="문체부 궁체 흘림체" panose="02030609000101010101" pitchFamily="17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그림 </a:t>
            </a:r>
            <a:r>
              <a:rPr lang="en-US" altLang="ko-KR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15 – </a:t>
            </a:r>
            <a:r>
              <a:rPr lang="ko-KR" altLang="en-US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어린 붉은 사람</a:t>
            </a:r>
            <a:endParaRPr lang="en-US" altLang="ko-KR" sz="2000" dirty="0">
              <a:solidFill>
                <a:schemeClr val="bg1"/>
              </a:solidFill>
              <a:ea typeface="문체부 궁체 흘림체" panose="02030609000101010101" pitchFamily="17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https://marumaru.in/b/manga/62658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401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98263">
            <a:off x="1528665" y="1180714"/>
            <a:ext cx="1622173" cy="143739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441226">
            <a:off x="6373876" y="3569853"/>
            <a:ext cx="2514729" cy="1473276"/>
          </a:xfrm>
          <a:prstGeom prst="rect">
            <a:avLst/>
          </a:prstGeom>
        </p:spPr>
      </p:pic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339752" y="2447064"/>
            <a:ext cx="46497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2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Thank You</a:t>
            </a:r>
            <a:endParaRPr lang="ko-KR" altLang="en-US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663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25258" flipH="1">
            <a:off x="1642817" y="3502502"/>
            <a:ext cx="1035159" cy="1318588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2395028" y="2542591"/>
            <a:ext cx="1368152" cy="1368152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1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57182" y="2841946"/>
            <a:ext cx="40271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  <a:ea typeface="문체부 궁체 흘림체" panose="02030609000101010101" pitchFamily="17" charset="-127"/>
              </a:rPr>
              <a:t>원작</a:t>
            </a:r>
            <a:r>
              <a:rPr lang="ko-KR" altLang="en-US" sz="4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 및 모티브</a:t>
            </a:r>
            <a:endParaRPr lang="ko-KR" altLang="en-US" sz="3600" dirty="0">
              <a:solidFill>
                <a:schemeClr val="bg1"/>
              </a:solidFill>
              <a:ea typeface="문체부 궁체 흘림체" panose="02030609000101010101" pitchFamily="17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8100392" y="5444517"/>
            <a:ext cx="1049162" cy="1412775"/>
            <a:chOff x="8100392" y="5444517"/>
            <a:chExt cx="1049162" cy="1412775"/>
          </a:xfrm>
        </p:grpSpPr>
        <p:sp>
          <p:nvSpPr>
            <p:cNvPr id="26" name="이등변 삼각형 25"/>
            <p:cNvSpPr/>
            <p:nvPr/>
          </p:nvSpPr>
          <p:spPr>
            <a:xfrm rot="10800000" flipV="1">
              <a:off x="8105945" y="5445225"/>
              <a:ext cx="1043609" cy="1410282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/>
            <p:nvPr/>
          </p:nvCxnSpPr>
          <p:spPr>
            <a:xfrm flipV="1">
              <a:off x="8100392" y="544451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이등변 삼각형 29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81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276616">
            <a:off x="7436302" y="5268749"/>
            <a:ext cx="1195794" cy="1236954"/>
          </a:xfrm>
          <a:prstGeom prst="rect">
            <a:avLst/>
          </a:prstGeom>
        </p:spPr>
      </p:pic>
      <p:sp>
        <p:nvSpPr>
          <p:cNvPr id="15" name="사각형: 둥근 모서리 14"/>
          <p:cNvSpPr/>
          <p:nvPr/>
        </p:nvSpPr>
        <p:spPr>
          <a:xfrm>
            <a:off x="4788025" y="1031540"/>
            <a:ext cx="3478724" cy="4701716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원작 및 모티브</a:t>
            </a:r>
            <a:endParaRPr lang="ko-KR" altLang="en-US" dirty="0">
              <a:solidFill>
                <a:schemeClr val="bg1"/>
              </a:solidFill>
              <a:ea typeface="문체부 궁체 흘림체" panose="02030609000101010101" pitchFamily="17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1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2" name="사각형: 둥근 대각선 방향 모서리 1"/>
          <p:cNvSpPr/>
          <p:nvPr/>
        </p:nvSpPr>
        <p:spPr>
          <a:xfrm>
            <a:off x="696156" y="1196752"/>
            <a:ext cx="3659819" cy="4536504"/>
          </a:xfrm>
          <a:prstGeom prst="round2DiagRect">
            <a:avLst/>
          </a:prstGeom>
          <a:solidFill>
            <a:schemeClr val="tx1"/>
          </a:solidFill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63" y="1621352"/>
            <a:ext cx="3515803" cy="310301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882373" y="2317230"/>
            <a:ext cx="33843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  <a:ea typeface="문체부 궁체 흘림체" panose="02030609000101010101" pitchFamily="17" charset="-127"/>
              </a:rPr>
              <a:t>웰저드</a:t>
            </a:r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 작가의 </a:t>
            </a:r>
            <a:r>
              <a:rPr lang="ko-KR" altLang="en-US" sz="2400" dirty="0" err="1">
                <a:solidFill>
                  <a:schemeClr val="bg1"/>
                </a:solidFill>
                <a:ea typeface="문체부 궁체 흘림체" panose="02030609000101010101" pitchFamily="17" charset="-127"/>
              </a:rPr>
              <a:t>호러소설</a:t>
            </a:r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 원작</a:t>
            </a:r>
            <a:endParaRPr lang="en-US" altLang="ko-KR" sz="2400" dirty="0">
              <a:solidFill>
                <a:schemeClr val="bg1"/>
              </a:solidFill>
              <a:ea typeface="문체부 궁체 흘림체" panose="02030609000101010101" pitchFamily="17" charset="-127"/>
            </a:endParaRPr>
          </a:p>
          <a:p>
            <a:endParaRPr lang="en-US" altLang="ko-KR" sz="2400" dirty="0">
              <a:solidFill>
                <a:schemeClr val="bg1"/>
              </a:solidFill>
              <a:ea typeface="문체부 궁체 흘림체" panose="02030609000101010101" pitchFamily="17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이를 만화가</a:t>
            </a:r>
            <a:r>
              <a:rPr lang="en-US" altLang="ko-KR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, </a:t>
            </a:r>
            <a:r>
              <a:rPr lang="ko-KR" altLang="en-US" sz="2400" dirty="0" err="1">
                <a:solidFill>
                  <a:schemeClr val="bg1"/>
                </a:solidFill>
                <a:ea typeface="문체부 궁체 흘림체" panose="02030609000101010101" pitchFamily="17" charset="-127"/>
              </a:rPr>
              <a:t>무라세</a:t>
            </a:r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ea typeface="문체부 궁체 흘림체" panose="02030609000101010101" pitchFamily="17" charset="-127"/>
              </a:rPr>
              <a:t>카츠토시가</a:t>
            </a:r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 만화로 연재</a:t>
            </a:r>
            <a:r>
              <a:rPr lang="en-US" altLang="ko-KR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  <a:ea typeface="문체부 궁체 흘림체" panose="02030609000101010101" pitchFamily="17" charset="-127"/>
            </a:endParaRPr>
          </a:p>
          <a:p>
            <a:endParaRPr lang="ko-KR" altLang="en-US" sz="2400" dirty="0">
              <a:solidFill>
                <a:schemeClr val="bg1"/>
              </a:solidFill>
              <a:ea typeface="문체부 궁체 흘림체" panose="02030609000101010101" pitchFamily="17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76056" y="1412775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신체 찾기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8163" y="4994886"/>
            <a:ext cx="3629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그림 </a:t>
            </a:r>
            <a:r>
              <a:rPr lang="en-US" altLang="ko-KR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1 –  </a:t>
            </a:r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만화</a:t>
            </a:r>
            <a:r>
              <a:rPr lang="en-US" altLang="ko-KR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신체 찾기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07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61719">
            <a:off x="327849" y="5305882"/>
            <a:ext cx="1195794" cy="123695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18519" y="455299"/>
            <a:ext cx="1195794" cy="1236954"/>
          </a:xfrm>
          <a:prstGeom prst="rect">
            <a:avLst/>
          </a:prstGeom>
        </p:spPr>
      </p:pic>
      <p:sp>
        <p:nvSpPr>
          <p:cNvPr id="13" name="이등변 삼각형 12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원작 및 모티브</a:t>
            </a:r>
            <a:endParaRPr lang="ko-KR" altLang="en-US" dirty="0">
              <a:solidFill>
                <a:schemeClr val="bg1"/>
              </a:solidFill>
              <a:ea typeface="문체부 궁체 흘림체" panose="02030609000101010101" pitchFamily="17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1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2" name="사각형: 둥근 대각선 방향 모서리 1"/>
          <p:cNvSpPr/>
          <p:nvPr/>
        </p:nvSpPr>
        <p:spPr>
          <a:xfrm>
            <a:off x="784465" y="1238839"/>
            <a:ext cx="3659819" cy="4596626"/>
          </a:xfrm>
          <a:prstGeom prst="round2DiagRect">
            <a:avLst/>
          </a:prstGeom>
          <a:solidFill>
            <a:schemeClr val="tx1"/>
          </a:solidFill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577986"/>
            <a:ext cx="3141532" cy="3365213"/>
          </a:xfrm>
          <a:prstGeom prst="rect">
            <a:avLst/>
          </a:prstGeom>
        </p:spPr>
      </p:pic>
      <p:sp>
        <p:nvSpPr>
          <p:cNvPr id="16" name="사각형: 둥근 대각선 방향 모서리 15"/>
          <p:cNvSpPr/>
          <p:nvPr/>
        </p:nvSpPr>
        <p:spPr>
          <a:xfrm>
            <a:off x="4788024" y="1174270"/>
            <a:ext cx="3659819" cy="4661195"/>
          </a:xfrm>
          <a:prstGeom prst="round2DiagRect">
            <a:avLst/>
          </a:prstGeom>
          <a:solidFill>
            <a:schemeClr val="tx1"/>
          </a:solidFill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1412775"/>
            <a:ext cx="3312368" cy="335445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25746" y="5168037"/>
            <a:ext cx="3103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그림 </a:t>
            </a:r>
            <a:r>
              <a:rPr lang="en-US" altLang="ko-KR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2 – </a:t>
            </a:r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화이트 데이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65856" y="5168037"/>
            <a:ext cx="3450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그림 </a:t>
            </a:r>
            <a:r>
              <a:rPr lang="en-US" altLang="ko-KR" sz="20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3 –DEAD BY DAYLIGHT</a:t>
            </a:r>
            <a:endParaRPr lang="ko-KR" altLang="en-US" sz="2000" dirty="0">
              <a:solidFill>
                <a:schemeClr val="bg1"/>
              </a:solidFill>
              <a:ea typeface="문체부 궁체 흘림체" panose="02030609000101010101" pitchFamily="17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612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57183" y="2841946"/>
            <a:ext cx="2825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 </a:t>
            </a:r>
            <a:r>
              <a:rPr lang="ko-KR" altLang="en-US" sz="36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기획 </a:t>
            </a:r>
            <a:r>
              <a:rPr lang="ko-KR" altLang="en-US" sz="3600" dirty="0">
                <a:solidFill>
                  <a:srgbClr val="FF0000"/>
                </a:solidFill>
                <a:ea typeface="문체부 궁체 흘림체" panose="02030609000101010101" pitchFamily="17" charset="-127"/>
              </a:rPr>
              <a:t>컨셉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8100392" y="5444517"/>
            <a:ext cx="1049162" cy="1412775"/>
            <a:chOff x="8100392" y="5444517"/>
            <a:chExt cx="1049162" cy="1412775"/>
          </a:xfrm>
        </p:grpSpPr>
        <p:sp>
          <p:nvSpPr>
            <p:cNvPr id="26" name="이등변 삼각형 25"/>
            <p:cNvSpPr/>
            <p:nvPr/>
          </p:nvSpPr>
          <p:spPr>
            <a:xfrm rot="10800000" flipV="1">
              <a:off x="8105945" y="5445225"/>
              <a:ext cx="1043609" cy="1410282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/>
            <p:nvPr/>
          </p:nvCxnSpPr>
          <p:spPr>
            <a:xfrm flipV="1">
              <a:off x="8100392" y="544451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이등변 삼각형 29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25258" flipH="1">
            <a:off x="1642817" y="3502502"/>
            <a:ext cx="1035159" cy="1318588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2395028" y="2542591"/>
            <a:ext cx="1368152" cy="1368152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051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6116" y="4933992"/>
            <a:ext cx="1195794" cy="123695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16916" y="1075759"/>
            <a:ext cx="1195794" cy="1236954"/>
          </a:xfrm>
          <a:prstGeom prst="rect">
            <a:avLst/>
          </a:prstGeom>
        </p:spPr>
      </p:pic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1633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기획 컨셉</a:t>
            </a: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사각형: 둥근 모서리 12"/>
          <p:cNvSpPr/>
          <p:nvPr/>
        </p:nvSpPr>
        <p:spPr>
          <a:xfrm>
            <a:off x="869997" y="1779294"/>
            <a:ext cx="7488832" cy="733401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08345" y="1894144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게임 </a:t>
            </a:r>
            <a:r>
              <a:rPr lang="ko-KR" altLang="en-US" sz="2800" dirty="0">
                <a:solidFill>
                  <a:srgbClr val="FF0000"/>
                </a:solidFill>
                <a:ea typeface="문체부 궁체 흘림체" panose="02030609000101010101" pitchFamily="17" charset="-127"/>
              </a:rPr>
              <a:t>장르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03553" y="309698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플랫폼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14013" y="430239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사양</a:t>
            </a:r>
          </a:p>
        </p:txBody>
      </p:sp>
      <p:sp>
        <p:nvSpPr>
          <p:cNvPr id="14" name="사각형: 둥근 모서리 13"/>
          <p:cNvSpPr/>
          <p:nvPr/>
        </p:nvSpPr>
        <p:spPr>
          <a:xfrm>
            <a:off x="869997" y="2978362"/>
            <a:ext cx="7488832" cy="772111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/>
          <p:cNvSpPr/>
          <p:nvPr/>
        </p:nvSpPr>
        <p:spPr>
          <a:xfrm>
            <a:off x="869997" y="4125451"/>
            <a:ext cx="7488832" cy="1270245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909381" y="1884384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  <a:ea typeface="문체부 궁체 흘림체" panose="02030609000101010101" pitchFamily="17" charset="-127"/>
              </a:rPr>
              <a:t>호러</a:t>
            </a:r>
            <a:r>
              <a:rPr lang="ko-KR" altLang="en-US" sz="28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 멀티플레이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13049" y="3125675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PC</a:t>
            </a:r>
            <a:endParaRPr lang="ko-KR" altLang="en-US" sz="2800" dirty="0">
              <a:solidFill>
                <a:schemeClr val="bg1"/>
              </a:solidFill>
              <a:ea typeface="문체부 궁체 흘림체" panose="02030609000101010101" pitchFamily="17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12310" y="4160408"/>
            <a:ext cx="54883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운영 체제 </a:t>
            </a:r>
            <a:r>
              <a:rPr lang="en-US" altLang="ko-KR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: 64-bit Operating Systems 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DirectX: </a:t>
            </a:r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버전 </a:t>
            </a:r>
            <a:r>
              <a:rPr lang="en-US" altLang="ko-KR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11 </a:t>
            </a:r>
            <a:endParaRPr lang="ko-KR" altLang="en-US" sz="2400" dirty="0">
              <a:solidFill>
                <a:schemeClr val="bg1"/>
              </a:solidFill>
              <a:ea typeface="문체부 궁체 흘림체" panose="02030609000101010101" pitchFamily="17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633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57183" y="2841946"/>
            <a:ext cx="2825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게임 소개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8100392" y="5444517"/>
            <a:ext cx="1049162" cy="1412775"/>
            <a:chOff x="8100392" y="5444517"/>
            <a:chExt cx="1049162" cy="1412775"/>
          </a:xfrm>
        </p:grpSpPr>
        <p:sp>
          <p:nvSpPr>
            <p:cNvPr id="26" name="이등변 삼각형 25"/>
            <p:cNvSpPr/>
            <p:nvPr/>
          </p:nvSpPr>
          <p:spPr>
            <a:xfrm rot="10800000" flipV="1">
              <a:off x="8105945" y="5445225"/>
              <a:ext cx="1043609" cy="1410282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/>
            <p:nvPr/>
          </p:nvCxnSpPr>
          <p:spPr>
            <a:xfrm flipV="1">
              <a:off x="8100392" y="544451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이등변 삼각형 29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25258" flipH="1">
            <a:off x="1642817" y="3502502"/>
            <a:ext cx="1035159" cy="1318588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2395028" y="2542591"/>
            <a:ext cx="1368152" cy="1368152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3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454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79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게임 소개 </a:t>
            </a:r>
            <a:r>
              <a:rPr lang="en-US" altLang="ko-KR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- </a:t>
            </a:r>
            <a:r>
              <a:rPr lang="ko-KR" altLang="en-US" sz="2400" dirty="0">
                <a:solidFill>
                  <a:schemeClr val="bg1"/>
                </a:solidFill>
                <a:ea typeface="문체부 궁체 흘림체" panose="02030609000101010101" pitchFamily="17" charset="-127"/>
              </a:rPr>
              <a:t>세계관</a:t>
            </a: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8679" y="5590768"/>
            <a:ext cx="1195794" cy="123695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60081" y="557107"/>
            <a:ext cx="1195794" cy="1236954"/>
          </a:xfrm>
          <a:prstGeom prst="rect">
            <a:avLst/>
          </a:prstGeom>
        </p:spPr>
      </p:pic>
      <p:sp>
        <p:nvSpPr>
          <p:cNvPr id="16" name="사각형: 둥근 모서리 15"/>
          <p:cNvSpPr/>
          <p:nvPr/>
        </p:nvSpPr>
        <p:spPr>
          <a:xfrm>
            <a:off x="899592" y="1231572"/>
            <a:ext cx="7488832" cy="4942853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022302" y="1711683"/>
            <a:ext cx="7228644" cy="393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2000" kern="0" dirty="0">
                <a:solidFill>
                  <a:schemeClr val="bg1"/>
                </a:solidFill>
                <a:latin typeface="한컴돋움"/>
                <a:ea typeface="문체부 궁체 흘림체" panose="02030609000101010101" pitchFamily="17" charset="-127"/>
              </a:rPr>
              <a:t>늦은 시간까지 학교에 혼자 남아있는 학생에게 붉은 사람이 나타난다는 전설</a:t>
            </a:r>
            <a:r>
              <a:rPr lang="en-US" altLang="ko-KR" sz="2000" kern="0" dirty="0">
                <a:solidFill>
                  <a:schemeClr val="bg1"/>
                </a:solidFill>
                <a:latin typeface="한컴돋움"/>
                <a:ea typeface="문체부 궁체 흘림체" panose="02030609000101010101" pitchFamily="17" charset="-127"/>
              </a:rPr>
              <a:t>. </a:t>
            </a:r>
            <a:r>
              <a:rPr lang="ko-KR" altLang="en-US" sz="2000" kern="0" dirty="0">
                <a:solidFill>
                  <a:schemeClr val="bg1"/>
                </a:solidFill>
                <a:latin typeface="한컴돋움"/>
                <a:ea typeface="문체부 궁체 흘림체" panose="02030609000101010101" pitchFamily="17" charset="-127"/>
              </a:rPr>
              <a:t>붉은 사람에게 살해 당하면 친구 </a:t>
            </a:r>
            <a:r>
              <a:rPr lang="en-US" altLang="ko-KR" sz="2000" kern="0" dirty="0">
                <a:solidFill>
                  <a:schemeClr val="bg1"/>
                </a:solidFill>
                <a:latin typeface="한컴돋움"/>
                <a:ea typeface="문체부 궁체 흘림체" panose="02030609000101010101" pitchFamily="17" charset="-127"/>
              </a:rPr>
              <a:t>4</a:t>
            </a:r>
            <a:r>
              <a:rPr lang="ko-KR" altLang="en-US" sz="2000" kern="0" dirty="0">
                <a:solidFill>
                  <a:schemeClr val="bg1"/>
                </a:solidFill>
                <a:latin typeface="한컴돋움"/>
                <a:ea typeface="문체부 궁체 흘림체" panose="02030609000101010101" pitchFamily="17" charset="-127"/>
              </a:rPr>
              <a:t>명에게 자신의 몸을 찾아 달라고  부탁해야 한다는 내용의  괴담이 학교에서 유행이었다</a:t>
            </a:r>
            <a:r>
              <a:rPr lang="en-US" altLang="ko-KR" sz="2000" kern="0" dirty="0">
                <a:solidFill>
                  <a:schemeClr val="bg1"/>
                </a:solidFill>
                <a:latin typeface="한컴돋움"/>
                <a:ea typeface="문체부 궁체 흘림체" panose="02030609000101010101" pitchFamily="17" charset="-127"/>
              </a:rPr>
              <a:t>. </a:t>
            </a:r>
            <a:r>
              <a:rPr lang="ko-KR" altLang="en-US" sz="2000" kern="0" dirty="0">
                <a:solidFill>
                  <a:schemeClr val="bg1"/>
                </a:solidFill>
                <a:latin typeface="한컴돋움"/>
                <a:ea typeface="문체부 궁체 흘림체" panose="02030609000101010101" pitchFamily="17" charset="-127"/>
              </a:rPr>
              <a:t>하지만 여느 괴담 처럼 학생들은 근거 없는 소문이라 생각하는데</a:t>
            </a:r>
            <a:r>
              <a:rPr lang="en-US" altLang="ko-KR" sz="2000" kern="0" dirty="0">
                <a:solidFill>
                  <a:schemeClr val="bg1"/>
                </a:solidFill>
                <a:latin typeface="한컴돋움"/>
                <a:ea typeface="문체부 궁체 흘림체" panose="02030609000101010101" pitchFamily="17" charset="-127"/>
              </a:rPr>
              <a:t>…</a:t>
            </a:r>
            <a:endParaRPr lang="en-US" altLang="ko-KR" sz="1600" kern="0" dirty="0">
              <a:solidFill>
                <a:schemeClr val="bg1"/>
              </a:solidFill>
              <a:latin typeface="함초롬바탕" panose="02030604000101010101" pitchFamily="18" charset="-127"/>
              <a:ea typeface="문체부 궁체 흘림체" panose="02030609000101010101" pitchFamily="17" charset="-127"/>
            </a:endParaRPr>
          </a:p>
          <a:p>
            <a:pPr algn="just" fontAlgn="base">
              <a:lnSpc>
                <a:spcPct val="160000"/>
              </a:lnSpc>
            </a:pPr>
            <a:endParaRPr lang="en-US" altLang="ko-KR" sz="1600" kern="0" dirty="0">
              <a:solidFill>
                <a:schemeClr val="bg1"/>
              </a:solidFill>
              <a:latin typeface="함초롬바탕" panose="02030604000101010101" pitchFamily="18" charset="-127"/>
              <a:ea typeface="문체부 궁체 흘림체" panose="02030609000101010101" pitchFamily="17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2000" kern="0" dirty="0">
                <a:solidFill>
                  <a:schemeClr val="bg1"/>
                </a:solidFill>
                <a:latin typeface="한컴돋움"/>
                <a:ea typeface="문체부 궁체 흘림체" panose="02030609000101010101" pitchFamily="17" charset="-127"/>
              </a:rPr>
              <a:t>그러던 어느 날</a:t>
            </a:r>
            <a:r>
              <a:rPr lang="en-US" altLang="ko-KR" sz="2000" kern="0" dirty="0">
                <a:solidFill>
                  <a:schemeClr val="bg1"/>
                </a:solidFill>
                <a:latin typeface="한컴돋움"/>
                <a:ea typeface="문체부 궁체 흘림체" panose="02030609000101010101" pitchFamily="17" charset="-127"/>
              </a:rPr>
              <a:t>, </a:t>
            </a:r>
            <a:r>
              <a:rPr lang="ko-KR" altLang="en-US" sz="2000" kern="0" dirty="0">
                <a:solidFill>
                  <a:schemeClr val="bg1"/>
                </a:solidFill>
                <a:latin typeface="한컴돋움"/>
                <a:ea typeface="문체부 궁체 흘림체" panose="02030609000101010101" pitchFamily="17" charset="-127"/>
              </a:rPr>
              <a:t>학교 친구인 </a:t>
            </a:r>
            <a:r>
              <a:rPr lang="ko-KR" altLang="en-US" sz="2000" kern="0" dirty="0" err="1">
                <a:solidFill>
                  <a:schemeClr val="bg1"/>
                </a:solidFill>
                <a:latin typeface="한컴돋움"/>
                <a:ea typeface="문체부 궁체 흘림체" panose="02030609000101010101" pitchFamily="17" charset="-127"/>
              </a:rPr>
              <a:t>하루카가</a:t>
            </a:r>
            <a:r>
              <a:rPr lang="ko-KR" altLang="en-US" sz="2000" kern="0" dirty="0">
                <a:solidFill>
                  <a:schemeClr val="bg1"/>
                </a:solidFill>
                <a:latin typeface="한컴돋움"/>
                <a:ea typeface="문체부 궁체 흘림체" panose="02030609000101010101" pitchFamily="17" charset="-127"/>
              </a:rPr>
              <a:t> 자신의 몸을 찾아 달라며 부탁하고</a:t>
            </a:r>
            <a:r>
              <a:rPr lang="en-US" altLang="ko-KR" sz="2000" kern="0" dirty="0">
                <a:solidFill>
                  <a:schemeClr val="bg1"/>
                </a:solidFill>
                <a:latin typeface="한컴돋움"/>
                <a:ea typeface="문체부 궁체 흘림체" panose="02030609000101010101" pitchFamily="17" charset="-127"/>
              </a:rPr>
              <a:t>,</a:t>
            </a:r>
            <a:r>
              <a:rPr lang="ko-KR" altLang="en-US" sz="2000" kern="0" dirty="0">
                <a:solidFill>
                  <a:schemeClr val="bg1"/>
                </a:solidFill>
                <a:latin typeface="한컴돋움"/>
                <a:ea typeface="문체부 궁체 흘림체" panose="02030609000101010101" pitchFamily="17" charset="-127"/>
              </a:rPr>
              <a:t> </a:t>
            </a:r>
            <a:r>
              <a:rPr lang="en-US" altLang="ko-KR" sz="2000" kern="0" dirty="0">
                <a:solidFill>
                  <a:schemeClr val="bg1"/>
                </a:solidFill>
                <a:latin typeface="한컴돋움"/>
                <a:ea typeface="문체부 궁체 흘림체" panose="02030609000101010101" pitchFamily="17" charset="-127"/>
              </a:rPr>
              <a:t>4</a:t>
            </a:r>
            <a:r>
              <a:rPr lang="ko-KR" altLang="en-US" sz="2000" kern="0" dirty="0">
                <a:solidFill>
                  <a:schemeClr val="bg1"/>
                </a:solidFill>
                <a:latin typeface="한컴돋움"/>
                <a:ea typeface="문체부 궁체 흘림체" panose="02030609000101010101" pitchFamily="17" charset="-127"/>
              </a:rPr>
              <a:t>명의 친구들은 </a:t>
            </a:r>
            <a:endParaRPr lang="ko-KR" altLang="en-US" sz="1600" kern="0" spc="0" dirty="0">
              <a:solidFill>
                <a:schemeClr val="bg1"/>
              </a:solidFill>
              <a:effectLst/>
              <a:latin typeface="함초롬바탕" panose="02030604000101010101" pitchFamily="18" charset="-127"/>
              <a:ea typeface="문체부 궁체 흘림체" panose="02030609000101010101" pitchFamily="17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916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760</Words>
  <Application>Microsoft Office PowerPoint</Application>
  <PresentationFormat>화면 슬라이드 쇼(4:3)</PresentationFormat>
  <Paragraphs>189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맑은 고딕</vt:lpstr>
      <vt:lpstr>문체부 궁체 정자체</vt:lpstr>
      <vt:lpstr>문체부 궁체 흘림체</vt:lpstr>
      <vt:lpstr>-윤고딕340</vt:lpstr>
      <vt:lpstr>한컴돋움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auney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Salmon Sushi</cp:lastModifiedBy>
  <cp:revision>57</cp:revision>
  <dcterms:created xsi:type="dcterms:W3CDTF">2012-04-29T15:08:58Z</dcterms:created>
  <dcterms:modified xsi:type="dcterms:W3CDTF">2016-11-27T08:15:58Z</dcterms:modified>
</cp:coreProperties>
</file>