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7"/>
  </p:notesMasterIdLst>
  <p:sldIdLst>
    <p:sldId id="256" r:id="rId2"/>
    <p:sldId id="259" r:id="rId3"/>
    <p:sldId id="890" r:id="rId4"/>
    <p:sldId id="891" r:id="rId5"/>
    <p:sldId id="260" r:id="rId6"/>
    <p:sldId id="886" r:id="rId7"/>
    <p:sldId id="892" r:id="rId8"/>
    <p:sldId id="264" r:id="rId9"/>
    <p:sldId id="267" r:id="rId10"/>
    <p:sldId id="867" r:id="rId11"/>
    <p:sldId id="269" r:id="rId12"/>
    <p:sldId id="257" r:id="rId13"/>
    <p:sldId id="258" r:id="rId14"/>
    <p:sldId id="885" r:id="rId15"/>
    <p:sldId id="283" r:id="rId16"/>
    <p:sldId id="851" r:id="rId17"/>
    <p:sldId id="852" r:id="rId18"/>
    <p:sldId id="887" r:id="rId19"/>
    <p:sldId id="832" r:id="rId20"/>
    <p:sldId id="284" r:id="rId21"/>
    <p:sldId id="878" r:id="rId22"/>
    <p:sldId id="263" r:id="rId23"/>
    <p:sldId id="833" r:id="rId24"/>
    <p:sldId id="834" r:id="rId25"/>
    <p:sldId id="266" r:id="rId26"/>
    <p:sldId id="856" r:id="rId27"/>
    <p:sldId id="857" r:id="rId28"/>
    <p:sldId id="853" r:id="rId29"/>
    <p:sldId id="274" r:id="rId30"/>
    <p:sldId id="884" r:id="rId31"/>
    <p:sldId id="841" r:id="rId32"/>
    <p:sldId id="842" r:id="rId33"/>
    <p:sldId id="838" r:id="rId34"/>
    <p:sldId id="840" r:id="rId35"/>
    <p:sldId id="848" r:id="rId36"/>
    <p:sldId id="850" r:id="rId37"/>
    <p:sldId id="869" r:id="rId38"/>
    <p:sldId id="849" r:id="rId39"/>
    <p:sldId id="835" r:id="rId40"/>
    <p:sldId id="847" r:id="rId41"/>
    <p:sldId id="275" r:id="rId42"/>
    <p:sldId id="859" r:id="rId43"/>
    <p:sldId id="860" r:id="rId44"/>
    <p:sldId id="871" r:id="rId45"/>
    <p:sldId id="881" r:id="rId46"/>
    <p:sldId id="276" r:id="rId47"/>
    <p:sldId id="861" r:id="rId48"/>
    <p:sldId id="862" r:id="rId49"/>
    <p:sldId id="855" r:id="rId50"/>
    <p:sldId id="863" r:id="rId51"/>
    <p:sldId id="272" r:id="rId52"/>
    <p:sldId id="281" r:id="rId53"/>
    <p:sldId id="880" r:id="rId54"/>
    <p:sldId id="280" r:id="rId55"/>
    <p:sldId id="883" r:id="rId56"/>
    <p:sldId id="282" r:id="rId57"/>
    <p:sldId id="888" r:id="rId58"/>
    <p:sldId id="879" r:id="rId59"/>
    <p:sldId id="872" r:id="rId60"/>
    <p:sldId id="277" r:id="rId61"/>
    <p:sldId id="278" r:id="rId62"/>
    <p:sldId id="889" r:id="rId63"/>
    <p:sldId id="877" r:id="rId64"/>
    <p:sldId id="839" r:id="rId65"/>
    <p:sldId id="844" r:id="rId66"/>
    <p:sldId id="875" r:id="rId67"/>
    <p:sldId id="876" r:id="rId68"/>
    <p:sldId id="868" r:id="rId69"/>
    <p:sldId id="864" r:id="rId70"/>
    <p:sldId id="865" r:id="rId71"/>
    <p:sldId id="866" r:id="rId72"/>
    <p:sldId id="845" r:id="rId73"/>
    <p:sldId id="836" r:id="rId74"/>
    <p:sldId id="743" r:id="rId75"/>
    <p:sldId id="744"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1128FEE-A751-E74F-4DD6-06F2A2676AE9}" name="Pukelis, Kelsey" initials="PK" userId="S::kelseypukelis@g.harvard.edu::898bc7b5-3bb9-4e71-b694-d340b8d841fe"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8" autoAdjust="0"/>
    <p:restoredTop sz="94660"/>
  </p:normalViewPr>
  <p:slideViewPr>
    <p:cSldViewPr snapToGrid="0">
      <p:cViewPr varScale="1">
        <p:scale>
          <a:sx n="100" d="100"/>
          <a:sy n="100" d="100"/>
        </p:scale>
        <p:origin x="8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8/10/relationships/authors" Targe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D1339-4791-4155-A0A7-9BBFF3B6C97E}" type="datetimeFigureOut">
              <a:rPr lang="en-US" smtClean="0"/>
              <a:t>3/11/2023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333A6-B429-445A-A3F8-CC57C83E6F42}" type="slidenum">
              <a:rPr lang="en-US" smtClean="0"/>
              <a:t>‹#›</a:t>
            </a:fld>
            <a:endParaRPr lang="en-US"/>
          </a:p>
        </p:txBody>
      </p:sp>
    </p:spTree>
    <p:extLst>
      <p:ext uri="{BB962C8B-B14F-4D97-AF65-F5344CB8AC3E}">
        <p14:creationId xmlns:p14="http://schemas.microsoft.com/office/powerpoint/2010/main" val="37675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2095C803-989E-4BA9-BD11-BF21F17AFA3C}"/>
              </a:ext>
            </a:extLst>
          </p:cNvPr>
          <p:cNvSpPr>
            <a:spLocks noGrp="1" noRot="1" noChangeAspect="1" noTextEdit="1"/>
          </p:cNvSpPr>
          <p:nvPr>
            <p:ph type="sldImg"/>
          </p:nvPr>
        </p:nvSpPr>
        <p:spPr bwMode="auto">
          <a:xfrm>
            <a:off x="458788"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Rectangle 3">
            <a:extLst>
              <a:ext uri="{FF2B5EF4-FFF2-40B4-BE49-F238E27FC236}">
                <a16:creationId xmlns:a16="http://schemas.microsoft.com/office/drawing/2014/main" id="{1740F3E8-2AEE-4586-98E2-BEDDF82B13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 name="Date Placeholder 1">
            <a:extLst>
              <a:ext uri="{FF2B5EF4-FFF2-40B4-BE49-F238E27FC236}">
                <a16:creationId xmlns:a16="http://schemas.microsoft.com/office/drawing/2014/main" id="{E3893E46-68F9-4015-8BB5-4C388CEB17E9}"/>
              </a:ext>
            </a:extLst>
          </p:cNvPr>
          <p:cNvSpPr>
            <a:spLocks noGrp="1"/>
          </p:cNvSpPr>
          <p:nvPr>
            <p:ph type="dt" idx="1"/>
          </p:nvPr>
        </p:nvSpPr>
        <p:spPr/>
        <p:txBody>
          <a:bodyPr/>
          <a:lstStyle/>
          <a:p>
            <a:pPr>
              <a:defRPr/>
            </a:pPr>
            <a:endParaRPr lang="en-US"/>
          </a:p>
        </p:txBody>
      </p:sp>
    </p:spTree>
    <p:extLst>
      <p:ext uri="{BB962C8B-B14F-4D97-AF65-F5344CB8AC3E}">
        <p14:creationId xmlns:p14="http://schemas.microsoft.com/office/powerpoint/2010/main" val="225034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8EA5C-3572-D328-60E7-F36FCED303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334B94-C7F7-FB29-3457-BDC652BF01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A3A088-A285-99C6-70E1-95666E07D96D}"/>
              </a:ext>
            </a:extLst>
          </p:cNvPr>
          <p:cNvSpPr>
            <a:spLocks noGrp="1"/>
          </p:cNvSpPr>
          <p:nvPr>
            <p:ph type="dt" sz="half" idx="10"/>
          </p:nvPr>
        </p:nvSpPr>
        <p:spPr/>
        <p:txBody>
          <a:bodyPr/>
          <a:lstStyle/>
          <a:p>
            <a:fld id="{2B95DF8B-22D8-4839-AFDB-B0E9A6AD06F2}" type="datetime1">
              <a:rPr lang="en-US" smtClean="0"/>
              <a:t>3/11/2023</a:t>
            </a:fld>
            <a:endParaRPr lang="en-US"/>
          </a:p>
        </p:txBody>
      </p:sp>
      <p:sp>
        <p:nvSpPr>
          <p:cNvPr id="5" name="Footer Placeholder 4">
            <a:extLst>
              <a:ext uri="{FF2B5EF4-FFF2-40B4-BE49-F238E27FC236}">
                <a16:creationId xmlns:a16="http://schemas.microsoft.com/office/drawing/2014/main" id="{D3CE88A5-637F-2DA6-0178-CF95A4D9B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C97AD-3819-F96E-0701-8E3292181FE3}"/>
              </a:ext>
            </a:extLst>
          </p:cNvPr>
          <p:cNvSpPr>
            <a:spLocks noGrp="1"/>
          </p:cNvSpPr>
          <p:nvPr>
            <p:ph type="sldNum" sz="quarter" idx="12"/>
          </p:nvPr>
        </p:nvSpPr>
        <p:spPr/>
        <p:txBody>
          <a:bodyPr/>
          <a:lstStyle/>
          <a:p>
            <a:fld id="{BDD097D0-BFF2-415D-AE6F-44503BFEBFAF}" type="slidenum">
              <a:rPr lang="en-US" smtClean="0"/>
              <a:t>‹#›</a:t>
            </a:fld>
            <a:endParaRPr lang="en-US"/>
          </a:p>
        </p:txBody>
      </p:sp>
    </p:spTree>
    <p:extLst>
      <p:ext uri="{BB962C8B-B14F-4D97-AF65-F5344CB8AC3E}">
        <p14:creationId xmlns:p14="http://schemas.microsoft.com/office/powerpoint/2010/main" val="1551820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2C5C6-A966-135B-DA1A-B442388828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27E7FA-FEFF-265A-2D84-AACD7A28E5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9D7C0-7E31-F6C6-9806-CCB0BF6C16C6}"/>
              </a:ext>
            </a:extLst>
          </p:cNvPr>
          <p:cNvSpPr>
            <a:spLocks noGrp="1"/>
          </p:cNvSpPr>
          <p:nvPr>
            <p:ph type="dt" sz="half" idx="10"/>
          </p:nvPr>
        </p:nvSpPr>
        <p:spPr/>
        <p:txBody>
          <a:bodyPr/>
          <a:lstStyle/>
          <a:p>
            <a:fld id="{C1E16ADE-6385-4857-B7D1-A15C6061CBCA}" type="datetime1">
              <a:rPr lang="en-US" smtClean="0"/>
              <a:t>3/11/2023</a:t>
            </a:fld>
            <a:endParaRPr lang="en-US"/>
          </a:p>
        </p:txBody>
      </p:sp>
      <p:sp>
        <p:nvSpPr>
          <p:cNvPr id="5" name="Footer Placeholder 4">
            <a:extLst>
              <a:ext uri="{FF2B5EF4-FFF2-40B4-BE49-F238E27FC236}">
                <a16:creationId xmlns:a16="http://schemas.microsoft.com/office/drawing/2014/main" id="{E7F00C46-E147-CA92-91C0-15E7EBB16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85206-E2F9-EBC8-BC9F-31316A6990DE}"/>
              </a:ext>
            </a:extLst>
          </p:cNvPr>
          <p:cNvSpPr>
            <a:spLocks noGrp="1"/>
          </p:cNvSpPr>
          <p:nvPr>
            <p:ph type="sldNum" sz="quarter" idx="12"/>
          </p:nvPr>
        </p:nvSpPr>
        <p:spPr/>
        <p:txBody>
          <a:bodyPr/>
          <a:lstStyle/>
          <a:p>
            <a:fld id="{BDD097D0-BFF2-415D-AE6F-44503BFEBFAF}" type="slidenum">
              <a:rPr lang="en-US" smtClean="0"/>
              <a:t>‹#›</a:t>
            </a:fld>
            <a:endParaRPr lang="en-US"/>
          </a:p>
        </p:txBody>
      </p:sp>
    </p:spTree>
    <p:extLst>
      <p:ext uri="{BB962C8B-B14F-4D97-AF65-F5344CB8AC3E}">
        <p14:creationId xmlns:p14="http://schemas.microsoft.com/office/powerpoint/2010/main" val="58812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73E92-53C3-8530-BB34-0E92F63507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8CA857-7511-2522-92E0-5666EF1F9C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D913AF-0521-319E-20CB-C9E26DB1D492}"/>
              </a:ext>
            </a:extLst>
          </p:cNvPr>
          <p:cNvSpPr>
            <a:spLocks noGrp="1"/>
          </p:cNvSpPr>
          <p:nvPr>
            <p:ph type="dt" sz="half" idx="10"/>
          </p:nvPr>
        </p:nvSpPr>
        <p:spPr/>
        <p:txBody>
          <a:bodyPr/>
          <a:lstStyle/>
          <a:p>
            <a:fld id="{1D29787C-C60F-47C3-8769-B0CFF5AF6EDA}" type="datetime1">
              <a:rPr lang="en-US" smtClean="0"/>
              <a:t>3/11/2023</a:t>
            </a:fld>
            <a:endParaRPr lang="en-US"/>
          </a:p>
        </p:txBody>
      </p:sp>
      <p:sp>
        <p:nvSpPr>
          <p:cNvPr id="5" name="Footer Placeholder 4">
            <a:extLst>
              <a:ext uri="{FF2B5EF4-FFF2-40B4-BE49-F238E27FC236}">
                <a16:creationId xmlns:a16="http://schemas.microsoft.com/office/drawing/2014/main" id="{704324C5-CC48-64E7-BB27-285E6D198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101A7-CE24-1FFD-8331-EBCAA553001F}"/>
              </a:ext>
            </a:extLst>
          </p:cNvPr>
          <p:cNvSpPr>
            <a:spLocks noGrp="1"/>
          </p:cNvSpPr>
          <p:nvPr>
            <p:ph type="sldNum" sz="quarter" idx="12"/>
          </p:nvPr>
        </p:nvSpPr>
        <p:spPr/>
        <p:txBody>
          <a:bodyPr/>
          <a:lstStyle/>
          <a:p>
            <a:fld id="{BDD097D0-BFF2-415D-AE6F-44503BFEBFAF}" type="slidenum">
              <a:rPr lang="en-US" smtClean="0"/>
              <a:t>‹#›</a:t>
            </a:fld>
            <a:endParaRPr lang="en-US"/>
          </a:p>
        </p:txBody>
      </p:sp>
    </p:spTree>
    <p:extLst>
      <p:ext uri="{BB962C8B-B14F-4D97-AF65-F5344CB8AC3E}">
        <p14:creationId xmlns:p14="http://schemas.microsoft.com/office/powerpoint/2010/main" val="258005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ABF4-8B9C-0AFA-0489-45F4906556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C529E-1EE5-FBBF-113F-402447F066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BAD7B-A798-50B4-CA6A-538478B4CE60}"/>
              </a:ext>
            </a:extLst>
          </p:cNvPr>
          <p:cNvSpPr>
            <a:spLocks noGrp="1"/>
          </p:cNvSpPr>
          <p:nvPr>
            <p:ph type="dt" sz="half" idx="10"/>
          </p:nvPr>
        </p:nvSpPr>
        <p:spPr/>
        <p:txBody>
          <a:bodyPr/>
          <a:lstStyle/>
          <a:p>
            <a:fld id="{A7E4A849-6285-406F-B7F4-37142307A9ED}" type="datetime1">
              <a:rPr lang="en-US" smtClean="0"/>
              <a:t>3/11/2023</a:t>
            </a:fld>
            <a:endParaRPr lang="en-US"/>
          </a:p>
        </p:txBody>
      </p:sp>
      <p:sp>
        <p:nvSpPr>
          <p:cNvPr id="5" name="Footer Placeholder 4">
            <a:extLst>
              <a:ext uri="{FF2B5EF4-FFF2-40B4-BE49-F238E27FC236}">
                <a16:creationId xmlns:a16="http://schemas.microsoft.com/office/drawing/2014/main" id="{8ADFD0A4-009A-D5F3-172A-A9192B5EB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317FDA-6D96-CCE5-6309-96057A9569B5}"/>
              </a:ext>
            </a:extLst>
          </p:cNvPr>
          <p:cNvSpPr>
            <a:spLocks noGrp="1"/>
          </p:cNvSpPr>
          <p:nvPr>
            <p:ph type="sldNum" sz="quarter" idx="12"/>
          </p:nvPr>
        </p:nvSpPr>
        <p:spPr/>
        <p:txBody>
          <a:bodyPr/>
          <a:lstStyle/>
          <a:p>
            <a:fld id="{BDD097D0-BFF2-415D-AE6F-44503BFEBFAF}" type="slidenum">
              <a:rPr lang="en-US" smtClean="0"/>
              <a:t>‹#›</a:t>
            </a:fld>
            <a:endParaRPr lang="en-US"/>
          </a:p>
        </p:txBody>
      </p:sp>
    </p:spTree>
    <p:extLst>
      <p:ext uri="{BB962C8B-B14F-4D97-AF65-F5344CB8AC3E}">
        <p14:creationId xmlns:p14="http://schemas.microsoft.com/office/powerpoint/2010/main" val="157115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D7AF-6843-06C6-D3A4-0A3B1B6EAD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02501F-8BEB-4D22-DA8B-32D0FBDD69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BE1D78-1372-EC64-173D-C61B5A08C400}"/>
              </a:ext>
            </a:extLst>
          </p:cNvPr>
          <p:cNvSpPr>
            <a:spLocks noGrp="1"/>
          </p:cNvSpPr>
          <p:nvPr>
            <p:ph type="dt" sz="half" idx="10"/>
          </p:nvPr>
        </p:nvSpPr>
        <p:spPr/>
        <p:txBody>
          <a:bodyPr/>
          <a:lstStyle/>
          <a:p>
            <a:fld id="{4309E82A-A707-4DB5-BD17-E754B8B29B06}" type="datetime1">
              <a:rPr lang="en-US" smtClean="0"/>
              <a:t>3/11/2023</a:t>
            </a:fld>
            <a:endParaRPr lang="en-US"/>
          </a:p>
        </p:txBody>
      </p:sp>
      <p:sp>
        <p:nvSpPr>
          <p:cNvPr id="5" name="Footer Placeholder 4">
            <a:extLst>
              <a:ext uri="{FF2B5EF4-FFF2-40B4-BE49-F238E27FC236}">
                <a16:creationId xmlns:a16="http://schemas.microsoft.com/office/drawing/2014/main" id="{5FD3C993-A8BA-B049-4ED9-02EB01DC2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3DBF5-4B18-D824-470B-F676589FBFD8}"/>
              </a:ext>
            </a:extLst>
          </p:cNvPr>
          <p:cNvSpPr>
            <a:spLocks noGrp="1"/>
          </p:cNvSpPr>
          <p:nvPr>
            <p:ph type="sldNum" sz="quarter" idx="12"/>
          </p:nvPr>
        </p:nvSpPr>
        <p:spPr/>
        <p:txBody>
          <a:bodyPr/>
          <a:lstStyle/>
          <a:p>
            <a:fld id="{BDD097D0-BFF2-415D-AE6F-44503BFEBFAF}" type="slidenum">
              <a:rPr lang="en-US" smtClean="0"/>
              <a:t>‹#›</a:t>
            </a:fld>
            <a:endParaRPr lang="en-US"/>
          </a:p>
        </p:txBody>
      </p:sp>
    </p:spTree>
    <p:extLst>
      <p:ext uri="{BB962C8B-B14F-4D97-AF65-F5344CB8AC3E}">
        <p14:creationId xmlns:p14="http://schemas.microsoft.com/office/powerpoint/2010/main" val="318665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9546-E8B3-59AB-83C9-EBEB4C925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B92AA-DD46-39F3-0657-36EE71DC4C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79B37D-9286-F663-E1BD-E35BC55D86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608937-2BCF-B169-6E0F-495624B5D666}"/>
              </a:ext>
            </a:extLst>
          </p:cNvPr>
          <p:cNvSpPr>
            <a:spLocks noGrp="1"/>
          </p:cNvSpPr>
          <p:nvPr>
            <p:ph type="dt" sz="half" idx="10"/>
          </p:nvPr>
        </p:nvSpPr>
        <p:spPr/>
        <p:txBody>
          <a:bodyPr/>
          <a:lstStyle/>
          <a:p>
            <a:fld id="{4FA60519-7C1D-49E7-9BE9-F12C3A4A7131}" type="datetime1">
              <a:rPr lang="en-US" smtClean="0"/>
              <a:t>3/11/2023</a:t>
            </a:fld>
            <a:endParaRPr lang="en-US"/>
          </a:p>
        </p:txBody>
      </p:sp>
      <p:sp>
        <p:nvSpPr>
          <p:cNvPr id="6" name="Footer Placeholder 5">
            <a:extLst>
              <a:ext uri="{FF2B5EF4-FFF2-40B4-BE49-F238E27FC236}">
                <a16:creationId xmlns:a16="http://schemas.microsoft.com/office/drawing/2014/main" id="{4E8E1B7E-4B27-F9AD-C5DF-B6DF0BEDD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1397F-D88D-C421-06DF-24FE8A84B47F}"/>
              </a:ext>
            </a:extLst>
          </p:cNvPr>
          <p:cNvSpPr>
            <a:spLocks noGrp="1"/>
          </p:cNvSpPr>
          <p:nvPr>
            <p:ph type="sldNum" sz="quarter" idx="12"/>
          </p:nvPr>
        </p:nvSpPr>
        <p:spPr/>
        <p:txBody>
          <a:bodyPr/>
          <a:lstStyle/>
          <a:p>
            <a:fld id="{BDD097D0-BFF2-415D-AE6F-44503BFEBFAF}" type="slidenum">
              <a:rPr lang="en-US" smtClean="0"/>
              <a:t>‹#›</a:t>
            </a:fld>
            <a:endParaRPr lang="en-US"/>
          </a:p>
        </p:txBody>
      </p:sp>
    </p:spTree>
    <p:extLst>
      <p:ext uri="{BB962C8B-B14F-4D97-AF65-F5344CB8AC3E}">
        <p14:creationId xmlns:p14="http://schemas.microsoft.com/office/powerpoint/2010/main" val="43039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9812-EDEF-0188-FC4E-D7CFFBADD8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5D62A5-3026-1348-03CA-58BEA4C240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652EF3-DEAB-C506-787B-3F8107D89E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2B00D4-459D-5612-0E06-D023206C7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0EB182-4D11-034B-7E2F-872CB0846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935AD9-8758-287A-788A-45DA9CC5E3D4}"/>
              </a:ext>
            </a:extLst>
          </p:cNvPr>
          <p:cNvSpPr>
            <a:spLocks noGrp="1"/>
          </p:cNvSpPr>
          <p:nvPr>
            <p:ph type="dt" sz="half" idx="10"/>
          </p:nvPr>
        </p:nvSpPr>
        <p:spPr/>
        <p:txBody>
          <a:bodyPr/>
          <a:lstStyle/>
          <a:p>
            <a:fld id="{9E7083E6-9B6E-48BD-8BCA-C920FC67E451}" type="datetime1">
              <a:rPr lang="en-US" smtClean="0"/>
              <a:t>3/11/2023</a:t>
            </a:fld>
            <a:endParaRPr lang="en-US"/>
          </a:p>
        </p:txBody>
      </p:sp>
      <p:sp>
        <p:nvSpPr>
          <p:cNvPr id="8" name="Footer Placeholder 7">
            <a:extLst>
              <a:ext uri="{FF2B5EF4-FFF2-40B4-BE49-F238E27FC236}">
                <a16:creationId xmlns:a16="http://schemas.microsoft.com/office/drawing/2014/main" id="{6878662A-E21C-DCDC-D2B6-FD0F419169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94D3C7-44C9-5863-09A9-3767ABBBF13C}"/>
              </a:ext>
            </a:extLst>
          </p:cNvPr>
          <p:cNvSpPr>
            <a:spLocks noGrp="1"/>
          </p:cNvSpPr>
          <p:nvPr>
            <p:ph type="sldNum" sz="quarter" idx="12"/>
          </p:nvPr>
        </p:nvSpPr>
        <p:spPr/>
        <p:txBody>
          <a:bodyPr/>
          <a:lstStyle/>
          <a:p>
            <a:fld id="{BDD097D0-BFF2-415D-AE6F-44503BFEBFAF}" type="slidenum">
              <a:rPr lang="en-US" smtClean="0"/>
              <a:t>‹#›</a:t>
            </a:fld>
            <a:endParaRPr lang="en-US"/>
          </a:p>
        </p:txBody>
      </p:sp>
    </p:spTree>
    <p:extLst>
      <p:ext uri="{BB962C8B-B14F-4D97-AF65-F5344CB8AC3E}">
        <p14:creationId xmlns:p14="http://schemas.microsoft.com/office/powerpoint/2010/main" val="427864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DFFF-509B-041F-470E-9F7246B665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18B3D1-03AD-04F6-7A16-C109E72A4905}"/>
              </a:ext>
            </a:extLst>
          </p:cNvPr>
          <p:cNvSpPr>
            <a:spLocks noGrp="1"/>
          </p:cNvSpPr>
          <p:nvPr>
            <p:ph type="dt" sz="half" idx="10"/>
          </p:nvPr>
        </p:nvSpPr>
        <p:spPr/>
        <p:txBody>
          <a:bodyPr/>
          <a:lstStyle/>
          <a:p>
            <a:fld id="{1FD6436F-EC83-45D5-921B-E3B99A628A68}" type="datetime1">
              <a:rPr lang="en-US" smtClean="0"/>
              <a:t>3/11/2023</a:t>
            </a:fld>
            <a:endParaRPr lang="en-US"/>
          </a:p>
        </p:txBody>
      </p:sp>
      <p:sp>
        <p:nvSpPr>
          <p:cNvPr id="4" name="Footer Placeholder 3">
            <a:extLst>
              <a:ext uri="{FF2B5EF4-FFF2-40B4-BE49-F238E27FC236}">
                <a16:creationId xmlns:a16="http://schemas.microsoft.com/office/drawing/2014/main" id="{CDA957F6-B700-8967-2C8A-9DC1594E0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46F2C4-E0F1-EB3C-B1E4-0C664CCDA032}"/>
              </a:ext>
            </a:extLst>
          </p:cNvPr>
          <p:cNvSpPr>
            <a:spLocks noGrp="1"/>
          </p:cNvSpPr>
          <p:nvPr>
            <p:ph type="sldNum" sz="quarter" idx="12"/>
          </p:nvPr>
        </p:nvSpPr>
        <p:spPr/>
        <p:txBody>
          <a:bodyPr/>
          <a:lstStyle/>
          <a:p>
            <a:fld id="{BDD097D0-BFF2-415D-AE6F-44503BFEBFAF}" type="slidenum">
              <a:rPr lang="en-US" smtClean="0"/>
              <a:t>‹#›</a:t>
            </a:fld>
            <a:endParaRPr lang="en-US"/>
          </a:p>
        </p:txBody>
      </p:sp>
    </p:spTree>
    <p:extLst>
      <p:ext uri="{BB962C8B-B14F-4D97-AF65-F5344CB8AC3E}">
        <p14:creationId xmlns:p14="http://schemas.microsoft.com/office/powerpoint/2010/main" val="252264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4DAFE-A240-9ECC-4AB8-FB8DBC3324D6}"/>
              </a:ext>
            </a:extLst>
          </p:cNvPr>
          <p:cNvSpPr>
            <a:spLocks noGrp="1"/>
          </p:cNvSpPr>
          <p:nvPr>
            <p:ph type="dt" sz="half" idx="10"/>
          </p:nvPr>
        </p:nvSpPr>
        <p:spPr/>
        <p:txBody>
          <a:bodyPr/>
          <a:lstStyle/>
          <a:p>
            <a:fld id="{8FF5F9EF-1EF5-4C59-BCDB-493A3C0C0D92}" type="datetime1">
              <a:rPr lang="en-US" smtClean="0"/>
              <a:t>3/11/2023</a:t>
            </a:fld>
            <a:endParaRPr lang="en-US"/>
          </a:p>
        </p:txBody>
      </p:sp>
      <p:sp>
        <p:nvSpPr>
          <p:cNvPr id="3" name="Footer Placeholder 2">
            <a:extLst>
              <a:ext uri="{FF2B5EF4-FFF2-40B4-BE49-F238E27FC236}">
                <a16:creationId xmlns:a16="http://schemas.microsoft.com/office/drawing/2014/main" id="{88046F50-68D7-8556-62A6-36FD961EA4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B430BF-9843-A671-D660-7AFBBCACEAFB}"/>
              </a:ext>
            </a:extLst>
          </p:cNvPr>
          <p:cNvSpPr>
            <a:spLocks noGrp="1"/>
          </p:cNvSpPr>
          <p:nvPr>
            <p:ph type="sldNum" sz="quarter" idx="12"/>
          </p:nvPr>
        </p:nvSpPr>
        <p:spPr/>
        <p:txBody>
          <a:bodyPr/>
          <a:lstStyle/>
          <a:p>
            <a:fld id="{BDD097D0-BFF2-415D-AE6F-44503BFEBFAF}" type="slidenum">
              <a:rPr lang="en-US" smtClean="0"/>
              <a:t>‹#›</a:t>
            </a:fld>
            <a:endParaRPr lang="en-US"/>
          </a:p>
        </p:txBody>
      </p:sp>
    </p:spTree>
    <p:extLst>
      <p:ext uri="{BB962C8B-B14F-4D97-AF65-F5344CB8AC3E}">
        <p14:creationId xmlns:p14="http://schemas.microsoft.com/office/powerpoint/2010/main" val="380530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4D2B-38CD-A7FB-DFD6-3D8716FE6A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205AA5-0BD4-033C-FDBC-C117ACCDD4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8E54B9-AB74-E6F2-2544-3C7657429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4B233-AE74-5CBE-3302-8E6E2D18994E}"/>
              </a:ext>
            </a:extLst>
          </p:cNvPr>
          <p:cNvSpPr>
            <a:spLocks noGrp="1"/>
          </p:cNvSpPr>
          <p:nvPr>
            <p:ph type="dt" sz="half" idx="10"/>
          </p:nvPr>
        </p:nvSpPr>
        <p:spPr/>
        <p:txBody>
          <a:bodyPr/>
          <a:lstStyle/>
          <a:p>
            <a:fld id="{16B1E493-F2AE-4258-B5E3-163DC496DF8A}" type="datetime1">
              <a:rPr lang="en-US" smtClean="0"/>
              <a:t>3/11/2023</a:t>
            </a:fld>
            <a:endParaRPr lang="en-US"/>
          </a:p>
        </p:txBody>
      </p:sp>
      <p:sp>
        <p:nvSpPr>
          <p:cNvPr id="6" name="Footer Placeholder 5">
            <a:extLst>
              <a:ext uri="{FF2B5EF4-FFF2-40B4-BE49-F238E27FC236}">
                <a16:creationId xmlns:a16="http://schemas.microsoft.com/office/drawing/2014/main" id="{0596C20E-3AFB-5B36-9F80-CE98EBCE4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8F86B-E0F5-0F24-0FA7-B50323543285}"/>
              </a:ext>
            </a:extLst>
          </p:cNvPr>
          <p:cNvSpPr>
            <a:spLocks noGrp="1"/>
          </p:cNvSpPr>
          <p:nvPr>
            <p:ph type="sldNum" sz="quarter" idx="12"/>
          </p:nvPr>
        </p:nvSpPr>
        <p:spPr/>
        <p:txBody>
          <a:bodyPr/>
          <a:lstStyle/>
          <a:p>
            <a:fld id="{BDD097D0-BFF2-415D-AE6F-44503BFEBFAF}" type="slidenum">
              <a:rPr lang="en-US" smtClean="0"/>
              <a:t>‹#›</a:t>
            </a:fld>
            <a:endParaRPr lang="en-US"/>
          </a:p>
        </p:txBody>
      </p:sp>
    </p:spTree>
    <p:extLst>
      <p:ext uri="{BB962C8B-B14F-4D97-AF65-F5344CB8AC3E}">
        <p14:creationId xmlns:p14="http://schemas.microsoft.com/office/powerpoint/2010/main" val="127160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87CB-1C7A-2D05-E97A-CC3B6F27D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1C052D-EE7A-F731-CACC-6F2C98CE0A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77C03C-4198-D818-EDB5-FBEB6E969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E37BE-06C0-4F07-1286-7A619EBF9F3B}"/>
              </a:ext>
            </a:extLst>
          </p:cNvPr>
          <p:cNvSpPr>
            <a:spLocks noGrp="1"/>
          </p:cNvSpPr>
          <p:nvPr>
            <p:ph type="dt" sz="half" idx="10"/>
          </p:nvPr>
        </p:nvSpPr>
        <p:spPr/>
        <p:txBody>
          <a:bodyPr/>
          <a:lstStyle/>
          <a:p>
            <a:fld id="{CD409BD9-14E2-4660-8EAD-1ED552D32312}" type="datetime1">
              <a:rPr lang="en-US" smtClean="0"/>
              <a:t>3/11/2023</a:t>
            </a:fld>
            <a:endParaRPr lang="en-US"/>
          </a:p>
        </p:txBody>
      </p:sp>
      <p:sp>
        <p:nvSpPr>
          <p:cNvPr id="6" name="Footer Placeholder 5">
            <a:extLst>
              <a:ext uri="{FF2B5EF4-FFF2-40B4-BE49-F238E27FC236}">
                <a16:creationId xmlns:a16="http://schemas.microsoft.com/office/drawing/2014/main" id="{2C8FB310-0024-B3C6-243C-FD1D5029B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832099-2E98-8018-9D95-D0D5778A6443}"/>
              </a:ext>
            </a:extLst>
          </p:cNvPr>
          <p:cNvSpPr>
            <a:spLocks noGrp="1"/>
          </p:cNvSpPr>
          <p:nvPr>
            <p:ph type="sldNum" sz="quarter" idx="12"/>
          </p:nvPr>
        </p:nvSpPr>
        <p:spPr/>
        <p:txBody>
          <a:bodyPr/>
          <a:lstStyle/>
          <a:p>
            <a:fld id="{BDD097D0-BFF2-415D-AE6F-44503BFEBFAF}" type="slidenum">
              <a:rPr lang="en-US" smtClean="0"/>
              <a:t>‹#›</a:t>
            </a:fld>
            <a:endParaRPr lang="en-US"/>
          </a:p>
        </p:txBody>
      </p:sp>
    </p:spTree>
    <p:extLst>
      <p:ext uri="{BB962C8B-B14F-4D97-AF65-F5344CB8AC3E}">
        <p14:creationId xmlns:p14="http://schemas.microsoft.com/office/powerpoint/2010/main" val="425811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D65929-A546-CBBA-C79C-D0B51E205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D49C64-2AA3-0991-9E0A-DE9A91B5A2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135C1-87C7-C1C3-220B-EA093C85EB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4FFC4-0D75-4DE7-BA0F-DE2D67C27241}" type="datetime1">
              <a:rPr lang="en-US" smtClean="0"/>
              <a:t>3/11/2023</a:t>
            </a:fld>
            <a:endParaRPr lang="en-US"/>
          </a:p>
        </p:txBody>
      </p:sp>
      <p:sp>
        <p:nvSpPr>
          <p:cNvPr id="5" name="Footer Placeholder 4">
            <a:extLst>
              <a:ext uri="{FF2B5EF4-FFF2-40B4-BE49-F238E27FC236}">
                <a16:creationId xmlns:a16="http://schemas.microsoft.com/office/drawing/2014/main" id="{5C3A609C-0825-1368-CB0F-DFA7D0F7B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0ACC37-A123-9504-8BAD-04A59112F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097D0-BFF2-415D-AE6F-44503BFEBFAF}" type="slidenum">
              <a:rPr lang="en-US" smtClean="0"/>
              <a:t>‹#›</a:t>
            </a:fld>
            <a:endParaRPr lang="en-US"/>
          </a:p>
        </p:txBody>
      </p:sp>
    </p:spTree>
    <p:extLst>
      <p:ext uri="{BB962C8B-B14F-4D97-AF65-F5344CB8AC3E}">
        <p14:creationId xmlns:p14="http://schemas.microsoft.com/office/powerpoint/2010/main" val="977942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youtu.be/57jvdStkhd4" TargetMode="External"/><Relationship Id="rId2" Type="http://schemas.openxmlformats.org/officeDocument/2006/relationships/slideLayout" Target="../slideLayouts/slideLayout2.xml"/><Relationship Id="rId1" Type="http://schemas.openxmlformats.org/officeDocument/2006/relationships/video" Target="https://www.youtube.com/embed/57jvdStkhd4?feature=oembed" TargetMode="External"/><Relationship Id="rId4" Type="http://schemas.openxmlformats.org/officeDocument/2006/relationships/image" Target="../media/image1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6608-15BA-E651-4826-CB8902C8D4BA}"/>
              </a:ext>
            </a:extLst>
          </p:cNvPr>
          <p:cNvSpPr>
            <a:spLocks noGrp="1"/>
          </p:cNvSpPr>
          <p:nvPr>
            <p:ph type="ctrTitle"/>
          </p:nvPr>
        </p:nvSpPr>
        <p:spPr>
          <a:xfrm>
            <a:off x="1524000" y="1512888"/>
            <a:ext cx="9144000" cy="2387600"/>
          </a:xfrm>
        </p:spPr>
        <p:txBody>
          <a:bodyPr>
            <a:normAutofit fontScale="90000"/>
          </a:bodyPr>
          <a:lstStyle/>
          <a:p>
            <a:r>
              <a:rPr lang="en-US" dirty="0"/>
              <a:t>“The (Lack of) Anticipatory Effects of the Social Safety Net on Human Capital Investment”</a:t>
            </a:r>
          </a:p>
        </p:txBody>
      </p:sp>
      <p:sp>
        <p:nvSpPr>
          <p:cNvPr id="3" name="Subtitle 2">
            <a:extLst>
              <a:ext uri="{FF2B5EF4-FFF2-40B4-BE49-F238E27FC236}">
                <a16:creationId xmlns:a16="http://schemas.microsoft.com/office/drawing/2014/main" id="{5BA36A33-466D-146F-25A4-6C89B57A9530}"/>
              </a:ext>
            </a:extLst>
          </p:cNvPr>
          <p:cNvSpPr>
            <a:spLocks noGrp="1"/>
          </p:cNvSpPr>
          <p:nvPr>
            <p:ph type="subTitle" idx="1"/>
          </p:nvPr>
        </p:nvSpPr>
        <p:spPr>
          <a:xfrm>
            <a:off x="1524000" y="3992563"/>
            <a:ext cx="9144000" cy="1655762"/>
          </a:xfrm>
        </p:spPr>
        <p:txBody>
          <a:bodyPr>
            <a:normAutofit lnSpcReduction="10000"/>
          </a:bodyPr>
          <a:lstStyle/>
          <a:p>
            <a:r>
              <a:rPr lang="en-US" dirty="0"/>
              <a:t>Paper by Manasi Deshpande &amp; Rebecca Dizon-Ross (2022)</a:t>
            </a:r>
          </a:p>
          <a:p>
            <a:r>
              <a:rPr lang="en-US" dirty="0"/>
              <a:t>Summary &amp; comments by Kelsey Pukelis</a:t>
            </a:r>
          </a:p>
          <a:p>
            <a:r>
              <a:rPr lang="en-US" dirty="0"/>
              <a:t>Harvard Economics of Health Equity Reading Group</a:t>
            </a:r>
          </a:p>
          <a:p>
            <a:r>
              <a:rPr lang="en-US" dirty="0"/>
              <a:t>March 2, 2023</a:t>
            </a:r>
          </a:p>
        </p:txBody>
      </p:sp>
    </p:spTree>
    <p:extLst>
      <p:ext uri="{BB962C8B-B14F-4D97-AF65-F5344CB8AC3E}">
        <p14:creationId xmlns:p14="http://schemas.microsoft.com/office/powerpoint/2010/main" val="23938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C082-4610-1EDA-1E23-DC7BE32759A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B07BAEE-ED7D-D01C-51D4-B611ADDA17B3}"/>
              </a:ext>
            </a:extLst>
          </p:cNvPr>
          <p:cNvSpPr>
            <a:spLocks noGrp="1"/>
          </p:cNvSpPr>
          <p:nvPr>
            <p:ph idx="1"/>
          </p:nvPr>
        </p:nvSpPr>
        <p:spPr/>
        <p:txBody>
          <a:bodyPr>
            <a:normAutofit lnSpcReduction="10000"/>
          </a:bodyPr>
          <a:lstStyle/>
          <a:p>
            <a:r>
              <a:rPr lang="en-US" dirty="0"/>
              <a:t>SSI context &amp; removals</a:t>
            </a:r>
          </a:p>
          <a:p>
            <a:endParaRPr lang="en-US" dirty="0"/>
          </a:p>
          <a:p>
            <a:r>
              <a:rPr lang="en-US" dirty="0"/>
              <a:t>Experimental design</a:t>
            </a:r>
          </a:p>
          <a:p>
            <a:endParaRPr lang="en-US" dirty="0"/>
          </a:p>
          <a:p>
            <a:r>
              <a:rPr lang="en-US" dirty="0"/>
              <a:t>Results</a:t>
            </a:r>
          </a:p>
          <a:p>
            <a:endParaRPr lang="en-US" dirty="0"/>
          </a:p>
          <a:p>
            <a:r>
              <a:rPr lang="en-US" dirty="0"/>
              <a:t>Mechanisms</a:t>
            </a:r>
          </a:p>
          <a:p>
            <a:endParaRPr lang="en-US" dirty="0"/>
          </a:p>
          <a:p>
            <a:r>
              <a:rPr lang="en-US" dirty="0"/>
              <a:t>Discussion, especially takeaways for young researchers</a:t>
            </a:r>
          </a:p>
        </p:txBody>
      </p:sp>
      <p:sp>
        <p:nvSpPr>
          <p:cNvPr id="5" name="Slide Number Placeholder 4">
            <a:extLst>
              <a:ext uri="{FF2B5EF4-FFF2-40B4-BE49-F238E27FC236}">
                <a16:creationId xmlns:a16="http://schemas.microsoft.com/office/drawing/2014/main" id="{5AE8D706-4B48-5BC3-33B9-E73AA876220F}"/>
              </a:ext>
            </a:extLst>
          </p:cNvPr>
          <p:cNvSpPr>
            <a:spLocks noGrp="1"/>
          </p:cNvSpPr>
          <p:nvPr>
            <p:ph type="sldNum" sz="quarter" idx="12"/>
          </p:nvPr>
        </p:nvSpPr>
        <p:spPr/>
        <p:txBody>
          <a:bodyPr/>
          <a:lstStyle/>
          <a:p>
            <a:fld id="{BDD097D0-BFF2-415D-AE6F-44503BFEBFAF}" type="slidenum">
              <a:rPr lang="en-US" smtClean="0"/>
              <a:t>10</a:t>
            </a:fld>
            <a:endParaRPr lang="en-US"/>
          </a:p>
        </p:txBody>
      </p:sp>
    </p:spTree>
    <p:extLst>
      <p:ext uri="{BB962C8B-B14F-4D97-AF65-F5344CB8AC3E}">
        <p14:creationId xmlns:p14="http://schemas.microsoft.com/office/powerpoint/2010/main" val="2880588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1ED2-3442-EB76-6E18-16DA0639FC1E}"/>
              </a:ext>
            </a:extLst>
          </p:cNvPr>
          <p:cNvSpPr>
            <a:spLocks noGrp="1"/>
          </p:cNvSpPr>
          <p:nvPr>
            <p:ph type="title"/>
          </p:nvPr>
        </p:nvSpPr>
        <p:spPr/>
        <p:txBody>
          <a:bodyPr/>
          <a:lstStyle/>
          <a:p>
            <a:r>
              <a:rPr lang="en-US" dirty="0"/>
              <a:t>Study context: SSI &amp; removals</a:t>
            </a:r>
          </a:p>
        </p:txBody>
      </p:sp>
      <p:sp>
        <p:nvSpPr>
          <p:cNvPr id="3" name="Text Placeholder 2">
            <a:extLst>
              <a:ext uri="{FF2B5EF4-FFF2-40B4-BE49-F238E27FC236}">
                <a16:creationId xmlns:a16="http://schemas.microsoft.com/office/drawing/2014/main" id="{D7AEF01E-5FBC-0F24-D6FE-3990F83AE391}"/>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948B75A0-C090-A609-ADBB-E524EF5B63B8}"/>
              </a:ext>
            </a:extLst>
          </p:cNvPr>
          <p:cNvSpPr>
            <a:spLocks noGrp="1"/>
          </p:cNvSpPr>
          <p:nvPr>
            <p:ph type="sldNum" sz="quarter" idx="12"/>
          </p:nvPr>
        </p:nvSpPr>
        <p:spPr/>
        <p:txBody>
          <a:bodyPr/>
          <a:lstStyle/>
          <a:p>
            <a:fld id="{BDD097D0-BFF2-415D-AE6F-44503BFEBFAF}" type="slidenum">
              <a:rPr lang="en-US" smtClean="0"/>
              <a:t>11</a:t>
            </a:fld>
            <a:endParaRPr lang="en-US"/>
          </a:p>
        </p:txBody>
      </p:sp>
    </p:spTree>
    <p:extLst>
      <p:ext uri="{BB962C8B-B14F-4D97-AF65-F5344CB8AC3E}">
        <p14:creationId xmlns:p14="http://schemas.microsoft.com/office/powerpoint/2010/main" val="203074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52143-5765-C0E0-D5B4-E82C167FECA0}"/>
              </a:ext>
            </a:extLst>
          </p:cNvPr>
          <p:cNvSpPr>
            <a:spLocks noGrp="1"/>
          </p:cNvSpPr>
          <p:nvPr>
            <p:ph type="title"/>
          </p:nvPr>
        </p:nvSpPr>
        <p:spPr/>
        <p:txBody>
          <a:bodyPr/>
          <a:lstStyle/>
          <a:p>
            <a:r>
              <a:rPr lang="en-US" dirty="0"/>
              <a:t>Context: SSI basics</a:t>
            </a:r>
          </a:p>
        </p:txBody>
      </p:sp>
      <p:sp>
        <p:nvSpPr>
          <p:cNvPr id="3" name="Content Placeholder 2">
            <a:extLst>
              <a:ext uri="{FF2B5EF4-FFF2-40B4-BE49-F238E27FC236}">
                <a16:creationId xmlns:a16="http://schemas.microsoft.com/office/drawing/2014/main" id="{72284962-01E0-D00A-8A87-682C2DDD129C}"/>
              </a:ext>
            </a:extLst>
          </p:cNvPr>
          <p:cNvSpPr>
            <a:spLocks noGrp="1"/>
          </p:cNvSpPr>
          <p:nvPr>
            <p:ph idx="1"/>
          </p:nvPr>
        </p:nvSpPr>
        <p:spPr/>
        <p:txBody>
          <a:bodyPr>
            <a:normAutofit lnSpcReduction="10000"/>
          </a:bodyPr>
          <a:lstStyle/>
          <a:p>
            <a:r>
              <a:rPr lang="en-US" dirty="0"/>
              <a:t>Supplemental Security Income (SSI) = cash welfare program for disabled children and adults</a:t>
            </a:r>
          </a:p>
          <a:p>
            <a:r>
              <a:rPr lang="en-US" dirty="0"/>
              <a:t>Totals</a:t>
            </a:r>
          </a:p>
          <a:p>
            <a:pPr lvl="1"/>
            <a:r>
              <a:rPr lang="en-US" dirty="0"/>
              <a:t>$51 billion in cash payments in 2022</a:t>
            </a:r>
          </a:p>
          <a:p>
            <a:pPr lvl="1"/>
            <a:r>
              <a:rPr lang="en-US" dirty="0"/>
              <a:t>1.0 million children</a:t>
            </a:r>
          </a:p>
          <a:p>
            <a:pPr lvl="1"/>
            <a:r>
              <a:rPr lang="en-US" dirty="0"/>
              <a:t>5.5 million adults</a:t>
            </a:r>
          </a:p>
          <a:p>
            <a:r>
              <a:rPr lang="en-US" dirty="0"/>
              <a:t>Focus on children</a:t>
            </a:r>
          </a:p>
          <a:p>
            <a:pPr lvl="1"/>
            <a:r>
              <a:rPr lang="en-US" dirty="0"/>
              <a:t>Cash benefits</a:t>
            </a:r>
          </a:p>
          <a:p>
            <a:pPr lvl="2"/>
            <a:r>
              <a:rPr lang="en-US" dirty="0"/>
              <a:t>Most receive $10,000 / year = 50% of household income</a:t>
            </a:r>
          </a:p>
          <a:p>
            <a:pPr lvl="2"/>
            <a:r>
              <a:rPr lang="en-US" dirty="0"/>
              <a:t>(Other 50% comes from parent earnings)</a:t>
            </a:r>
          </a:p>
          <a:p>
            <a:pPr lvl="1"/>
            <a:r>
              <a:rPr lang="en-US" dirty="0"/>
              <a:t>Categorical eligibility for Medicaid (most states)</a:t>
            </a:r>
          </a:p>
          <a:p>
            <a:endParaRPr lang="en-US" dirty="0"/>
          </a:p>
        </p:txBody>
      </p:sp>
      <p:sp>
        <p:nvSpPr>
          <p:cNvPr id="5" name="Slide Number Placeholder 4">
            <a:extLst>
              <a:ext uri="{FF2B5EF4-FFF2-40B4-BE49-F238E27FC236}">
                <a16:creationId xmlns:a16="http://schemas.microsoft.com/office/drawing/2014/main" id="{34FD50A6-EB59-6F39-FAF7-F42DB329CF41}"/>
              </a:ext>
            </a:extLst>
          </p:cNvPr>
          <p:cNvSpPr>
            <a:spLocks noGrp="1"/>
          </p:cNvSpPr>
          <p:nvPr>
            <p:ph type="sldNum" sz="quarter" idx="12"/>
          </p:nvPr>
        </p:nvSpPr>
        <p:spPr/>
        <p:txBody>
          <a:bodyPr/>
          <a:lstStyle/>
          <a:p>
            <a:fld id="{BDD097D0-BFF2-415D-AE6F-44503BFEBFAF}" type="slidenum">
              <a:rPr lang="en-US" smtClean="0"/>
              <a:t>12</a:t>
            </a:fld>
            <a:endParaRPr lang="en-US"/>
          </a:p>
        </p:txBody>
      </p:sp>
    </p:spTree>
    <p:extLst>
      <p:ext uri="{BB962C8B-B14F-4D97-AF65-F5344CB8AC3E}">
        <p14:creationId xmlns:p14="http://schemas.microsoft.com/office/powerpoint/2010/main" val="155835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562C9-8122-A467-2E27-639FA6FD6E17}"/>
              </a:ext>
            </a:extLst>
          </p:cNvPr>
          <p:cNvSpPr>
            <a:spLocks noGrp="1"/>
          </p:cNvSpPr>
          <p:nvPr>
            <p:ph type="title"/>
          </p:nvPr>
        </p:nvSpPr>
        <p:spPr/>
        <p:txBody>
          <a:bodyPr/>
          <a:lstStyle/>
          <a:p>
            <a:r>
              <a:rPr lang="en-US" dirty="0"/>
              <a:t>SSI medical eligibility</a:t>
            </a:r>
          </a:p>
        </p:txBody>
      </p:sp>
      <p:sp>
        <p:nvSpPr>
          <p:cNvPr id="3" name="Content Placeholder 2">
            <a:extLst>
              <a:ext uri="{FF2B5EF4-FFF2-40B4-BE49-F238E27FC236}">
                <a16:creationId xmlns:a16="http://schemas.microsoft.com/office/drawing/2014/main" id="{004A78F4-42FC-5DA1-2DA0-1FDBA9D6B175}"/>
              </a:ext>
            </a:extLst>
          </p:cNvPr>
          <p:cNvSpPr>
            <a:spLocks noGrp="1"/>
          </p:cNvSpPr>
          <p:nvPr>
            <p:ph idx="1"/>
          </p:nvPr>
        </p:nvSpPr>
        <p:spPr/>
        <p:txBody>
          <a:bodyPr>
            <a:normAutofit lnSpcReduction="10000"/>
          </a:bodyPr>
          <a:lstStyle/>
          <a:p>
            <a:r>
              <a:rPr lang="en-US" dirty="0"/>
              <a:t>Disability definition differs between children + adults</a:t>
            </a:r>
          </a:p>
          <a:p>
            <a:endParaRPr lang="en-US" b="1" dirty="0"/>
          </a:p>
          <a:p>
            <a:r>
              <a:rPr lang="en-US" b="1" dirty="0"/>
              <a:t>Adults</a:t>
            </a:r>
            <a:r>
              <a:rPr lang="en-US" dirty="0"/>
              <a:t>: inability to </a:t>
            </a:r>
            <a:r>
              <a:rPr lang="en-US" u="sng" dirty="0"/>
              <a:t>work</a:t>
            </a:r>
          </a:p>
          <a:p>
            <a:pPr lvl="1"/>
            <a:r>
              <a:rPr lang="en-US" dirty="0"/>
              <a:t>Specifically, inability to earn more than $1,350 / month: “substantial gainful activity”</a:t>
            </a:r>
          </a:p>
          <a:p>
            <a:endParaRPr lang="en-US" b="1" dirty="0"/>
          </a:p>
          <a:p>
            <a:r>
              <a:rPr lang="en-US" b="1" dirty="0"/>
              <a:t>Children</a:t>
            </a:r>
            <a:r>
              <a:rPr lang="en-US" dirty="0"/>
              <a:t>: functional limitations that limit </a:t>
            </a:r>
            <a:r>
              <a:rPr lang="en-US" u="sng" dirty="0"/>
              <a:t>age-appropriate activity</a:t>
            </a:r>
          </a:p>
          <a:p>
            <a:pPr lvl="1"/>
            <a:r>
              <a:rPr lang="en-US" dirty="0"/>
              <a:t>Including social interaction and school performance</a:t>
            </a:r>
          </a:p>
          <a:p>
            <a:pPr lvl="2"/>
            <a:endParaRPr lang="en-US" dirty="0"/>
          </a:p>
          <a:p>
            <a:r>
              <a:rPr lang="en-US" dirty="0"/>
              <a:t>This makes removal from SSI </a:t>
            </a:r>
            <a:r>
              <a:rPr lang="en-US" i="1" u="sng" dirty="0"/>
              <a:t>very likely</a:t>
            </a:r>
            <a:r>
              <a:rPr lang="en-US" dirty="0"/>
              <a:t> at age 18 medical reviews</a:t>
            </a:r>
          </a:p>
        </p:txBody>
      </p:sp>
      <p:sp>
        <p:nvSpPr>
          <p:cNvPr id="5" name="Slide Number Placeholder 4">
            <a:extLst>
              <a:ext uri="{FF2B5EF4-FFF2-40B4-BE49-F238E27FC236}">
                <a16:creationId xmlns:a16="http://schemas.microsoft.com/office/drawing/2014/main" id="{E45746ED-7592-1F2F-27AB-4316A5A077A9}"/>
              </a:ext>
            </a:extLst>
          </p:cNvPr>
          <p:cNvSpPr>
            <a:spLocks noGrp="1"/>
          </p:cNvSpPr>
          <p:nvPr>
            <p:ph type="sldNum" sz="quarter" idx="12"/>
          </p:nvPr>
        </p:nvSpPr>
        <p:spPr/>
        <p:txBody>
          <a:bodyPr/>
          <a:lstStyle/>
          <a:p>
            <a:fld id="{BDD097D0-BFF2-415D-AE6F-44503BFEBFAF}" type="slidenum">
              <a:rPr lang="en-US" smtClean="0"/>
              <a:t>13</a:t>
            </a:fld>
            <a:endParaRPr lang="en-US"/>
          </a:p>
        </p:txBody>
      </p:sp>
    </p:spTree>
    <p:extLst>
      <p:ext uri="{BB962C8B-B14F-4D97-AF65-F5344CB8AC3E}">
        <p14:creationId xmlns:p14="http://schemas.microsoft.com/office/powerpoint/2010/main" val="235595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DEA2-88FF-BD5D-F6DB-689AB749CC13}"/>
              </a:ext>
            </a:extLst>
          </p:cNvPr>
          <p:cNvSpPr>
            <a:spLocks noGrp="1"/>
          </p:cNvSpPr>
          <p:nvPr>
            <p:ph type="title"/>
          </p:nvPr>
        </p:nvSpPr>
        <p:spPr>
          <a:xfrm>
            <a:off x="547255" y="0"/>
            <a:ext cx="10515600" cy="1325563"/>
          </a:xfrm>
        </p:spPr>
        <p:txBody>
          <a:bodyPr>
            <a:normAutofit/>
          </a:bodyPr>
          <a:lstStyle/>
          <a:p>
            <a:r>
              <a:rPr lang="en-US" sz="3600" dirty="0"/>
              <a:t>How do medical conditions differ b/w adults &amp; children?</a:t>
            </a:r>
          </a:p>
        </p:txBody>
      </p:sp>
      <p:graphicFrame>
        <p:nvGraphicFramePr>
          <p:cNvPr id="7" name="Table 7">
            <a:extLst>
              <a:ext uri="{FF2B5EF4-FFF2-40B4-BE49-F238E27FC236}">
                <a16:creationId xmlns:a16="http://schemas.microsoft.com/office/drawing/2014/main" id="{5B809275-CAC6-A4E4-D298-ED2ED7076311}"/>
              </a:ext>
            </a:extLst>
          </p:cNvPr>
          <p:cNvGraphicFramePr>
            <a:graphicFrameLocks noGrp="1"/>
          </p:cNvGraphicFramePr>
          <p:nvPr>
            <p:ph idx="1"/>
            <p:extLst>
              <p:ext uri="{D42A27DB-BD31-4B8C-83A1-F6EECF244321}">
                <p14:modId xmlns:p14="http://schemas.microsoft.com/office/powerpoint/2010/main" val="4231679323"/>
              </p:ext>
            </p:extLst>
          </p:nvPr>
        </p:nvGraphicFramePr>
        <p:xfrm>
          <a:off x="950768" y="1108652"/>
          <a:ext cx="10290464" cy="5071861"/>
        </p:xfrm>
        <a:graphic>
          <a:graphicData uri="http://schemas.openxmlformats.org/drawingml/2006/table">
            <a:tbl>
              <a:tblPr firstRow="1" bandRow="1">
                <a:tableStyleId>{5C22544A-7EE6-4342-B048-85BDC9FD1C3A}</a:tableStyleId>
              </a:tblPr>
              <a:tblGrid>
                <a:gridCol w="3856703">
                  <a:extLst>
                    <a:ext uri="{9D8B030D-6E8A-4147-A177-3AD203B41FA5}">
                      <a16:colId xmlns:a16="http://schemas.microsoft.com/office/drawing/2014/main" val="3138062452"/>
                    </a:ext>
                  </a:extLst>
                </a:gridCol>
                <a:gridCol w="3003606">
                  <a:extLst>
                    <a:ext uri="{9D8B030D-6E8A-4147-A177-3AD203B41FA5}">
                      <a16:colId xmlns:a16="http://schemas.microsoft.com/office/drawing/2014/main" val="298917352"/>
                    </a:ext>
                  </a:extLst>
                </a:gridCol>
                <a:gridCol w="3430155">
                  <a:extLst>
                    <a:ext uri="{9D8B030D-6E8A-4147-A177-3AD203B41FA5}">
                      <a16:colId xmlns:a16="http://schemas.microsoft.com/office/drawing/2014/main" val="462019090"/>
                    </a:ext>
                  </a:extLst>
                </a:gridCol>
              </a:tblGrid>
              <a:tr h="682319">
                <a:tc>
                  <a:txBody>
                    <a:bodyPr/>
                    <a:lstStyle/>
                    <a:p>
                      <a:r>
                        <a:rPr lang="en-US" sz="2000" dirty="0"/>
                        <a:t>Category</a:t>
                      </a:r>
                    </a:p>
                  </a:txBody>
                  <a:tcPr/>
                </a:tc>
                <a:tc>
                  <a:txBody>
                    <a:bodyPr/>
                    <a:lstStyle/>
                    <a:p>
                      <a:r>
                        <a:rPr lang="en-US" sz="2000" dirty="0"/>
                        <a:t>% adults, SSDI</a:t>
                      </a:r>
                    </a:p>
                  </a:txBody>
                  <a:tcPr/>
                </a:tc>
                <a:tc>
                  <a:txBody>
                    <a:bodyPr/>
                    <a:lstStyle/>
                    <a:p>
                      <a:r>
                        <a:rPr lang="en-US" sz="2000" dirty="0"/>
                        <a:t>% children, SSI</a:t>
                      </a:r>
                    </a:p>
                  </a:txBody>
                  <a:tcPr/>
                </a:tc>
                <a:extLst>
                  <a:ext uri="{0D108BD9-81ED-4DB2-BD59-A6C34878D82A}">
                    <a16:rowId xmlns:a16="http://schemas.microsoft.com/office/drawing/2014/main" val="736007712"/>
                  </a:ext>
                </a:extLst>
              </a:tr>
              <a:tr h="463856">
                <a:tc>
                  <a:txBody>
                    <a:bodyPr/>
                    <a:lstStyle/>
                    <a:p>
                      <a:r>
                        <a:rPr lang="en-US" sz="2000" dirty="0"/>
                        <a:t>Musculoskeletal conditions</a:t>
                      </a:r>
                    </a:p>
                  </a:txBody>
                  <a:tcPr/>
                </a:tc>
                <a:tc>
                  <a:txBody>
                    <a:bodyPr/>
                    <a:lstStyle/>
                    <a:p>
                      <a:r>
                        <a:rPr lang="en-US" sz="2000" dirty="0"/>
                        <a:t>29.7</a:t>
                      </a:r>
                    </a:p>
                  </a:txBody>
                  <a:tcPr/>
                </a:tc>
                <a:tc>
                  <a:txBody>
                    <a:bodyPr/>
                    <a:lstStyle/>
                    <a:p>
                      <a:r>
                        <a:rPr lang="en-US" sz="2000" dirty="0"/>
                        <a:t>n/a</a:t>
                      </a:r>
                    </a:p>
                  </a:txBody>
                  <a:tcPr/>
                </a:tc>
                <a:extLst>
                  <a:ext uri="{0D108BD9-81ED-4DB2-BD59-A6C34878D82A}">
                    <a16:rowId xmlns:a16="http://schemas.microsoft.com/office/drawing/2014/main" val="1487612639"/>
                  </a:ext>
                </a:extLst>
              </a:tr>
              <a:tr h="415637">
                <a:tc>
                  <a:txBody>
                    <a:bodyPr/>
                    <a:lstStyle/>
                    <a:p>
                      <a:r>
                        <a:rPr lang="en-US" sz="2000" dirty="0"/>
                        <a:t>Mental disorders</a:t>
                      </a:r>
                    </a:p>
                  </a:txBody>
                  <a:tcPr/>
                </a:tc>
                <a:tc>
                  <a:txBody>
                    <a:bodyPr/>
                    <a:lstStyle/>
                    <a:p>
                      <a:r>
                        <a:rPr lang="en-US" sz="2000" dirty="0"/>
                        <a:t>20.1</a:t>
                      </a:r>
                    </a:p>
                  </a:txBody>
                  <a:tcPr/>
                </a:tc>
                <a:tc>
                  <a:txBody>
                    <a:bodyPr/>
                    <a:lstStyle/>
                    <a:p>
                      <a:r>
                        <a:rPr lang="en-US" sz="2000" dirty="0"/>
                        <a:t>73</a:t>
                      </a:r>
                    </a:p>
                  </a:txBody>
                  <a:tcPr/>
                </a:tc>
                <a:extLst>
                  <a:ext uri="{0D108BD9-81ED-4DB2-BD59-A6C34878D82A}">
                    <a16:rowId xmlns:a16="http://schemas.microsoft.com/office/drawing/2014/main" val="3288292918"/>
                  </a:ext>
                </a:extLst>
              </a:tr>
              <a:tr h="405245">
                <a:tc>
                  <a:txBody>
                    <a:bodyPr/>
                    <a:lstStyle/>
                    <a:p>
                      <a:r>
                        <a:rPr lang="en-US" sz="2000" dirty="0"/>
                        <a:t>- Intellectual </a:t>
                      </a:r>
                    </a:p>
                  </a:txBody>
                  <a:tcPr/>
                </a:tc>
                <a:tc>
                  <a:txBody>
                    <a:bodyPr/>
                    <a:lstStyle/>
                    <a:p>
                      <a:r>
                        <a:rPr lang="en-US" sz="2000" dirty="0"/>
                        <a:t>n/a</a:t>
                      </a:r>
                    </a:p>
                  </a:txBody>
                  <a:tcPr/>
                </a:tc>
                <a:tc>
                  <a:txBody>
                    <a:bodyPr/>
                    <a:lstStyle/>
                    <a:p>
                      <a:r>
                        <a:rPr lang="en-US" sz="2000" dirty="0"/>
                        <a:t>49</a:t>
                      </a:r>
                    </a:p>
                  </a:txBody>
                  <a:tcPr/>
                </a:tc>
                <a:extLst>
                  <a:ext uri="{0D108BD9-81ED-4DB2-BD59-A6C34878D82A}">
                    <a16:rowId xmlns:a16="http://schemas.microsoft.com/office/drawing/2014/main" val="3695422731"/>
                  </a:ext>
                </a:extLst>
              </a:tr>
              <a:tr h="405246">
                <a:tc>
                  <a:txBody>
                    <a:bodyPr/>
                    <a:lstStyle/>
                    <a:p>
                      <a:r>
                        <a:rPr lang="en-US" sz="2000" dirty="0"/>
                        <a:t>-Other</a:t>
                      </a:r>
                    </a:p>
                  </a:txBody>
                  <a:tcPr/>
                </a:tc>
                <a:tc>
                  <a:txBody>
                    <a:bodyPr/>
                    <a:lstStyle/>
                    <a:p>
                      <a:r>
                        <a:rPr lang="en-US" sz="2000" dirty="0"/>
                        <a:t>n/a</a:t>
                      </a:r>
                    </a:p>
                  </a:txBody>
                  <a:tcPr/>
                </a:tc>
                <a:tc>
                  <a:txBody>
                    <a:bodyPr/>
                    <a:lstStyle/>
                    <a:p>
                      <a:r>
                        <a:rPr lang="en-US" sz="2000" dirty="0"/>
                        <a:t>25</a:t>
                      </a:r>
                    </a:p>
                  </a:txBody>
                  <a:tcPr/>
                </a:tc>
                <a:extLst>
                  <a:ext uri="{0D108BD9-81ED-4DB2-BD59-A6C34878D82A}">
                    <a16:rowId xmlns:a16="http://schemas.microsoft.com/office/drawing/2014/main" val="2542957278"/>
                  </a:ext>
                </a:extLst>
              </a:tr>
              <a:tr h="436418">
                <a:tc>
                  <a:txBody>
                    <a:bodyPr/>
                    <a:lstStyle/>
                    <a:p>
                      <a:r>
                        <a:rPr lang="en-US" sz="2000" dirty="0"/>
                        <a:t>Other disabilities</a:t>
                      </a:r>
                    </a:p>
                  </a:txBody>
                  <a:tcPr/>
                </a:tc>
                <a:tc>
                  <a:txBody>
                    <a:bodyPr/>
                    <a:lstStyle/>
                    <a:p>
                      <a:r>
                        <a:rPr lang="en-US" sz="2000" dirty="0"/>
                        <a:t>50.2</a:t>
                      </a:r>
                    </a:p>
                  </a:txBody>
                  <a:tcPr/>
                </a:tc>
                <a:tc>
                  <a:txBody>
                    <a:bodyPr/>
                    <a:lstStyle/>
                    <a:p>
                      <a:r>
                        <a:rPr lang="en-US" sz="2000" dirty="0"/>
                        <a:t>18</a:t>
                      </a:r>
                    </a:p>
                  </a:txBody>
                  <a:tcPr/>
                </a:tc>
                <a:extLst>
                  <a:ext uri="{0D108BD9-81ED-4DB2-BD59-A6C34878D82A}">
                    <a16:rowId xmlns:a16="http://schemas.microsoft.com/office/drawing/2014/main" val="3592508032"/>
                  </a:ext>
                </a:extLst>
              </a:tr>
              <a:tr h="384464">
                <a:tc>
                  <a:txBody>
                    <a:bodyPr/>
                    <a:lstStyle/>
                    <a:p>
                      <a:r>
                        <a:rPr lang="en-US" sz="2000" dirty="0"/>
                        <a:t>- Cancers</a:t>
                      </a:r>
                    </a:p>
                  </a:txBody>
                  <a:tcPr/>
                </a:tc>
                <a:tc>
                  <a:txBody>
                    <a:bodyPr/>
                    <a:lstStyle/>
                    <a:p>
                      <a:r>
                        <a:rPr lang="en-US" sz="2000" dirty="0"/>
                        <a:t>11.6</a:t>
                      </a:r>
                    </a:p>
                  </a:txBody>
                  <a:tcPr/>
                </a:tc>
                <a:tc>
                  <a:txBody>
                    <a:bodyPr/>
                    <a:lstStyle/>
                    <a:p>
                      <a:r>
                        <a:rPr lang="en-US" sz="2000" dirty="0"/>
                        <a:t>n/a</a:t>
                      </a:r>
                    </a:p>
                  </a:txBody>
                  <a:tcPr/>
                </a:tc>
                <a:extLst>
                  <a:ext uri="{0D108BD9-81ED-4DB2-BD59-A6C34878D82A}">
                    <a16:rowId xmlns:a16="http://schemas.microsoft.com/office/drawing/2014/main" val="2912352218"/>
                  </a:ext>
                </a:extLst>
              </a:tr>
              <a:tr h="403860">
                <a:tc>
                  <a:txBody>
                    <a:bodyPr/>
                    <a:lstStyle/>
                    <a:p>
                      <a:r>
                        <a:rPr lang="en-US" sz="2000" dirty="0"/>
                        <a:t>- Cardiovascular conditions</a:t>
                      </a:r>
                    </a:p>
                  </a:txBody>
                  <a:tcPr/>
                </a:tc>
                <a:tc>
                  <a:txBody>
                    <a:bodyPr/>
                    <a:lstStyle/>
                    <a:p>
                      <a:r>
                        <a:rPr lang="en-US" sz="2000" dirty="0"/>
                        <a:t>10.3</a:t>
                      </a:r>
                    </a:p>
                  </a:txBody>
                  <a:tcPr/>
                </a:tc>
                <a:tc>
                  <a:txBody>
                    <a:bodyPr/>
                    <a:lstStyle/>
                    <a:p>
                      <a:r>
                        <a:rPr lang="en-US" sz="2000" dirty="0"/>
                        <a:t>n/a</a:t>
                      </a:r>
                    </a:p>
                  </a:txBody>
                  <a:tcPr/>
                </a:tc>
                <a:extLst>
                  <a:ext uri="{0D108BD9-81ED-4DB2-BD59-A6C34878D82A}">
                    <a16:rowId xmlns:a16="http://schemas.microsoft.com/office/drawing/2014/main" val="2757051302"/>
                  </a:ext>
                </a:extLst>
              </a:tr>
              <a:tr h="682319">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is all new DI beneficiaries from 1997 to 2009, N </a:t>
                      </a:r>
                      <a:r>
                        <a:rPr lang="en-US" dirty="0">
                          <a:latin typeface="Trirong" panose="00000500000000000000" pitchFamily="2" charset="-34"/>
                          <a:cs typeface="Trirong" panose="00000500000000000000" pitchFamily="2" charset="-34"/>
                        </a:rPr>
                        <a:t>≈</a:t>
                      </a:r>
                      <a:r>
                        <a:rPr lang="en-US" dirty="0"/>
                        <a:t> 3,000,000. Source: </a:t>
                      </a:r>
                      <a:r>
                        <a:rPr lang="en-US" sz="1800" b="0" i="0" u="none" strike="noStrike" kern="1200" baseline="0" dirty="0" err="1">
                          <a:solidFill>
                            <a:schemeClr val="dk1"/>
                          </a:solidFill>
                          <a:latin typeface="+mn-lt"/>
                          <a:ea typeface="+mn-ea"/>
                          <a:cs typeface="+mn-cs"/>
                        </a:rPr>
                        <a:t>Gelber</a:t>
                      </a:r>
                      <a:r>
                        <a:rPr lang="en-US" sz="1800" b="0" i="0" u="none" strike="noStrike" kern="1200" baseline="0" dirty="0">
                          <a:solidFill>
                            <a:schemeClr val="dk1"/>
                          </a:solidFill>
                          <a:latin typeface="+mn-lt"/>
                          <a:ea typeface="+mn-ea"/>
                          <a:cs typeface="+mn-cs"/>
                        </a:rPr>
                        <a:t> et al. (2019).</a:t>
                      </a:r>
                      <a:endParaRPr lang="en-US" dirty="0"/>
                    </a:p>
                    <a:p>
                      <a:endParaRPr lang="en-US" dirty="0"/>
                    </a:p>
                  </a:txBody>
                  <a:tcPr/>
                </a:tc>
                <a:tc>
                  <a:txBody>
                    <a:bodyPr/>
                    <a:lstStyle/>
                    <a:p>
                      <a:r>
                        <a:rPr lang="en-US" dirty="0"/>
                        <a:t>Sample is </a:t>
                      </a:r>
                      <a:r>
                        <a:rPr lang="en-US" sz="1800" b="0" i="0" u="none" strike="noStrike" kern="1200" baseline="0" dirty="0">
                          <a:solidFill>
                            <a:schemeClr val="dk1"/>
                          </a:solidFill>
                          <a:latin typeface="+mn-lt"/>
                          <a:ea typeface="+mn-ea"/>
                          <a:cs typeface="+mn-cs"/>
                        </a:rPr>
                        <a:t>SSI children with an 18th birthday within 37 weeks of the August 22, 1996 cutoff. Source: Deshpande (2016).</a:t>
                      </a:r>
                      <a:endParaRPr lang="en-US" dirty="0"/>
                    </a:p>
                  </a:txBody>
                  <a:tcPr/>
                </a:tc>
                <a:extLst>
                  <a:ext uri="{0D108BD9-81ED-4DB2-BD59-A6C34878D82A}">
                    <a16:rowId xmlns:a16="http://schemas.microsoft.com/office/drawing/2014/main" val="4257814872"/>
                  </a:ext>
                </a:extLst>
              </a:tr>
            </a:tbl>
          </a:graphicData>
        </a:graphic>
      </p:graphicFrame>
      <p:sp>
        <p:nvSpPr>
          <p:cNvPr id="4" name="Slide Number Placeholder 3">
            <a:extLst>
              <a:ext uri="{FF2B5EF4-FFF2-40B4-BE49-F238E27FC236}">
                <a16:creationId xmlns:a16="http://schemas.microsoft.com/office/drawing/2014/main" id="{20A52F2E-9610-9E7E-0AAB-22C9A48EB97D}"/>
              </a:ext>
            </a:extLst>
          </p:cNvPr>
          <p:cNvSpPr>
            <a:spLocks noGrp="1"/>
          </p:cNvSpPr>
          <p:nvPr>
            <p:ph type="sldNum" sz="quarter" idx="12"/>
          </p:nvPr>
        </p:nvSpPr>
        <p:spPr/>
        <p:txBody>
          <a:bodyPr/>
          <a:lstStyle/>
          <a:p>
            <a:fld id="{BDD097D0-BFF2-415D-AE6F-44503BFEBFAF}" type="slidenum">
              <a:rPr lang="en-US" smtClean="0"/>
              <a:t>14</a:t>
            </a:fld>
            <a:endParaRPr lang="en-US"/>
          </a:p>
        </p:txBody>
      </p:sp>
    </p:spTree>
    <p:extLst>
      <p:ext uri="{BB962C8B-B14F-4D97-AF65-F5344CB8AC3E}">
        <p14:creationId xmlns:p14="http://schemas.microsoft.com/office/powerpoint/2010/main" val="3492928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3E23-C125-598B-81A8-73C0F9C2A061}"/>
              </a:ext>
            </a:extLst>
          </p:cNvPr>
          <p:cNvSpPr>
            <a:spLocks noGrp="1"/>
          </p:cNvSpPr>
          <p:nvPr>
            <p:ph type="title"/>
          </p:nvPr>
        </p:nvSpPr>
        <p:spPr/>
        <p:txBody>
          <a:bodyPr/>
          <a:lstStyle/>
          <a:p>
            <a:r>
              <a:rPr lang="en-US" dirty="0"/>
              <a:t>SSI medical eligibility</a:t>
            </a:r>
          </a:p>
        </p:txBody>
      </p:sp>
      <p:sp>
        <p:nvSpPr>
          <p:cNvPr id="3" name="Content Placeholder 2">
            <a:extLst>
              <a:ext uri="{FF2B5EF4-FFF2-40B4-BE49-F238E27FC236}">
                <a16:creationId xmlns:a16="http://schemas.microsoft.com/office/drawing/2014/main" id="{D70AD6FB-37B6-3823-CA83-8FEB6B2FCEB7}"/>
              </a:ext>
            </a:extLst>
          </p:cNvPr>
          <p:cNvSpPr>
            <a:spLocks noGrp="1"/>
          </p:cNvSpPr>
          <p:nvPr>
            <p:ph idx="1"/>
          </p:nvPr>
        </p:nvSpPr>
        <p:spPr/>
        <p:txBody>
          <a:bodyPr/>
          <a:lstStyle/>
          <a:p>
            <a:r>
              <a:rPr lang="en-US" dirty="0"/>
              <a:t>Different SSI eligibility criteria for adults and children leads to </a:t>
            </a:r>
            <a:r>
              <a:rPr lang="en-US" b="1" dirty="0"/>
              <a:t>large removals of the caseload at age 18</a:t>
            </a:r>
          </a:p>
          <a:p>
            <a:endParaRPr lang="en-US" dirty="0"/>
          </a:p>
          <a:p>
            <a:r>
              <a:rPr lang="en-US" b="1" dirty="0"/>
              <a:t>40% </a:t>
            </a:r>
            <a:r>
              <a:rPr lang="en-US" dirty="0"/>
              <a:t>removal rate of </a:t>
            </a:r>
            <a:r>
              <a:rPr lang="en-US" b="1" i="1" dirty="0"/>
              <a:t>all</a:t>
            </a:r>
            <a:r>
              <a:rPr lang="en-US" dirty="0"/>
              <a:t> SSI children</a:t>
            </a:r>
          </a:p>
          <a:p>
            <a:pPr marL="457200" lvl="1" indent="0">
              <a:buNone/>
            </a:pPr>
            <a:endParaRPr lang="en-US" dirty="0"/>
          </a:p>
          <a:p>
            <a:pPr marL="457200" lvl="1" indent="0">
              <a:buNone/>
            </a:pPr>
            <a:endParaRPr lang="en-US" dirty="0"/>
          </a:p>
          <a:p>
            <a:r>
              <a:rPr lang="en-US" b="1" dirty="0"/>
              <a:t>70% </a:t>
            </a:r>
            <a:r>
              <a:rPr lang="en-US" dirty="0"/>
              <a:t>removal rate of SSI children </a:t>
            </a:r>
            <a:r>
              <a:rPr lang="en-US" b="1" i="1" dirty="0"/>
              <a:t>with mental and behavioral conditions</a:t>
            </a:r>
          </a:p>
          <a:p>
            <a:endParaRPr lang="en-US" dirty="0"/>
          </a:p>
        </p:txBody>
      </p:sp>
      <p:sp>
        <p:nvSpPr>
          <p:cNvPr id="5" name="Slide Number Placeholder 4">
            <a:extLst>
              <a:ext uri="{FF2B5EF4-FFF2-40B4-BE49-F238E27FC236}">
                <a16:creationId xmlns:a16="http://schemas.microsoft.com/office/drawing/2014/main" id="{3B8507CE-2168-425E-6F6B-AB04BC9CC82F}"/>
              </a:ext>
            </a:extLst>
          </p:cNvPr>
          <p:cNvSpPr>
            <a:spLocks noGrp="1"/>
          </p:cNvSpPr>
          <p:nvPr>
            <p:ph type="sldNum" sz="quarter" idx="12"/>
          </p:nvPr>
        </p:nvSpPr>
        <p:spPr/>
        <p:txBody>
          <a:bodyPr/>
          <a:lstStyle/>
          <a:p>
            <a:fld id="{BDD097D0-BFF2-415D-AE6F-44503BFEBFAF}" type="slidenum">
              <a:rPr lang="en-US" smtClean="0"/>
              <a:t>15</a:t>
            </a:fld>
            <a:endParaRPr lang="en-US"/>
          </a:p>
        </p:txBody>
      </p:sp>
    </p:spTree>
    <p:extLst>
      <p:ext uri="{BB962C8B-B14F-4D97-AF65-F5344CB8AC3E}">
        <p14:creationId xmlns:p14="http://schemas.microsoft.com/office/powerpoint/2010/main" val="1941114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3E93-5160-F0AD-0C09-90790B37CD2A}"/>
              </a:ext>
            </a:extLst>
          </p:cNvPr>
          <p:cNvSpPr>
            <a:spLocks noGrp="1"/>
          </p:cNvSpPr>
          <p:nvPr>
            <p:ph type="title"/>
          </p:nvPr>
        </p:nvSpPr>
        <p:spPr>
          <a:xfrm>
            <a:off x="838200" y="0"/>
            <a:ext cx="10515600" cy="1325563"/>
          </a:xfrm>
        </p:spPr>
        <p:txBody>
          <a:bodyPr/>
          <a:lstStyle/>
          <a:p>
            <a:r>
              <a:rPr lang="en-US" dirty="0"/>
              <a:t>Summary stats, experimental sample</a:t>
            </a:r>
          </a:p>
        </p:txBody>
      </p:sp>
      <p:graphicFrame>
        <p:nvGraphicFramePr>
          <p:cNvPr id="4" name="Table 5">
            <a:extLst>
              <a:ext uri="{FF2B5EF4-FFF2-40B4-BE49-F238E27FC236}">
                <a16:creationId xmlns:a16="http://schemas.microsoft.com/office/drawing/2014/main" id="{E3AE3B96-DD7B-F5DB-00D9-C8FBF7FB780F}"/>
              </a:ext>
            </a:extLst>
          </p:cNvPr>
          <p:cNvGraphicFramePr>
            <a:graphicFrameLocks noGrp="1"/>
          </p:cNvGraphicFramePr>
          <p:nvPr>
            <p:ph idx="1"/>
          </p:nvPr>
        </p:nvGraphicFramePr>
        <p:xfrm>
          <a:off x="8426369" y="1825625"/>
          <a:ext cx="3391128" cy="4678820"/>
        </p:xfrm>
        <a:graphic>
          <a:graphicData uri="http://schemas.openxmlformats.org/drawingml/2006/table">
            <a:tbl>
              <a:tblPr firstRow="1" bandRow="1">
                <a:tableStyleId>{5C22544A-7EE6-4342-B048-85BDC9FD1C3A}</a:tableStyleId>
              </a:tblPr>
              <a:tblGrid>
                <a:gridCol w="1695564">
                  <a:extLst>
                    <a:ext uri="{9D8B030D-6E8A-4147-A177-3AD203B41FA5}">
                      <a16:colId xmlns:a16="http://schemas.microsoft.com/office/drawing/2014/main" val="3758560571"/>
                    </a:ext>
                  </a:extLst>
                </a:gridCol>
                <a:gridCol w="1695564">
                  <a:extLst>
                    <a:ext uri="{9D8B030D-6E8A-4147-A177-3AD203B41FA5}">
                      <a16:colId xmlns:a16="http://schemas.microsoft.com/office/drawing/2014/main" val="1952489109"/>
                    </a:ext>
                  </a:extLst>
                </a:gridCol>
              </a:tblGrid>
              <a:tr h="752884">
                <a:tc>
                  <a:txBody>
                    <a:bodyPr/>
                    <a:lstStyle/>
                    <a:p>
                      <a:r>
                        <a:rPr lang="en-US" dirty="0"/>
                        <a:t>Condition</a:t>
                      </a:r>
                    </a:p>
                  </a:txBody>
                  <a:tcPr/>
                </a:tc>
                <a:tc>
                  <a:txBody>
                    <a:bodyPr/>
                    <a:lstStyle/>
                    <a:p>
                      <a:r>
                        <a:rPr lang="en-US" dirty="0"/>
                        <a:t>% of sample</a:t>
                      </a:r>
                    </a:p>
                  </a:txBody>
                  <a:tcPr/>
                </a:tc>
                <a:extLst>
                  <a:ext uri="{0D108BD9-81ED-4DB2-BD59-A6C34878D82A}">
                    <a16:rowId xmlns:a16="http://schemas.microsoft.com/office/drawing/2014/main" val="2131680328"/>
                  </a:ext>
                </a:extLst>
              </a:tr>
              <a:tr h="752884">
                <a:tc>
                  <a:txBody>
                    <a:bodyPr/>
                    <a:lstStyle/>
                    <a:p>
                      <a:r>
                        <a:rPr lang="en-US" dirty="0"/>
                        <a:t>ADHD</a:t>
                      </a:r>
                    </a:p>
                  </a:txBody>
                  <a:tcPr/>
                </a:tc>
                <a:tc>
                  <a:txBody>
                    <a:bodyPr/>
                    <a:lstStyle/>
                    <a:p>
                      <a:r>
                        <a:rPr lang="en-US" dirty="0"/>
                        <a:t>43%</a:t>
                      </a:r>
                    </a:p>
                  </a:txBody>
                  <a:tcPr/>
                </a:tc>
                <a:extLst>
                  <a:ext uri="{0D108BD9-81ED-4DB2-BD59-A6C34878D82A}">
                    <a16:rowId xmlns:a16="http://schemas.microsoft.com/office/drawing/2014/main" val="4007111307"/>
                  </a:ext>
                </a:extLst>
              </a:tr>
              <a:tr h="752884">
                <a:tc>
                  <a:txBody>
                    <a:bodyPr/>
                    <a:lstStyle/>
                    <a:p>
                      <a:r>
                        <a:rPr lang="en-US" dirty="0"/>
                        <a:t>Speech / language delays</a:t>
                      </a:r>
                    </a:p>
                  </a:txBody>
                  <a:tcPr/>
                </a:tc>
                <a:tc>
                  <a:txBody>
                    <a:bodyPr/>
                    <a:lstStyle/>
                    <a:p>
                      <a:r>
                        <a:rPr lang="en-US" dirty="0"/>
                        <a:t>15%</a:t>
                      </a:r>
                    </a:p>
                  </a:txBody>
                  <a:tcPr/>
                </a:tc>
                <a:extLst>
                  <a:ext uri="{0D108BD9-81ED-4DB2-BD59-A6C34878D82A}">
                    <a16:rowId xmlns:a16="http://schemas.microsoft.com/office/drawing/2014/main" val="4252007013"/>
                  </a:ext>
                </a:extLst>
              </a:tr>
              <a:tr h="752884">
                <a:tc>
                  <a:txBody>
                    <a:bodyPr/>
                    <a:lstStyle/>
                    <a:p>
                      <a:r>
                        <a:rPr lang="en-US" dirty="0"/>
                        <a:t>Learning disorder</a:t>
                      </a:r>
                    </a:p>
                  </a:txBody>
                  <a:tcPr/>
                </a:tc>
                <a:tc>
                  <a:txBody>
                    <a:bodyPr/>
                    <a:lstStyle/>
                    <a:p>
                      <a:r>
                        <a:rPr lang="en-US" dirty="0"/>
                        <a:t>7%</a:t>
                      </a:r>
                    </a:p>
                  </a:txBody>
                  <a:tcPr/>
                </a:tc>
                <a:extLst>
                  <a:ext uri="{0D108BD9-81ED-4DB2-BD59-A6C34878D82A}">
                    <a16:rowId xmlns:a16="http://schemas.microsoft.com/office/drawing/2014/main" val="3245822056"/>
                  </a:ext>
                </a:extLst>
              </a:tr>
              <a:tr h="752884">
                <a:tc>
                  <a:txBody>
                    <a:bodyPr/>
                    <a:lstStyle/>
                    <a:p>
                      <a:r>
                        <a:rPr lang="en-US" dirty="0"/>
                        <a:t>Autistic + other pervasive disorders</a:t>
                      </a:r>
                    </a:p>
                  </a:txBody>
                  <a:tcPr/>
                </a:tc>
                <a:tc>
                  <a:txBody>
                    <a:bodyPr/>
                    <a:lstStyle/>
                    <a:p>
                      <a:r>
                        <a:rPr lang="en-US" dirty="0"/>
                        <a:t>5%</a:t>
                      </a:r>
                    </a:p>
                  </a:txBody>
                  <a:tcPr/>
                </a:tc>
                <a:extLst>
                  <a:ext uri="{0D108BD9-81ED-4DB2-BD59-A6C34878D82A}">
                    <a16:rowId xmlns:a16="http://schemas.microsoft.com/office/drawing/2014/main" val="3094423782"/>
                  </a:ext>
                </a:extLst>
              </a:tr>
              <a:tr h="752884">
                <a:tc>
                  <a:txBody>
                    <a:bodyPr/>
                    <a:lstStyle/>
                    <a:p>
                      <a:r>
                        <a:rPr lang="en-US" dirty="0"/>
                        <a:t>Oppositional / defiant disorder</a:t>
                      </a:r>
                    </a:p>
                  </a:txBody>
                  <a:tcPr/>
                </a:tc>
                <a:tc>
                  <a:txBody>
                    <a:bodyPr/>
                    <a:lstStyle/>
                    <a:p>
                      <a:r>
                        <a:rPr lang="en-US" dirty="0"/>
                        <a:t>5%</a:t>
                      </a:r>
                    </a:p>
                  </a:txBody>
                  <a:tcPr/>
                </a:tc>
                <a:extLst>
                  <a:ext uri="{0D108BD9-81ED-4DB2-BD59-A6C34878D82A}">
                    <a16:rowId xmlns:a16="http://schemas.microsoft.com/office/drawing/2014/main" val="2073788795"/>
                  </a:ext>
                </a:extLst>
              </a:tr>
            </a:tbl>
          </a:graphicData>
        </a:graphic>
      </p:graphicFrame>
      <p:pic>
        <p:nvPicPr>
          <p:cNvPr id="5" name="Picture 4">
            <a:extLst>
              <a:ext uri="{FF2B5EF4-FFF2-40B4-BE49-F238E27FC236}">
                <a16:creationId xmlns:a16="http://schemas.microsoft.com/office/drawing/2014/main" id="{AB12D139-5B4C-3E1D-3DD1-911F8B23C517}"/>
              </a:ext>
            </a:extLst>
          </p:cNvPr>
          <p:cNvPicPr>
            <a:picLocks noChangeAspect="1"/>
          </p:cNvPicPr>
          <p:nvPr/>
        </p:nvPicPr>
        <p:blipFill>
          <a:blip r:embed="rId2"/>
          <a:stretch>
            <a:fillRect/>
          </a:stretch>
        </p:blipFill>
        <p:spPr>
          <a:xfrm>
            <a:off x="131853" y="1287625"/>
            <a:ext cx="7742145" cy="5305647"/>
          </a:xfrm>
          <a:prstGeom prst="rect">
            <a:avLst/>
          </a:prstGeom>
        </p:spPr>
      </p:pic>
      <p:sp>
        <p:nvSpPr>
          <p:cNvPr id="7" name="Rectangle 6">
            <a:extLst>
              <a:ext uri="{FF2B5EF4-FFF2-40B4-BE49-F238E27FC236}">
                <a16:creationId xmlns:a16="http://schemas.microsoft.com/office/drawing/2014/main" id="{D434EED9-BECC-DD05-D295-4163BCCB545F}"/>
              </a:ext>
            </a:extLst>
          </p:cNvPr>
          <p:cNvSpPr/>
          <p:nvPr/>
        </p:nvSpPr>
        <p:spPr>
          <a:xfrm>
            <a:off x="374503" y="3789679"/>
            <a:ext cx="4409440" cy="2343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806D93-7F6B-3CBC-72DC-D5F626855841}"/>
              </a:ext>
            </a:extLst>
          </p:cNvPr>
          <p:cNvSpPr/>
          <p:nvPr/>
        </p:nvSpPr>
        <p:spPr>
          <a:xfrm>
            <a:off x="374503" y="4296642"/>
            <a:ext cx="4409440" cy="2343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03881C-23AB-BABE-B64B-0483442F5FCB}"/>
              </a:ext>
            </a:extLst>
          </p:cNvPr>
          <p:cNvSpPr/>
          <p:nvPr/>
        </p:nvSpPr>
        <p:spPr>
          <a:xfrm>
            <a:off x="368284" y="6004147"/>
            <a:ext cx="4409440" cy="2343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E53B008B-CBBF-FDA1-2AC4-7036A792BB19}"/>
              </a:ext>
            </a:extLst>
          </p:cNvPr>
          <p:cNvSpPr>
            <a:spLocks noGrp="1"/>
          </p:cNvSpPr>
          <p:nvPr>
            <p:ph type="sldNum" sz="quarter" idx="12"/>
          </p:nvPr>
        </p:nvSpPr>
        <p:spPr/>
        <p:txBody>
          <a:bodyPr/>
          <a:lstStyle/>
          <a:p>
            <a:fld id="{BDD097D0-BFF2-415D-AE6F-44503BFEBFAF}" type="slidenum">
              <a:rPr lang="en-US" smtClean="0"/>
              <a:t>16</a:t>
            </a:fld>
            <a:endParaRPr lang="en-US"/>
          </a:p>
        </p:txBody>
      </p:sp>
    </p:spTree>
    <p:extLst>
      <p:ext uri="{BB962C8B-B14F-4D97-AF65-F5344CB8AC3E}">
        <p14:creationId xmlns:p14="http://schemas.microsoft.com/office/powerpoint/2010/main" val="287700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20B7-33BF-9706-C49B-9873F582DF4C}"/>
              </a:ext>
            </a:extLst>
          </p:cNvPr>
          <p:cNvSpPr>
            <a:spLocks noGrp="1"/>
          </p:cNvSpPr>
          <p:nvPr>
            <p:ph type="title"/>
          </p:nvPr>
        </p:nvSpPr>
        <p:spPr>
          <a:xfrm>
            <a:off x="838200" y="54623"/>
            <a:ext cx="10515600" cy="1325563"/>
          </a:xfrm>
        </p:spPr>
        <p:txBody>
          <a:bodyPr/>
          <a:lstStyle/>
          <a:p>
            <a:r>
              <a:rPr lang="en-US" dirty="0"/>
              <a:t>Summary stats, experimental sample, cont.</a:t>
            </a:r>
          </a:p>
        </p:txBody>
      </p:sp>
      <p:grpSp>
        <p:nvGrpSpPr>
          <p:cNvPr id="8" name="Group 7">
            <a:extLst>
              <a:ext uri="{FF2B5EF4-FFF2-40B4-BE49-F238E27FC236}">
                <a16:creationId xmlns:a16="http://schemas.microsoft.com/office/drawing/2014/main" id="{67ED28FD-192B-9779-EE43-24B41A000FE6}"/>
              </a:ext>
            </a:extLst>
          </p:cNvPr>
          <p:cNvGrpSpPr/>
          <p:nvPr/>
        </p:nvGrpSpPr>
        <p:grpSpPr>
          <a:xfrm>
            <a:off x="2290007" y="1646237"/>
            <a:ext cx="7611985" cy="4926763"/>
            <a:chOff x="3482113" y="1029949"/>
            <a:chExt cx="5227773" cy="3344013"/>
          </a:xfrm>
        </p:grpSpPr>
        <p:pic>
          <p:nvPicPr>
            <p:cNvPr id="5" name="Picture 4">
              <a:extLst>
                <a:ext uri="{FF2B5EF4-FFF2-40B4-BE49-F238E27FC236}">
                  <a16:creationId xmlns:a16="http://schemas.microsoft.com/office/drawing/2014/main" id="{F415EED5-B8E5-E80B-CD67-5D175045ADA8}"/>
                </a:ext>
              </a:extLst>
            </p:cNvPr>
            <p:cNvPicPr>
              <a:picLocks noChangeAspect="1"/>
            </p:cNvPicPr>
            <p:nvPr/>
          </p:nvPicPr>
          <p:blipFill>
            <a:blip r:embed="rId2"/>
            <a:stretch>
              <a:fillRect/>
            </a:stretch>
          </p:blipFill>
          <p:spPr>
            <a:xfrm>
              <a:off x="3482113" y="2484038"/>
              <a:ext cx="5227773" cy="1889924"/>
            </a:xfrm>
            <a:prstGeom prst="rect">
              <a:avLst/>
            </a:prstGeom>
          </p:spPr>
        </p:pic>
        <p:pic>
          <p:nvPicPr>
            <p:cNvPr id="7" name="Picture 6">
              <a:extLst>
                <a:ext uri="{FF2B5EF4-FFF2-40B4-BE49-F238E27FC236}">
                  <a16:creationId xmlns:a16="http://schemas.microsoft.com/office/drawing/2014/main" id="{1CB91145-25A8-AA4C-0178-8293C2EC450E}"/>
                </a:ext>
              </a:extLst>
            </p:cNvPr>
            <p:cNvPicPr>
              <a:picLocks noChangeAspect="1"/>
            </p:cNvPicPr>
            <p:nvPr/>
          </p:nvPicPr>
          <p:blipFill rotWithShape="1">
            <a:blip r:embed="rId3"/>
            <a:srcRect t="9102"/>
            <a:stretch/>
          </p:blipFill>
          <p:spPr>
            <a:xfrm>
              <a:off x="3527837" y="1029949"/>
              <a:ext cx="5182049" cy="1468529"/>
            </a:xfrm>
            <a:prstGeom prst="rect">
              <a:avLst/>
            </a:prstGeom>
          </p:spPr>
        </p:pic>
      </p:grpSp>
      <p:sp>
        <p:nvSpPr>
          <p:cNvPr id="9" name="Rectangle 8">
            <a:extLst>
              <a:ext uri="{FF2B5EF4-FFF2-40B4-BE49-F238E27FC236}">
                <a16:creationId xmlns:a16="http://schemas.microsoft.com/office/drawing/2014/main" id="{B86C0A35-EEB2-378D-B41D-7A8E94387AB1}"/>
              </a:ext>
            </a:extLst>
          </p:cNvPr>
          <p:cNvSpPr/>
          <p:nvPr/>
        </p:nvSpPr>
        <p:spPr>
          <a:xfrm>
            <a:off x="2476137" y="4611432"/>
            <a:ext cx="4409440" cy="2343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6C4756-D9D6-FEB2-4FCA-B404685EBF74}"/>
              </a:ext>
            </a:extLst>
          </p:cNvPr>
          <p:cNvSpPr/>
          <p:nvPr/>
        </p:nvSpPr>
        <p:spPr>
          <a:xfrm>
            <a:off x="2451254" y="4092034"/>
            <a:ext cx="4409440" cy="2343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FACD262C-80FD-A024-29F0-18D01D31C04D}"/>
              </a:ext>
            </a:extLst>
          </p:cNvPr>
          <p:cNvSpPr>
            <a:spLocks noGrp="1"/>
          </p:cNvSpPr>
          <p:nvPr>
            <p:ph type="sldNum" sz="quarter" idx="12"/>
          </p:nvPr>
        </p:nvSpPr>
        <p:spPr/>
        <p:txBody>
          <a:bodyPr/>
          <a:lstStyle/>
          <a:p>
            <a:fld id="{BDD097D0-BFF2-415D-AE6F-44503BFEBFAF}" type="slidenum">
              <a:rPr lang="en-US" smtClean="0"/>
              <a:t>17</a:t>
            </a:fld>
            <a:endParaRPr lang="en-US"/>
          </a:p>
        </p:txBody>
      </p:sp>
    </p:spTree>
    <p:extLst>
      <p:ext uri="{BB962C8B-B14F-4D97-AF65-F5344CB8AC3E}">
        <p14:creationId xmlns:p14="http://schemas.microsoft.com/office/powerpoint/2010/main" val="7895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A57A-735A-3EF0-FC2F-A350ED385FB2}"/>
              </a:ext>
            </a:extLst>
          </p:cNvPr>
          <p:cNvSpPr>
            <a:spLocks noGrp="1"/>
          </p:cNvSpPr>
          <p:nvPr>
            <p:ph type="title"/>
          </p:nvPr>
        </p:nvSpPr>
        <p:spPr/>
        <p:txBody>
          <a:bodyPr/>
          <a:lstStyle/>
          <a:p>
            <a:r>
              <a:rPr lang="en-US" dirty="0"/>
              <a:t>Financial eligibility for SSI</a:t>
            </a:r>
          </a:p>
        </p:txBody>
      </p:sp>
      <p:sp>
        <p:nvSpPr>
          <p:cNvPr id="3" name="Content Placeholder 2">
            <a:extLst>
              <a:ext uri="{FF2B5EF4-FFF2-40B4-BE49-F238E27FC236}">
                <a16:creationId xmlns:a16="http://schemas.microsoft.com/office/drawing/2014/main" id="{9E296D05-B8D5-6164-AB00-3AD01C2E94E3}"/>
              </a:ext>
            </a:extLst>
          </p:cNvPr>
          <p:cNvSpPr>
            <a:spLocks noGrp="1"/>
          </p:cNvSpPr>
          <p:nvPr>
            <p:ph idx="1"/>
          </p:nvPr>
        </p:nvSpPr>
        <p:spPr/>
        <p:txBody>
          <a:bodyPr/>
          <a:lstStyle/>
          <a:p>
            <a:r>
              <a:rPr lang="en-US" dirty="0"/>
              <a:t>Max annual amount for:</a:t>
            </a:r>
          </a:p>
          <a:p>
            <a:pPr lvl="1"/>
            <a:r>
              <a:rPr lang="en-US" dirty="0"/>
              <a:t>An </a:t>
            </a:r>
            <a:r>
              <a:rPr lang="en-US" i="1" dirty="0"/>
              <a:t>individual</a:t>
            </a:r>
            <a:r>
              <a:rPr lang="en-US" dirty="0"/>
              <a:t> in 2022: $10,092 </a:t>
            </a:r>
          </a:p>
          <a:p>
            <a:pPr lvl="1"/>
            <a:r>
              <a:rPr lang="en-US" i="1" dirty="0"/>
              <a:t>A couple</a:t>
            </a:r>
            <a:r>
              <a:rPr lang="en-US" dirty="0"/>
              <a:t>: $15,137 (ssa.gov) </a:t>
            </a:r>
          </a:p>
          <a:p>
            <a:endParaRPr lang="en-US" dirty="0"/>
          </a:p>
          <a:p>
            <a:r>
              <a:rPr lang="en-US" dirty="0"/>
              <a:t>Amount is reduced by income, including:</a:t>
            </a:r>
          </a:p>
          <a:p>
            <a:pPr lvl="1"/>
            <a:r>
              <a:rPr lang="en-US" dirty="0"/>
              <a:t>earned income</a:t>
            </a:r>
          </a:p>
          <a:p>
            <a:pPr lvl="1"/>
            <a:r>
              <a:rPr lang="en-US" dirty="0"/>
              <a:t>unearned income</a:t>
            </a:r>
          </a:p>
          <a:p>
            <a:pPr lvl="1"/>
            <a:r>
              <a:rPr lang="en-US" dirty="0"/>
              <a:t>cash &amp; in-kind benefits</a:t>
            </a:r>
          </a:p>
          <a:p>
            <a:endParaRPr lang="en-US" dirty="0"/>
          </a:p>
        </p:txBody>
      </p:sp>
      <p:sp>
        <p:nvSpPr>
          <p:cNvPr id="5" name="Slide Number Placeholder 4">
            <a:extLst>
              <a:ext uri="{FF2B5EF4-FFF2-40B4-BE49-F238E27FC236}">
                <a16:creationId xmlns:a16="http://schemas.microsoft.com/office/drawing/2014/main" id="{1E972028-C79B-5A5E-3A70-BD49CF9687BA}"/>
              </a:ext>
            </a:extLst>
          </p:cNvPr>
          <p:cNvSpPr>
            <a:spLocks noGrp="1"/>
          </p:cNvSpPr>
          <p:nvPr>
            <p:ph type="sldNum" sz="quarter" idx="12"/>
          </p:nvPr>
        </p:nvSpPr>
        <p:spPr/>
        <p:txBody>
          <a:bodyPr/>
          <a:lstStyle/>
          <a:p>
            <a:fld id="{BDD097D0-BFF2-415D-AE6F-44503BFEBFAF}" type="slidenum">
              <a:rPr lang="en-US" smtClean="0"/>
              <a:t>18</a:t>
            </a:fld>
            <a:endParaRPr lang="en-US"/>
          </a:p>
        </p:txBody>
      </p:sp>
      <p:sp>
        <p:nvSpPr>
          <p:cNvPr id="4" name="TextBox 3">
            <a:extLst>
              <a:ext uri="{FF2B5EF4-FFF2-40B4-BE49-F238E27FC236}">
                <a16:creationId xmlns:a16="http://schemas.microsoft.com/office/drawing/2014/main" id="{BD081024-C489-72D7-F710-A5F148A644B7}"/>
              </a:ext>
            </a:extLst>
          </p:cNvPr>
          <p:cNvSpPr txBox="1"/>
          <p:nvPr/>
        </p:nvSpPr>
        <p:spPr>
          <a:xfrm>
            <a:off x="7898392" y="2616299"/>
            <a:ext cx="3385739"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dirty="0"/>
              <a:t>Most children qualify for max annual benefit of </a:t>
            </a:r>
            <a:r>
              <a:rPr lang="en-US" sz="2800" dirty="0">
                <a:latin typeface="Trirong" panose="00000500000000000000" pitchFamily="2" charset="-34"/>
                <a:cs typeface="Trirong" panose="00000500000000000000" pitchFamily="2" charset="-34"/>
              </a:rPr>
              <a:t>≈</a:t>
            </a:r>
            <a:r>
              <a:rPr lang="en-US" sz="2800" dirty="0"/>
              <a:t>$10,000</a:t>
            </a:r>
          </a:p>
        </p:txBody>
      </p:sp>
    </p:spTree>
    <p:extLst>
      <p:ext uri="{BB962C8B-B14F-4D97-AF65-F5344CB8AC3E}">
        <p14:creationId xmlns:p14="http://schemas.microsoft.com/office/powerpoint/2010/main" val="415665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Line 6">
            <a:extLst>
              <a:ext uri="{FF2B5EF4-FFF2-40B4-BE49-F238E27FC236}">
                <a16:creationId xmlns:a16="http://schemas.microsoft.com/office/drawing/2014/main" id="{0B106E46-8BED-42FD-9CA1-F39576E80A7C}"/>
              </a:ext>
            </a:extLst>
          </p:cNvPr>
          <p:cNvSpPr>
            <a:spLocks noChangeShapeType="1"/>
          </p:cNvSpPr>
          <p:nvPr/>
        </p:nvSpPr>
        <p:spPr bwMode="auto">
          <a:xfrm>
            <a:off x="2613176" y="550418"/>
            <a:ext cx="32155" cy="5414567"/>
          </a:xfrm>
          <a:prstGeom prst="line">
            <a:avLst/>
          </a:prstGeom>
          <a:noFill/>
          <a:ln w="28575">
            <a:solidFill>
              <a:schemeClr val="tx1"/>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21510" name="Line 7">
            <a:extLst>
              <a:ext uri="{FF2B5EF4-FFF2-40B4-BE49-F238E27FC236}">
                <a16:creationId xmlns:a16="http://schemas.microsoft.com/office/drawing/2014/main" id="{3387BD66-6D0F-48D1-BABA-B8A002848FB7}"/>
              </a:ext>
            </a:extLst>
          </p:cNvPr>
          <p:cNvSpPr>
            <a:spLocks noChangeShapeType="1"/>
          </p:cNvSpPr>
          <p:nvPr/>
        </p:nvSpPr>
        <p:spPr bwMode="auto">
          <a:xfrm flipV="1">
            <a:off x="1287267" y="5971485"/>
            <a:ext cx="8537122" cy="33851"/>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1512" name="Text Box 9">
            <a:extLst>
              <a:ext uri="{FF2B5EF4-FFF2-40B4-BE49-F238E27FC236}">
                <a16:creationId xmlns:a16="http://schemas.microsoft.com/office/drawing/2014/main" id="{6C2EE0C4-0AA3-4A8D-8D7D-9A3E3B54060F}"/>
              </a:ext>
            </a:extLst>
          </p:cNvPr>
          <p:cNvSpPr txBox="1">
            <a:spLocks noChangeArrowheads="1"/>
          </p:cNvSpPr>
          <p:nvPr/>
        </p:nvSpPr>
        <p:spPr bwMode="auto">
          <a:xfrm>
            <a:off x="9578824" y="5540559"/>
            <a:ext cx="175259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dirty="0">
                <a:latin typeface="Arial" panose="020B0604020202020204" pitchFamily="34" charset="0"/>
              </a:rPr>
              <a:t>Earned income</a:t>
            </a:r>
          </a:p>
        </p:txBody>
      </p:sp>
      <p:sp>
        <p:nvSpPr>
          <p:cNvPr id="21515" name="Line 12">
            <a:extLst>
              <a:ext uri="{FF2B5EF4-FFF2-40B4-BE49-F238E27FC236}">
                <a16:creationId xmlns:a16="http://schemas.microsoft.com/office/drawing/2014/main" id="{634BDE98-777A-436F-87DB-DB1792F72C53}"/>
              </a:ext>
            </a:extLst>
          </p:cNvPr>
          <p:cNvSpPr>
            <a:spLocks noChangeShapeType="1"/>
          </p:cNvSpPr>
          <p:nvPr/>
        </p:nvSpPr>
        <p:spPr bwMode="auto">
          <a:xfrm>
            <a:off x="3626238" y="2180155"/>
            <a:ext cx="5124077" cy="380417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13">
            <a:extLst>
              <a:ext uri="{FF2B5EF4-FFF2-40B4-BE49-F238E27FC236}">
                <a16:creationId xmlns:a16="http://schemas.microsoft.com/office/drawing/2014/main" id="{2E995FFE-DACF-4E1E-8EE9-2D2811B386DC}"/>
              </a:ext>
            </a:extLst>
          </p:cNvPr>
          <p:cNvSpPr>
            <a:spLocks noChangeShapeType="1"/>
          </p:cNvSpPr>
          <p:nvPr/>
        </p:nvSpPr>
        <p:spPr bwMode="auto">
          <a:xfrm flipH="1">
            <a:off x="2501916" y="2180156"/>
            <a:ext cx="152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14">
            <a:extLst>
              <a:ext uri="{FF2B5EF4-FFF2-40B4-BE49-F238E27FC236}">
                <a16:creationId xmlns:a16="http://schemas.microsoft.com/office/drawing/2014/main" id="{3E9FD129-9DD5-43B8-AC53-71EDB1558B45}"/>
              </a:ext>
            </a:extLst>
          </p:cNvPr>
          <p:cNvSpPr>
            <a:spLocks noChangeShapeType="1"/>
          </p:cNvSpPr>
          <p:nvPr/>
        </p:nvSpPr>
        <p:spPr bwMode="auto">
          <a:xfrm>
            <a:off x="8750316" y="5984036"/>
            <a:ext cx="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Text Box 9">
            <a:extLst>
              <a:ext uri="{FF2B5EF4-FFF2-40B4-BE49-F238E27FC236}">
                <a16:creationId xmlns:a16="http://schemas.microsoft.com/office/drawing/2014/main" id="{5E596B3C-9401-4DE0-8F79-A7023686155F}"/>
              </a:ext>
            </a:extLst>
          </p:cNvPr>
          <p:cNvSpPr txBox="1">
            <a:spLocks noChangeArrowheads="1"/>
          </p:cNvSpPr>
          <p:nvPr/>
        </p:nvSpPr>
        <p:spPr bwMode="auto">
          <a:xfrm>
            <a:off x="7198230" y="6181365"/>
            <a:ext cx="30846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dirty="0">
                <a:latin typeface="Arial" panose="020B0604020202020204" pitchFamily="34" charset="0"/>
              </a:rPr>
              <a:t>$18,000</a:t>
            </a:r>
          </a:p>
        </p:txBody>
      </p:sp>
      <p:sp>
        <p:nvSpPr>
          <p:cNvPr id="20" name="Text Box 10">
            <a:extLst>
              <a:ext uri="{FF2B5EF4-FFF2-40B4-BE49-F238E27FC236}">
                <a16:creationId xmlns:a16="http://schemas.microsoft.com/office/drawing/2014/main" id="{5B975A68-87D6-4096-B7B2-565E35865C19}"/>
              </a:ext>
            </a:extLst>
          </p:cNvPr>
          <p:cNvSpPr txBox="1">
            <a:spLocks noChangeArrowheads="1"/>
          </p:cNvSpPr>
          <p:nvPr/>
        </p:nvSpPr>
        <p:spPr bwMode="auto">
          <a:xfrm>
            <a:off x="1157372" y="193400"/>
            <a:ext cx="16393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dirty="0">
                <a:latin typeface="Arial" panose="020B0604020202020204" pitchFamily="34" charset="0"/>
              </a:rPr>
              <a:t>SSI benefit size</a:t>
            </a:r>
          </a:p>
        </p:txBody>
      </p:sp>
      <p:sp>
        <p:nvSpPr>
          <p:cNvPr id="45" name="TextBox 44">
            <a:extLst>
              <a:ext uri="{FF2B5EF4-FFF2-40B4-BE49-F238E27FC236}">
                <a16:creationId xmlns:a16="http://schemas.microsoft.com/office/drawing/2014/main" id="{FB666EF0-C51C-4931-86E2-344FC361EDE4}"/>
              </a:ext>
            </a:extLst>
          </p:cNvPr>
          <p:cNvSpPr txBox="1"/>
          <p:nvPr/>
        </p:nvSpPr>
        <p:spPr>
          <a:xfrm>
            <a:off x="6870521" y="3667945"/>
            <a:ext cx="2653019" cy="1569660"/>
          </a:xfrm>
          <a:prstGeom prst="rect">
            <a:avLst/>
          </a:prstGeom>
          <a:noFill/>
        </p:spPr>
        <p:txBody>
          <a:bodyPr wrap="square" rtlCol="0">
            <a:spAutoFit/>
          </a:bodyPr>
          <a:lstStyle/>
          <a:p>
            <a:pPr algn="ctr"/>
            <a:r>
              <a:rPr lang="en-US" sz="3200" b="1" dirty="0">
                <a:solidFill>
                  <a:srgbClr val="009900"/>
                </a:solidFill>
              </a:rPr>
              <a:t>Benefit reduction rate = 50%</a:t>
            </a:r>
          </a:p>
        </p:txBody>
      </p:sp>
      <p:sp>
        <p:nvSpPr>
          <p:cNvPr id="40" name="Line 14">
            <a:extLst>
              <a:ext uri="{FF2B5EF4-FFF2-40B4-BE49-F238E27FC236}">
                <a16:creationId xmlns:a16="http://schemas.microsoft.com/office/drawing/2014/main" id="{D61D18B6-BAE2-C71A-995E-51C62C11FF1B}"/>
              </a:ext>
            </a:extLst>
          </p:cNvPr>
          <p:cNvSpPr>
            <a:spLocks noChangeShapeType="1"/>
          </p:cNvSpPr>
          <p:nvPr/>
        </p:nvSpPr>
        <p:spPr bwMode="auto">
          <a:xfrm>
            <a:off x="2666814" y="5929136"/>
            <a:ext cx="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Arc 1">
            <a:extLst>
              <a:ext uri="{FF2B5EF4-FFF2-40B4-BE49-F238E27FC236}">
                <a16:creationId xmlns:a16="http://schemas.microsoft.com/office/drawing/2014/main" id="{E4AC055A-2E9C-4DD4-252A-5D1C809060C3}"/>
              </a:ext>
            </a:extLst>
          </p:cNvPr>
          <p:cNvSpPr/>
          <p:nvPr/>
        </p:nvSpPr>
        <p:spPr>
          <a:xfrm rot="14138475">
            <a:off x="7897857" y="5357189"/>
            <a:ext cx="779951" cy="1011109"/>
          </a:xfrm>
          <a:prstGeom prst="arc">
            <a:avLst>
              <a:gd name="adj1" fmla="val 17426066"/>
              <a:gd name="adj2" fmla="val 0"/>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itle 1">
            <a:extLst>
              <a:ext uri="{FF2B5EF4-FFF2-40B4-BE49-F238E27FC236}">
                <a16:creationId xmlns:a16="http://schemas.microsoft.com/office/drawing/2014/main" id="{F8AFE13B-B5D7-B6D3-A48A-3A67F44C47DD}"/>
              </a:ext>
            </a:extLst>
          </p:cNvPr>
          <p:cNvSpPr txBox="1">
            <a:spLocks/>
          </p:cNvSpPr>
          <p:nvPr/>
        </p:nvSpPr>
        <p:spPr>
          <a:xfrm>
            <a:off x="4815840" y="193400"/>
            <a:ext cx="825112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Financial eligibility for SSI in adulthood</a:t>
            </a:r>
          </a:p>
        </p:txBody>
      </p:sp>
      <p:sp>
        <p:nvSpPr>
          <p:cNvPr id="3" name="Line 12">
            <a:extLst>
              <a:ext uri="{FF2B5EF4-FFF2-40B4-BE49-F238E27FC236}">
                <a16:creationId xmlns:a16="http://schemas.microsoft.com/office/drawing/2014/main" id="{F8BD1EE7-9E55-F504-02BC-BD41F9EA6146}"/>
              </a:ext>
            </a:extLst>
          </p:cNvPr>
          <p:cNvSpPr>
            <a:spLocks noChangeShapeType="1"/>
          </p:cNvSpPr>
          <p:nvPr/>
        </p:nvSpPr>
        <p:spPr bwMode="auto">
          <a:xfrm>
            <a:off x="2629253" y="2180156"/>
            <a:ext cx="1005969" cy="650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eft Brace 5">
            <a:extLst>
              <a:ext uri="{FF2B5EF4-FFF2-40B4-BE49-F238E27FC236}">
                <a16:creationId xmlns:a16="http://schemas.microsoft.com/office/drawing/2014/main" id="{934AE802-5D69-406B-B57A-CBD16AE8C56B}"/>
              </a:ext>
            </a:extLst>
          </p:cNvPr>
          <p:cNvSpPr/>
          <p:nvPr/>
        </p:nvSpPr>
        <p:spPr>
          <a:xfrm rot="16200000">
            <a:off x="3012351" y="5647804"/>
            <a:ext cx="255851" cy="971921"/>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 Box 9">
            <a:extLst>
              <a:ext uri="{FF2B5EF4-FFF2-40B4-BE49-F238E27FC236}">
                <a16:creationId xmlns:a16="http://schemas.microsoft.com/office/drawing/2014/main" id="{0127FC0F-2E2A-90F3-2B79-E7A118659463}"/>
              </a:ext>
            </a:extLst>
          </p:cNvPr>
          <p:cNvSpPr txBox="1">
            <a:spLocks noChangeArrowheads="1"/>
          </p:cNvSpPr>
          <p:nvPr/>
        </p:nvSpPr>
        <p:spPr bwMode="auto">
          <a:xfrm>
            <a:off x="1662302" y="6195136"/>
            <a:ext cx="295594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dirty="0">
                <a:latin typeface="Arial" panose="020B0604020202020204" pitchFamily="34" charset="0"/>
              </a:rPr>
              <a:t>Small amount </a:t>
            </a:r>
          </a:p>
          <a:p>
            <a:pPr algn="ctr" eaLnBrk="1" hangingPunct="1">
              <a:spcBef>
                <a:spcPct val="0"/>
              </a:spcBef>
              <a:buFontTx/>
              <a:buNone/>
            </a:pPr>
            <a:r>
              <a:rPr lang="en-US" altLang="en-US" sz="2000" dirty="0">
                <a:latin typeface="Arial" panose="020B0604020202020204" pitchFamily="34" charset="0"/>
              </a:rPr>
              <a:t>excluded</a:t>
            </a:r>
          </a:p>
        </p:txBody>
      </p:sp>
      <p:sp>
        <p:nvSpPr>
          <p:cNvPr id="8" name="Line 12">
            <a:extLst>
              <a:ext uri="{FF2B5EF4-FFF2-40B4-BE49-F238E27FC236}">
                <a16:creationId xmlns:a16="http://schemas.microsoft.com/office/drawing/2014/main" id="{17363D20-9B62-D90D-2B43-1D3AAB021830}"/>
              </a:ext>
            </a:extLst>
          </p:cNvPr>
          <p:cNvSpPr>
            <a:spLocks noChangeShapeType="1"/>
          </p:cNvSpPr>
          <p:nvPr/>
        </p:nvSpPr>
        <p:spPr bwMode="auto">
          <a:xfrm flipH="1" flipV="1">
            <a:off x="3617256" y="2186658"/>
            <a:ext cx="8982" cy="3778326"/>
          </a:xfrm>
          <a:prstGeom prst="line">
            <a:avLst/>
          </a:prstGeom>
          <a:noFill/>
          <a:ln w="381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Text Box 9">
            <a:extLst>
              <a:ext uri="{FF2B5EF4-FFF2-40B4-BE49-F238E27FC236}">
                <a16:creationId xmlns:a16="http://schemas.microsoft.com/office/drawing/2014/main" id="{BE3F875D-3767-0E2E-2679-FD2D030A6011}"/>
              </a:ext>
            </a:extLst>
          </p:cNvPr>
          <p:cNvSpPr txBox="1">
            <a:spLocks noChangeArrowheads="1"/>
          </p:cNvSpPr>
          <p:nvPr/>
        </p:nvSpPr>
        <p:spPr bwMode="auto">
          <a:xfrm>
            <a:off x="42131" y="1863492"/>
            <a:ext cx="30846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dirty="0">
                <a:latin typeface="Arial" panose="020B0604020202020204" pitchFamily="34" charset="0"/>
              </a:rPr>
              <a:t>$10,092</a:t>
            </a:r>
          </a:p>
        </p:txBody>
      </p:sp>
      <p:sp>
        <p:nvSpPr>
          <p:cNvPr id="5" name="Slide Number Placeholder 4">
            <a:extLst>
              <a:ext uri="{FF2B5EF4-FFF2-40B4-BE49-F238E27FC236}">
                <a16:creationId xmlns:a16="http://schemas.microsoft.com/office/drawing/2014/main" id="{C24B27ED-95E8-C29C-3F5D-64642A22A2F3}"/>
              </a:ext>
            </a:extLst>
          </p:cNvPr>
          <p:cNvSpPr>
            <a:spLocks noGrp="1"/>
          </p:cNvSpPr>
          <p:nvPr>
            <p:ph type="sldNum" sz="quarter" idx="12"/>
          </p:nvPr>
        </p:nvSpPr>
        <p:spPr/>
        <p:txBody>
          <a:bodyPr/>
          <a:lstStyle/>
          <a:p>
            <a:fld id="{BDD097D0-BFF2-415D-AE6F-44503BFEBFAF}" type="slidenum">
              <a:rPr lang="en-US" smtClean="0"/>
              <a:t>19</a:t>
            </a:fld>
            <a:endParaRPr lang="en-US"/>
          </a:p>
        </p:txBody>
      </p:sp>
    </p:spTree>
    <p:extLst>
      <p:ext uri="{BB962C8B-B14F-4D97-AF65-F5344CB8AC3E}">
        <p14:creationId xmlns:p14="http://schemas.microsoft.com/office/powerpoint/2010/main" val="115471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937E-6BAC-DECF-2029-BCD7DF3BFDD7}"/>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CDFD53D3-717F-07DC-C95B-C5D55B2F5B46}"/>
              </a:ext>
            </a:extLst>
          </p:cNvPr>
          <p:cNvSpPr>
            <a:spLocks noGrp="1"/>
          </p:cNvSpPr>
          <p:nvPr>
            <p:ph idx="1"/>
          </p:nvPr>
        </p:nvSpPr>
        <p:spPr/>
        <p:txBody>
          <a:bodyPr/>
          <a:lstStyle/>
          <a:p>
            <a:r>
              <a:rPr lang="en-US" dirty="0"/>
              <a:t>Do parents invest less (more) in children’s human capital if they know their children will (not) receive social safety net benefits as adults?</a:t>
            </a:r>
          </a:p>
          <a:p>
            <a:endParaRPr lang="en-US" dirty="0"/>
          </a:p>
          <a:p>
            <a:endParaRPr lang="en-US" dirty="0"/>
          </a:p>
          <a:p>
            <a:r>
              <a:rPr lang="en-US" dirty="0"/>
              <a:t>In other words, is there a “</a:t>
            </a:r>
            <a:r>
              <a:rPr lang="en-US" b="1" dirty="0"/>
              <a:t>dynamic discouragement effect</a:t>
            </a:r>
            <a:r>
              <a:rPr lang="en-US" dirty="0"/>
              <a:t>” of safety net benefits?</a:t>
            </a:r>
          </a:p>
        </p:txBody>
      </p:sp>
      <p:sp>
        <p:nvSpPr>
          <p:cNvPr id="5" name="Slide Number Placeholder 4">
            <a:extLst>
              <a:ext uri="{FF2B5EF4-FFF2-40B4-BE49-F238E27FC236}">
                <a16:creationId xmlns:a16="http://schemas.microsoft.com/office/drawing/2014/main" id="{4C96B2C9-8F8C-86D7-F408-8CFE1C5F59C7}"/>
              </a:ext>
            </a:extLst>
          </p:cNvPr>
          <p:cNvSpPr>
            <a:spLocks noGrp="1"/>
          </p:cNvSpPr>
          <p:nvPr>
            <p:ph type="sldNum" sz="quarter" idx="12"/>
          </p:nvPr>
        </p:nvSpPr>
        <p:spPr/>
        <p:txBody>
          <a:bodyPr/>
          <a:lstStyle/>
          <a:p>
            <a:fld id="{BDD097D0-BFF2-415D-AE6F-44503BFEBFAF}" type="slidenum">
              <a:rPr lang="en-US" smtClean="0"/>
              <a:t>2</a:t>
            </a:fld>
            <a:endParaRPr lang="en-US"/>
          </a:p>
        </p:txBody>
      </p:sp>
    </p:spTree>
    <p:extLst>
      <p:ext uri="{BB962C8B-B14F-4D97-AF65-F5344CB8AC3E}">
        <p14:creationId xmlns:p14="http://schemas.microsoft.com/office/powerpoint/2010/main" val="1127982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754A-0E37-0442-B526-1010C3D62607}"/>
              </a:ext>
            </a:extLst>
          </p:cNvPr>
          <p:cNvSpPr>
            <a:spLocks noGrp="1"/>
          </p:cNvSpPr>
          <p:nvPr>
            <p:ph type="title"/>
          </p:nvPr>
        </p:nvSpPr>
        <p:spPr/>
        <p:txBody>
          <a:bodyPr/>
          <a:lstStyle/>
          <a:p>
            <a:r>
              <a:rPr lang="en-US" dirty="0"/>
              <a:t>Baseline human capital investments in SSI kids</a:t>
            </a:r>
          </a:p>
        </p:txBody>
      </p:sp>
      <p:sp>
        <p:nvSpPr>
          <p:cNvPr id="3" name="Content Placeholder 2">
            <a:extLst>
              <a:ext uri="{FF2B5EF4-FFF2-40B4-BE49-F238E27FC236}">
                <a16:creationId xmlns:a16="http://schemas.microsoft.com/office/drawing/2014/main" id="{BC28BCCF-4C1B-5CC4-FFA5-87FC28A2F3C8}"/>
              </a:ext>
            </a:extLst>
          </p:cNvPr>
          <p:cNvSpPr>
            <a:spLocks noGrp="1"/>
          </p:cNvSpPr>
          <p:nvPr>
            <p:ph idx="1"/>
          </p:nvPr>
        </p:nvSpPr>
        <p:spPr/>
        <p:txBody>
          <a:bodyPr/>
          <a:lstStyle/>
          <a:p>
            <a:r>
              <a:rPr lang="en-US" dirty="0"/>
              <a:t>Vocational rehabilitation services</a:t>
            </a:r>
          </a:p>
          <a:p>
            <a:pPr lvl="1"/>
            <a:r>
              <a:rPr lang="en-US" i="1" dirty="0"/>
              <a:t>Goal</a:t>
            </a:r>
            <a:r>
              <a:rPr lang="en-US" dirty="0"/>
              <a:t>: prepare disabled youth for postsecondary education and/or employment</a:t>
            </a:r>
          </a:p>
          <a:p>
            <a:pPr lvl="1"/>
            <a:r>
              <a:rPr lang="en-US" dirty="0"/>
              <a:t>Take-up rates very low: </a:t>
            </a:r>
            <a:r>
              <a:rPr lang="en-US" b="1" dirty="0"/>
              <a:t>10-15%</a:t>
            </a:r>
          </a:p>
          <a:p>
            <a:endParaRPr lang="en-US" dirty="0"/>
          </a:p>
          <a:p>
            <a:endParaRPr lang="en-US" dirty="0"/>
          </a:p>
          <a:p>
            <a:r>
              <a:rPr lang="en-US" dirty="0"/>
              <a:t>High school completion rate:</a:t>
            </a:r>
            <a:r>
              <a:rPr lang="en-US" b="1" dirty="0"/>
              <a:t> 48%</a:t>
            </a:r>
          </a:p>
        </p:txBody>
      </p:sp>
      <p:sp>
        <p:nvSpPr>
          <p:cNvPr id="5" name="Slide Number Placeholder 4">
            <a:extLst>
              <a:ext uri="{FF2B5EF4-FFF2-40B4-BE49-F238E27FC236}">
                <a16:creationId xmlns:a16="http://schemas.microsoft.com/office/drawing/2014/main" id="{052BA8BA-01F6-3BAA-3D9A-4D0826E0BEF8}"/>
              </a:ext>
            </a:extLst>
          </p:cNvPr>
          <p:cNvSpPr>
            <a:spLocks noGrp="1"/>
          </p:cNvSpPr>
          <p:nvPr>
            <p:ph type="sldNum" sz="quarter" idx="12"/>
          </p:nvPr>
        </p:nvSpPr>
        <p:spPr/>
        <p:txBody>
          <a:bodyPr/>
          <a:lstStyle/>
          <a:p>
            <a:fld id="{BDD097D0-BFF2-415D-AE6F-44503BFEBFAF}" type="slidenum">
              <a:rPr lang="en-US" smtClean="0"/>
              <a:t>20</a:t>
            </a:fld>
            <a:endParaRPr lang="en-US"/>
          </a:p>
        </p:txBody>
      </p:sp>
    </p:spTree>
    <p:extLst>
      <p:ext uri="{BB962C8B-B14F-4D97-AF65-F5344CB8AC3E}">
        <p14:creationId xmlns:p14="http://schemas.microsoft.com/office/powerpoint/2010/main" val="3059932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0631-43EF-CE0D-597F-89BE8785E6E5}"/>
              </a:ext>
            </a:extLst>
          </p:cNvPr>
          <p:cNvSpPr>
            <a:spLocks noGrp="1"/>
          </p:cNvSpPr>
          <p:nvPr>
            <p:ph type="title"/>
          </p:nvPr>
        </p:nvSpPr>
        <p:spPr/>
        <p:txBody>
          <a:bodyPr/>
          <a:lstStyle/>
          <a:p>
            <a:r>
              <a:rPr lang="en-US" dirty="0"/>
              <a:t>Relationship between parent and SSI child</a:t>
            </a:r>
          </a:p>
        </p:txBody>
      </p:sp>
      <p:sp>
        <p:nvSpPr>
          <p:cNvPr id="3" name="Content Placeholder 2">
            <a:extLst>
              <a:ext uri="{FF2B5EF4-FFF2-40B4-BE49-F238E27FC236}">
                <a16:creationId xmlns:a16="http://schemas.microsoft.com/office/drawing/2014/main" id="{2417876F-BBAF-DA45-3B93-6B9EADFBCA14}"/>
              </a:ext>
            </a:extLst>
          </p:cNvPr>
          <p:cNvSpPr>
            <a:spLocks noGrp="1"/>
          </p:cNvSpPr>
          <p:nvPr>
            <p:ph idx="1"/>
          </p:nvPr>
        </p:nvSpPr>
        <p:spPr/>
        <p:txBody>
          <a:bodyPr/>
          <a:lstStyle/>
          <a:p>
            <a:r>
              <a:rPr lang="en-US" b="1" dirty="0"/>
              <a:t>61% </a:t>
            </a:r>
            <a:r>
              <a:rPr lang="en-US" dirty="0"/>
              <a:t>of parents say their child will </a:t>
            </a:r>
            <a:r>
              <a:rPr lang="en-US" b="1" dirty="0"/>
              <a:t>continue living with them </a:t>
            </a:r>
            <a:r>
              <a:rPr lang="en-US" dirty="0"/>
              <a:t>in adulthood</a:t>
            </a:r>
          </a:p>
          <a:p>
            <a:pPr lvl="1"/>
            <a:r>
              <a:rPr lang="en-US" b="1" dirty="0"/>
              <a:t>65% </a:t>
            </a:r>
            <a:r>
              <a:rPr lang="en-US" dirty="0"/>
              <a:t>of young adults who received SSI as children actually live with their parents in adulthood (National Survey of SSI Children and Families)</a:t>
            </a:r>
          </a:p>
          <a:p>
            <a:endParaRPr lang="en-US" dirty="0"/>
          </a:p>
          <a:p>
            <a:r>
              <a:rPr lang="en-US" b="1" dirty="0"/>
              <a:t>30% </a:t>
            </a:r>
            <a:r>
              <a:rPr lang="en-US" dirty="0"/>
              <a:t>of parents say they will </a:t>
            </a:r>
            <a:r>
              <a:rPr lang="en-US" b="1" dirty="0"/>
              <a:t>support their child</a:t>
            </a:r>
            <a:r>
              <a:rPr lang="en-US" dirty="0"/>
              <a:t>, even if the child lives separately </a:t>
            </a:r>
          </a:p>
          <a:p>
            <a:endParaRPr lang="en-US" dirty="0"/>
          </a:p>
        </p:txBody>
      </p:sp>
      <p:sp>
        <p:nvSpPr>
          <p:cNvPr id="5" name="Slide Number Placeholder 4">
            <a:extLst>
              <a:ext uri="{FF2B5EF4-FFF2-40B4-BE49-F238E27FC236}">
                <a16:creationId xmlns:a16="http://schemas.microsoft.com/office/drawing/2014/main" id="{BE20F608-5BEF-DCA9-1EEE-41B970DAC512}"/>
              </a:ext>
            </a:extLst>
          </p:cNvPr>
          <p:cNvSpPr>
            <a:spLocks noGrp="1"/>
          </p:cNvSpPr>
          <p:nvPr>
            <p:ph type="sldNum" sz="quarter" idx="12"/>
          </p:nvPr>
        </p:nvSpPr>
        <p:spPr/>
        <p:txBody>
          <a:bodyPr/>
          <a:lstStyle/>
          <a:p>
            <a:fld id="{BDD097D0-BFF2-415D-AE6F-44503BFEBFAF}" type="slidenum">
              <a:rPr lang="en-US" smtClean="0"/>
              <a:t>21</a:t>
            </a:fld>
            <a:endParaRPr lang="en-US"/>
          </a:p>
        </p:txBody>
      </p:sp>
    </p:spTree>
    <p:extLst>
      <p:ext uri="{BB962C8B-B14F-4D97-AF65-F5344CB8AC3E}">
        <p14:creationId xmlns:p14="http://schemas.microsoft.com/office/powerpoint/2010/main" val="2252913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98A8-8938-1243-4AEB-3CCA7598B8C3}"/>
              </a:ext>
            </a:extLst>
          </p:cNvPr>
          <p:cNvSpPr>
            <a:spLocks noGrp="1"/>
          </p:cNvSpPr>
          <p:nvPr>
            <p:ph type="title"/>
          </p:nvPr>
        </p:nvSpPr>
        <p:spPr/>
        <p:txBody>
          <a:bodyPr/>
          <a:lstStyle/>
          <a:p>
            <a:r>
              <a:rPr lang="en-US" dirty="0"/>
              <a:t>Aside: SSI removal consequences </a:t>
            </a:r>
          </a:p>
        </p:txBody>
      </p:sp>
      <p:sp>
        <p:nvSpPr>
          <p:cNvPr id="3" name="Content Placeholder 2">
            <a:extLst>
              <a:ext uri="{FF2B5EF4-FFF2-40B4-BE49-F238E27FC236}">
                <a16:creationId xmlns:a16="http://schemas.microsoft.com/office/drawing/2014/main" id="{A00DE4AD-BB72-0913-F982-99B4CFFDB9B8}"/>
              </a:ext>
            </a:extLst>
          </p:cNvPr>
          <p:cNvSpPr>
            <a:spLocks noGrp="1"/>
          </p:cNvSpPr>
          <p:nvPr>
            <p:ph idx="1"/>
          </p:nvPr>
        </p:nvSpPr>
        <p:spPr/>
        <p:txBody>
          <a:bodyPr>
            <a:normAutofit/>
          </a:bodyPr>
          <a:lstStyle/>
          <a:p>
            <a:r>
              <a:rPr lang="en-US" dirty="0"/>
              <a:t>Youth removed at age 18 </a:t>
            </a:r>
            <a:r>
              <a:rPr lang="en-US" b="1" dirty="0"/>
              <a:t>recover </a:t>
            </a:r>
            <a:r>
              <a:rPr lang="en-US" b="1" dirty="0">
                <a:latin typeface="Trirong" panose="00000500000000000000" pitchFamily="2" charset="-34"/>
                <a:cs typeface="Trirong" panose="00000500000000000000" pitchFamily="2" charset="-34"/>
              </a:rPr>
              <a:t>≈</a:t>
            </a:r>
            <a:r>
              <a:rPr lang="en-US" b="1" dirty="0"/>
              <a:t>1/3 of lost cash income </a:t>
            </a:r>
            <a:r>
              <a:rPr lang="en-US" dirty="0"/>
              <a:t>through </a:t>
            </a:r>
            <a:r>
              <a:rPr lang="en-US" b="1" dirty="0"/>
              <a:t>earnings</a:t>
            </a:r>
            <a:r>
              <a:rPr lang="en-US" dirty="0"/>
              <a:t> </a:t>
            </a:r>
            <a:r>
              <a:rPr lang="en-US" sz="2000" dirty="0">
                <a:solidFill>
                  <a:schemeClr val="bg1">
                    <a:lumMod val="50000"/>
                  </a:schemeClr>
                </a:solidFill>
              </a:rPr>
              <a:t>(Deshpande 2016)</a:t>
            </a:r>
          </a:p>
          <a:p>
            <a:endParaRPr lang="en-US" dirty="0"/>
          </a:p>
          <a:p>
            <a:r>
              <a:rPr lang="en-US" dirty="0"/>
              <a:t>Youth removed at age 18 make up some lost income through </a:t>
            </a:r>
            <a:r>
              <a:rPr lang="en-US" b="1" dirty="0"/>
              <a:t>criminal activity </a:t>
            </a:r>
            <a:r>
              <a:rPr lang="en-US" sz="2000" dirty="0">
                <a:solidFill>
                  <a:schemeClr val="bg1">
                    <a:lumMod val="50000"/>
                  </a:schemeClr>
                </a:solidFill>
              </a:rPr>
              <a:t>(Deshpande &amp; Mueller-Smith 2022)</a:t>
            </a:r>
          </a:p>
          <a:p>
            <a:pPr lvl="1"/>
            <a:r>
              <a:rPr lang="en-US" dirty="0"/>
              <a:t>SSI removal increases criminal charges by </a:t>
            </a:r>
            <a:r>
              <a:rPr lang="en-US" b="1" dirty="0"/>
              <a:t>20%</a:t>
            </a:r>
            <a:r>
              <a:rPr lang="en-US" dirty="0"/>
              <a:t> over the next two decades </a:t>
            </a:r>
          </a:p>
          <a:p>
            <a:pPr lvl="1"/>
            <a:r>
              <a:rPr lang="en-US" dirty="0"/>
              <a:t>Shocking fact: removed youth are “twice as likely to be charged with an illicit income-generating offense than they are to maintain steady employment at $15,000 / year”</a:t>
            </a:r>
          </a:p>
        </p:txBody>
      </p:sp>
      <p:sp>
        <p:nvSpPr>
          <p:cNvPr id="5" name="Slide Number Placeholder 4">
            <a:extLst>
              <a:ext uri="{FF2B5EF4-FFF2-40B4-BE49-F238E27FC236}">
                <a16:creationId xmlns:a16="http://schemas.microsoft.com/office/drawing/2014/main" id="{9A1232E0-2CE7-242B-534B-456AC622C7BA}"/>
              </a:ext>
            </a:extLst>
          </p:cNvPr>
          <p:cNvSpPr>
            <a:spLocks noGrp="1"/>
          </p:cNvSpPr>
          <p:nvPr>
            <p:ph type="sldNum" sz="quarter" idx="12"/>
          </p:nvPr>
        </p:nvSpPr>
        <p:spPr/>
        <p:txBody>
          <a:bodyPr/>
          <a:lstStyle/>
          <a:p>
            <a:fld id="{BDD097D0-BFF2-415D-AE6F-44503BFEBFAF}" type="slidenum">
              <a:rPr lang="en-US" smtClean="0"/>
              <a:t>22</a:t>
            </a:fld>
            <a:endParaRPr lang="en-US"/>
          </a:p>
        </p:txBody>
      </p:sp>
    </p:spTree>
    <p:extLst>
      <p:ext uri="{BB962C8B-B14F-4D97-AF65-F5344CB8AC3E}">
        <p14:creationId xmlns:p14="http://schemas.microsoft.com/office/powerpoint/2010/main" val="295132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809B-AB6B-29F0-B28D-5513232A7746}"/>
              </a:ext>
            </a:extLst>
          </p:cNvPr>
          <p:cNvSpPr>
            <a:spLocks noGrp="1"/>
          </p:cNvSpPr>
          <p:nvPr>
            <p:ph type="title"/>
          </p:nvPr>
        </p:nvSpPr>
        <p:spPr/>
        <p:txBody>
          <a:bodyPr/>
          <a:lstStyle/>
          <a:p>
            <a:r>
              <a:rPr lang="en-US" dirty="0"/>
              <a:t>Experimental design</a:t>
            </a:r>
          </a:p>
        </p:txBody>
      </p:sp>
      <p:sp>
        <p:nvSpPr>
          <p:cNvPr id="3" name="Text Placeholder 2">
            <a:extLst>
              <a:ext uri="{FF2B5EF4-FFF2-40B4-BE49-F238E27FC236}">
                <a16:creationId xmlns:a16="http://schemas.microsoft.com/office/drawing/2014/main" id="{E5E5F0F6-54FA-1C35-11FD-AD9B9F022695}"/>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867A6F6-5EAF-05F7-6D03-B26EFF0F315C}"/>
              </a:ext>
            </a:extLst>
          </p:cNvPr>
          <p:cNvSpPr>
            <a:spLocks noGrp="1"/>
          </p:cNvSpPr>
          <p:nvPr>
            <p:ph type="sldNum" sz="quarter" idx="12"/>
          </p:nvPr>
        </p:nvSpPr>
        <p:spPr/>
        <p:txBody>
          <a:bodyPr/>
          <a:lstStyle/>
          <a:p>
            <a:fld id="{BDD097D0-BFF2-415D-AE6F-44503BFEBFAF}" type="slidenum">
              <a:rPr lang="en-US" smtClean="0"/>
              <a:t>23</a:t>
            </a:fld>
            <a:endParaRPr lang="en-US"/>
          </a:p>
        </p:txBody>
      </p:sp>
    </p:spTree>
    <p:extLst>
      <p:ext uri="{BB962C8B-B14F-4D97-AF65-F5344CB8AC3E}">
        <p14:creationId xmlns:p14="http://schemas.microsoft.com/office/powerpoint/2010/main" val="984612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47C9-8EE3-51DE-536D-6E0BA68EBA42}"/>
              </a:ext>
            </a:extLst>
          </p:cNvPr>
          <p:cNvSpPr>
            <a:spLocks noGrp="1"/>
          </p:cNvSpPr>
          <p:nvPr>
            <p:ph type="title"/>
          </p:nvPr>
        </p:nvSpPr>
        <p:spPr/>
        <p:txBody>
          <a:bodyPr/>
          <a:lstStyle/>
          <a:p>
            <a:r>
              <a:rPr lang="en-US" dirty="0"/>
              <a:t>Key idea for this paper</a:t>
            </a:r>
          </a:p>
        </p:txBody>
      </p:sp>
      <p:sp>
        <p:nvSpPr>
          <p:cNvPr id="3" name="Content Placeholder 2">
            <a:extLst>
              <a:ext uri="{FF2B5EF4-FFF2-40B4-BE49-F238E27FC236}">
                <a16:creationId xmlns:a16="http://schemas.microsoft.com/office/drawing/2014/main" id="{4BBFC9ED-4040-975D-87C1-B2D7E338703E}"/>
              </a:ext>
            </a:extLst>
          </p:cNvPr>
          <p:cNvSpPr>
            <a:spLocks noGrp="1"/>
          </p:cNvSpPr>
          <p:nvPr>
            <p:ph idx="1"/>
          </p:nvPr>
        </p:nvSpPr>
        <p:spPr/>
        <p:txBody>
          <a:bodyPr/>
          <a:lstStyle/>
          <a:p>
            <a:r>
              <a:rPr lang="en-US" dirty="0"/>
              <a:t>Uninvesting in children requires that parents expect children to continue receiving benefits as adults</a:t>
            </a:r>
          </a:p>
          <a:p>
            <a:r>
              <a:rPr lang="en-US" dirty="0"/>
              <a:t>In reality, many children DO NOT continue receiving benefits as adults</a:t>
            </a:r>
          </a:p>
          <a:p>
            <a:r>
              <a:rPr lang="en-US" dirty="0"/>
              <a:t>But parents don’t know this</a:t>
            </a:r>
          </a:p>
          <a:p>
            <a:r>
              <a:rPr lang="en-US" i="1" dirty="0"/>
              <a:t>Idea</a:t>
            </a:r>
            <a:r>
              <a:rPr lang="en-US" dirty="0"/>
              <a:t>: </a:t>
            </a:r>
            <a:r>
              <a:rPr lang="en-US" b="1" dirty="0"/>
              <a:t>correct beliefs </a:t>
            </a:r>
            <a:r>
              <a:rPr lang="en-US" dirty="0"/>
              <a:t>using information intervention in RCT</a:t>
            </a:r>
          </a:p>
          <a:p>
            <a:pPr lvl="1"/>
            <a:r>
              <a:rPr lang="en-US" dirty="0"/>
              <a:t>identify effect of beliefs about the availability of SSI in adulthood </a:t>
            </a:r>
            <a:r>
              <a:rPr lang="en-US" dirty="0">
                <a:latin typeface="Trirong" panose="00000500000000000000" pitchFamily="2" charset="-34"/>
                <a:cs typeface="Trirong" panose="00000500000000000000" pitchFamily="2" charset="-34"/>
              </a:rPr>
              <a:t>→</a:t>
            </a:r>
            <a:r>
              <a:rPr lang="en-US" dirty="0"/>
              <a:t> parents’ human capital investments in their children</a:t>
            </a:r>
          </a:p>
          <a:p>
            <a:r>
              <a:rPr lang="en-US" i="1" dirty="0"/>
              <a:t>Recall</a:t>
            </a:r>
            <a:r>
              <a:rPr lang="en-US" dirty="0"/>
              <a:t>: Isolate the </a:t>
            </a:r>
            <a:r>
              <a:rPr lang="en-US" b="1" dirty="0"/>
              <a:t>anticipatory</a:t>
            </a:r>
            <a:r>
              <a:rPr lang="en-US" dirty="0"/>
              <a:t> effect from </a:t>
            </a:r>
            <a:r>
              <a:rPr lang="en-US" b="1" dirty="0"/>
              <a:t>contemporaneous</a:t>
            </a:r>
            <a:r>
              <a:rPr lang="en-US" dirty="0"/>
              <a:t> effect</a:t>
            </a:r>
          </a:p>
        </p:txBody>
      </p:sp>
      <p:sp>
        <p:nvSpPr>
          <p:cNvPr id="5" name="Slide Number Placeholder 4">
            <a:extLst>
              <a:ext uri="{FF2B5EF4-FFF2-40B4-BE49-F238E27FC236}">
                <a16:creationId xmlns:a16="http://schemas.microsoft.com/office/drawing/2014/main" id="{1EDE6097-7344-1C51-C43A-6508DBE66823}"/>
              </a:ext>
            </a:extLst>
          </p:cNvPr>
          <p:cNvSpPr>
            <a:spLocks noGrp="1"/>
          </p:cNvSpPr>
          <p:nvPr>
            <p:ph type="sldNum" sz="quarter" idx="12"/>
          </p:nvPr>
        </p:nvSpPr>
        <p:spPr/>
        <p:txBody>
          <a:bodyPr/>
          <a:lstStyle/>
          <a:p>
            <a:fld id="{BDD097D0-BFF2-415D-AE6F-44503BFEBFAF}" type="slidenum">
              <a:rPr lang="en-US" smtClean="0"/>
              <a:t>24</a:t>
            </a:fld>
            <a:endParaRPr lang="en-US"/>
          </a:p>
        </p:txBody>
      </p:sp>
    </p:spTree>
    <p:extLst>
      <p:ext uri="{BB962C8B-B14F-4D97-AF65-F5344CB8AC3E}">
        <p14:creationId xmlns:p14="http://schemas.microsoft.com/office/powerpoint/2010/main" val="926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D83C-AF84-5EAD-0F61-28F21248CE49}"/>
              </a:ext>
            </a:extLst>
          </p:cNvPr>
          <p:cNvSpPr>
            <a:spLocks noGrp="1"/>
          </p:cNvSpPr>
          <p:nvPr>
            <p:ph type="title"/>
          </p:nvPr>
        </p:nvSpPr>
        <p:spPr/>
        <p:txBody>
          <a:bodyPr/>
          <a:lstStyle/>
          <a:p>
            <a:r>
              <a:rPr lang="en-US" dirty="0"/>
              <a:t>Parents’ inaccurate beliefs about removal</a:t>
            </a:r>
          </a:p>
        </p:txBody>
      </p:sp>
      <p:sp>
        <p:nvSpPr>
          <p:cNvPr id="3" name="Content Placeholder 2">
            <a:extLst>
              <a:ext uri="{FF2B5EF4-FFF2-40B4-BE49-F238E27FC236}">
                <a16:creationId xmlns:a16="http://schemas.microsoft.com/office/drawing/2014/main" id="{64B4CDFC-DD2E-1EF6-96A9-551BC466F137}"/>
              </a:ext>
            </a:extLst>
          </p:cNvPr>
          <p:cNvSpPr>
            <a:spLocks noGrp="1"/>
          </p:cNvSpPr>
          <p:nvPr>
            <p:ph idx="1"/>
          </p:nvPr>
        </p:nvSpPr>
        <p:spPr/>
        <p:txBody>
          <a:bodyPr/>
          <a:lstStyle/>
          <a:p>
            <a:r>
              <a:rPr lang="en-US" dirty="0"/>
              <a:t>Beliefs about removal rates are </a:t>
            </a:r>
            <a:r>
              <a:rPr lang="en-US" i="1" dirty="0"/>
              <a:t>very inaccurate</a:t>
            </a:r>
            <a:r>
              <a:rPr lang="en-US" dirty="0"/>
              <a:t> </a:t>
            </a:r>
          </a:p>
          <a:p>
            <a:pPr lvl="1"/>
            <a:r>
              <a:rPr lang="en-US" dirty="0">
                <a:solidFill>
                  <a:schemeClr val="bg1">
                    <a:lumMod val="50000"/>
                  </a:schemeClr>
                </a:solidFill>
              </a:rPr>
              <a:t>(All #’s below are from the experimental sample)</a:t>
            </a:r>
          </a:p>
          <a:p>
            <a:r>
              <a:rPr lang="en-US" dirty="0"/>
              <a:t>Range of predicted “truth”: 35% - 95% </a:t>
            </a:r>
          </a:p>
          <a:p>
            <a:pPr lvl="1"/>
            <a:r>
              <a:rPr lang="en-US" dirty="0"/>
              <a:t>2/3 of SSI child recipients</a:t>
            </a:r>
          </a:p>
          <a:p>
            <a:r>
              <a:rPr lang="en-US" dirty="0"/>
              <a:t>Avg “truth”: 70% </a:t>
            </a:r>
          </a:p>
          <a:p>
            <a:r>
              <a:rPr lang="en-US" dirty="0"/>
              <a:t>Avg belief: 20%</a:t>
            </a:r>
          </a:p>
          <a:p>
            <a:r>
              <a:rPr lang="en-US" dirty="0"/>
              <a:t>More than half of parents think there is a </a:t>
            </a:r>
            <a:r>
              <a:rPr lang="en-US" u="sng" dirty="0"/>
              <a:t>0% chance </a:t>
            </a:r>
            <a:r>
              <a:rPr lang="en-US" dirty="0"/>
              <a:t>of removal</a:t>
            </a:r>
          </a:p>
          <a:p>
            <a:pPr lvl="1"/>
            <a:r>
              <a:rPr lang="en-US" dirty="0"/>
              <a:t>Note: people may behave even differently in the face of this certainty</a:t>
            </a:r>
          </a:p>
          <a:p>
            <a:endParaRPr lang="en-US" dirty="0"/>
          </a:p>
          <a:p>
            <a:endParaRPr lang="en-US" dirty="0"/>
          </a:p>
        </p:txBody>
      </p:sp>
      <p:sp>
        <p:nvSpPr>
          <p:cNvPr id="5" name="Slide Number Placeholder 4">
            <a:extLst>
              <a:ext uri="{FF2B5EF4-FFF2-40B4-BE49-F238E27FC236}">
                <a16:creationId xmlns:a16="http://schemas.microsoft.com/office/drawing/2014/main" id="{FD6CCD56-B213-0316-0F90-79329C1A75E9}"/>
              </a:ext>
            </a:extLst>
          </p:cNvPr>
          <p:cNvSpPr>
            <a:spLocks noGrp="1"/>
          </p:cNvSpPr>
          <p:nvPr>
            <p:ph type="sldNum" sz="quarter" idx="12"/>
          </p:nvPr>
        </p:nvSpPr>
        <p:spPr/>
        <p:txBody>
          <a:bodyPr/>
          <a:lstStyle/>
          <a:p>
            <a:fld id="{BDD097D0-BFF2-415D-AE6F-44503BFEBFAF}" type="slidenum">
              <a:rPr lang="en-US" smtClean="0"/>
              <a:t>25</a:t>
            </a:fld>
            <a:endParaRPr lang="en-US"/>
          </a:p>
        </p:txBody>
      </p:sp>
    </p:spTree>
    <p:extLst>
      <p:ext uri="{BB962C8B-B14F-4D97-AF65-F5344CB8AC3E}">
        <p14:creationId xmlns:p14="http://schemas.microsoft.com/office/powerpoint/2010/main" val="3664519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CB44-8BDD-8113-0EFD-AEECCB545090}"/>
              </a:ext>
            </a:extLst>
          </p:cNvPr>
          <p:cNvSpPr>
            <a:spLocks noGrp="1"/>
          </p:cNvSpPr>
          <p:nvPr>
            <p:ph type="title"/>
          </p:nvPr>
        </p:nvSpPr>
        <p:spPr/>
        <p:txBody>
          <a:bodyPr/>
          <a:lstStyle/>
          <a:p>
            <a:r>
              <a:rPr lang="en-US" dirty="0"/>
              <a:t>Parents’ inaccurate beliefs about removal</a:t>
            </a:r>
          </a:p>
        </p:txBody>
      </p:sp>
      <p:sp>
        <p:nvSpPr>
          <p:cNvPr id="3" name="Content Placeholder 2">
            <a:extLst>
              <a:ext uri="{FF2B5EF4-FFF2-40B4-BE49-F238E27FC236}">
                <a16:creationId xmlns:a16="http://schemas.microsoft.com/office/drawing/2014/main" id="{16F908A4-A236-F6F5-B806-C8DA572144E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DB43283-7AE5-42A8-0090-577B6F0FC6D0}"/>
              </a:ext>
            </a:extLst>
          </p:cNvPr>
          <p:cNvPicPr>
            <a:picLocks noChangeAspect="1"/>
          </p:cNvPicPr>
          <p:nvPr/>
        </p:nvPicPr>
        <p:blipFill>
          <a:blip r:embed="rId2"/>
          <a:stretch>
            <a:fillRect/>
          </a:stretch>
        </p:blipFill>
        <p:spPr>
          <a:xfrm>
            <a:off x="694302" y="1431046"/>
            <a:ext cx="9939849" cy="5061829"/>
          </a:xfrm>
          <a:prstGeom prst="rect">
            <a:avLst/>
          </a:prstGeom>
        </p:spPr>
      </p:pic>
      <p:sp>
        <p:nvSpPr>
          <p:cNvPr id="6" name="Slide Number Placeholder 5">
            <a:extLst>
              <a:ext uri="{FF2B5EF4-FFF2-40B4-BE49-F238E27FC236}">
                <a16:creationId xmlns:a16="http://schemas.microsoft.com/office/drawing/2014/main" id="{A8D51FCB-4DE5-4E01-2AAE-208E3616919A}"/>
              </a:ext>
            </a:extLst>
          </p:cNvPr>
          <p:cNvSpPr>
            <a:spLocks noGrp="1"/>
          </p:cNvSpPr>
          <p:nvPr>
            <p:ph type="sldNum" sz="quarter" idx="12"/>
          </p:nvPr>
        </p:nvSpPr>
        <p:spPr/>
        <p:txBody>
          <a:bodyPr/>
          <a:lstStyle/>
          <a:p>
            <a:fld id="{BDD097D0-BFF2-415D-AE6F-44503BFEBFAF}" type="slidenum">
              <a:rPr lang="en-US" smtClean="0"/>
              <a:t>26</a:t>
            </a:fld>
            <a:endParaRPr lang="en-US"/>
          </a:p>
        </p:txBody>
      </p:sp>
    </p:spTree>
    <p:extLst>
      <p:ext uri="{BB962C8B-B14F-4D97-AF65-F5344CB8AC3E}">
        <p14:creationId xmlns:p14="http://schemas.microsoft.com/office/powerpoint/2010/main" val="2821541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564D-8DB9-8A0C-7215-F124D32AC783}"/>
              </a:ext>
            </a:extLst>
          </p:cNvPr>
          <p:cNvSpPr>
            <a:spLocks noGrp="1"/>
          </p:cNvSpPr>
          <p:nvPr>
            <p:ph type="title"/>
          </p:nvPr>
        </p:nvSpPr>
        <p:spPr/>
        <p:txBody>
          <a:bodyPr/>
          <a:lstStyle/>
          <a:p>
            <a:r>
              <a:rPr lang="en-US" dirty="0"/>
              <a:t>Parents’ beliefs are uncorrelated with “truth”</a:t>
            </a:r>
          </a:p>
        </p:txBody>
      </p:sp>
      <p:pic>
        <p:nvPicPr>
          <p:cNvPr id="5" name="Picture 4">
            <a:extLst>
              <a:ext uri="{FF2B5EF4-FFF2-40B4-BE49-F238E27FC236}">
                <a16:creationId xmlns:a16="http://schemas.microsoft.com/office/drawing/2014/main" id="{8BCD397A-C8B3-C502-4814-9FB97BA311EF}"/>
              </a:ext>
            </a:extLst>
          </p:cNvPr>
          <p:cNvPicPr>
            <a:picLocks noChangeAspect="1"/>
          </p:cNvPicPr>
          <p:nvPr/>
        </p:nvPicPr>
        <p:blipFill>
          <a:blip r:embed="rId2"/>
          <a:stretch>
            <a:fillRect/>
          </a:stretch>
        </p:blipFill>
        <p:spPr>
          <a:xfrm>
            <a:off x="2632489" y="1690688"/>
            <a:ext cx="7437486" cy="4991676"/>
          </a:xfrm>
          <a:prstGeom prst="rect">
            <a:avLst/>
          </a:prstGeom>
        </p:spPr>
      </p:pic>
      <p:sp>
        <p:nvSpPr>
          <p:cNvPr id="6" name="Slide Number Placeholder 5">
            <a:extLst>
              <a:ext uri="{FF2B5EF4-FFF2-40B4-BE49-F238E27FC236}">
                <a16:creationId xmlns:a16="http://schemas.microsoft.com/office/drawing/2014/main" id="{4CB67F12-9695-64FF-0F07-D75AFA14EA95}"/>
              </a:ext>
            </a:extLst>
          </p:cNvPr>
          <p:cNvSpPr>
            <a:spLocks noGrp="1"/>
          </p:cNvSpPr>
          <p:nvPr>
            <p:ph type="sldNum" sz="quarter" idx="12"/>
          </p:nvPr>
        </p:nvSpPr>
        <p:spPr/>
        <p:txBody>
          <a:bodyPr/>
          <a:lstStyle/>
          <a:p>
            <a:fld id="{BDD097D0-BFF2-415D-AE6F-44503BFEBFAF}" type="slidenum">
              <a:rPr lang="en-US" smtClean="0"/>
              <a:t>27</a:t>
            </a:fld>
            <a:endParaRPr lang="en-US"/>
          </a:p>
        </p:txBody>
      </p:sp>
    </p:spTree>
    <p:extLst>
      <p:ext uri="{BB962C8B-B14F-4D97-AF65-F5344CB8AC3E}">
        <p14:creationId xmlns:p14="http://schemas.microsoft.com/office/powerpoint/2010/main" val="1028285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6B5A-AABD-D370-2E3A-D70450FCB3CA}"/>
              </a:ext>
            </a:extLst>
          </p:cNvPr>
          <p:cNvSpPr>
            <a:spLocks noGrp="1"/>
          </p:cNvSpPr>
          <p:nvPr>
            <p:ph type="title"/>
          </p:nvPr>
        </p:nvSpPr>
        <p:spPr/>
        <p:txBody>
          <a:bodyPr/>
          <a:lstStyle/>
          <a:p>
            <a:r>
              <a:rPr lang="en-US" dirty="0"/>
              <a:t>Parents’ inaccurate beliefs about removal</a:t>
            </a:r>
          </a:p>
        </p:txBody>
      </p:sp>
      <p:pic>
        <p:nvPicPr>
          <p:cNvPr id="7" name="Content Placeholder 6">
            <a:extLst>
              <a:ext uri="{FF2B5EF4-FFF2-40B4-BE49-F238E27FC236}">
                <a16:creationId xmlns:a16="http://schemas.microsoft.com/office/drawing/2014/main" id="{C05BAFDC-06E0-4EFD-8378-9F3430FD420C}"/>
              </a:ext>
            </a:extLst>
          </p:cNvPr>
          <p:cNvPicPr>
            <a:picLocks noGrp="1" noChangeAspect="1"/>
          </p:cNvPicPr>
          <p:nvPr>
            <p:ph idx="1"/>
          </p:nvPr>
        </p:nvPicPr>
        <p:blipFill>
          <a:blip r:embed="rId2"/>
          <a:stretch>
            <a:fillRect/>
          </a:stretch>
        </p:blipFill>
        <p:spPr>
          <a:xfrm>
            <a:off x="1639428" y="1758772"/>
            <a:ext cx="8951954" cy="2742506"/>
          </a:xfrm>
        </p:spPr>
      </p:pic>
      <p:pic>
        <p:nvPicPr>
          <p:cNvPr id="5" name="Picture 4">
            <a:extLst>
              <a:ext uri="{FF2B5EF4-FFF2-40B4-BE49-F238E27FC236}">
                <a16:creationId xmlns:a16="http://schemas.microsoft.com/office/drawing/2014/main" id="{72ECA495-3013-5AF7-2C81-EFEDC1898997}"/>
              </a:ext>
            </a:extLst>
          </p:cNvPr>
          <p:cNvPicPr>
            <a:picLocks noChangeAspect="1"/>
          </p:cNvPicPr>
          <p:nvPr/>
        </p:nvPicPr>
        <p:blipFill>
          <a:blip r:embed="rId3"/>
          <a:stretch>
            <a:fillRect/>
          </a:stretch>
        </p:blipFill>
        <p:spPr>
          <a:xfrm>
            <a:off x="1600618" y="4501278"/>
            <a:ext cx="8913144" cy="1461808"/>
          </a:xfrm>
          <a:prstGeom prst="rect">
            <a:avLst/>
          </a:prstGeom>
        </p:spPr>
      </p:pic>
      <p:sp>
        <p:nvSpPr>
          <p:cNvPr id="8" name="Rectangle 7">
            <a:extLst>
              <a:ext uri="{FF2B5EF4-FFF2-40B4-BE49-F238E27FC236}">
                <a16:creationId xmlns:a16="http://schemas.microsoft.com/office/drawing/2014/main" id="{D4AD5280-8B07-0C3B-BC40-752C9C1F7580}"/>
              </a:ext>
            </a:extLst>
          </p:cNvPr>
          <p:cNvSpPr/>
          <p:nvPr/>
        </p:nvSpPr>
        <p:spPr>
          <a:xfrm>
            <a:off x="2029097" y="5394960"/>
            <a:ext cx="5042264" cy="5681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50236ED-DC6F-73AF-D883-D878BCCE68EA}"/>
              </a:ext>
            </a:extLst>
          </p:cNvPr>
          <p:cNvSpPr>
            <a:spLocks noGrp="1"/>
          </p:cNvSpPr>
          <p:nvPr>
            <p:ph type="sldNum" sz="quarter" idx="12"/>
          </p:nvPr>
        </p:nvSpPr>
        <p:spPr/>
        <p:txBody>
          <a:bodyPr/>
          <a:lstStyle/>
          <a:p>
            <a:fld id="{BDD097D0-BFF2-415D-AE6F-44503BFEBFAF}" type="slidenum">
              <a:rPr lang="en-US" smtClean="0"/>
              <a:t>28</a:t>
            </a:fld>
            <a:endParaRPr lang="en-US"/>
          </a:p>
        </p:txBody>
      </p:sp>
    </p:spTree>
    <p:extLst>
      <p:ext uri="{BB962C8B-B14F-4D97-AF65-F5344CB8AC3E}">
        <p14:creationId xmlns:p14="http://schemas.microsoft.com/office/powerpoint/2010/main" val="117868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96C5-CACF-500E-06DD-DD8EFD724EFA}"/>
              </a:ext>
            </a:extLst>
          </p:cNvPr>
          <p:cNvSpPr>
            <a:spLocks noGrp="1"/>
          </p:cNvSpPr>
          <p:nvPr>
            <p:ph type="title"/>
          </p:nvPr>
        </p:nvSpPr>
        <p:spPr/>
        <p:txBody>
          <a:bodyPr/>
          <a:lstStyle/>
          <a:p>
            <a:r>
              <a:rPr lang="en-US" dirty="0"/>
              <a:t>Study sample</a:t>
            </a:r>
          </a:p>
        </p:txBody>
      </p:sp>
      <p:sp>
        <p:nvSpPr>
          <p:cNvPr id="3" name="Content Placeholder 2">
            <a:extLst>
              <a:ext uri="{FF2B5EF4-FFF2-40B4-BE49-F238E27FC236}">
                <a16:creationId xmlns:a16="http://schemas.microsoft.com/office/drawing/2014/main" id="{BFC83420-CC22-424C-66F6-F7472A4368AF}"/>
              </a:ext>
            </a:extLst>
          </p:cNvPr>
          <p:cNvSpPr>
            <a:spLocks noGrp="1"/>
          </p:cNvSpPr>
          <p:nvPr>
            <p:ph idx="1"/>
          </p:nvPr>
        </p:nvSpPr>
        <p:spPr>
          <a:xfrm>
            <a:off x="838200" y="1449238"/>
            <a:ext cx="10515600" cy="5043637"/>
          </a:xfrm>
        </p:spPr>
        <p:txBody>
          <a:bodyPr>
            <a:normAutofit fontScale="92500" lnSpcReduction="10000"/>
          </a:bodyPr>
          <a:lstStyle/>
          <a:p>
            <a:r>
              <a:rPr lang="en-US" dirty="0"/>
              <a:t>Sampled 37,000 parents of SSI children from SSA admin data</a:t>
            </a:r>
          </a:p>
          <a:p>
            <a:pPr lvl="1"/>
            <a:r>
              <a:rPr lang="en-US" i="1" dirty="0"/>
              <a:t>Stratified</a:t>
            </a:r>
            <a:r>
              <a:rPr lang="en-US" dirty="0"/>
              <a:t> by state &amp; above/below-median removal probability within state</a:t>
            </a:r>
          </a:p>
          <a:p>
            <a:pPr lvl="1"/>
            <a:r>
              <a:rPr lang="en-US" dirty="0"/>
              <a:t>National sample, with </a:t>
            </a:r>
            <a:r>
              <a:rPr lang="en-US" i="1" dirty="0"/>
              <a:t>oversampling</a:t>
            </a:r>
            <a:r>
              <a:rPr lang="en-US" dirty="0"/>
              <a:t> from states with extra admin data for additional outcomes</a:t>
            </a:r>
          </a:p>
          <a:p>
            <a:endParaRPr lang="en-US" dirty="0"/>
          </a:p>
          <a:p>
            <a:r>
              <a:rPr lang="en-US" dirty="0"/>
              <a:t>Children close to age of removal (aged 14-17)</a:t>
            </a:r>
          </a:p>
          <a:p>
            <a:endParaRPr lang="en-US" dirty="0"/>
          </a:p>
          <a:p>
            <a:r>
              <a:rPr lang="en-US" dirty="0"/>
              <a:t>Mailed letters with info on web survey + reminders </a:t>
            </a:r>
          </a:p>
          <a:p>
            <a:endParaRPr lang="en-US" dirty="0"/>
          </a:p>
          <a:p>
            <a:r>
              <a:rPr lang="en-US" dirty="0"/>
              <a:t>17% sample inclusion rate </a:t>
            </a:r>
            <a:r>
              <a:rPr lang="en-US" dirty="0">
                <a:latin typeface="Trirong" panose="00000500000000000000" pitchFamily="2" charset="-34"/>
                <a:cs typeface="Trirong" panose="00000500000000000000" pitchFamily="2" charset="-34"/>
              </a:rPr>
              <a:t>→</a:t>
            </a:r>
            <a:r>
              <a:rPr lang="en-US" dirty="0"/>
              <a:t> N </a:t>
            </a:r>
            <a:r>
              <a:rPr lang="en-US" dirty="0">
                <a:latin typeface="Trirong" panose="00000500000000000000" pitchFamily="2" charset="-34"/>
                <a:cs typeface="Trirong" panose="00000500000000000000" pitchFamily="2" charset="-34"/>
              </a:rPr>
              <a:t>≈</a:t>
            </a:r>
            <a:r>
              <a:rPr lang="en-US" dirty="0"/>
              <a:t> 6,000 </a:t>
            </a:r>
          </a:p>
          <a:p>
            <a:endParaRPr lang="en-US" dirty="0"/>
          </a:p>
          <a:p>
            <a:r>
              <a:rPr lang="en-US" dirty="0"/>
              <a:t>SSA admin data shows no meaningful selection of final sample</a:t>
            </a:r>
          </a:p>
        </p:txBody>
      </p:sp>
      <p:sp>
        <p:nvSpPr>
          <p:cNvPr id="5" name="Slide Number Placeholder 4">
            <a:extLst>
              <a:ext uri="{FF2B5EF4-FFF2-40B4-BE49-F238E27FC236}">
                <a16:creationId xmlns:a16="http://schemas.microsoft.com/office/drawing/2014/main" id="{5D94B08E-2159-E6DA-90BC-6B65331FD73E}"/>
              </a:ext>
            </a:extLst>
          </p:cNvPr>
          <p:cNvSpPr>
            <a:spLocks noGrp="1"/>
          </p:cNvSpPr>
          <p:nvPr>
            <p:ph type="sldNum" sz="quarter" idx="12"/>
          </p:nvPr>
        </p:nvSpPr>
        <p:spPr/>
        <p:txBody>
          <a:bodyPr/>
          <a:lstStyle/>
          <a:p>
            <a:fld id="{BDD097D0-BFF2-415D-AE6F-44503BFEBFAF}" type="slidenum">
              <a:rPr lang="en-US" smtClean="0"/>
              <a:t>29</a:t>
            </a:fld>
            <a:endParaRPr lang="en-US"/>
          </a:p>
        </p:txBody>
      </p:sp>
    </p:spTree>
    <p:extLst>
      <p:ext uri="{BB962C8B-B14F-4D97-AF65-F5344CB8AC3E}">
        <p14:creationId xmlns:p14="http://schemas.microsoft.com/office/powerpoint/2010/main" val="153043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CCED-72BE-9053-82E3-F1B435254AB4}"/>
              </a:ext>
            </a:extLst>
          </p:cNvPr>
          <p:cNvSpPr>
            <a:spLocks noGrp="1"/>
          </p:cNvSpPr>
          <p:nvPr>
            <p:ph type="title"/>
          </p:nvPr>
        </p:nvSpPr>
        <p:spPr/>
        <p:txBody>
          <a:bodyPr/>
          <a:lstStyle/>
          <a:p>
            <a:r>
              <a:rPr lang="en-US" dirty="0"/>
              <a:t>Why this matters: economic theory</a:t>
            </a:r>
          </a:p>
        </p:txBody>
      </p:sp>
      <p:sp>
        <p:nvSpPr>
          <p:cNvPr id="3" name="Content Placeholder 2">
            <a:extLst>
              <a:ext uri="{FF2B5EF4-FFF2-40B4-BE49-F238E27FC236}">
                <a16:creationId xmlns:a16="http://schemas.microsoft.com/office/drawing/2014/main" id="{03EC077C-8311-8F4A-A737-4829F5D14C3C}"/>
              </a:ext>
            </a:extLst>
          </p:cNvPr>
          <p:cNvSpPr>
            <a:spLocks noGrp="1"/>
          </p:cNvSpPr>
          <p:nvPr>
            <p:ph idx="1"/>
          </p:nvPr>
        </p:nvSpPr>
        <p:spPr/>
        <p:txBody>
          <a:bodyPr>
            <a:normAutofit lnSpcReduction="10000"/>
          </a:bodyPr>
          <a:lstStyle/>
          <a:p>
            <a:r>
              <a:rPr lang="en-US" b="1" dirty="0"/>
              <a:t>Life-cycle models </a:t>
            </a:r>
            <a:r>
              <a:rPr lang="en-US" dirty="0"/>
              <a:t>assume that agents choose human capital investment in </a:t>
            </a:r>
            <a:r>
              <a:rPr lang="en-US" i="1" dirty="0"/>
              <a:t>early life</a:t>
            </a:r>
            <a:r>
              <a:rPr lang="en-US" dirty="0"/>
              <a:t> to maximize aggregate utility </a:t>
            </a:r>
            <a:r>
              <a:rPr lang="en-US" i="1" dirty="0"/>
              <a:t>over the life cycle</a:t>
            </a:r>
          </a:p>
          <a:p>
            <a:endParaRPr lang="en-US" dirty="0"/>
          </a:p>
          <a:p>
            <a:r>
              <a:rPr lang="en-US" i="1" dirty="0"/>
              <a:t>Intuition</a:t>
            </a:r>
            <a:r>
              <a:rPr lang="en-US" dirty="0"/>
              <a:t>: if you expect your </a:t>
            </a:r>
            <a:r>
              <a:rPr lang="en-US" i="1" dirty="0"/>
              <a:t>future</a:t>
            </a:r>
            <a:r>
              <a:rPr lang="en-US" dirty="0"/>
              <a:t> consumption to be supported by govt transfers (i.e. non-work), you have less incentive to invest in human capital </a:t>
            </a:r>
            <a:r>
              <a:rPr lang="en-US" i="1" dirty="0"/>
              <a:t>today</a:t>
            </a:r>
          </a:p>
          <a:p>
            <a:endParaRPr lang="en-US" dirty="0"/>
          </a:p>
          <a:p>
            <a:r>
              <a:rPr lang="en-US" dirty="0"/>
              <a:t>Basis of theoretical models of human capital accumulation, macro models </a:t>
            </a:r>
          </a:p>
          <a:p>
            <a:pPr lvl="1"/>
            <a:r>
              <a:rPr lang="da-DK" sz="1800" dirty="0">
                <a:solidFill>
                  <a:schemeClr val="bg1">
                    <a:lumMod val="50000"/>
                  </a:schemeClr>
                </a:solidFill>
              </a:rPr>
              <a:t>(e.g., Guvenen et al., 2014; Heathcote et al., 2017; Stantcheva, 2017; Luduvice, 2021; Daruich and Fernandez, 2020)</a:t>
            </a:r>
            <a:endParaRPr lang="en-US" sz="1800" dirty="0">
              <a:solidFill>
                <a:schemeClr val="bg1">
                  <a:lumMod val="50000"/>
                </a:schemeClr>
              </a:solidFill>
            </a:endParaRP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65850957-076E-D52D-FBEA-90D82E5EEBE5}"/>
              </a:ext>
            </a:extLst>
          </p:cNvPr>
          <p:cNvSpPr>
            <a:spLocks noGrp="1"/>
          </p:cNvSpPr>
          <p:nvPr>
            <p:ph type="sldNum" sz="quarter" idx="12"/>
          </p:nvPr>
        </p:nvSpPr>
        <p:spPr/>
        <p:txBody>
          <a:bodyPr/>
          <a:lstStyle/>
          <a:p>
            <a:fld id="{BDD097D0-BFF2-415D-AE6F-44503BFEBFAF}" type="slidenum">
              <a:rPr lang="en-US" smtClean="0"/>
              <a:t>3</a:t>
            </a:fld>
            <a:endParaRPr lang="en-US"/>
          </a:p>
        </p:txBody>
      </p:sp>
    </p:spTree>
    <p:extLst>
      <p:ext uri="{BB962C8B-B14F-4D97-AF65-F5344CB8AC3E}">
        <p14:creationId xmlns:p14="http://schemas.microsoft.com/office/powerpoint/2010/main" val="3846060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DE89AF-1047-73BB-0B30-51945CD4574E}"/>
              </a:ext>
            </a:extLst>
          </p:cNvPr>
          <p:cNvPicPr>
            <a:picLocks noChangeAspect="1"/>
          </p:cNvPicPr>
          <p:nvPr/>
        </p:nvPicPr>
        <p:blipFill>
          <a:blip r:embed="rId2"/>
          <a:stretch>
            <a:fillRect/>
          </a:stretch>
        </p:blipFill>
        <p:spPr>
          <a:xfrm>
            <a:off x="1011723" y="148050"/>
            <a:ext cx="10168553" cy="6709950"/>
          </a:xfrm>
          <a:prstGeom prst="rect">
            <a:avLst/>
          </a:prstGeom>
        </p:spPr>
      </p:pic>
      <p:sp>
        <p:nvSpPr>
          <p:cNvPr id="6" name="Slide Number Placeholder 5">
            <a:extLst>
              <a:ext uri="{FF2B5EF4-FFF2-40B4-BE49-F238E27FC236}">
                <a16:creationId xmlns:a16="http://schemas.microsoft.com/office/drawing/2014/main" id="{59BFB6E2-14E9-B144-7F01-48F02C30B406}"/>
              </a:ext>
            </a:extLst>
          </p:cNvPr>
          <p:cNvSpPr>
            <a:spLocks noGrp="1"/>
          </p:cNvSpPr>
          <p:nvPr>
            <p:ph type="sldNum" sz="quarter" idx="12"/>
          </p:nvPr>
        </p:nvSpPr>
        <p:spPr/>
        <p:txBody>
          <a:bodyPr/>
          <a:lstStyle/>
          <a:p>
            <a:fld id="{BDD097D0-BFF2-415D-AE6F-44503BFEBFAF}" type="slidenum">
              <a:rPr lang="en-US" smtClean="0"/>
              <a:t>30</a:t>
            </a:fld>
            <a:endParaRPr lang="en-US"/>
          </a:p>
        </p:txBody>
      </p:sp>
    </p:spTree>
    <p:extLst>
      <p:ext uri="{BB962C8B-B14F-4D97-AF65-F5344CB8AC3E}">
        <p14:creationId xmlns:p14="http://schemas.microsoft.com/office/powerpoint/2010/main" val="4291559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AD00-D529-BD00-D14D-4BFD7DEC1EAA}"/>
              </a:ext>
            </a:extLst>
          </p:cNvPr>
          <p:cNvSpPr>
            <a:spLocks noGrp="1"/>
          </p:cNvSpPr>
          <p:nvPr>
            <p:ph type="title"/>
          </p:nvPr>
        </p:nvSpPr>
        <p:spPr/>
        <p:txBody>
          <a:bodyPr/>
          <a:lstStyle/>
          <a:p>
            <a:r>
              <a:rPr lang="en-US" dirty="0"/>
              <a:t>Info Treatment</a:t>
            </a:r>
          </a:p>
        </p:txBody>
      </p:sp>
      <p:sp>
        <p:nvSpPr>
          <p:cNvPr id="3" name="Content Placeholder 2">
            <a:extLst>
              <a:ext uri="{FF2B5EF4-FFF2-40B4-BE49-F238E27FC236}">
                <a16:creationId xmlns:a16="http://schemas.microsoft.com/office/drawing/2014/main" id="{AB796877-214F-7F7D-D0E3-874B935867D7}"/>
              </a:ext>
            </a:extLst>
          </p:cNvPr>
          <p:cNvSpPr>
            <a:spLocks noGrp="1"/>
          </p:cNvSpPr>
          <p:nvPr>
            <p:ph idx="1"/>
          </p:nvPr>
        </p:nvSpPr>
        <p:spPr/>
        <p:txBody>
          <a:bodyPr/>
          <a:lstStyle/>
          <a:p>
            <a:r>
              <a:rPr lang="en-US" dirty="0"/>
              <a:t>Treatment groups received tailored information on their child’s </a:t>
            </a:r>
            <a:r>
              <a:rPr lang="en-US" b="1" dirty="0"/>
              <a:t>predicted likelihood of SSI removal</a:t>
            </a:r>
            <a:r>
              <a:rPr lang="en-US" dirty="0"/>
              <a:t> at age 18</a:t>
            </a:r>
          </a:p>
          <a:p>
            <a:endParaRPr lang="en-US" dirty="0"/>
          </a:p>
          <a:p>
            <a:endParaRPr lang="en-US" dirty="0"/>
          </a:p>
          <a:p>
            <a:r>
              <a:rPr lang="en-US" i="1" dirty="0"/>
              <a:t>“[Your child] will most likely not receive SSI benefits as an adult. If that happens, they will not receive any monthly payments from SSI...and they will need to find other sources of income to support themselves.”</a:t>
            </a:r>
          </a:p>
          <a:p>
            <a:endParaRPr lang="en-US" dirty="0"/>
          </a:p>
        </p:txBody>
      </p:sp>
      <p:sp>
        <p:nvSpPr>
          <p:cNvPr id="5" name="Slide Number Placeholder 4">
            <a:extLst>
              <a:ext uri="{FF2B5EF4-FFF2-40B4-BE49-F238E27FC236}">
                <a16:creationId xmlns:a16="http://schemas.microsoft.com/office/drawing/2014/main" id="{28FAD697-7A24-2AD5-B2A0-BC32925DCA30}"/>
              </a:ext>
            </a:extLst>
          </p:cNvPr>
          <p:cNvSpPr>
            <a:spLocks noGrp="1"/>
          </p:cNvSpPr>
          <p:nvPr>
            <p:ph type="sldNum" sz="quarter" idx="12"/>
          </p:nvPr>
        </p:nvSpPr>
        <p:spPr/>
        <p:txBody>
          <a:bodyPr/>
          <a:lstStyle/>
          <a:p>
            <a:fld id="{BDD097D0-BFF2-415D-AE6F-44503BFEBFAF}" type="slidenum">
              <a:rPr lang="en-US" smtClean="0"/>
              <a:t>31</a:t>
            </a:fld>
            <a:endParaRPr lang="en-US"/>
          </a:p>
        </p:txBody>
      </p:sp>
    </p:spTree>
    <p:extLst>
      <p:ext uri="{BB962C8B-B14F-4D97-AF65-F5344CB8AC3E}">
        <p14:creationId xmlns:p14="http://schemas.microsoft.com/office/powerpoint/2010/main" val="906896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0913-4CE1-E3DD-0D70-CAF68C465F3D}"/>
              </a:ext>
            </a:extLst>
          </p:cNvPr>
          <p:cNvSpPr>
            <a:spLocks noGrp="1"/>
          </p:cNvSpPr>
          <p:nvPr>
            <p:ph type="title"/>
          </p:nvPr>
        </p:nvSpPr>
        <p:spPr/>
        <p:txBody>
          <a:bodyPr/>
          <a:lstStyle/>
          <a:p>
            <a:r>
              <a:rPr lang="en-US" dirty="0"/>
              <a:t>Info Treatment: </a:t>
            </a:r>
            <a:r>
              <a:rPr lang="en-US" dirty="0">
                <a:hlinkClick r:id="rId3"/>
              </a:rPr>
              <a:t>https://youtu.be/57jvdStkhd4</a:t>
            </a:r>
            <a:endParaRPr lang="en-US" dirty="0"/>
          </a:p>
        </p:txBody>
      </p:sp>
      <p:pic>
        <p:nvPicPr>
          <p:cNvPr id="4" name="Online Media 3" title="Information (Treatment) video">
            <a:hlinkClick r:id="" action="ppaction://media"/>
            <a:extLst>
              <a:ext uri="{FF2B5EF4-FFF2-40B4-BE49-F238E27FC236}">
                <a16:creationId xmlns:a16="http://schemas.microsoft.com/office/drawing/2014/main" id="{D08E1BB3-1062-DBA5-2674-0F8CF776BFF5}"/>
              </a:ext>
            </a:extLst>
          </p:cNvPr>
          <p:cNvPicPr>
            <a:picLocks noGrp="1" noRot="1" noChangeAspect="1"/>
          </p:cNvPicPr>
          <p:nvPr>
            <p:ph idx="1"/>
            <a:videoFile r:link="rId1"/>
          </p:nvPr>
        </p:nvPicPr>
        <p:blipFill>
          <a:blip r:embed="rId4"/>
          <a:stretch>
            <a:fillRect/>
          </a:stretch>
        </p:blipFill>
        <p:spPr>
          <a:xfrm>
            <a:off x="2246313" y="1825625"/>
            <a:ext cx="7700962" cy="4351338"/>
          </a:xfrm>
          <a:prstGeom prst="rect">
            <a:avLst/>
          </a:prstGeom>
        </p:spPr>
      </p:pic>
      <p:sp>
        <p:nvSpPr>
          <p:cNvPr id="5" name="Slide Number Placeholder 4">
            <a:extLst>
              <a:ext uri="{FF2B5EF4-FFF2-40B4-BE49-F238E27FC236}">
                <a16:creationId xmlns:a16="http://schemas.microsoft.com/office/drawing/2014/main" id="{8D5EEF40-C809-8572-0E06-13D18231BD66}"/>
              </a:ext>
            </a:extLst>
          </p:cNvPr>
          <p:cNvSpPr>
            <a:spLocks noGrp="1"/>
          </p:cNvSpPr>
          <p:nvPr>
            <p:ph type="sldNum" sz="quarter" idx="12"/>
          </p:nvPr>
        </p:nvSpPr>
        <p:spPr/>
        <p:txBody>
          <a:bodyPr/>
          <a:lstStyle/>
          <a:p>
            <a:fld id="{BDD097D0-BFF2-415D-AE6F-44503BFEBFAF}" type="slidenum">
              <a:rPr lang="en-US" smtClean="0"/>
              <a:t>32</a:t>
            </a:fld>
            <a:endParaRPr lang="en-US"/>
          </a:p>
        </p:txBody>
      </p:sp>
    </p:spTree>
    <p:extLst>
      <p:ext uri="{BB962C8B-B14F-4D97-AF65-F5344CB8AC3E}">
        <p14:creationId xmlns:p14="http://schemas.microsoft.com/office/powerpoint/2010/main" val="70980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192F-9C0E-3270-7203-6078D380860C}"/>
              </a:ext>
            </a:extLst>
          </p:cNvPr>
          <p:cNvSpPr>
            <a:spLocks noGrp="1"/>
          </p:cNvSpPr>
          <p:nvPr>
            <p:ph type="title"/>
          </p:nvPr>
        </p:nvSpPr>
        <p:spPr/>
        <p:txBody>
          <a:bodyPr/>
          <a:lstStyle/>
          <a:p>
            <a:r>
              <a:rPr lang="en-US" dirty="0"/>
              <a:t>Control groups</a:t>
            </a:r>
          </a:p>
        </p:txBody>
      </p:sp>
      <p:sp>
        <p:nvSpPr>
          <p:cNvPr id="3" name="Content Placeholder 2">
            <a:extLst>
              <a:ext uri="{FF2B5EF4-FFF2-40B4-BE49-F238E27FC236}">
                <a16:creationId xmlns:a16="http://schemas.microsoft.com/office/drawing/2014/main" id="{500A8656-0D73-010A-CF67-D2598F1BD55A}"/>
              </a:ext>
            </a:extLst>
          </p:cNvPr>
          <p:cNvSpPr>
            <a:spLocks noGrp="1"/>
          </p:cNvSpPr>
          <p:nvPr>
            <p:ph idx="1"/>
          </p:nvPr>
        </p:nvSpPr>
        <p:spPr/>
        <p:txBody>
          <a:bodyPr>
            <a:normAutofit/>
          </a:bodyPr>
          <a:lstStyle/>
          <a:p>
            <a:r>
              <a:rPr lang="en-US" i="1" dirty="0"/>
              <a:t>Goal of intervention for control groups</a:t>
            </a:r>
            <a:r>
              <a:rPr lang="en-US" dirty="0"/>
              <a:t>: maintain similar length and salience of SSI, but with innocuous information:</a:t>
            </a:r>
          </a:p>
          <a:p>
            <a:endParaRPr lang="en-US" dirty="0"/>
          </a:p>
          <a:p>
            <a:r>
              <a:rPr lang="en-US" b="1" dirty="0"/>
              <a:t>Geography</a:t>
            </a:r>
            <a:r>
              <a:rPr lang="en-US" dirty="0"/>
              <a:t>: info about the geographic distribution of child SSI recipients across the U.S.</a:t>
            </a:r>
          </a:p>
          <a:p>
            <a:endParaRPr lang="en-US" dirty="0"/>
          </a:p>
          <a:p>
            <a:r>
              <a:rPr lang="en-US" b="1" dirty="0"/>
              <a:t>History</a:t>
            </a:r>
            <a:r>
              <a:rPr lang="en-US" dirty="0"/>
              <a:t>: info about the history of the SSI program</a:t>
            </a:r>
          </a:p>
          <a:p>
            <a:endParaRPr lang="en-US" dirty="0"/>
          </a:p>
          <a:p>
            <a:r>
              <a:rPr lang="en-US" dirty="0"/>
              <a:t>Front and end of video kept the same</a:t>
            </a:r>
          </a:p>
        </p:txBody>
      </p:sp>
      <p:sp>
        <p:nvSpPr>
          <p:cNvPr id="5" name="Slide Number Placeholder 4">
            <a:extLst>
              <a:ext uri="{FF2B5EF4-FFF2-40B4-BE49-F238E27FC236}">
                <a16:creationId xmlns:a16="http://schemas.microsoft.com/office/drawing/2014/main" id="{FCABA368-96C3-7D19-93E5-E3D0C2E4C004}"/>
              </a:ext>
            </a:extLst>
          </p:cNvPr>
          <p:cNvSpPr>
            <a:spLocks noGrp="1"/>
          </p:cNvSpPr>
          <p:nvPr>
            <p:ph type="sldNum" sz="quarter" idx="12"/>
          </p:nvPr>
        </p:nvSpPr>
        <p:spPr/>
        <p:txBody>
          <a:bodyPr/>
          <a:lstStyle/>
          <a:p>
            <a:fld id="{BDD097D0-BFF2-415D-AE6F-44503BFEBFAF}" type="slidenum">
              <a:rPr lang="en-US" smtClean="0"/>
              <a:t>33</a:t>
            </a:fld>
            <a:endParaRPr lang="en-US"/>
          </a:p>
        </p:txBody>
      </p:sp>
    </p:spTree>
    <p:extLst>
      <p:ext uri="{BB962C8B-B14F-4D97-AF65-F5344CB8AC3E}">
        <p14:creationId xmlns:p14="http://schemas.microsoft.com/office/powerpoint/2010/main" val="352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159390-1FF0-1368-1841-0630153A44BD}"/>
              </a:ext>
            </a:extLst>
          </p:cNvPr>
          <p:cNvPicPr>
            <a:picLocks noChangeAspect="1"/>
          </p:cNvPicPr>
          <p:nvPr/>
        </p:nvPicPr>
        <p:blipFill>
          <a:blip r:embed="rId2"/>
          <a:stretch>
            <a:fillRect/>
          </a:stretch>
        </p:blipFill>
        <p:spPr>
          <a:xfrm>
            <a:off x="883921" y="-60960"/>
            <a:ext cx="10040958" cy="6926096"/>
          </a:xfrm>
          <a:prstGeom prst="rect">
            <a:avLst/>
          </a:prstGeom>
        </p:spPr>
      </p:pic>
      <p:sp>
        <p:nvSpPr>
          <p:cNvPr id="4" name="Slide Number Placeholder 3">
            <a:extLst>
              <a:ext uri="{FF2B5EF4-FFF2-40B4-BE49-F238E27FC236}">
                <a16:creationId xmlns:a16="http://schemas.microsoft.com/office/drawing/2014/main" id="{849567B3-AE1E-5C8E-3197-284C6BE5B992}"/>
              </a:ext>
            </a:extLst>
          </p:cNvPr>
          <p:cNvSpPr>
            <a:spLocks noGrp="1"/>
          </p:cNvSpPr>
          <p:nvPr>
            <p:ph type="sldNum" sz="quarter" idx="12"/>
          </p:nvPr>
        </p:nvSpPr>
        <p:spPr/>
        <p:txBody>
          <a:bodyPr/>
          <a:lstStyle/>
          <a:p>
            <a:fld id="{BDD097D0-BFF2-415D-AE6F-44503BFEBFAF}" type="slidenum">
              <a:rPr lang="en-US" smtClean="0"/>
              <a:t>34</a:t>
            </a:fld>
            <a:endParaRPr lang="en-US"/>
          </a:p>
        </p:txBody>
      </p:sp>
    </p:spTree>
    <p:extLst>
      <p:ext uri="{BB962C8B-B14F-4D97-AF65-F5344CB8AC3E}">
        <p14:creationId xmlns:p14="http://schemas.microsoft.com/office/powerpoint/2010/main" val="2295553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2A67-6F42-43C7-DBED-3E371AA4A251}"/>
              </a:ext>
            </a:extLst>
          </p:cNvPr>
          <p:cNvSpPr>
            <a:spLocks noGrp="1"/>
          </p:cNvSpPr>
          <p:nvPr>
            <p:ph type="title"/>
          </p:nvPr>
        </p:nvSpPr>
        <p:spPr/>
        <p:txBody>
          <a:bodyPr/>
          <a:lstStyle/>
          <a:p>
            <a:r>
              <a:rPr lang="en-US" dirty="0"/>
              <a:t>Primary outcomes: parents’ investments in human capital</a:t>
            </a:r>
          </a:p>
        </p:txBody>
      </p:sp>
      <p:graphicFrame>
        <p:nvGraphicFramePr>
          <p:cNvPr id="4" name="Table 4">
            <a:extLst>
              <a:ext uri="{FF2B5EF4-FFF2-40B4-BE49-F238E27FC236}">
                <a16:creationId xmlns:a16="http://schemas.microsoft.com/office/drawing/2014/main" id="{38DE6F87-2BC0-3E4B-95BA-F3182892F509}"/>
              </a:ext>
            </a:extLst>
          </p:cNvPr>
          <p:cNvGraphicFramePr>
            <a:graphicFrameLocks noGrp="1"/>
          </p:cNvGraphicFramePr>
          <p:nvPr>
            <p:ph idx="1"/>
            <p:extLst>
              <p:ext uri="{D42A27DB-BD31-4B8C-83A1-F6EECF244321}">
                <p14:modId xmlns:p14="http://schemas.microsoft.com/office/powerpoint/2010/main" val="3598263201"/>
              </p:ext>
            </p:extLst>
          </p:nvPr>
        </p:nvGraphicFramePr>
        <p:xfrm>
          <a:off x="838200" y="1825625"/>
          <a:ext cx="10515597" cy="4724258"/>
        </p:xfrm>
        <a:graphic>
          <a:graphicData uri="http://schemas.openxmlformats.org/drawingml/2006/table">
            <a:tbl>
              <a:tblPr firstRow="1" bandRow="1">
                <a:tableStyleId>{6E25E649-3F16-4E02-A733-19D2CDBF48F0}</a:tableStyleId>
              </a:tblPr>
              <a:tblGrid>
                <a:gridCol w="1671735">
                  <a:extLst>
                    <a:ext uri="{9D8B030D-6E8A-4147-A177-3AD203B41FA5}">
                      <a16:colId xmlns:a16="http://schemas.microsoft.com/office/drawing/2014/main" val="3692341004"/>
                    </a:ext>
                  </a:extLst>
                </a:gridCol>
                <a:gridCol w="3721532">
                  <a:extLst>
                    <a:ext uri="{9D8B030D-6E8A-4147-A177-3AD203B41FA5}">
                      <a16:colId xmlns:a16="http://schemas.microsoft.com/office/drawing/2014/main" val="3943870553"/>
                    </a:ext>
                  </a:extLst>
                </a:gridCol>
                <a:gridCol w="5122330">
                  <a:extLst>
                    <a:ext uri="{9D8B030D-6E8A-4147-A177-3AD203B41FA5}">
                      <a16:colId xmlns:a16="http://schemas.microsoft.com/office/drawing/2014/main" val="1453050514"/>
                    </a:ext>
                  </a:extLst>
                </a:gridCol>
              </a:tblGrid>
              <a:tr h="1462969">
                <a:tc>
                  <a:txBody>
                    <a:bodyPr/>
                    <a:lstStyle/>
                    <a:p>
                      <a:endParaRPr lang="en-US" sz="2800" dirty="0"/>
                    </a:p>
                  </a:txBody>
                  <a:tcPr/>
                </a:tc>
                <a:tc>
                  <a:txBody>
                    <a:bodyPr/>
                    <a:lstStyle/>
                    <a:p>
                      <a:r>
                        <a:rPr lang="en-US" sz="2800" dirty="0"/>
                        <a:t>Temporal (time cost) – through “Resource Center”</a:t>
                      </a:r>
                    </a:p>
                  </a:txBody>
                  <a:tcPr/>
                </a:tc>
                <a:tc>
                  <a:txBody>
                    <a:bodyPr/>
                    <a:lstStyle/>
                    <a:p>
                      <a:r>
                        <a:rPr lang="en-US" sz="2800" dirty="0"/>
                        <a:t>Financial ($ cost) – outside “Resource Center”</a:t>
                      </a:r>
                    </a:p>
                  </a:txBody>
                  <a:tcPr/>
                </a:tc>
                <a:extLst>
                  <a:ext uri="{0D108BD9-81ED-4DB2-BD59-A6C34878D82A}">
                    <a16:rowId xmlns:a16="http://schemas.microsoft.com/office/drawing/2014/main" val="3060085083"/>
                  </a:ext>
                </a:extLst>
              </a:tr>
              <a:tr h="1462969">
                <a:tc>
                  <a:txBody>
                    <a:bodyPr/>
                    <a:lstStyle/>
                    <a:p>
                      <a:r>
                        <a:rPr lang="en-US" sz="2800" b="1" dirty="0">
                          <a:solidFill>
                            <a:schemeClr val="bg1"/>
                          </a:solidFill>
                        </a:rPr>
                        <a:t>Education</a:t>
                      </a:r>
                    </a:p>
                  </a:txBody>
                  <a:tcPr>
                    <a:solidFill>
                      <a:schemeClr val="accent1"/>
                    </a:solidFill>
                  </a:tcPr>
                </a:tc>
                <a:tc>
                  <a:txBody>
                    <a:bodyPr/>
                    <a:lstStyle/>
                    <a:p>
                      <a:r>
                        <a:rPr lang="en-US" sz="2800" b="0" dirty="0"/>
                        <a:t>Enrolling in </a:t>
                      </a:r>
                      <a:r>
                        <a:rPr lang="en-US" sz="2800" b="1" dirty="0"/>
                        <a:t>online </a:t>
                      </a:r>
                      <a:r>
                        <a:rPr lang="en-US" sz="2800" b="1" u="sng" dirty="0"/>
                        <a:t>math courses</a:t>
                      </a:r>
                      <a:r>
                        <a:rPr lang="en-US" sz="2800" b="1" dirty="0"/>
                        <a:t> </a:t>
                      </a:r>
                      <a:r>
                        <a:rPr lang="en-US" sz="2800" b="0" dirty="0"/>
                        <a:t>tailored to student’s grade</a:t>
                      </a:r>
                      <a:r>
                        <a:rPr lang="en-US" sz="2800" dirty="0"/>
                        <a:t> </a:t>
                      </a:r>
                    </a:p>
                  </a:txBody>
                  <a:tcPr/>
                </a:tc>
                <a:tc>
                  <a:txBody>
                    <a:bodyPr/>
                    <a:lstStyle/>
                    <a:p>
                      <a:r>
                        <a:rPr lang="en-US" sz="2800" dirty="0"/>
                        <a:t>Choosing </a:t>
                      </a:r>
                      <a:r>
                        <a:rPr lang="en-US" sz="2800" b="1" dirty="0"/>
                        <a:t>$300 of one-on-one </a:t>
                      </a:r>
                      <a:r>
                        <a:rPr lang="en-US" sz="2800" b="1" u="sng" dirty="0"/>
                        <a:t>tutoring</a:t>
                      </a:r>
                      <a:r>
                        <a:rPr lang="en-US" sz="2800" b="1" dirty="0"/>
                        <a:t> over $50 cash </a:t>
                      </a:r>
                      <a:r>
                        <a:rPr lang="en-US" sz="2800" dirty="0"/>
                        <a:t>in survey lottery</a:t>
                      </a:r>
                    </a:p>
                  </a:txBody>
                  <a:tcPr/>
                </a:tc>
                <a:extLst>
                  <a:ext uri="{0D108BD9-81ED-4DB2-BD59-A6C34878D82A}">
                    <a16:rowId xmlns:a16="http://schemas.microsoft.com/office/drawing/2014/main" val="949626707"/>
                  </a:ext>
                </a:extLst>
              </a:tr>
              <a:tr h="1462969">
                <a:tc>
                  <a:txBody>
                    <a:bodyPr/>
                    <a:lstStyle/>
                    <a:p>
                      <a:r>
                        <a:rPr lang="en-US" sz="2800" b="1" dirty="0">
                          <a:solidFill>
                            <a:schemeClr val="bg1"/>
                          </a:solidFill>
                        </a:rPr>
                        <a:t>Employ-</a:t>
                      </a:r>
                      <a:r>
                        <a:rPr lang="en-US" sz="2800" b="1" dirty="0" err="1">
                          <a:solidFill>
                            <a:schemeClr val="bg1"/>
                          </a:solidFill>
                        </a:rPr>
                        <a:t>ment</a:t>
                      </a:r>
                      <a:endParaRPr lang="en-US" sz="2800" b="1" dirty="0">
                        <a:solidFill>
                          <a:schemeClr val="bg1"/>
                        </a:solidFill>
                      </a:endParaRPr>
                    </a:p>
                  </a:txBody>
                  <a:tcPr>
                    <a:solidFill>
                      <a:schemeClr val="accent1"/>
                    </a:solidFill>
                  </a:tcPr>
                </a:tc>
                <a:tc>
                  <a:txBody>
                    <a:bodyPr/>
                    <a:lstStyle/>
                    <a:p>
                      <a:r>
                        <a:rPr lang="en-US" sz="2800" b="0" dirty="0"/>
                        <a:t>Enrolling in </a:t>
                      </a:r>
                      <a:r>
                        <a:rPr lang="en-US" sz="2800" b="1" u="sng" dirty="0"/>
                        <a:t>job training</a:t>
                      </a:r>
                      <a:r>
                        <a:rPr lang="en-US" sz="2800" u="sng" dirty="0"/>
                        <a:t> </a:t>
                      </a:r>
                      <a:r>
                        <a:rPr lang="en-US" sz="2800" dirty="0"/>
                        <a:t>offered by state vocational rehabilitation agencies</a:t>
                      </a:r>
                    </a:p>
                  </a:txBody>
                  <a:tcPr/>
                </a:tc>
                <a:tc>
                  <a:txBody>
                    <a:bodyPr/>
                    <a:lstStyle/>
                    <a:p>
                      <a:r>
                        <a:rPr lang="en-US" sz="2800" dirty="0"/>
                        <a:t>Choosing </a:t>
                      </a:r>
                      <a:r>
                        <a:rPr lang="en-US" sz="2800" b="1" dirty="0"/>
                        <a:t>$35 cash + </a:t>
                      </a:r>
                      <a:r>
                        <a:rPr lang="en-US" sz="2800" b="1" u="sng" dirty="0"/>
                        <a:t>career guide book</a:t>
                      </a:r>
                      <a:r>
                        <a:rPr lang="en-US" sz="2800" b="1" u="none" dirty="0"/>
                        <a:t> (</a:t>
                      </a:r>
                      <a:r>
                        <a:rPr lang="en-US" sz="2800" b="1" dirty="0"/>
                        <a:t>worth $16) over $40 cash </a:t>
                      </a:r>
                      <a:r>
                        <a:rPr lang="en-US" sz="2800" b="0" dirty="0"/>
                        <a:t>in survey payment</a:t>
                      </a:r>
                    </a:p>
                  </a:txBody>
                  <a:tcPr/>
                </a:tc>
                <a:extLst>
                  <a:ext uri="{0D108BD9-81ED-4DB2-BD59-A6C34878D82A}">
                    <a16:rowId xmlns:a16="http://schemas.microsoft.com/office/drawing/2014/main" val="1574842649"/>
                  </a:ext>
                </a:extLst>
              </a:tr>
            </a:tbl>
          </a:graphicData>
        </a:graphic>
      </p:graphicFrame>
      <p:sp>
        <p:nvSpPr>
          <p:cNvPr id="5" name="Slide Number Placeholder 4">
            <a:extLst>
              <a:ext uri="{FF2B5EF4-FFF2-40B4-BE49-F238E27FC236}">
                <a16:creationId xmlns:a16="http://schemas.microsoft.com/office/drawing/2014/main" id="{21D01AB4-A379-999F-96E8-794CA44D1DD3}"/>
              </a:ext>
            </a:extLst>
          </p:cNvPr>
          <p:cNvSpPr>
            <a:spLocks noGrp="1"/>
          </p:cNvSpPr>
          <p:nvPr>
            <p:ph type="sldNum" sz="quarter" idx="12"/>
          </p:nvPr>
        </p:nvSpPr>
        <p:spPr/>
        <p:txBody>
          <a:bodyPr/>
          <a:lstStyle/>
          <a:p>
            <a:fld id="{BDD097D0-BFF2-415D-AE6F-44503BFEBFAF}" type="slidenum">
              <a:rPr lang="en-US" smtClean="0"/>
              <a:t>35</a:t>
            </a:fld>
            <a:endParaRPr lang="en-US"/>
          </a:p>
        </p:txBody>
      </p:sp>
    </p:spTree>
    <p:extLst>
      <p:ext uri="{BB962C8B-B14F-4D97-AF65-F5344CB8AC3E}">
        <p14:creationId xmlns:p14="http://schemas.microsoft.com/office/powerpoint/2010/main" val="2103446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19DE-6281-0B6C-EAD8-0767B55035CA}"/>
              </a:ext>
            </a:extLst>
          </p:cNvPr>
          <p:cNvSpPr>
            <a:spLocks noGrp="1"/>
          </p:cNvSpPr>
          <p:nvPr>
            <p:ph type="title"/>
          </p:nvPr>
        </p:nvSpPr>
        <p:spPr/>
        <p:txBody>
          <a:bodyPr/>
          <a:lstStyle/>
          <a:p>
            <a:r>
              <a:rPr lang="en-US" dirty="0"/>
              <a:t>Secondary outcomes (survey)</a:t>
            </a:r>
          </a:p>
        </p:txBody>
      </p:sp>
      <p:sp>
        <p:nvSpPr>
          <p:cNvPr id="3" name="Content Placeholder 2">
            <a:extLst>
              <a:ext uri="{FF2B5EF4-FFF2-40B4-BE49-F238E27FC236}">
                <a16:creationId xmlns:a16="http://schemas.microsoft.com/office/drawing/2014/main" id="{7E17AFC3-C430-B6D6-E332-8CF55C586EDC}"/>
              </a:ext>
            </a:extLst>
          </p:cNvPr>
          <p:cNvSpPr>
            <a:spLocks noGrp="1"/>
          </p:cNvSpPr>
          <p:nvPr>
            <p:ph idx="1"/>
          </p:nvPr>
        </p:nvSpPr>
        <p:spPr/>
        <p:txBody>
          <a:bodyPr/>
          <a:lstStyle/>
          <a:p>
            <a:r>
              <a:rPr lang="en-US" dirty="0"/>
              <a:t>Parents’ intentions for children to </a:t>
            </a:r>
            <a:r>
              <a:rPr lang="en-US" b="1" dirty="0"/>
              <a:t>attend college</a:t>
            </a:r>
          </a:p>
          <a:p>
            <a:endParaRPr lang="en-US" dirty="0"/>
          </a:p>
          <a:p>
            <a:r>
              <a:rPr lang="en-US" dirty="0"/>
              <a:t>Parents’ intentions for children to </a:t>
            </a:r>
            <a:r>
              <a:rPr lang="en-US" b="1" dirty="0"/>
              <a:t>work in young adulthood</a:t>
            </a:r>
            <a:r>
              <a:rPr lang="en-US" dirty="0"/>
              <a:t>. </a:t>
            </a:r>
          </a:p>
          <a:p>
            <a:endParaRPr lang="en-US" dirty="0"/>
          </a:p>
          <a:p>
            <a:r>
              <a:rPr lang="en-US" dirty="0"/>
              <a:t>Parents’ interest in </a:t>
            </a:r>
            <a:r>
              <a:rPr lang="en-US" b="1" dirty="0"/>
              <a:t>saving for their child’s future </a:t>
            </a:r>
          </a:p>
          <a:p>
            <a:pPr lvl="1"/>
            <a:r>
              <a:rPr lang="en-US" dirty="0"/>
              <a:t>Provide info on ABLE savings accounts in the Resource Center</a:t>
            </a:r>
          </a:p>
          <a:p>
            <a:pPr lvl="1"/>
            <a:r>
              <a:rPr lang="en-US" i="1" dirty="0"/>
              <a:t>Outcome</a:t>
            </a:r>
            <a:r>
              <a:rPr lang="en-US" dirty="0"/>
              <a:t>: requesting an email for how to sign up</a:t>
            </a:r>
          </a:p>
        </p:txBody>
      </p:sp>
      <p:sp>
        <p:nvSpPr>
          <p:cNvPr id="5" name="Slide Number Placeholder 4">
            <a:extLst>
              <a:ext uri="{FF2B5EF4-FFF2-40B4-BE49-F238E27FC236}">
                <a16:creationId xmlns:a16="http://schemas.microsoft.com/office/drawing/2014/main" id="{773607C1-2381-E634-8B64-3DE5EC1BA45E}"/>
              </a:ext>
            </a:extLst>
          </p:cNvPr>
          <p:cNvSpPr>
            <a:spLocks noGrp="1"/>
          </p:cNvSpPr>
          <p:nvPr>
            <p:ph type="sldNum" sz="quarter" idx="12"/>
          </p:nvPr>
        </p:nvSpPr>
        <p:spPr/>
        <p:txBody>
          <a:bodyPr/>
          <a:lstStyle/>
          <a:p>
            <a:fld id="{BDD097D0-BFF2-415D-AE6F-44503BFEBFAF}" type="slidenum">
              <a:rPr lang="en-US" smtClean="0"/>
              <a:t>36</a:t>
            </a:fld>
            <a:endParaRPr lang="en-US"/>
          </a:p>
        </p:txBody>
      </p:sp>
    </p:spTree>
    <p:extLst>
      <p:ext uri="{BB962C8B-B14F-4D97-AF65-F5344CB8AC3E}">
        <p14:creationId xmlns:p14="http://schemas.microsoft.com/office/powerpoint/2010/main" val="1063843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F243-C4D4-08B8-A13F-D7B6E9B939C4}"/>
              </a:ext>
            </a:extLst>
          </p:cNvPr>
          <p:cNvSpPr>
            <a:spLocks noGrp="1"/>
          </p:cNvSpPr>
          <p:nvPr>
            <p:ph type="title"/>
          </p:nvPr>
        </p:nvSpPr>
        <p:spPr/>
        <p:txBody>
          <a:bodyPr/>
          <a:lstStyle/>
          <a:p>
            <a:r>
              <a:rPr lang="en-US" dirty="0"/>
              <a:t>Strengths: outcome measurement</a:t>
            </a:r>
          </a:p>
        </p:txBody>
      </p:sp>
      <p:sp>
        <p:nvSpPr>
          <p:cNvPr id="3" name="Content Placeholder 2">
            <a:extLst>
              <a:ext uri="{FF2B5EF4-FFF2-40B4-BE49-F238E27FC236}">
                <a16:creationId xmlns:a16="http://schemas.microsoft.com/office/drawing/2014/main" id="{A2E27FCC-0F35-235A-8E51-65D96D3A4657}"/>
              </a:ext>
            </a:extLst>
          </p:cNvPr>
          <p:cNvSpPr>
            <a:spLocks noGrp="1"/>
          </p:cNvSpPr>
          <p:nvPr>
            <p:ph idx="1"/>
          </p:nvPr>
        </p:nvSpPr>
        <p:spPr/>
        <p:txBody>
          <a:bodyPr>
            <a:normAutofit fontScale="92500" lnSpcReduction="20000"/>
          </a:bodyPr>
          <a:lstStyle/>
          <a:p>
            <a:r>
              <a:rPr lang="en-US" dirty="0"/>
              <a:t>Primary outcomes intend to capture </a:t>
            </a:r>
            <a:r>
              <a:rPr lang="en-US" i="1" dirty="0"/>
              <a:t>different channels </a:t>
            </a:r>
            <a:r>
              <a:rPr lang="en-US" dirty="0"/>
              <a:t>of possible effects</a:t>
            </a:r>
          </a:p>
          <a:p>
            <a:endParaRPr lang="en-US" dirty="0"/>
          </a:p>
          <a:p>
            <a:r>
              <a:rPr lang="en-US" dirty="0"/>
              <a:t> Outcomes were selected based on extensive pilots and focus groups &amp; calibrated for power</a:t>
            </a:r>
          </a:p>
          <a:p>
            <a:pPr lvl="1"/>
            <a:r>
              <a:rPr lang="en-US" dirty="0"/>
              <a:t>E.g. in pilots about half preferred $300 in tutoring to $50 cash</a:t>
            </a:r>
          </a:p>
          <a:p>
            <a:endParaRPr lang="en-US" dirty="0"/>
          </a:p>
          <a:p>
            <a:r>
              <a:rPr lang="en-US" dirty="0"/>
              <a:t>Can show that participants value these resources</a:t>
            </a:r>
          </a:p>
          <a:p>
            <a:pPr lvl="1"/>
            <a:r>
              <a:rPr lang="en-US" dirty="0"/>
              <a:t>Revealed preference: 30% take-up among control group</a:t>
            </a:r>
          </a:p>
          <a:p>
            <a:pPr lvl="1"/>
            <a:r>
              <a:rPr lang="en-US" dirty="0"/>
              <a:t>For 3 of 4 outcomes, most parents say the resource would be “extremely” useful</a:t>
            </a:r>
          </a:p>
          <a:p>
            <a:pPr lvl="1"/>
            <a:endParaRPr lang="en-US" dirty="0"/>
          </a:p>
          <a:p>
            <a:r>
              <a:rPr lang="en-US" dirty="0"/>
              <a:t>Evidence supports that outcomes (e.g. job training) are worthwhile, economically meaningful investments</a:t>
            </a:r>
          </a:p>
        </p:txBody>
      </p:sp>
      <p:sp>
        <p:nvSpPr>
          <p:cNvPr id="5" name="Slide Number Placeholder 4">
            <a:extLst>
              <a:ext uri="{FF2B5EF4-FFF2-40B4-BE49-F238E27FC236}">
                <a16:creationId xmlns:a16="http://schemas.microsoft.com/office/drawing/2014/main" id="{42B9FDA8-8568-776E-0827-162A061CBC1E}"/>
              </a:ext>
            </a:extLst>
          </p:cNvPr>
          <p:cNvSpPr>
            <a:spLocks noGrp="1"/>
          </p:cNvSpPr>
          <p:nvPr>
            <p:ph type="sldNum" sz="quarter" idx="12"/>
          </p:nvPr>
        </p:nvSpPr>
        <p:spPr/>
        <p:txBody>
          <a:bodyPr/>
          <a:lstStyle/>
          <a:p>
            <a:fld id="{BDD097D0-BFF2-415D-AE6F-44503BFEBFAF}" type="slidenum">
              <a:rPr lang="en-US" smtClean="0"/>
              <a:t>37</a:t>
            </a:fld>
            <a:endParaRPr lang="en-US"/>
          </a:p>
        </p:txBody>
      </p:sp>
    </p:spTree>
    <p:extLst>
      <p:ext uri="{BB962C8B-B14F-4D97-AF65-F5344CB8AC3E}">
        <p14:creationId xmlns:p14="http://schemas.microsoft.com/office/powerpoint/2010/main" val="3937197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B504-FDF1-1707-CA93-37A20AB7D71A}"/>
              </a:ext>
            </a:extLst>
          </p:cNvPr>
          <p:cNvSpPr>
            <a:spLocks noGrp="1"/>
          </p:cNvSpPr>
          <p:nvPr>
            <p:ph type="title"/>
          </p:nvPr>
        </p:nvSpPr>
        <p:spPr/>
        <p:txBody>
          <a:bodyPr/>
          <a:lstStyle/>
          <a:p>
            <a:r>
              <a:rPr lang="en-US" dirty="0"/>
              <a:t>Discussion: outcome measurement</a:t>
            </a:r>
          </a:p>
        </p:txBody>
      </p:sp>
      <p:sp>
        <p:nvSpPr>
          <p:cNvPr id="3" name="Content Placeholder 2">
            <a:extLst>
              <a:ext uri="{FF2B5EF4-FFF2-40B4-BE49-F238E27FC236}">
                <a16:creationId xmlns:a16="http://schemas.microsoft.com/office/drawing/2014/main" id="{3443AF3D-262B-883A-01E0-A8A3945B2125}"/>
              </a:ext>
            </a:extLst>
          </p:cNvPr>
          <p:cNvSpPr>
            <a:spLocks noGrp="1"/>
          </p:cNvSpPr>
          <p:nvPr>
            <p:ph idx="1"/>
          </p:nvPr>
        </p:nvSpPr>
        <p:spPr/>
        <p:txBody>
          <a:bodyPr>
            <a:normAutofit/>
          </a:bodyPr>
          <a:lstStyle/>
          <a:p>
            <a:r>
              <a:rPr lang="en-US" dirty="0"/>
              <a:t>What if families still don’t value these offered resources?</a:t>
            </a:r>
          </a:p>
          <a:p>
            <a:pPr lvl="1"/>
            <a:r>
              <a:rPr lang="en-US" dirty="0"/>
              <a:t>E.g. if families’ desired investments in human capital are more “lumpy”</a:t>
            </a:r>
          </a:p>
          <a:p>
            <a:pPr lvl="1"/>
            <a:endParaRPr lang="en-US" dirty="0"/>
          </a:p>
          <a:p>
            <a:r>
              <a:rPr lang="en-US" dirty="0"/>
              <a:t>Minor concern: perceived likelihood of winning tutoring vs. cash, based on what other people might be choosing?</a:t>
            </a:r>
          </a:p>
          <a:p>
            <a:endParaRPr lang="en-US" dirty="0"/>
          </a:p>
          <a:p>
            <a:r>
              <a:rPr lang="en-US" dirty="0"/>
              <a:t>This makes me almost more interested in the secondary outcomes</a:t>
            </a:r>
          </a:p>
          <a:p>
            <a:pPr lvl="1"/>
            <a:r>
              <a:rPr lang="en-US" dirty="0"/>
              <a:t>Although there’s a clear argument against using stated beliefs</a:t>
            </a:r>
          </a:p>
        </p:txBody>
      </p:sp>
      <p:sp>
        <p:nvSpPr>
          <p:cNvPr id="5" name="Slide Number Placeholder 4">
            <a:extLst>
              <a:ext uri="{FF2B5EF4-FFF2-40B4-BE49-F238E27FC236}">
                <a16:creationId xmlns:a16="http://schemas.microsoft.com/office/drawing/2014/main" id="{4DCB409E-429F-356E-1AED-055D445ABF26}"/>
              </a:ext>
            </a:extLst>
          </p:cNvPr>
          <p:cNvSpPr>
            <a:spLocks noGrp="1"/>
          </p:cNvSpPr>
          <p:nvPr>
            <p:ph type="sldNum" sz="quarter" idx="12"/>
          </p:nvPr>
        </p:nvSpPr>
        <p:spPr/>
        <p:txBody>
          <a:bodyPr/>
          <a:lstStyle/>
          <a:p>
            <a:fld id="{BDD097D0-BFF2-415D-AE6F-44503BFEBFAF}" type="slidenum">
              <a:rPr lang="en-US" smtClean="0"/>
              <a:t>38</a:t>
            </a:fld>
            <a:endParaRPr lang="en-US"/>
          </a:p>
        </p:txBody>
      </p:sp>
    </p:spTree>
    <p:extLst>
      <p:ext uri="{BB962C8B-B14F-4D97-AF65-F5344CB8AC3E}">
        <p14:creationId xmlns:p14="http://schemas.microsoft.com/office/powerpoint/2010/main" val="1857042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B2AA-7BE7-8E6F-F2DA-CE9277CE5DEA}"/>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0DDF315E-EDB6-52E4-6DE4-FCC2A60CEEA0}"/>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B45747A1-F855-1106-95B7-ACF0FFCD7538}"/>
              </a:ext>
            </a:extLst>
          </p:cNvPr>
          <p:cNvSpPr>
            <a:spLocks noGrp="1"/>
          </p:cNvSpPr>
          <p:nvPr>
            <p:ph type="sldNum" sz="quarter" idx="12"/>
          </p:nvPr>
        </p:nvSpPr>
        <p:spPr/>
        <p:txBody>
          <a:bodyPr/>
          <a:lstStyle/>
          <a:p>
            <a:fld id="{BDD097D0-BFF2-415D-AE6F-44503BFEBFAF}" type="slidenum">
              <a:rPr lang="en-US" smtClean="0"/>
              <a:t>39</a:t>
            </a:fld>
            <a:endParaRPr lang="en-US"/>
          </a:p>
        </p:txBody>
      </p:sp>
    </p:spTree>
    <p:extLst>
      <p:ext uri="{BB962C8B-B14F-4D97-AF65-F5344CB8AC3E}">
        <p14:creationId xmlns:p14="http://schemas.microsoft.com/office/powerpoint/2010/main" val="55454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EC077C-8311-8F4A-A737-4829F5D14C3C}"/>
                  </a:ext>
                </a:extLst>
              </p:cNvPr>
              <p:cNvSpPr>
                <a:spLocks noGrp="1"/>
              </p:cNvSpPr>
              <p:nvPr>
                <p:ph idx="1"/>
              </p:nvPr>
            </p:nvSpPr>
            <p:spPr>
              <a:xfrm>
                <a:off x="741496" y="2541967"/>
                <a:ext cx="10515600" cy="4351338"/>
              </a:xfrm>
            </p:spPr>
            <p:txBody>
              <a:bodyPr>
                <a:normAutofit lnSpcReduction="10000"/>
              </a:bodyPr>
              <a:lstStyle/>
              <a:p>
                <a:endParaRPr lang="en-US" dirty="0"/>
              </a:p>
              <a:p>
                <a:endParaRPr lang="en-US" dirty="0"/>
              </a:p>
              <a:p>
                <a:endParaRPr lang="en-US" dirty="0"/>
              </a:p>
              <a:p>
                <a:endParaRPr lang="en-US" b="1" dirty="0"/>
              </a:p>
              <a:p>
                <a:r>
                  <a:rPr lang="en-US" dirty="0"/>
                  <a:t>Agents choose schooling </a:t>
                </a:r>
                <a:r>
                  <a:rPr lang="en-US" i="1" dirty="0"/>
                  <a:t>s, </a:t>
                </a:r>
                <a:r>
                  <a:rPr lang="en-US" dirty="0"/>
                  <a:t>consumption </a:t>
                </a:r>
                <a:r>
                  <a:rPr lang="en-US" i="1" dirty="0"/>
                  <a:t>c</a:t>
                </a:r>
                <a:r>
                  <a:rPr lang="en-US" dirty="0"/>
                  <a:t>, hours worked </a:t>
                </a:r>
                <a:r>
                  <a:rPr lang="en-US" i="1" dirty="0"/>
                  <a:t>h</a:t>
                </a:r>
                <a:endParaRPr lang="en-US" dirty="0"/>
              </a:p>
              <a:p>
                <a14:m>
                  <m:oMath xmlns:m="http://schemas.openxmlformats.org/officeDocument/2006/math">
                    <m:r>
                      <a:rPr lang="en-US" b="0" i="1" smtClean="0">
                        <a:latin typeface="Cambria Math" panose="02040503050406030204" pitchFamily="18" charset="0"/>
                      </a:rPr>
                      <m:t>𝜓</m:t>
                    </m:r>
                  </m:oMath>
                </a14:m>
                <a:r>
                  <a:rPr lang="en-US" dirty="0"/>
                  <a:t> determines elasticity of human capital investment </a:t>
                </a:r>
                <a:r>
                  <a:rPr lang="en-US" dirty="0" err="1"/>
                  <a:t>w.r.t.</a:t>
                </a:r>
                <a:r>
                  <a:rPr lang="en-US" dirty="0"/>
                  <a:t> return to human capital; learning ability </a:t>
                </a:r>
                <a14:m>
                  <m:oMath xmlns:m="http://schemas.openxmlformats.org/officeDocument/2006/math">
                    <m:r>
                      <a:rPr lang="en-US" b="0" i="1" smtClean="0">
                        <a:latin typeface="Cambria Math" panose="02040503050406030204" pitchFamily="18" charset="0"/>
                      </a:rPr>
                      <m:t>𝜅</m:t>
                    </m:r>
                  </m:oMath>
                </a14:m>
                <a:endParaRPr lang="en-US" dirty="0"/>
              </a:p>
              <a:p>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 </m:t>
                    </m:r>
                    <m:r>
                      <a:rPr lang="en-US" b="0" i="1" smtClean="0">
                        <a:latin typeface="Cambria Math" panose="02040503050406030204" pitchFamily="18" charset="0"/>
                      </a:rPr>
                      <m:t>𝜙</m:t>
                    </m:r>
                  </m:oMath>
                </a14:m>
                <a:r>
                  <a:rPr lang="en-US" dirty="0"/>
                  <a:t>: disutility of work parameters</a:t>
                </a:r>
              </a:p>
              <a:p>
                <a:r>
                  <a:rPr lang="en-US" dirty="0"/>
                  <a:t>Probability of survival </a:t>
                </a:r>
                <a14:m>
                  <m:oMath xmlns:m="http://schemas.openxmlformats.org/officeDocument/2006/math">
                    <m:r>
                      <a:rPr lang="en-US" b="0" i="1" smtClean="0">
                        <a:latin typeface="Cambria Math" panose="02040503050406030204" pitchFamily="18" charset="0"/>
                      </a:rPr>
                      <m:t>𝛿</m:t>
                    </m:r>
                  </m:oMath>
                </a14:m>
                <a:r>
                  <a:rPr lang="en-US" dirty="0"/>
                  <a:t>, discount factor </a:t>
                </a:r>
                <a14:m>
                  <m:oMath xmlns:m="http://schemas.openxmlformats.org/officeDocument/2006/math">
                    <m:r>
                      <a:rPr lang="en-US" b="0" i="1" smtClean="0">
                        <a:latin typeface="Cambria Math" panose="02040503050406030204" pitchFamily="18" charset="0"/>
                      </a:rPr>
                      <m:t>𝛽</m:t>
                    </m:r>
                  </m:oMath>
                </a14:m>
                <a:r>
                  <a:rPr lang="en-US" dirty="0"/>
                  <a:t>, period </a:t>
                </a:r>
                <a:r>
                  <a:rPr lang="en-US" i="1" dirty="0"/>
                  <a:t>a</a:t>
                </a:r>
              </a:p>
            </p:txBody>
          </p:sp>
        </mc:Choice>
        <mc:Fallback>
          <p:sp>
            <p:nvSpPr>
              <p:cNvPr id="3" name="Content Placeholder 2">
                <a:extLst>
                  <a:ext uri="{FF2B5EF4-FFF2-40B4-BE49-F238E27FC236}">
                    <a16:creationId xmlns:a16="http://schemas.microsoft.com/office/drawing/2014/main" id="{03EC077C-8311-8F4A-A737-4829F5D14C3C}"/>
                  </a:ext>
                </a:extLst>
              </p:cNvPr>
              <p:cNvSpPr>
                <a:spLocks noGrp="1" noRot="1" noChangeAspect="1" noMove="1" noResize="1" noEditPoints="1" noAdjustHandles="1" noChangeArrowheads="1" noChangeShapeType="1" noTextEdit="1"/>
              </p:cNvSpPr>
              <p:nvPr>
                <p:ph idx="1"/>
              </p:nvPr>
            </p:nvSpPr>
            <p:spPr>
              <a:xfrm>
                <a:off x="741496" y="2541967"/>
                <a:ext cx="10515600" cy="4351338"/>
              </a:xfrm>
              <a:blipFill>
                <a:blip r:embed="rId2"/>
                <a:stretch>
                  <a:fillRect l="-104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69B6714-8CB5-2B23-AF3B-91C3930AF1E3}"/>
              </a:ext>
            </a:extLst>
          </p:cNvPr>
          <p:cNvPicPr>
            <a:picLocks noChangeAspect="1"/>
          </p:cNvPicPr>
          <p:nvPr/>
        </p:nvPicPr>
        <p:blipFill>
          <a:blip r:embed="rId3"/>
          <a:stretch>
            <a:fillRect/>
          </a:stretch>
        </p:blipFill>
        <p:spPr>
          <a:xfrm>
            <a:off x="741496" y="703101"/>
            <a:ext cx="9671052" cy="1300662"/>
          </a:xfrm>
          <a:prstGeom prst="rect">
            <a:avLst/>
          </a:prstGeom>
        </p:spPr>
      </p:pic>
      <p:pic>
        <p:nvPicPr>
          <p:cNvPr id="6" name="Picture 5">
            <a:extLst>
              <a:ext uri="{FF2B5EF4-FFF2-40B4-BE49-F238E27FC236}">
                <a16:creationId xmlns:a16="http://schemas.microsoft.com/office/drawing/2014/main" id="{58725D39-8A2A-7EDC-10E6-A9E21D865285}"/>
              </a:ext>
            </a:extLst>
          </p:cNvPr>
          <p:cNvPicPr>
            <a:picLocks noChangeAspect="1"/>
          </p:cNvPicPr>
          <p:nvPr/>
        </p:nvPicPr>
        <p:blipFill>
          <a:blip r:embed="rId4"/>
          <a:stretch>
            <a:fillRect/>
          </a:stretch>
        </p:blipFill>
        <p:spPr>
          <a:xfrm>
            <a:off x="3025683" y="2758604"/>
            <a:ext cx="5538106" cy="940940"/>
          </a:xfrm>
          <a:prstGeom prst="rect">
            <a:avLst/>
          </a:prstGeom>
        </p:spPr>
      </p:pic>
      <p:pic>
        <p:nvPicPr>
          <p:cNvPr id="8" name="Picture 7">
            <a:extLst>
              <a:ext uri="{FF2B5EF4-FFF2-40B4-BE49-F238E27FC236}">
                <a16:creationId xmlns:a16="http://schemas.microsoft.com/office/drawing/2014/main" id="{80D62D90-3977-56A1-9753-A042DF122C65}"/>
              </a:ext>
            </a:extLst>
          </p:cNvPr>
          <p:cNvPicPr>
            <a:picLocks noChangeAspect="1"/>
          </p:cNvPicPr>
          <p:nvPr/>
        </p:nvPicPr>
        <p:blipFill>
          <a:blip r:embed="rId5"/>
          <a:stretch>
            <a:fillRect/>
          </a:stretch>
        </p:blipFill>
        <p:spPr>
          <a:xfrm>
            <a:off x="1117367" y="2916438"/>
            <a:ext cx="1188823" cy="518205"/>
          </a:xfrm>
          <a:prstGeom prst="rect">
            <a:avLst/>
          </a:prstGeom>
        </p:spPr>
      </p:pic>
      <p:sp>
        <p:nvSpPr>
          <p:cNvPr id="11" name="Title 1">
            <a:extLst>
              <a:ext uri="{FF2B5EF4-FFF2-40B4-BE49-F238E27FC236}">
                <a16:creationId xmlns:a16="http://schemas.microsoft.com/office/drawing/2014/main" id="{65332944-6C48-21A7-4C3C-1D6739579C97}"/>
              </a:ext>
            </a:extLst>
          </p:cNvPr>
          <p:cNvSpPr txBox="1">
            <a:spLocks/>
          </p:cNvSpPr>
          <p:nvPr/>
        </p:nvSpPr>
        <p:spPr>
          <a:xfrm>
            <a:off x="676274" y="-870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Model details (Heathcote et al. 2017)</a:t>
            </a:r>
            <a:endParaRPr lang="en-US" dirty="0"/>
          </a:p>
        </p:txBody>
      </p:sp>
      <p:sp>
        <p:nvSpPr>
          <p:cNvPr id="12" name="Left Brace 11">
            <a:extLst>
              <a:ext uri="{FF2B5EF4-FFF2-40B4-BE49-F238E27FC236}">
                <a16:creationId xmlns:a16="http://schemas.microsoft.com/office/drawing/2014/main" id="{B5F0568B-4BDE-28D3-C5AC-F0CDA857E57D}"/>
              </a:ext>
            </a:extLst>
          </p:cNvPr>
          <p:cNvSpPr/>
          <p:nvPr/>
        </p:nvSpPr>
        <p:spPr>
          <a:xfrm rot="16200000">
            <a:off x="7473587" y="2844604"/>
            <a:ext cx="261257" cy="1919149"/>
          </a:xfrm>
          <a:prstGeom prst="leftBrace">
            <a:avLst/>
          </a:prstGeom>
          <a:ln w="38100">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2872510-5C03-E2E3-CDAA-92871390B163}"/>
              </a:ext>
            </a:extLst>
          </p:cNvPr>
          <p:cNvSpPr txBox="1"/>
          <p:nvPr/>
        </p:nvSpPr>
        <p:spPr>
          <a:xfrm>
            <a:off x="6749143" y="3934807"/>
            <a:ext cx="1919149" cy="369332"/>
          </a:xfrm>
          <a:prstGeom prst="rect">
            <a:avLst/>
          </a:prstGeom>
          <a:noFill/>
          <a:ln>
            <a:noFill/>
          </a:ln>
        </p:spPr>
        <p:txBody>
          <a:bodyPr wrap="square" rtlCol="0">
            <a:spAutoFit/>
          </a:bodyPr>
          <a:lstStyle/>
          <a:p>
            <a:r>
              <a:rPr lang="en-US" dirty="0">
                <a:solidFill>
                  <a:schemeClr val="accent1">
                    <a:lumMod val="50000"/>
                  </a:schemeClr>
                </a:solidFill>
              </a:rPr>
              <a:t>Disutility of work</a:t>
            </a:r>
          </a:p>
        </p:txBody>
      </p:sp>
      <p:sp>
        <p:nvSpPr>
          <p:cNvPr id="14" name="Left Brace 13">
            <a:extLst>
              <a:ext uri="{FF2B5EF4-FFF2-40B4-BE49-F238E27FC236}">
                <a16:creationId xmlns:a16="http://schemas.microsoft.com/office/drawing/2014/main" id="{448D4FE4-1107-501E-E64D-8CF8E1876D65}"/>
              </a:ext>
            </a:extLst>
          </p:cNvPr>
          <p:cNvSpPr/>
          <p:nvPr/>
        </p:nvSpPr>
        <p:spPr>
          <a:xfrm rot="16200000">
            <a:off x="4108269" y="712717"/>
            <a:ext cx="261257" cy="2582090"/>
          </a:xfrm>
          <a:prstGeom prst="leftBrace">
            <a:avLst/>
          </a:prstGeom>
          <a:ln w="38100">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CEFA21F-CD01-CE7D-B0DB-BADE807D06A1}"/>
              </a:ext>
            </a:extLst>
          </p:cNvPr>
          <p:cNvSpPr txBox="1"/>
          <p:nvPr/>
        </p:nvSpPr>
        <p:spPr>
          <a:xfrm>
            <a:off x="2625635" y="2197655"/>
            <a:ext cx="3148149" cy="369332"/>
          </a:xfrm>
          <a:prstGeom prst="rect">
            <a:avLst/>
          </a:prstGeom>
          <a:noFill/>
          <a:ln>
            <a:noFill/>
          </a:ln>
        </p:spPr>
        <p:txBody>
          <a:bodyPr wrap="square" rtlCol="0">
            <a:spAutoFit/>
          </a:bodyPr>
          <a:lstStyle/>
          <a:p>
            <a:pPr algn="ctr"/>
            <a:r>
              <a:rPr lang="en-US" dirty="0">
                <a:solidFill>
                  <a:schemeClr val="accent1">
                    <a:lumMod val="50000"/>
                  </a:schemeClr>
                </a:solidFill>
              </a:rPr>
              <a:t>Disutility of schooling today</a:t>
            </a:r>
          </a:p>
        </p:txBody>
      </p:sp>
      <p:sp>
        <p:nvSpPr>
          <p:cNvPr id="16" name="Left Brace 15">
            <a:extLst>
              <a:ext uri="{FF2B5EF4-FFF2-40B4-BE49-F238E27FC236}">
                <a16:creationId xmlns:a16="http://schemas.microsoft.com/office/drawing/2014/main" id="{24D451C6-E450-6843-1B2F-E57C919CC230}"/>
              </a:ext>
            </a:extLst>
          </p:cNvPr>
          <p:cNvSpPr/>
          <p:nvPr/>
        </p:nvSpPr>
        <p:spPr>
          <a:xfrm rot="16200000">
            <a:off x="8041822" y="-53468"/>
            <a:ext cx="261257" cy="4172497"/>
          </a:xfrm>
          <a:prstGeom prst="leftBrace">
            <a:avLst/>
          </a:prstGeom>
          <a:ln w="38100">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2E0B287-A8B9-F9E8-3F6D-7F4630249964}"/>
              </a:ext>
            </a:extLst>
          </p:cNvPr>
          <p:cNvSpPr txBox="1"/>
          <p:nvPr/>
        </p:nvSpPr>
        <p:spPr>
          <a:xfrm>
            <a:off x="6984274" y="2098582"/>
            <a:ext cx="2582091" cy="369332"/>
          </a:xfrm>
          <a:prstGeom prst="rect">
            <a:avLst/>
          </a:prstGeom>
          <a:noFill/>
          <a:ln>
            <a:noFill/>
          </a:ln>
        </p:spPr>
        <p:txBody>
          <a:bodyPr wrap="square" rtlCol="0">
            <a:spAutoFit/>
          </a:bodyPr>
          <a:lstStyle/>
          <a:p>
            <a:pPr algn="ctr"/>
            <a:r>
              <a:rPr lang="en-US" dirty="0">
                <a:solidFill>
                  <a:schemeClr val="accent1">
                    <a:lumMod val="50000"/>
                  </a:schemeClr>
                </a:solidFill>
              </a:rPr>
              <a:t>Future utility streams</a:t>
            </a:r>
          </a:p>
        </p:txBody>
      </p:sp>
      <p:sp>
        <p:nvSpPr>
          <p:cNvPr id="4" name="Slide Number Placeholder 3">
            <a:extLst>
              <a:ext uri="{FF2B5EF4-FFF2-40B4-BE49-F238E27FC236}">
                <a16:creationId xmlns:a16="http://schemas.microsoft.com/office/drawing/2014/main" id="{527375C2-53EE-A27A-BA10-5EBD5019ADDF}"/>
              </a:ext>
            </a:extLst>
          </p:cNvPr>
          <p:cNvSpPr>
            <a:spLocks noGrp="1"/>
          </p:cNvSpPr>
          <p:nvPr>
            <p:ph type="sldNum" sz="quarter" idx="12"/>
          </p:nvPr>
        </p:nvSpPr>
        <p:spPr/>
        <p:txBody>
          <a:bodyPr/>
          <a:lstStyle/>
          <a:p>
            <a:fld id="{BDD097D0-BFF2-415D-AE6F-44503BFEBFAF}" type="slidenum">
              <a:rPr lang="en-US" smtClean="0"/>
              <a:t>4</a:t>
            </a:fld>
            <a:endParaRPr lang="en-US"/>
          </a:p>
        </p:txBody>
      </p:sp>
    </p:spTree>
    <p:extLst>
      <p:ext uri="{BB962C8B-B14F-4D97-AF65-F5344CB8AC3E}">
        <p14:creationId xmlns:p14="http://schemas.microsoft.com/office/powerpoint/2010/main" val="2675662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C52F-C09F-9D9F-A892-F2A0CD5112B5}"/>
              </a:ext>
            </a:extLst>
          </p:cNvPr>
          <p:cNvSpPr>
            <a:spLocks noGrp="1"/>
          </p:cNvSpPr>
          <p:nvPr>
            <p:ph type="title"/>
          </p:nvPr>
        </p:nvSpPr>
        <p:spPr/>
        <p:txBody>
          <a:bodyPr/>
          <a:lstStyle/>
          <a:p>
            <a:r>
              <a:rPr lang="en-US" dirty="0"/>
              <a:t>Immediate “outcomes” checking that videos were understood</a:t>
            </a:r>
          </a:p>
        </p:txBody>
      </p:sp>
      <p:sp>
        <p:nvSpPr>
          <p:cNvPr id="3" name="Content Placeholder 2">
            <a:extLst>
              <a:ext uri="{FF2B5EF4-FFF2-40B4-BE49-F238E27FC236}">
                <a16:creationId xmlns:a16="http://schemas.microsoft.com/office/drawing/2014/main" id="{FB1508F9-2C7A-9F3E-C125-F85694721C1E}"/>
              </a:ext>
            </a:extLst>
          </p:cNvPr>
          <p:cNvSpPr>
            <a:spLocks noGrp="1"/>
          </p:cNvSpPr>
          <p:nvPr>
            <p:ph idx="1"/>
          </p:nvPr>
        </p:nvSpPr>
        <p:spPr/>
        <p:txBody>
          <a:bodyPr/>
          <a:lstStyle/>
          <a:p>
            <a:r>
              <a:rPr lang="en-US" dirty="0"/>
              <a:t>Knowledge check questions</a:t>
            </a:r>
          </a:p>
          <a:p>
            <a:pPr lvl="1"/>
            <a:r>
              <a:rPr lang="en-US" dirty="0"/>
              <a:t>E.g. what fraction of children with their child’s removal probability were removed at age 18</a:t>
            </a:r>
          </a:p>
          <a:p>
            <a:pPr lvl="1"/>
            <a:endParaRPr lang="en-US" dirty="0"/>
          </a:p>
          <a:p>
            <a:pPr lvl="1"/>
            <a:endParaRPr lang="en-US" dirty="0"/>
          </a:p>
          <a:p>
            <a:r>
              <a:rPr lang="en-US" dirty="0">
                <a:latin typeface="Trirong" panose="00000500000000000000" pitchFamily="2" charset="-34"/>
                <a:cs typeface="Trirong" panose="00000500000000000000" pitchFamily="2" charset="-34"/>
              </a:rPr>
              <a:t>≈</a:t>
            </a:r>
            <a:r>
              <a:rPr lang="en-US" dirty="0"/>
              <a:t>75% answer correctly on first round</a:t>
            </a:r>
          </a:p>
          <a:p>
            <a:endParaRPr lang="en-US" dirty="0"/>
          </a:p>
          <a:p>
            <a:endParaRPr lang="en-US" dirty="0"/>
          </a:p>
          <a:p>
            <a:r>
              <a:rPr lang="en-US" dirty="0">
                <a:latin typeface="Trirong" panose="00000500000000000000" pitchFamily="2" charset="-34"/>
                <a:cs typeface="Trirong" panose="00000500000000000000" pitchFamily="2" charset="-34"/>
              </a:rPr>
              <a:t>≈</a:t>
            </a:r>
            <a:r>
              <a:rPr lang="en-US" dirty="0"/>
              <a:t>96% answer correctly on second round</a:t>
            </a:r>
          </a:p>
        </p:txBody>
      </p:sp>
      <p:sp>
        <p:nvSpPr>
          <p:cNvPr id="5" name="Slide Number Placeholder 4">
            <a:extLst>
              <a:ext uri="{FF2B5EF4-FFF2-40B4-BE49-F238E27FC236}">
                <a16:creationId xmlns:a16="http://schemas.microsoft.com/office/drawing/2014/main" id="{FA32B2E8-DAB6-DE39-693F-45B3F121C095}"/>
              </a:ext>
            </a:extLst>
          </p:cNvPr>
          <p:cNvSpPr>
            <a:spLocks noGrp="1"/>
          </p:cNvSpPr>
          <p:nvPr>
            <p:ph type="sldNum" sz="quarter" idx="12"/>
          </p:nvPr>
        </p:nvSpPr>
        <p:spPr/>
        <p:txBody>
          <a:bodyPr/>
          <a:lstStyle/>
          <a:p>
            <a:fld id="{BDD097D0-BFF2-415D-AE6F-44503BFEBFAF}" type="slidenum">
              <a:rPr lang="en-US" smtClean="0"/>
              <a:t>40</a:t>
            </a:fld>
            <a:endParaRPr lang="en-US"/>
          </a:p>
        </p:txBody>
      </p:sp>
    </p:spTree>
    <p:extLst>
      <p:ext uri="{BB962C8B-B14F-4D97-AF65-F5344CB8AC3E}">
        <p14:creationId xmlns:p14="http://schemas.microsoft.com/office/powerpoint/2010/main" val="1776706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E68A5-FC2A-C853-C8F4-CE7EFD4167E9}"/>
              </a:ext>
            </a:extLst>
          </p:cNvPr>
          <p:cNvSpPr>
            <a:spLocks noGrp="1"/>
          </p:cNvSpPr>
          <p:nvPr>
            <p:ph type="title"/>
          </p:nvPr>
        </p:nvSpPr>
        <p:spPr/>
        <p:txBody>
          <a:bodyPr/>
          <a:lstStyle/>
          <a:p>
            <a:r>
              <a:rPr lang="en-US" dirty="0"/>
              <a:t>First stage: treated parents update beliefs based on info</a:t>
            </a:r>
          </a:p>
        </p:txBody>
      </p:sp>
      <p:sp>
        <p:nvSpPr>
          <p:cNvPr id="3" name="Content Placeholder 2">
            <a:extLst>
              <a:ext uri="{FF2B5EF4-FFF2-40B4-BE49-F238E27FC236}">
                <a16:creationId xmlns:a16="http://schemas.microsoft.com/office/drawing/2014/main" id="{46FB1970-7AE9-F0BD-0AEA-FE51DB26E49E}"/>
              </a:ext>
            </a:extLst>
          </p:cNvPr>
          <p:cNvSpPr>
            <a:spLocks noGrp="1"/>
          </p:cNvSpPr>
          <p:nvPr>
            <p:ph idx="1"/>
          </p:nvPr>
        </p:nvSpPr>
        <p:spPr/>
        <p:txBody>
          <a:bodyPr/>
          <a:lstStyle/>
          <a:p>
            <a:r>
              <a:rPr lang="en-US" dirty="0"/>
              <a:t>Perceived likelihood of removal (-20 pp)</a:t>
            </a:r>
          </a:p>
          <a:p>
            <a:endParaRPr lang="en-US" dirty="0"/>
          </a:p>
        </p:txBody>
      </p:sp>
      <p:pic>
        <p:nvPicPr>
          <p:cNvPr id="5" name="Picture 4">
            <a:extLst>
              <a:ext uri="{FF2B5EF4-FFF2-40B4-BE49-F238E27FC236}">
                <a16:creationId xmlns:a16="http://schemas.microsoft.com/office/drawing/2014/main" id="{BA0BE1B2-FAF9-1437-C6D3-BB06D5A18A15}"/>
              </a:ext>
            </a:extLst>
          </p:cNvPr>
          <p:cNvPicPr>
            <a:picLocks noChangeAspect="1"/>
          </p:cNvPicPr>
          <p:nvPr/>
        </p:nvPicPr>
        <p:blipFill>
          <a:blip r:embed="rId2"/>
          <a:stretch>
            <a:fillRect/>
          </a:stretch>
        </p:blipFill>
        <p:spPr>
          <a:xfrm>
            <a:off x="1822047" y="2300780"/>
            <a:ext cx="8687765" cy="4361614"/>
          </a:xfrm>
          <a:prstGeom prst="rect">
            <a:avLst/>
          </a:prstGeom>
        </p:spPr>
      </p:pic>
      <p:sp>
        <p:nvSpPr>
          <p:cNvPr id="6" name="Slide Number Placeholder 5">
            <a:extLst>
              <a:ext uri="{FF2B5EF4-FFF2-40B4-BE49-F238E27FC236}">
                <a16:creationId xmlns:a16="http://schemas.microsoft.com/office/drawing/2014/main" id="{0B112EEA-317E-5E79-16CC-7E301D8E90E0}"/>
              </a:ext>
            </a:extLst>
          </p:cNvPr>
          <p:cNvSpPr>
            <a:spLocks noGrp="1"/>
          </p:cNvSpPr>
          <p:nvPr>
            <p:ph type="sldNum" sz="quarter" idx="12"/>
          </p:nvPr>
        </p:nvSpPr>
        <p:spPr/>
        <p:txBody>
          <a:bodyPr/>
          <a:lstStyle/>
          <a:p>
            <a:fld id="{BDD097D0-BFF2-415D-AE6F-44503BFEBFAF}" type="slidenum">
              <a:rPr lang="en-US" smtClean="0"/>
              <a:t>41</a:t>
            </a:fld>
            <a:endParaRPr lang="en-US"/>
          </a:p>
        </p:txBody>
      </p:sp>
    </p:spTree>
    <p:extLst>
      <p:ext uri="{BB962C8B-B14F-4D97-AF65-F5344CB8AC3E}">
        <p14:creationId xmlns:p14="http://schemas.microsoft.com/office/powerpoint/2010/main" val="1965136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7B79-964A-2643-636B-45E1E1FD1425}"/>
              </a:ext>
            </a:extLst>
          </p:cNvPr>
          <p:cNvSpPr>
            <a:spLocks noGrp="1"/>
          </p:cNvSpPr>
          <p:nvPr>
            <p:ph type="title"/>
          </p:nvPr>
        </p:nvSpPr>
        <p:spPr/>
        <p:txBody>
          <a:bodyPr/>
          <a:lstStyle/>
          <a:p>
            <a:r>
              <a:rPr lang="en-US" dirty="0"/>
              <a:t>First stage</a:t>
            </a:r>
          </a:p>
        </p:txBody>
      </p:sp>
      <p:sp>
        <p:nvSpPr>
          <p:cNvPr id="7" name="Content Placeholder 6">
            <a:extLst>
              <a:ext uri="{FF2B5EF4-FFF2-40B4-BE49-F238E27FC236}">
                <a16:creationId xmlns:a16="http://schemas.microsoft.com/office/drawing/2014/main" id="{98293FD0-3A1C-528D-FABC-060F2AA4F390}"/>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A8D2D911-7691-FC9A-6CE2-AA59FD8007D5}"/>
              </a:ext>
            </a:extLst>
          </p:cNvPr>
          <p:cNvPicPr>
            <a:picLocks noChangeAspect="1"/>
          </p:cNvPicPr>
          <p:nvPr/>
        </p:nvPicPr>
        <p:blipFill>
          <a:blip r:embed="rId2"/>
          <a:stretch>
            <a:fillRect/>
          </a:stretch>
        </p:blipFill>
        <p:spPr>
          <a:xfrm>
            <a:off x="4316137" y="240849"/>
            <a:ext cx="6868314" cy="6617151"/>
          </a:xfrm>
          <a:prstGeom prst="rect">
            <a:avLst/>
          </a:prstGeom>
        </p:spPr>
      </p:pic>
      <p:sp>
        <p:nvSpPr>
          <p:cNvPr id="10" name="Content Placeholder 5">
            <a:extLst>
              <a:ext uri="{FF2B5EF4-FFF2-40B4-BE49-F238E27FC236}">
                <a16:creationId xmlns:a16="http://schemas.microsoft.com/office/drawing/2014/main" id="{7D0A59B4-5DE4-A1B7-9952-8ACA84393E39}"/>
              </a:ext>
            </a:extLst>
          </p:cNvPr>
          <p:cNvSpPr txBox="1">
            <a:spLocks/>
          </p:cNvSpPr>
          <p:nvPr/>
        </p:nvSpPr>
        <p:spPr>
          <a:xfrm>
            <a:off x="714829" y="1814964"/>
            <a:ext cx="343195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Main reduced-form results limit to “</a:t>
            </a:r>
            <a:r>
              <a:rPr lang="en-US" dirty="0" err="1"/>
              <a:t>underestimators</a:t>
            </a:r>
            <a:r>
              <a:rPr lang="en-US" dirty="0"/>
              <a:t>”: 80% of individuals who underestimate likelihood of removal by 30pp+ </a:t>
            </a:r>
          </a:p>
        </p:txBody>
      </p:sp>
      <p:sp>
        <p:nvSpPr>
          <p:cNvPr id="4" name="Slide Number Placeholder 3">
            <a:extLst>
              <a:ext uri="{FF2B5EF4-FFF2-40B4-BE49-F238E27FC236}">
                <a16:creationId xmlns:a16="http://schemas.microsoft.com/office/drawing/2014/main" id="{CAFEBFCD-1521-B8FE-D583-E9E9BF492092}"/>
              </a:ext>
            </a:extLst>
          </p:cNvPr>
          <p:cNvSpPr>
            <a:spLocks noGrp="1"/>
          </p:cNvSpPr>
          <p:nvPr>
            <p:ph type="sldNum" sz="quarter" idx="12"/>
          </p:nvPr>
        </p:nvSpPr>
        <p:spPr/>
        <p:txBody>
          <a:bodyPr/>
          <a:lstStyle/>
          <a:p>
            <a:fld id="{BDD097D0-BFF2-415D-AE6F-44503BFEBFAF}" type="slidenum">
              <a:rPr lang="en-US" smtClean="0"/>
              <a:t>42</a:t>
            </a:fld>
            <a:endParaRPr lang="en-US"/>
          </a:p>
        </p:txBody>
      </p:sp>
    </p:spTree>
    <p:extLst>
      <p:ext uri="{BB962C8B-B14F-4D97-AF65-F5344CB8AC3E}">
        <p14:creationId xmlns:p14="http://schemas.microsoft.com/office/powerpoint/2010/main" val="3291294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2C71F-C51F-AD38-9065-952F51C0DA56}"/>
              </a:ext>
            </a:extLst>
          </p:cNvPr>
          <p:cNvSpPr>
            <a:spLocks noGrp="1"/>
          </p:cNvSpPr>
          <p:nvPr>
            <p:ph type="title"/>
          </p:nvPr>
        </p:nvSpPr>
        <p:spPr/>
        <p:txBody>
          <a:bodyPr/>
          <a:lstStyle/>
          <a:p>
            <a:r>
              <a:rPr lang="en-US" dirty="0"/>
              <a:t>First-stage: beliefs persisted in the short-run</a:t>
            </a:r>
          </a:p>
        </p:txBody>
      </p:sp>
      <p:sp>
        <p:nvSpPr>
          <p:cNvPr id="3" name="Content Placeholder 2">
            <a:extLst>
              <a:ext uri="{FF2B5EF4-FFF2-40B4-BE49-F238E27FC236}">
                <a16:creationId xmlns:a16="http://schemas.microsoft.com/office/drawing/2014/main" id="{39DB8908-0B7A-D537-BC96-CDABDF624CE4}"/>
              </a:ext>
            </a:extLst>
          </p:cNvPr>
          <p:cNvSpPr>
            <a:spLocks noGrp="1"/>
          </p:cNvSpPr>
          <p:nvPr>
            <p:ph idx="1"/>
          </p:nvPr>
        </p:nvSpPr>
        <p:spPr/>
        <p:txBody>
          <a:bodyPr>
            <a:normAutofit lnSpcReduction="10000"/>
          </a:bodyPr>
          <a:lstStyle/>
          <a:p>
            <a:r>
              <a:rPr lang="en-US" dirty="0"/>
              <a:t>End of Resource Center: asked 5-point Likert scale question about likelihood of removal</a:t>
            </a:r>
          </a:p>
          <a:p>
            <a:pPr lvl="1"/>
            <a:r>
              <a:rPr lang="en-US" dirty="0"/>
              <a:t>50% response rate among those eligible to answer question</a:t>
            </a:r>
          </a:p>
          <a:p>
            <a:pPr lvl="1"/>
            <a:endParaRPr lang="en-US" dirty="0"/>
          </a:p>
          <a:p>
            <a:r>
              <a:rPr lang="en-US" dirty="0"/>
              <a:t>Treatment effect is similar to endline survey</a:t>
            </a:r>
          </a:p>
          <a:p>
            <a:endParaRPr lang="en-US" dirty="0"/>
          </a:p>
          <a:p>
            <a:r>
              <a:rPr lang="en-US" i="1" dirty="0"/>
              <a:t>Concern: Will beliefs persist in the medium- or long-run?</a:t>
            </a:r>
          </a:p>
          <a:p>
            <a:pPr lvl="1"/>
            <a:r>
              <a:rPr lang="en-US" dirty="0"/>
              <a:t>In main experiment, this is still the same day</a:t>
            </a:r>
          </a:p>
          <a:p>
            <a:pPr lvl="1"/>
            <a:r>
              <a:rPr lang="en-US" dirty="0"/>
              <a:t>In small mechanisms experiment, this is 11 days later, on average</a:t>
            </a:r>
          </a:p>
          <a:p>
            <a:pPr lvl="1"/>
            <a:r>
              <a:rPr lang="en-US" i="1" dirty="0"/>
              <a:t>Challenge</a:t>
            </a:r>
            <a:r>
              <a:rPr lang="en-US" dirty="0"/>
              <a:t>: getting people to come back for additional survey rounds</a:t>
            </a:r>
          </a:p>
          <a:p>
            <a:pPr lvl="1"/>
            <a:endParaRPr lang="en-US" dirty="0"/>
          </a:p>
        </p:txBody>
      </p:sp>
      <p:sp>
        <p:nvSpPr>
          <p:cNvPr id="5" name="Slide Number Placeholder 4">
            <a:extLst>
              <a:ext uri="{FF2B5EF4-FFF2-40B4-BE49-F238E27FC236}">
                <a16:creationId xmlns:a16="http://schemas.microsoft.com/office/drawing/2014/main" id="{6B959538-24CC-D993-A383-FDACDB37D868}"/>
              </a:ext>
            </a:extLst>
          </p:cNvPr>
          <p:cNvSpPr>
            <a:spLocks noGrp="1"/>
          </p:cNvSpPr>
          <p:nvPr>
            <p:ph type="sldNum" sz="quarter" idx="12"/>
          </p:nvPr>
        </p:nvSpPr>
        <p:spPr/>
        <p:txBody>
          <a:bodyPr/>
          <a:lstStyle/>
          <a:p>
            <a:fld id="{BDD097D0-BFF2-415D-AE6F-44503BFEBFAF}" type="slidenum">
              <a:rPr lang="en-US" smtClean="0"/>
              <a:t>43</a:t>
            </a:fld>
            <a:endParaRPr lang="en-US"/>
          </a:p>
        </p:txBody>
      </p:sp>
    </p:spTree>
    <p:extLst>
      <p:ext uri="{BB962C8B-B14F-4D97-AF65-F5344CB8AC3E}">
        <p14:creationId xmlns:p14="http://schemas.microsoft.com/office/powerpoint/2010/main" val="185255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9BF0-A0CD-5DBA-D0D9-97A7EC8E48F0}"/>
              </a:ext>
            </a:extLst>
          </p:cNvPr>
          <p:cNvSpPr>
            <a:spLocks noGrp="1"/>
          </p:cNvSpPr>
          <p:nvPr>
            <p:ph type="title"/>
          </p:nvPr>
        </p:nvSpPr>
        <p:spPr/>
        <p:txBody>
          <a:bodyPr/>
          <a:lstStyle/>
          <a:p>
            <a:r>
              <a:rPr lang="en-US" dirty="0"/>
              <a:t>First stage robustness: beliefs affect slightly different intermediate outcomes</a:t>
            </a:r>
          </a:p>
        </p:txBody>
      </p:sp>
      <p:sp>
        <p:nvSpPr>
          <p:cNvPr id="3" name="Content Placeholder 2">
            <a:extLst>
              <a:ext uri="{FF2B5EF4-FFF2-40B4-BE49-F238E27FC236}">
                <a16:creationId xmlns:a16="http://schemas.microsoft.com/office/drawing/2014/main" id="{6AAC3EC1-7A6B-398A-3165-EC624666AD3B}"/>
              </a:ext>
            </a:extLst>
          </p:cNvPr>
          <p:cNvSpPr>
            <a:spLocks noGrp="1"/>
          </p:cNvSpPr>
          <p:nvPr>
            <p:ph idx="1"/>
          </p:nvPr>
        </p:nvSpPr>
        <p:spPr/>
        <p:txBody>
          <a:bodyPr>
            <a:normAutofit lnSpcReduction="10000"/>
          </a:bodyPr>
          <a:lstStyle/>
          <a:p>
            <a:r>
              <a:rPr lang="en-US" u="sng" dirty="0"/>
              <a:t>Small mechanism experiment</a:t>
            </a:r>
            <a:r>
              <a:rPr lang="en-US" dirty="0"/>
              <a:t>: N = 1,000 </a:t>
            </a:r>
            <a:r>
              <a:rPr lang="en-US" dirty="0">
                <a:sym typeface="Wingdings" panose="05000000000000000000" pitchFamily="2" charset="2"/>
              </a:rPr>
              <a:t> 14% response rate </a:t>
            </a:r>
          </a:p>
          <a:p>
            <a:pPr lvl="1"/>
            <a:endParaRPr lang="en-US" dirty="0"/>
          </a:p>
          <a:p>
            <a:pPr lvl="1"/>
            <a:endParaRPr lang="en-US" dirty="0"/>
          </a:p>
          <a:p>
            <a:r>
              <a:rPr lang="en-US" dirty="0"/>
              <a:t>Treatment increased demand for a </a:t>
            </a:r>
            <a:r>
              <a:rPr lang="en-US" b="1" dirty="0"/>
              <a:t>hypothetical insurance product </a:t>
            </a:r>
            <a:r>
              <a:rPr lang="en-US" dirty="0"/>
              <a:t>to insure against the loss of SSI benefits (</a:t>
            </a:r>
            <a:r>
              <a:rPr lang="en-US" b="1" dirty="0"/>
              <a:t>+10 pp</a:t>
            </a:r>
            <a:r>
              <a:rPr lang="en-US" dirty="0"/>
              <a:t>)</a:t>
            </a:r>
          </a:p>
          <a:p>
            <a:endParaRPr lang="en-US" dirty="0"/>
          </a:p>
          <a:p>
            <a:r>
              <a:rPr lang="en-US" dirty="0"/>
              <a:t>Treated group has </a:t>
            </a:r>
            <a:r>
              <a:rPr lang="en-US" b="1" dirty="0"/>
              <a:t>more negative emotions</a:t>
            </a:r>
          </a:p>
          <a:p>
            <a:pPr lvl="1"/>
            <a:r>
              <a:rPr lang="en-US" dirty="0"/>
              <a:t>More likely to report feeling “discouraged”</a:t>
            </a:r>
          </a:p>
          <a:p>
            <a:pPr lvl="1"/>
            <a:r>
              <a:rPr lang="en-US" dirty="0"/>
              <a:t>Less likely to report feeling “hopeful”</a:t>
            </a:r>
          </a:p>
          <a:p>
            <a:pPr lvl="1"/>
            <a:r>
              <a:rPr lang="en-US" dirty="0">
                <a:latin typeface="Trirong" panose="00000500000000000000" pitchFamily="2" charset="-34"/>
                <a:cs typeface="Trirong" panose="00000500000000000000" pitchFamily="2" charset="-34"/>
              </a:rPr>
              <a:t>→</a:t>
            </a:r>
            <a:r>
              <a:rPr lang="en-US" dirty="0"/>
              <a:t> possible effects of interventions on parent mental health in LR?  </a:t>
            </a:r>
          </a:p>
          <a:p>
            <a:endParaRPr lang="en-US" dirty="0"/>
          </a:p>
        </p:txBody>
      </p:sp>
      <p:sp>
        <p:nvSpPr>
          <p:cNvPr id="5" name="Slide Number Placeholder 4">
            <a:extLst>
              <a:ext uri="{FF2B5EF4-FFF2-40B4-BE49-F238E27FC236}">
                <a16:creationId xmlns:a16="http://schemas.microsoft.com/office/drawing/2014/main" id="{AD87EA8D-BE6D-0B1C-D1A3-ABB28CC8BC73}"/>
              </a:ext>
            </a:extLst>
          </p:cNvPr>
          <p:cNvSpPr>
            <a:spLocks noGrp="1"/>
          </p:cNvSpPr>
          <p:nvPr>
            <p:ph type="sldNum" sz="quarter" idx="12"/>
          </p:nvPr>
        </p:nvSpPr>
        <p:spPr/>
        <p:txBody>
          <a:bodyPr/>
          <a:lstStyle/>
          <a:p>
            <a:fld id="{BDD097D0-BFF2-415D-AE6F-44503BFEBFAF}" type="slidenum">
              <a:rPr lang="en-US" smtClean="0"/>
              <a:t>44</a:t>
            </a:fld>
            <a:endParaRPr lang="en-US"/>
          </a:p>
        </p:txBody>
      </p:sp>
    </p:spTree>
    <p:extLst>
      <p:ext uri="{BB962C8B-B14F-4D97-AF65-F5344CB8AC3E}">
        <p14:creationId xmlns:p14="http://schemas.microsoft.com/office/powerpoint/2010/main" val="2261844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EE9BA2-D21C-B3CF-285D-5BAE08E95A51}"/>
              </a:ext>
            </a:extLst>
          </p:cNvPr>
          <p:cNvPicPr>
            <a:picLocks noChangeAspect="1"/>
          </p:cNvPicPr>
          <p:nvPr/>
        </p:nvPicPr>
        <p:blipFill>
          <a:blip r:embed="rId2"/>
          <a:stretch>
            <a:fillRect/>
          </a:stretch>
        </p:blipFill>
        <p:spPr>
          <a:xfrm>
            <a:off x="1555829" y="2506662"/>
            <a:ext cx="9080339" cy="4351338"/>
          </a:xfrm>
          <a:prstGeom prst="rect">
            <a:avLst/>
          </a:prstGeom>
        </p:spPr>
      </p:pic>
      <p:pic>
        <p:nvPicPr>
          <p:cNvPr id="8" name="Picture 7">
            <a:extLst>
              <a:ext uri="{FF2B5EF4-FFF2-40B4-BE49-F238E27FC236}">
                <a16:creationId xmlns:a16="http://schemas.microsoft.com/office/drawing/2014/main" id="{71F245C5-EEF9-8939-8206-C20694D30DB0}"/>
              </a:ext>
            </a:extLst>
          </p:cNvPr>
          <p:cNvPicPr>
            <a:picLocks noChangeAspect="1"/>
          </p:cNvPicPr>
          <p:nvPr/>
        </p:nvPicPr>
        <p:blipFill>
          <a:blip r:embed="rId3"/>
          <a:stretch>
            <a:fillRect/>
          </a:stretch>
        </p:blipFill>
        <p:spPr>
          <a:xfrm>
            <a:off x="3602720" y="-222426"/>
            <a:ext cx="4986559" cy="2804258"/>
          </a:xfrm>
          <a:prstGeom prst="rect">
            <a:avLst/>
          </a:prstGeom>
        </p:spPr>
      </p:pic>
      <p:sp>
        <p:nvSpPr>
          <p:cNvPr id="5" name="Slide Number Placeholder 4">
            <a:extLst>
              <a:ext uri="{FF2B5EF4-FFF2-40B4-BE49-F238E27FC236}">
                <a16:creationId xmlns:a16="http://schemas.microsoft.com/office/drawing/2014/main" id="{133255AA-B205-8488-0DFA-E4BCFA0F3932}"/>
              </a:ext>
            </a:extLst>
          </p:cNvPr>
          <p:cNvSpPr>
            <a:spLocks noGrp="1"/>
          </p:cNvSpPr>
          <p:nvPr>
            <p:ph type="sldNum" sz="quarter" idx="12"/>
          </p:nvPr>
        </p:nvSpPr>
        <p:spPr/>
        <p:txBody>
          <a:bodyPr/>
          <a:lstStyle/>
          <a:p>
            <a:fld id="{BDD097D0-BFF2-415D-AE6F-44503BFEBFAF}" type="slidenum">
              <a:rPr lang="en-US" smtClean="0"/>
              <a:t>45</a:t>
            </a:fld>
            <a:endParaRPr lang="en-US"/>
          </a:p>
        </p:txBody>
      </p:sp>
    </p:spTree>
    <p:extLst>
      <p:ext uri="{BB962C8B-B14F-4D97-AF65-F5344CB8AC3E}">
        <p14:creationId xmlns:p14="http://schemas.microsoft.com/office/powerpoint/2010/main" val="397991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E01-E727-BFF9-6D7E-F9160AA65AD3}"/>
              </a:ext>
            </a:extLst>
          </p:cNvPr>
          <p:cNvSpPr>
            <a:spLocks noGrp="1"/>
          </p:cNvSpPr>
          <p:nvPr>
            <p:ph type="title"/>
          </p:nvPr>
        </p:nvSpPr>
        <p:spPr/>
        <p:txBody>
          <a:bodyPr/>
          <a:lstStyle/>
          <a:p>
            <a:r>
              <a:rPr lang="en-US" dirty="0"/>
              <a:t>Zero effect on investments in children’s human capital</a:t>
            </a:r>
          </a:p>
        </p:txBody>
      </p:sp>
      <p:sp>
        <p:nvSpPr>
          <p:cNvPr id="3" name="Content Placeholder 2">
            <a:extLst>
              <a:ext uri="{FF2B5EF4-FFF2-40B4-BE49-F238E27FC236}">
                <a16:creationId xmlns:a16="http://schemas.microsoft.com/office/drawing/2014/main" id="{4CDCD467-2950-C0F0-C86D-667746FA1FBF}"/>
              </a:ext>
            </a:extLst>
          </p:cNvPr>
          <p:cNvSpPr>
            <a:spLocks noGrp="1"/>
          </p:cNvSpPr>
          <p:nvPr>
            <p:ph idx="1"/>
          </p:nvPr>
        </p:nvSpPr>
        <p:spPr>
          <a:xfrm>
            <a:off x="718512" y="2740025"/>
            <a:ext cx="10515600" cy="4351338"/>
          </a:xfrm>
        </p:spPr>
        <p:txBody>
          <a:bodyPr>
            <a:normAutofit/>
          </a:bodyPr>
          <a:lstStyle/>
          <a:p>
            <a:endParaRPr lang="en-US" b="1"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FB0DBE5F-9CA7-6324-41D6-2343F7AF7500}"/>
              </a:ext>
            </a:extLst>
          </p:cNvPr>
          <p:cNvPicPr>
            <a:picLocks noChangeAspect="1"/>
          </p:cNvPicPr>
          <p:nvPr/>
        </p:nvPicPr>
        <p:blipFill>
          <a:blip r:embed="rId2"/>
          <a:stretch>
            <a:fillRect/>
          </a:stretch>
        </p:blipFill>
        <p:spPr>
          <a:xfrm>
            <a:off x="1159989" y="1873657"/>
            <a:ext cx="9872021" cy="4770021"/>
          </a:xfrm>
          <a:prstGeom prst="rect">
            <a:avLst/>
          </a:prstGeom>
        </p:spPr>
      </p:pic>
      <p:sp>
        <p:nvSpPr>
          <p:cNvPr id="6" name="Slide Number Placeholder 5">
            <a:extLst>
              <a:ext uri="{FF2B5EF4-FFF2-40B4-BE49-F238E27FC236}">
                <a16:creationId xmlns:a16="http://schemas.microsoft.com/office/drawing/2014/main" id="{0A0CBD84-4FE1-EBE3-70A5-0B451C9CB8C6}"/>
              </a:ext>
            </a:extLst>
          </p:cNvPr>
          <p:cNvSpPr>
            <a:spLocks noGrp="1"/>
          </p:cNvSpPr>
          <p:nvPr>
            <p:ph type="sldNum" sz="quarter" idx="12"/>
          </p:nvPr>
        </p:nvSpPr>
        <p:spPr/>
        <p:txBody>
          <a:bodyPr/>
          <a:lstStyle/>
          <a:p>
            <a:fld id="{BDD097D0-BFF2-415D-AE6F-44503BFEBFAF}" type="slidenum">
              <a:rPr lang="en-US" smtClean="0"/>
              <a:t>46</a:t>
            </a:fld>
            <a:endParaRPr lang="en-US"/>
          </a:p>
        </p:txBody>
      </p:sp>
    </p:spTree>
    <p:extLst>
      <p:ext uri="{BB962C8B-B14F-4D97-AF65-F5344CB8AC3E}">
        <p14:creationId xmlns:p14="http://schemas.microsoft.com/office/powerpoint/2010/main" val="917194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0E1EF8-1E69-FA1A-6A6E-FF8FCB73B61A}"/>
              </a:ext>
            </a:extLst>
          </p:cNvPr>
          <p:cNvPicPr>
            <a:picLocks noChangeAspect="1"/>
          </p:cNvPicPr>
          <p:nvPr/>
        </p:nvPicPr>
        <p:blipFill>
          <a:blip r:embed="rId2"/>
          <a:stretch>
            <a:fillRect/>
          </a:stretch>
        </p:blipFill>
        <p:spPr>
          <a:xfrm>
            <a:off x="1420625" y="164956"/>
            <a:ext cx="9350750" cy="6528088"/>
          </a:xfrm>
          <a:prstGeom prst="rect">
            <a:avLst/>
          </a:prstGeom>
        </p:spPr>
      </p:pic>
      <p:sp>
        <p:nvSpPr>
          <p:cNvPr id="6" name="Slide Number Placeholder 5">
            <a:extLst>
              <a:ext uri="{FF2B5EF4-FFF2-40B4-BE49-F238E27FC236}">
                <a16:creationId xmlns:a16="http://schemas.microsoft.com/office/drawing/2014/main" id="{20BB7B84-59AB-F966-088E-0D42453E61C2}"/>
              </a:ext>
            </a:extLst>
          </p:cNvPr>
          <p:cNvSpPr>
            <a:spLocks noGrp="1"/>
          </p:cNvSpPr>
          <p:nvPr>
            <p:ph type="sldNum" sz="quarter" idx="12"/>
          </p:nvPr>
        </p:nvSpPr>
        <p:spPr/>
        <p:txBody>
          <a:bodyPr/>
          <a:lstStyle/>
          <a:p>
            <a:fld id="{BDD097D0-BFF2-415D-AE6F-44503BFEBFAF}" type="slidenum">
              <a:rPr lang="en-US" smtClean="0"/>
              <a:t>47</a:t>
            </a:fld>
            <a:endParaRPr lang="en-US"/>
          </a:p>
        </p:txBody>
      </p:sp>
    </p:spTree>
    <p:extLst>
      <p:ext uri="{BB962C8B-B14F-4D97-AF65-F5344CB8AC3E}">
        <p14:creationId xmlns:p14="http://schemas.microsoft.com/office/powerpoint/2010/main" val="2059320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D2FC-83F3-4706-6304-E768FA87A93C}"/>
              </a:ext>
            </a:extLst>
          </p:cNvPr>
          <p:cNvSpPr>
            <a:spLocks noGrp="1"/>
          </p:cNvSpPr>
          <p:nvPr>
            <p:ph type="title"/>
          </p:nvPr>
        </p:nvSpPr>
        <p:spPr/>
        <p:txBody>
          <a:bodyPr/>
          <a:lstStyle/>
          <a:p>
            <a:r>
              <a:rPr lang="en-US" dirty="0"/>
              <a:t>How precise is the null effect? </a:t>
            </a:r>
          </a:p>
        </p:txBody>
      </p:sp>
      <p:sp>
        <p:nvSpPr>
          <p:cNvPr id="3" name="Content Placeholder 2">
            <a:extLst>
              <a:ext uri="{FF2B5EF4-FFF2-40B4-BE49-F238E27FC236}">
                <a16:creationId xmlns:a16="http://schemas.microsoft.com/office/drawing/2014/main" id="{DB041E25-79FB-7792-376E-429A7C9864F5}"/>
              </a:ext>
            </a:extLst>
          </p:cNvPr>
          <p:cNvSpPr>
            <a:spLocks noGrp="1"/>
          </p:cNvSpPr>
          <p:nvPr>
            <p:ph idx="1"/>
          </p:nvPr>
        </p:nvSpPr>
        <p:spPr/>
        <p:txBody>
          <a:bodyPr/>
          <a:lstStyle/>
          <a:p>
            <a:r>
              <a:rPr lang="en-US" dirty="0"/>
              <a:t>Pooled estimate can rule out that information increased take-up of the investments by more than </a:t>
            </a:r>
            <a:r>
              <a:rPr lang="en-US" b="1" dirty="0"/>
              <a:t>1.5pp</a:t>
            </a:r>
            <a:r>
              <a:rPr lang="en-US" dirty="0"/>
              <a:t>, of a base of about 29%.</a:t>
            </a:r>
          </a:p>
          <a:p>
            <a:endParaRPr lang="en-US" dirty="0"/>
          </a:p>
          <a:p>
            <a:r>
              <a:rPr lang="en-US" dirty="0"/>
              <a:t>1.5pp is small relative to differences in investments between different subgroups:</a:t>
            </a:r>
          </a:p>
          <a:p>
            <a:pPr lvl="1"/>
            <a:r>
              <a:rPr lang="en-US" dirty="0"/>
              <a:t>parents who do / do not believe college has a high return (</a:t>
            </a:r>
            <a:r>
              <a:rPr lang="en-US" b="1" dirty="0"/>
              <a:t>8 pp</a:t>
            </a:r>
            <a:r>
              <a:rPr lang="en-US" dirty="0"/>
              <a:t>)</a:t>
            </a:r>
          </a:p>
          <a:p>
            <a:pPr lvl="1"/>
            <a:r>
              <a:rPr lang="en-US" dirty="0"/>
              <a:t>Parents above / below median “it’s too early to plan for my child’s future” (</a:t>
            </a:r>
            <a:r>
              <a:rPr lang="en-US" b="1" dirty="0"/>
              <a:t>11 pp</a:t>
            </a:r>
            <a:r>
              <a:rPr lang="en-US" dirty="0"/>
              <a:t>)</a:t>
            </a:r>
          </a:p>
          <a:p>
            <a:pPr lvl="1"/>
            <a:r>
              <a:rPr lang="en-US" dirty="0"/>
              <a:t>Parents who think resources are extremely useful / not (</a:t>
            </a:r>
            <a:r>
              <a:rPr lang="en-US" b="1" dirty="0"/>
              <a:t>17 pp</a:t>
            </a:r>
            <a:r>
              <a:rPr lang="en-US" dirty="0"/>
              <a:t>)</a:t>
            </a:r>
          </a:p>
        </p:txBody>
      </p:sp>
      <p:sp>
        <p:nvSpPr>
          <p:cNvPr id="5" name="Slide Number Placeholder 4">
            <a:extLst>
              <a:ext uri="{FF2B5EF4-FFF2-40B4-BE49-F238E27FC236}">
                <a16:creationId xmlns:a16="http://schemas.microsoft.com/office/drawing/2014/main" id="{E9F73909-402D-CE1D-F2F4-03DD8354D97F}"/>
              </a:ext>
            </a:extLst>
          </p:cNvPr>
          <p:cNvSpPr>
            <a:spLocks noGrp="1"/>
          </p:cNvSpPr>
          <p:nvPr>
            <p:ph type="sldNum" sz="quarter" idx="12"/>
          </p:nvPr>
        </p:nvSpPr>
        <p:spPr/>
        <p:txBody>
          <a:bodyPr/>
          <a:lstStyle/>
          <a:p>
            <a:fld id="{BDD097D0-BFF2-415D-AE6F-44503BFEBFAF}" type="slidenum">
              <a:rPr lang="en-US" smtClean="0"/>
              <a:t>48</a:t>
            </a:fld>
            <a:endParaRPr lang="en-US"/>
          </a:p>
        </p:txBody>
      </p:sp>
    </p:spTree>
    <p:extLst>
      <p:ext uri="{BB962C8B-B14F-4D97-AF65-F5344CB8AC3E}">
        <p14:creationId xmlns:p14="http://schemas.microsoft.com/office/powerpoint/2010/main" val="11963183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F894-1476-AB46-7215-FE3E4B212AB6}"/>
              </a:ext>
            </a:extLst>
          </p:cNvPr>
          <p:cNvSpPr>
            <a:spLocks noGrp="1"/>
          </p:cNvSpPr>
          <p:nvPr>
            <p:ph type="title"/>
          </p:nvPr>
        </p:nvSpPr>
        <p:spPr/>
        <p:txBody>
          <a:bodyPr/>
          <a:lstStyle/>
          <a:p>
            <a:r>
              <a:rPr lang="en-US" dirty="0"/>
              <a:t>How precise is the null effect?</a:t>
            </a:r>
          </a:p>
        </p:txBody>
      </p:sp>
      <p:sp>
        <p:nvSpPr>
          <p:cNvPr id="3" name="Content Placeholder 2">
            <a:extLst>
              <a:ext uri="{FF2B5EF4-FFF2-40B4-BE49-F238E27FC236}">
                <a16:creationId xmlns:a16="http://schemas.microsoft.com/office/drawing/2014/main" id="{7F4EB91D-9560-FA64-FEE4-5324A667273C}"/>
              </a:ext>
            </a:extLst>
          </p:cNvPr>
          <p:cNvSpPr>
            <a:spLocks noGrp="1"/>
          </p:cNvSpPr>
          <p:nvPr>
            <p:ph idx="1"/>
          </p:nvPr>
        </p:nvSpPr>
        <p:spPr/>
        <p:txBody>
          <a:bodyPr>
            <a:normAutofit fontScale="92500" lnSpcReduction="20000"/>
          </a:bodyPr>
          <a:lstStyle/>
          <a:p>
            <a:r>
              <a:rPr lang="en-US" dirty="0"/>
              <a:t>Can rule out effects larger than </a:t>
            </a:r>
            <a:r>
              <a:rPr lang="en-US" b="1" dirty="0"/>
              <a:t>5% </a:t>
            </a:r>
          </a:p>
          <a:p>
            <a:pPr lvl="1"/>
            <a:r>
              <a:rPr lang="en-US" dirty="0"/>
              <a:t>(5% = 1.5 pp over control mean 28%, from pooled estimate)</a:t>
            </a:r>
          </a:p>
          <a:p>
            <a:endParaRPr lang="en-US" dirty="0"/>
          </a:p>
          <a:p>
            <a:r>
              <a:rPr lang="en-US" dirty="0"/>
              <a:t>A relevant model (Heathcote et al. 2017) predicts the info intervention should increase investments by </a:t>
            </a:r>
            <a:r>
              <a:rPr lang="en-US" b="1" dirty="0"/>
              <a:t>11%</a:t>
            </a:r>
          </a:p>
          <a:p>
            <a:endParaRPr lang="en-US" dirty="0"/>
          </a:p>
          <a:p>
            <a:r>
              <a:rPr lang="en-US" dirty="0"/>
              <a:t>Qualitative interviews with counselors who work with SSI families predicted positive effects</a:t>
            </a:r>
          </a:p>
          <a:p>
            <a:endParaRPr lang="en-US" dirty="0"/>
          </a:p>
          <a:p>
            <a:r>
              <a:rPr lang="en-US" dirty="0"/>
              <a:t>Expert survey</a:t>
            </a:r>
          </a:p>
          <a:p>
            <a:pPr lvl="1"/>
            <a:r>
              <a:rPr lang="en-US" dirty="0"/>
              <a:t>97% predicted a </a:t>
            </a:r>
            <a:r>
              <a:rPr lang="en-US" b="1" dirty="0"/>
              <a:t>positive</a:t>
            </a:r>
            <a:r>
              <a:rPr lang="en-US" dirty="0"/>
              <a:t> effect</a:t>
            </a:r>
          </a:p>
          <a:p>
            <a:pPr lvl="1"/>
            <a:r>
              <a:rPr lang="en-US" dirty="0"/>
              <a:t>Avg expert prediction: </a:t>
            </a:r>
            <a:r>
              <a:rPr lang="en-US" b="1" dirty="0"/>
              <a:t>34%</a:t>
            </a:r>
            <a:r>
              <a:rPr lang="en-US" dirty="0"/>
              <a:t> (14 pp)</a:t>
            </a:r>
          </a:p>
          <a:p>
            <a:endParaRPr lang="en-US" dirty="0"/>
          </a:p>
        </p:txBody>
      </p:sp>
      <p:sp>
        <p:nvSpPr>
          <p:cNvPr id="5" name="Slide Number Placeholder 4">
            <a:extLst>
              <a:ext uri="{FF2B5EF4-FFF2-40B4-BE49-F238E27FC236}">
                <a16:creationId xmlns:a16="http://schemas.microsoft.com/office/drawing/2014/main" id="{C266EBDD-8BA2-B98F-3EC8-4D535EA2ABFB}"/>
              </a:ext>
            </a:extLst>
          </p:cNvPr>
          <p:cNvSpPr>
            <a:spLocks noGrp="1"/>
          </p:cNvSpPr>
          <p:nvPr>
            <p:ph type="sldNum" sz="quarter" idx="12"/>
          </p:nvPr>
        </p:nvSpPr>
        <p:spPr/>
        <p:txBody>
          <a:bodyPr/>
          <a:lstStyle/>
          <a:p>
            <a:fld id="{BDD097D0-BFF2-415D-AE6F-44503BFEBFAF}" type="slidenum">
              <a:rPr lang="en-US" smtClean="0"/>
              <a:t>49</a:t>
            </a:fld>
            <a:endParaRPr lang="en-US"/>
          </a:p>
        </p:txBody>
      </p:sp>
    </p:spTree>
    <p:extLst>
      <p:ext uri="{BB962C8B-B14F-4D97-AF65-F5344CB8AC3E}">
        <p14:creationId xmlns:p14="http://schemas.microsoft.com/office/powerpoint/2010/main" val="384950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6ED8-0D37-D4EB-3EDE-FD846B9D5DFD}"/>
              </a:ext>
            </a:extLst>
          </p:cNvPr>
          <p:cNvSpPr>
            <a:spLocks noGrp="1"/>
          </p:cNvSpPr>
          <p:nvPr>
            <p:ph type="title"/>
          </p:nvPr>
        </p:nvSpPr>
        <p:spPr/>
        <p:txBody>
          <a:bodyPr/>
          <a:lstStyle/>
          <a:p>
            <a:r>
              <a:rPr lang="en-US" dirty="0"/>
              <a:t>Why this matters: American politics</a:t>
            </a:r>
          </a:p>
        </p:txBody>
      </p:sp>
      <p:sp>
        <p:nvSpPr>
          <p:cNvPr id="3" name="Content Placeholder 2">
            <a:extLst>
              <a:ext uri="{FF2B5EF4-FFF2-40B4-BE49-F238E27FC236}">
                <a16:creationId xmlns:a16="http://schemas.microsoft.com/office/drawing/2014/main" id="{F4A2C007-4EE3-2E77-FA28-262D550ADEBB}"/>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r>
              <a:rPr lang="en-US" dirty="0"/>
              <a:t>“Karin </a:t>
            </a:r>
            <a:r>
              <a:rPr lang="en-US" dirty="0" err="1"/>
              <a:t>Rajnicek</a:t>
            </a:r>
            <a:r>
              <a:rPr lang="en-US" dirty="0"/>
              <a:t>, a school board member, said the free [universal school lunch] program made it easy for families to ‘</a:t>
            </a:r>
            <a:r>
              <a:rPr lang="en-US" b="1" dirty="0"/>
              <a:t>become spoiled</a:t>
            </a:r>
            <a:r>
              <a:rPr lang="en-US" dirty="0"/>
              <a:t>.’”</a:t>
            </a:r>
          </a:p>
          <a:p>
            <a:endParaRPr lang="en-US" dirty="0"/>
          </a:p>
          <a:p>
            <a:r>
              <a:rPr lang="en-US" dirty="0"/>
              <a:t>“Darren Clark, assistant superintendent for business services, said there could be a ‘</a:t>
            </a:r>
            <a:r>
              <a:rPr lang="en-US" b="1" dirty="0"/>
              <a:t>slow addiction’</a:t>
            </a:r>
            <a:r>
              <a:rPr lang="en-US" dirty="0"/>
              <a:t> to the service.”</a:t>
            </a:r>
          </a:p>
          <a:p>
            <a:pPr marL="0" indent="0">
              <a:buNone/>
            </a:pPr>
            <a:r>
              <a:rPr lang="en-US" dirty="0">
                <a:solidFill>
                  <a:schemeClr val="bg1">
                    <a:lumMod val="50000"/>
                  </a:schemeClr>
                </a:solidFill>
              </a:rPr>
              <a:t>(slightly different, but related to dynamic discouragement effect)</a:t>
            </a:r>
          </a:p>
        </p:txBody>
      </p:sp>
      <p:pic>
        <p:nvPicPr>
          <p:cNvPr id="5" name="Picture 4">
            <a:extLst>
              <a:ext uri="{FF2B5EF4-FFF2-40B4-BE49-F238E27FC236}">
                <a16:creationId xmlns:a16="http://schemas.microsoft.com/office/drawing/2014/main" id="{22A3CB48-CE3A-327F-CC78-C271106AD2AA}"/>
              </a:ext>
            </a:extLst>
          </p:cNvPr>
          <p:cNvPicPr>
            <a:picLocks noChangeAspect="1"/>
          </p:cNvPicPr>
          <p:nvPr/>
        </p:nvPicPr>
        <p:blipFill>
          <a:blip r:embed="rId2"/>
          <a:stretch>
            <a:fillRect/>
          </a:stretch>
        </p:blipFill>
        <p:spPr>
          <a:xfrm>
            <a:off x="2112850" y="1301332"/>
            <a:ext cx="7716950" cy="2221771"/>
          </a:xfrm>
          <a:prstGeom prst="rect">
            <a:avLst/>
          </a:prstGeom>
        </p:spPr>
      </p:pic>
      <p:sp>
        <p:nvSpPr>
          <p:cNvPr id="6" name="Slide Number Placeholder 5">
            <a:extLst>
              <a:ext uri="{FF2B5EF4-FFF2-40B4-BE49-F238E27FC236}">
                <a16:creationId xmlns:a16="http://schemas.microsoft.com/office/drawing/2014/main" id="{1D8DE4B2-5A8A-E70D-9C60-8E13EB7856E0}"/>
              </a:ext>
            </a:extLst>
          </p:cNvPr>
          <p:cNvSpPr>
            <a:spLocks noGrp="1"/>
          </p:cNvSpPr>
          <p:nvPr>
            <p:ph type="sldNum" sz="quarter" idx="12"/>
          </p:nvPr>
        </p:nvSpPr>
        <p:spPr/>
        <p:txBody>
          <a:bodyPr/>
          <a:lstStyle/>
          <a:p>
            <a:fld id="{BDD097D0-BFF2-415D-AE6F-44503BFEBFAF}" type="slidenum">
              <a:rPr lang="en-US" smtClean="0"/>
              <a:t>5</a:t>
            </a:fld>
            <a:endParaRPr lang="en-US"/>
          </a:p>
        </p:txBody>
      </p:sp>
    </p:spTree>
    <p:extLst>
      <p:ext uri="{BB962C8B-B14F-4D97-AF65-F5344CB8AC3E}">
        <p14:creationId xmlns:p14="http://schemas.microsoft.com/office/powerpoint/2010/main" val="859082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4387-5DA9-73E1-671B-12E5DDCBE0D4}"/>
              </a:ext>
            </a:extLst>
          </p:cNvPr>
          <p:cNvSpPr>
            <a:spLocks noGrp="1"/>
          </p:cNvSpPr>
          <p:nvPr>
            <p:ph type="title"/>
          </p:nvPr>
        </p:nvSpPr>
        <p:spPr/>
        <p:txBody>
          <a:bodyPr/>
          <a:lstStyle/>
          <a:p>
            <a:r>
              <a:rPr lang="en-US" dirty="0"/>
              <a:t>How precise is the null effect? Expert survey</a:t>
            </a:r>
          </a:p>
        </p:txBody>
      </p:sp>
      <p:sp>
        <p:nvSpPr>
          <p:cNvPr id="3" name="Content Placeholder 2">
            <a:extLst>
              <a:ext uri="{FF2B5EF4-FFF2-40B4-BE49-F238E27FC236}">
                <a16:creationId xmlns:a16="http://schemas.microsoft.com/office/drawing/2014/main" id="{9C116231-9EA9-0616-941C-EB6D0623E800}"/>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CE23B54-E89A-3754-304F-1AA2BDEE77E4}"/>
              </a:ext>
            </a:extLst>
          </p:cNvPr>
          <p:cNvPicPr>
            <a:picLocks noChangeAspect="1"/>
          </p:cNvPicPr>
          <p:nvPr/>
        </p:nvPicPr>
        <p:blipFill>
          <a:blip r:embed="rId2"/>
          <a:stretch>
            <a:fillRect/>
          </a:stretch>
        </p:blipFill>
        <p:spPr>
          <a:xfrm>
            <a:off x="838200" y="1366306"/>
            <a:ext cx="9959502" cy="5369182"/>
          </a:xfrm>
          <a:prstGeom prst="rect">
            <a:avLst/>
          </a:prstGeom>
        </p:spPr>
      </p:pic>
      <p:sp>
        <p:nvSpPr>
          <p:cNvPr id="5" name="Slide Number Placeholder 4">
            <a:extLst>
              <a:ext uri="{FF2B5EF4-FFF2-40B4-BE49-F238E27FC236}">
                <a16:creationId xmlns:a16="http://schemas.microsoft.com/office/drawing/2014/main" id="{809AB88D-BF3F-5542-8BEE-177B942F60AF}"/>
              </a:ext>
            </a:extLst>
          </p:cNvPr>
          <p:cNvSpPr>
            <a:spLocks noGrp="1"/>
          </p:cNvSpPr>
          <p:nvPr>
            <p:ph type="sldNum" sz="quarter" idx="12"/>
          </p:nvPr>
        </p:nvSpPr>
        <p:spPr/>
        <p:txBody>
          <a:bodyPr/>
          <a:lstStyle/>
          <a:p>
            <a:fld id="{BDD097D0-BFF2-415D-AE6F-44503BFEBFAF}" type="slidenum">
              <a:rPr lang="en-US" smtClean="0"/>
              <a:t>50</a:t>
            </a:fld>
            <a:endParaRPr lang="en-US"/>
          </a:p>
        </p:txBody>
      </p:sp>
    </p:spTree>
    <p:extLst>
      <p:ext uri="{BB962C8B-B14F-4D97-AF65-F5344CB8AC3E}">
        <p14:creationId xmlns:p14="http://schemas.microsoft.com/office/powerpoint/2010/main" val="3131651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6D3C-F804-D435-CFA5-39EC7B633289}"/>
              </a:ext>
            </a:extLst>
          </p:cNvPr>
          <p:cNvSpPr>
            <a:spLocks noGrp="1"/>
          </p:cNvSpPr>
          <p:nvPr>
            <p:ph type="title"/>
          </p:nvPr>
        </p:nvSpPr>
        <p:spPr/>
        <p:txBody>
          <a:bodyPr/>
          <a:lstStyle/>
          <a:p>
            <a:r>
              <a:rPr lang="en-US" dirty="0"/>
              <a:t>Mechanisms</a:t>
            </a:r>
          </a:p>
        </p:txBody>
      </p:sp>
      <p:sp>
        <p:nvSpPr>
          <p:cNvPr id="3" name="Text Placeholder 2">
            <a:extLst>
              <a:ext uri="{FF2B5EF4-FFF2-40B4-BE49-F238E27FC236}">
                <a16:creationId xmlns:a16="http://schemas.microsoft.com/office/drawing/2014/main" id="{71B58E2E-4C4A-50A4-D5CE-259B4B6BAACA}"/>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13738FE8-3488-1737-AC2D-027ADF9F0C42}"/>
              </a:ext>
            </a:extLst>
          </p:cNvPr>
          <p:cNvSpPr>
            <a:spLocks noGrp="1"/>
          </p:cNvSpPr>
          <p:nvPr>
            <p:ph type="sldNum" sz="quarter" idx="12"/>
          </p:nvPr>
        </p:nvSpPr>
        <p:spPr/>
        <p:txBody>
          <a:bodyPr/>
          <a:lstStyle/>
          <a:p>
            <a:fld id="{BDD097D0-BFF2-415D-AE6F-44503BFEBFAF}" type="slidenum">
              <a:rPr lang="en-US" smtClean="0"/>
              <a:t>51</a:t>
            </a:fld>
            <a:endParaRPr lang="en-US"/>
          </a:p>
        </p:txBody>
      </p:sp>
    </p:spTree>
    <p:extLst>
      <p:ext uri="{BB962C8B-B14F-4D97-AF65-F5344CB8AC3E}">
        <p14:creationId xmlns:p14="http://schemas.microsoft.com/office/powerpoint/2010/main" val="37435268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884B-B271-0443-3AC7-8097B821B105}"/>
              </a:ext>
            </a:extLst>
          </p:cNvPr>
          <p:cNvSpPr>
            <a:spLocks noGrp="1"/>
          </p:cNvSpPr>
          <p:nvPr>
            <p:ph type="title"/>
          </p:nvPr>
        </p:nvSpPr>
        <p:spPr/>
        <p:txBody>
          <a:bodyPr/>
          <a:lstStyle/>
          <a:p>
            <a:r>
              <a:rPr lang="en-US" dirty="0"/>
              <a:t>Mechanisms set-up</a:t>
            </a:r>
          </a:p>
        </p:txBody>
      </p:sp>
      <p:sp>
        <p:nvSpPr>
          <p:cNvPr id="3" name="Content Placeholder 2">
            <a:extLst>
              <a:ext uri="{FF2B5EF4-FFF2-40B4-BE49-F238E27FC236}">
                <a16:creationId xmlns:a16="http://schemas.microsoft.com/office/drawing/2014/main" id="{5C24A187-A712-6D03-6D62-606EE8D4E581}"/>
              </a:ext>
            </a:extLst>
          </p:cNvPr>
          <p:cNvSpPr>
            <a:spLocks noGrp="1"/>
          </p:cNvSpPr>
          <p:nvPr>
            <p:ph idx="1"/>
          </p:nvPr>
        </p:nvSpPr>
        <p:spPr/>
        <p:txBody>
          <a:bodyPr>
            <a:normAutofit/>
          </a:bodyPr>
          <a:lstStyle/>
          <a:p>
            <a:r>
              <a:rPr lang="en-US" dirty="0"/>
              <a:t>Parents understand </a:t>
            </a:r>
            <a:r>
              <a:rPr lang="en-US" b="1" dirty="0"/>
              <a:t>income effects…</a:t>
            </a:r>
          </a:p>
          <a:p>
            <a:pPr lvl="1"/>
            <a:r>
              <a:rPr lang="en-US" dirty="0">
                <a:solidFill>
                  <a:schemeClr val="bg1">
                    <a:lumMod val="50000"/>
                  </a:schemeClr>
                </a:solidFill>
              </a:rPr>
              <a:t>A majority</a:t>
            </a:r>
            <a:r>
              <a:rPr lang="en-US" b="1" dirty="0">
                <a:solidFill>
                  <a:schemeClr val="bg1">
                    <a:lumMod val="50000"/>
                  </a:schemeClr>
                </a:solidFill>
              </a:rPr>
              <a:t> </a:t>
            </a:r>
            <a:r>
              <a:rPr lang="en-US" dirty="0">
                <a:solidFill>
                  <a:schemeClr val="bg1">
                    <a:lumMod val="50000"/>
                  </a:schemeClr>
                </a:solidFill>
              </a:rPr>
              <a:t>believe that losing SSI would be a major financial shock</a:t>
            </a:r>
          </a:p>
          <a:p>
            <a:pPr lvl="1"/>
            <a:r>
              <a:rPr lang="en-US" dirty="0">
                <a:solidFill>
                  <a:schemeClr val="bg1">
                    <a:lumMod val="50000"/>
                  </a:schemeClr>
                </a:solidFill>
              </a:rPr>
              <a:t>81% of treated parents said they would be “much” or “somewhat” worse off</a:t>
            </a:r>
          </a:p>
          <a:p>
            <a:endParaRPr lang="en-US" dirty="0">
              <a:solidFill>
                <a:schemeClr val="bg1">
                  <a:lumMod val="50000"/>
                </a:schemeClr>
              </a:solidFill>
            </a:endParaRPr>
          </a:p>
          <a:p>
            <a:r>
              <a:rPr lang="en-US" dirty="0"/>
              <a:t>…and understand </a:t>
            </a:r>
            <a:r>
              <a:rPr lang="en-US" b="1" dirty="0"/>
              <a:t>substitution effects</a:t>
            </a:r>
            <a:r>
              <a:rPr lang="en-US" dirty="0"/>
              <a:t>…</a:t>
            </a:r>
          </a:p>
          <a:p>
            <a:pPr lvl="1"/>
            <a:r>
              <a:rPr lang="en-US" dirty="0">
                <a:solidFill>
                  <a:schemeClr val="bg1">
                    <a:lumMod val="50000"/>
                  </a:schemeClr>
                </a:solidFill>
              </a:rPr>
              <a:t>i.e. they understand that receiving SSI benefits as an adult decreases the financial returns to work</a:t>
            </a:r>
          </a:p>
          <a:p>
            <a:pPr lvl="1"/>
            <a:r>
              <a:rPr lang="en-US" dirty="0">
                <a:solidFill>
                  <a:schemeClr val="bg1">
                    <a:lumMod val="50000"/>
                  </a:schemeClr>
                </a:solidFill>
              </a:rPr>
              <a:t>~2/3 of parents perceive the marginal tax rate to be 50% (correct) or 100%</a:t>
            </a:r>
          </a:p>
        </p:txBody>
      </p:sp>
      <p:sp>
        <p:nvSpPr>
          <p:cNvPr id="5" name="Slide Number Placeholder 4">
            <a:extLst>
              <a:ext uri="{FF2B5EF4-FFF2-40B4-BE49-F238E27FC236}">
                <a16:creationId xmlns:a16="http://schemas.microsoft.com/office/drawing/2014/main" id="{20BC9B94-1B2E-528C-93EB-2E4CE07C9116}"/>
              </a:ext>
            </a:extLst>
          </p:cNvPr>
          <p:cNvSpPr>
            <a:spLocks noGrp="1"/>
          </p:cNvSpPr>
          <p:nvPr>
            <p:ph type="sldNum" sz="quarter" idx="12"/>
          </p:nvPr>
        </p:nvSpPr>
        <p:spPr/>
        <p:txBody>
          <a:bodyPr/>
          <a:lstStyle/>
          <a:p>
            <a:fld id="{BDD097D0-BFF2-415D-AE6F-44503BFEBFAF}" type="slidenum">
              <a:rPr lang="en-US" smtClean="0"/>
              <a:t>52</a:t>
            </a:fld>
            <a:endParaRPr lang="en-US"/>
          </a:p>
        </p:txBody>
      </p:sp>
    </p:spTree>
    <p:extLst>
      <p:ext uri="{BB962C8B-B14F-4D97-AF65-F5344CB8AC3E}">
        <p14:creationId xmlns:p14="http://schemas.microsoft.com/office/powerpoint/2010/main" val="789190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884B-B271-0443-3AC7-8097B821B105}"/>
              </a:ext>
            </a:extLst>
          </p:cNvPr>
          <p:cNvSpPr>
            <a:spLocks noGrp="1"/>
          </p:cNvSpPr>
          <p:nvPr>
            <p:ph type="title"/>
          </p:nvPr>
        </p:nvSpPr>
        <p:spPr/>
        <p:txBody>
          <a:bodyPr/>
          <a:lstStyle/>
          <a:p>
            <a:r>
              <a:rPr lang="en-US" dirty="0"/>
              <a:t>Mechanisms set-up</a:t>
            </a:r>
          </a:p>
        </p:txBody>
      </p:sp>
      <p:sp>
        <p:nvSpPr>
          <p:cNvPr id="3" name="Content Placeholder 2">
            <a:extLst>
              <a:ext uri="{FF2B5EF4-FFF2-40B4-BE49-F238E27FC236}">
                <a16:creationId xmlns:a16="http://schemas.microsoft.com/office/drawing/2014/main" id="{5C24A187-A712-6D03-6D62-606EE8D4E581}"/>
              </a:ext>
            </a:extLst>
          </p:cNvPr>
          <p:cNvSpPr>
            <a:spLocks noGrp="1"/>
          </p:cNvSpPr>
          <p:nvPr>
            <p:ph idx="1"/>
          </p:nvPr>
        </p:nvSpPr>
        <p:spPr/>
        <p:txBody>
          <a:bodyPr>
            <a:normAutofit lnSpcReduction="10000"/>
          </a:bodyPr>
          <a:lstStyle/>
          <a:p>
            <a:r>
              <a:rPr lang="en-US" dirty="0"/>
              <a:t>…and they believe that human capital </a:t>
            </a:r>
            <a:r>
              <a:rPr lang="en-US" b="1" dirty="0"/>
              <a:t>investments would increase earnings</a:t>
            </a:r>
            <a:r>
              <a:rPr lang="en-US" dirty="0"/>
              <a:t>…</a:t>
            </a:r>
          </a:p>
          <a:p>
            <a:pPr lvl="1"/>
            <a:r>
              <a:rPr lang="en-US" dirty="0">
                <a:solidFill>
                  <a:schemeClr val="bg1">
                    <a:lumMod val="50000"/>
                  </a:schemeClr>
                </a:solidFill>
              </a:rPr>
              <a:t>Nearly 80% of parents say </a:t>
            </a:r>
            <a:r>
              <a:rPr lang="en-US" b="1" dirty="0">
                <a:solidFill>
                  <a:schemeClr val="bg1">
                    <a:lumMod val="50000"/>
                  </a:schemeClr>
                </a:solidFill>
              </a:rPr>
              <a:t>high school </a:t>
            </a:r>
            <a:r>
              <a:rPr lang="en-US" dirty="0">
                <a:solidFill>
                  <a:schemeClr val="bg1">
                    <a:lumMod val="50000"/>
                  </a:schemeClr>
                </a:solidFill>
              </a:rPr>
              <a:t>would increase their own child’s earnings from work “a little” or “a lot”</a:t>
            </a:r>
          </a:p>
          <a:p>
            <a:pPr lvl="1"/>
            <a:r>
              <a:rPr lang="en-US" dirty="0">
                <a:solidFill>
                  <a:schemeClr val="bg1">
                    <a:lumMod val="50000"/>
                  </a:schemeClr>
                </a:solidFill>
              </a:rPr>
              <a:t>Many parents say 4-year </a:t>
            </a:r>
            <a:r>
              <a:rPr lang="en-US" b="1" dirty="0">
                <a:solidFill>
                  <a:schemeClr val="bg1">
                    <a:lumMod val="50000"/>
                  </a:schemeClr>
                </a:solidFill>
              </a:rPr>
              <a:t>college</a:t>
            </a:r>
            <a:r>
              <a:rPr lang="en-US" dirty="0">
                <a:solidFill>
                  <a:schemeClr val="bg1">
                    <a:lumMod val="50000"/>
                  </a:schemeClr>
                </a:solidFill>
              </a:rPr>
              <a:t> would increase their children’s earnings enough to cover the cost</a:t>
            </a:r>
          </a:p>
          <a:p>
            <a:r>
              <a:rPr lang="en-US" dirty="0"/>
              <a:t>…and have (over)-optimistic beliefs in their children’s abilities.</a:t>
            </a:r>
          </a:p>
          <a:p>
            <a:pPr lvl="1"/>
            <a:r>
              <a:rPr lang="en-US" dirty="0">
                <a:solidFill>
                  <a:schemeClr val="bg1">
                    <a:lumMod val="50000"/>
                  </a:schemeClr>
                </a:solidFill>
              </a:rPr>
              <a:t>64% think their child could attend </a:t>
            </a:r>
            <a:r>
              <a:rPr lang="en-US" b="1" dirty="0">
                <a:solidFill>
                  <a:schemeClr val="bg1">
                    <a:lumMod val="50000"/>
                  </a:schemeClr>
                </a:solidFill>
              </a:rPr>
              <a:t>college</a:t>
            </a:r>
            <a:endParaRPr lang="en-US" dirty="0">
              <a:solidFill>
                <a:schemeClr val="bg1">
                  <a:lumMod val="50000"/>
                </a:schemeClr>
              </a:solidFill>
            </a:endParaRPr>
          </a:p>
          <a:p>
            <a:pPr lvl="1"/>
            <a:r>
              <a:rPr lang="en-US" dirty="0">
                <a:solidFill>
                  <a:schemeClr val="bg1">
                    <a:lumMod val="50000"/>
                  </a:schemeClr>
                </a:solidFill>
              </a:rPr>
              <a:t>84% expect their child to have a part-time or full-time </a:t>
            </a:r>
            <a:r>
              <a:rPr lang="en-US" b="1" dirty="0">
                <a:solidFill>
                  <a:schemeClr val="bg1">
                    <a:lumMod val="50000"/>
                  </a:schemeClr>
                </a:solidFill>
              </a:rPr>
              <a:t>job in adulthood</a:t>
            </a:r>
          </a:p>
          <a:p>
            <a:r>
              <a:rPr lang="en-US" i="1" u="sng" dirty="0"/>
              <a:t>Why then do these updated beliefs not translate into more human capital investment?</a:t>
            </a:r>
          </a:p>
        </p:txBody>
      </p:sp>
      <p:sp>
        <p:nvSpPr>
          <p:cNvPr id="5" name="Slide Number Placeholder 4">
            <a:extLst>
              <a:ext uri="{FF2B5EF4-FFF2-40B4-BE49-F238E27FC236}">
                <a16:creationId xmlns:a16="http://schemas.microsoft.com/office/drawing/2014/main" id="{4A3F196A-9033-1B0D-18EA-9886DD863CA4}"/>
              </a:ext>
            </a:extLst>
          </p:cNvPr>
          <p:cNvSpPr>
            <a:spLocks noGrp="1"/>
          </p:cNvSpPr>
          <p:nvPr>
            <p:ph type="sldNum" sz="quarter" idx="12"/>
          </p:nvPr>
        </p:nvSpPr>
        <p:spPr/>
        <p:txBody>
          <a:bodyPr/>
          <a:lstStyle/>
          <a:p>
            <a:fld id="{BDD097D0-BFF2-415D-AE6F-44503BFEBFAF}" type="slidenum">
              <a:rPr lang="en-US" smtClean="0"/>
              <a:t>53</a:t>
            </a:fld>
            <a:endParaRPr lang="en-US"/>
          </a:p>
        </p:txBody>
      </p:sp>
    </p:spTree>
    <p:extLst>
      <p:ext uri="{BB962C8B-B14F-4D97-AF65-F5344CB8AC3E}">
        <p14:creationId xmlns:p14="http://schemas.microsoft.com/office/powerpoint/2010/main" val="315334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2FA1-E034-2B27-DFB1-75A52BC89CB8}"/>
              </a:ext>
            </a:extLst>
          </p:cNvPr>
          <p:cNvSpPr>
            <a:spLocks noGrp="1"/>
          </p:cNvSpPr>
          <p:nvPr>
            <p:ph type="title"/>
          </p:nvPr>
        </p:nvSpPr>
        <p:spPr/>
        <p:txBody>
          <a:bodyPr/>
          <a:lstStyle/>
          <a:p>
            <a:r>
              <a:rPr lang="en-US" dirty="0"/>
              <a:t>Why don’t parents invest? Key factor</a:t>
            </a:r>
          </a:p>
        </p:txBody>
      </p:sp>
      <p:sp>
        <p:nvSpPr>
          <p:cNvPr id="3" name="Content Placeholder 2">
            <a:extLst>
              <a:ext uri="{FF2B5EF4-FFF2-40B4-BE49-F238E27FC236}">
                <a16:creationId xmlns:a16="http://schemas.microsoft.com/office/drawing/2014/main" id="{5A1553F7-03C5-3D09-5781-B59D618AF5D5}"/>
              </a:ext>
            </a:extLst>
          </p:cNvPr>
          <p:cNvSpPr>
            <a:spLocks noGrp="1"/>
          </p:cNvSpPr>
          <p:nvPr>
            <p:ph idx="1"/>
          </p:nvPr>
        </p:nvSpPr>
        <p:spPr>
          <a:xfrm>
            <a:off x="838200" y="1473200"/>
            <a:ext cx="10515600" cy="4351338"/>
          </a:xfrm>
        </p:spPr>
        <p:txBody>
          <a:bodyPr>
            <a:normAutofit/>
          </a:bodyPr>
          <a:lstStyle/>
          <a:p>
            <a:r>
              <a:rPr lang="en-US" dirty="0"/>
              <a:t>Treatment increased </a:t>
            </a:r>
            <a:r>
              <a:rPr lang="en-US" b="1" dirty="0"/>
              <a:t>parents plans to work more</a:t>
            </a:r>
            <a:r>
              <a:rPr lang="en-US" dirty="0"/>
              <a:t> to recover the lost income (</a:t>
            </a:r>
            <a:r>
              <a:rPr lang="en-US" b="1" dirty="0"/>
              <a:t>+9 pp</a:t>
            </a:r>
            <a:r>
              <a:rPr lang="en-US" dirty="0"/>
              <a:t>)</a:t>
            </a:r>
          </a:p>
          <a:p>
            <a:pPr lvl="1"/>
            <a:r>
              <a:rPr lang="en-US" dirty="0"/>
              <a:t>From small mechanism experiment: N = 450</a:t>
            </a:r>
            <a:r>
              <a:rPr lang="en-US" dirty="0">
                <a:sym typeface="Wingdings" panose="05000000000000000000" pitchFamily="2" charset="2"/>
              </a:rPr>
              <a:t> </a:t>
            </a:r>
          </a:p>
          <a:p>
            <a:pPr lvl="1"/>
            <a:endParaRPr lang="en-US" dirty="0"/>
          </a:p>
          <a:p>
            <a:endParaRPr lang="en-US" dirty="0"/>
          </a:p>
          <a:p>
            <a:endParaRPr lang="en-US" dirty="0"/>
          </a:p>
          <a:p>
            <a:endParaRPr lang="en-US" dirty="0"/>
          </a:p>
          <a:p>
            <a:pPr lvl="1"/>
            <a:endParaRPr lang="en-US" dirty="0"/>
          </a:p>
        </p:txBody>
      </p:sp>
      <p:pic>
        <p:nvPicPr>
          <p:cNvPr id="5" name="Picture 4">
            <a:extLst>
              <a:ext uri="{FF2B5EF4-FFF2-40B4-BE49-F238E27FC236}">
                <a16:creationId xmlns:a16="http://schemas.microsoft.com/office/drawing/2014/main" id="{7E4A69DA-B9F3-90D6-B66A-C91E859B2554}"/>
              </a:ext>
            </a:extLst>
          </p:cNvPr>
          <p:cNvPicPr>
            <a:picLocks noChangeAspect="1"/>
          </p:cNvPicPr>
          <p:nvPr/>
        </p:nvPicPr>
        <p:blipFill>
          <a:blip r:embed="rId2"/>
          <a:stretch>
            <a:fillRect/>
          </a:stretch>
        </p:blipFill>
        <p:spPr>
          <a:xfrm>
            <a:off x="2465397" y="2798763"/>
            <a:ext cx="5857394" cy="3620935"/>
          </a:xfrm>
          <a:prstGeom prst="rect">
            <a:avLst/>
          </a:prstGeom>
        </p:spPr>
      </p:pic>
      <p:sp>
        <p:nvSpPr>
          <p:cNvPr id="6" name="Slide Number Placeholder 5">
            <a:extLst>
              <a:ext uri="{FF2B5EF4-FFF2-40B4-BE49-F238E27FC236}">
                <a16:creationId xmlns:a16="http://schemas.microsoft.com/office/drawing/2014/main" id="{2E6FA656-CE19-59C8-4768-DDA831B6F19F}"/>
              </a:ext>
            </a:extLst>
          </p:cNvPr>
          <p:cNvSpPr>
            <a:spLocks noGrp="1"/>
          </p:cNvSpPr>
          <p:nvPr>
            <p:ph type="sldNum" sz="quarter" idx="12"/>
          </p:nvPr>
        </p:nvSpPr>
        <p:spPr/>
        <p:txBody>
          <a:bodyPr/>
          <a:lstStyle/>
          <a:p>
            <a:fld id="{BDD097D0-BFF2-415D-AE6F-44503BFEBFAF}" type="slidenum">
              <a:rPr lang="en-US" smtClean="0"/>
              <a:t>54</a:t>
            </a:fld>
            <a:endParaRPr lang="en-US"/>
          </a:p>
        </p:txBody>
      </p:sp>
    </p:spTree>
    <p:extLst>
      <p:ext uri="{BB962C8B-B14F-4D97-AF65-F5344CB8AC3E}">
        <p14:creationId xmlns:p14="http://schemas.microsoft.com/office/powerpoint/2010/main" val="39977513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2FA1-E034-2B27-DFB1-75A52BC89CB8}"/>
              </a:ext>
            </a:extLst>
          </p:cNvPr>
          <p:cNvSpPr>
            <a:spLocks noGrp="1"/>
          </p:cNvSpPr>
          <p:nvPr>
            <p:ph type="title"/>
          </p:nvPr>
        </p:nvSpPr>
        <p:spPr/>
        <p:txBody>
          <a:bodyPr/>
          <a:lstStyle/>
          <a:p>
            <a:r>
              <a:rPr lang="en-US" dirty="0"/>
              <a:t>Why don’t parents invest? Medium factors</a:t>
            </a:r>
          </a:p>
        </p:txBody>
      </p:sp>
      <p:sp>
        <p:nvSpPr>
          <p:cNvPr id="3" name="Content Placeholder 2">
            <a:extLst>
              <a:ext uri="{FF2B5EF4-FFF2-40B4-BE49-F238E27FC236}">
                <a16:creationId xmlns:a16="http://schemas.microsoft.com/office/drawing/2014/main" id="{5A1553F7-03C5-3D09-5781-B59D618AF5D5}"/>
              </a:ext>
            </a:extLst>
          </p:cNvPr>
          <p:cNvSpPr>
            <a:spLocks noGrp="1"/>
          </p:cNvSpPr>
          <p:nvPr>
            <p:ph idx="1"/>
          </p:nvPr>
        </p:nvSpPr>
        <p:spPr/>
        <p:txBody>
          <a:bodyPr>
            <a:normAutofit/>
          </a:bodyPr>
          <a:lstStyle/>
          <a:p>
            <a:r>
              <a:rPr lang="en-US" b="1" dirty="0"/>
              <a:t>Non-financial</a:t>
            </a:r>
            <a:r>
              <a:rPr lang="en-US" dirty="0"/>
              <a:t> objectives</a:t>
            </a:r>
          </a:p>
          <a:p>
            <a:pPr lvl="1"/>
            <a:r>
              <a:rPr lang="en-US" dirty="0"/>
              <a:t>E.g. wanting their child to achieve their potential </a:t>
            </a:r>
          </a:p>
          <a:p>
            <a:pPr lvl="1"/>
            <a:r>
              <a:rPr lang="en-US" dirty="0"/>
              <a:t>E.g. key margin is high school completion, and want to avoid the stigma of dropping out of high school</a:t>
            </a:r>
          </a:p>
          <a:p>
            <a:pPr lvl="1"/>
            <a:endParaRPr lang="en-US" dirty="0"/>
          </a:p>
          <a:p>
            <a:pPr lvl="1"/>
            <a:endParaRPr lang="en-US" dirty="0"/>
          </a:p>
          <a:p>
            <a:r>
              <a:rPr lang="en-US" dirty="0"/>
              <a:t>Parents are close to </a:t>
            </a:r>
            <a:r>
              <a:rPr lang="en-US" b="1" dirty="0"/>
              <a:t>time, $, and bandwidth constraints </a:t>
            </a:r>
            <a:r>
              <a:rPr lang="en-US" dirty="0"/>
              <a:t>for making investments in children</a:t>
            </a:r>
          </a:p>
          <a:p>
            <a:endParaRPr lang="en-US" dirty="0"/>
          </a:p>
          <a:p>
            <a:endParaRPr lang="en-US" dirty="0"/>
          </a:p>
          <a:p>
            <a:endParaRPr lang="en-US" dirty="0"/>
          </a:p>
          <a:p>
            <a:pPr lvl="1"/>
            <a:endParaRPr lang="en-US" dirty="0"/>
          </a:p>
        </p:txBody>
      </p:sp>
      <p:sp>
        <p:nvSpPr>
          <p:cNvPr id="5" name="Slide Number Placeholder 4">
            <a:extLst>
              <a:ext uri="{FF2B5EF4-FFF2-40B4-BE49-F238E27FC236}">
                <a16:creationId xmlns:a16="http://schemas.microsoft.com/office/drawing/2014/main" id="{D46E9949-F9EE-A94F-10B8-5702EF61CCF3}"/>
              </a:ext>
            </a:extLst>
          </p:cNvPr>
          <p:cNvSpPr>
            <a:spLocks noGrp="1"/>
          </p:cNvSpPr>
          <p:nvPr>
            <p:ph type="sldNum" sz="quarter" idx="12"/>
          </p:nvPr>
        </p:nvSpPr>
        <p:spPr/>
        <p:txBody>
          <a:bodyPr/>
          <a:lstStyle/>
          <a:p>
            <a:fld id="{BDD097D0-BFF2-415D-AE6F-44503BFEBFAF}" type="slidenum">
              <a:rPr lang="en-US" smtClean="0"/>
              <a:t>55</a:t>
            </a:fld>
            <a:endParaRPr lang="en-US"/>
          </a:p>
        </p:txBody>
      </p:sp>
    </p:spTree>
    <p:extLst>
      <p:ext uri="{BB962C8B-B14F-4D97-AF65-F5344CB8AC3E}">
        <p14:creationId xmlns:p14="http://schemas.microsoft.com/office/powerpoint/2010/main" val="14362150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AA3E-79CE-D486-7C10-FC68D17FCEBF}"/>
              </a:ext>
            </a:extLst>
          </p:cNvPr>
          <p:cNvSpPr>
            <a:spLocks noGrp="1"/>
          </p:cNvSpPr>
          <p:nvPr>
            <p:ph type="title"/>
          </p:nvPr>
        </p:nvSpPr>
        <p:spPr/>
        <p:txBody>
          <a:bodyPr/>
          <a:lstStyle/>
          <a:p>
            <a:r>
              <a:rPr lang="en-US" dirty="0"/>
              <a:t>Why don’t parents invest? Less relevant factors</a:t>
            </a:r>
          </a:p>
        </p:txBody>
      </p:sp>
      <p:sp>
        <p:nvSpPr>
          <p:cNvPr id="3" name="Content Placeholder 2">
            <a:extLst>
              <a:ext uri="{FF2B5EF4-FFF2-40B4-BE49-F238E27FC236}">
                <a16:creationId xmlns:a16="http://schemas.microsoft.com/office/drawing/2014/main" id="{866DEA81-D51D-6B5D-BB86-1C78AE762163}"/>
              </a:ext>
            </a:extLst>
          </p:cNvPr>
          <p:cNvSpPr>
            <a:spLocks noGrp="1"/>
          </p:cNvSpPr>
          <p:nvPr>
            <p:ph idx="1"/>
          </p:nvPr>
        </p:nvSpPr>
        <p:spPr/>
        <p:txBody>
          <a:bodyPr>
            <a:normAutofit/>
          </a:bodyPr>
          <a:lstStyle/>
          <a:p>
            <a:r>
              <a:rPr lang="en-US" b="1" dirty="0"/>
              <a:t>Wealth effect</a:t>
            </a:r>
            <a:r>
              <a:rPr lang="en-US" dirty="0"/>
              <a:t>: loss of permanent SSI income </a:t>
            </a:r>
            <a:r>
              <a:rPr lang="en-US" dirty="0">
                <a:latin typeface="Trirong" panose="00000500000000000000" pitchFamily="2" charset="-34"/>
                <a:cs typeface="Trirong" panose="00000500000000000000" pitchFamily="2" charset="-34"/>
              </a:rPr>
              <a:t>→</a:t>
            </a:r>
            <a:r>
              <a:rPr lang="en-US" dirty="0"/>
              <a:t> decrease in college-going plans</a:t>
            </a:r>
          </a:p>
          <a:p>
            <a:pPr lvl="1"/>
            <a:r>
              <a:rPr lang="en-US" dirty="0"/>
              <a:t>Suggests that parents believe they can no longer afford college without SSI</a:t>
            </a:r>
          </a:p>
          <a:p>
            <a:pPr lvl="1"/>
            <a:r>
              <a:rPr lang="en-US" dirty="0"/>
              <a:t>But cannot account for null treatment effect </a:t>
            </a:r>
          </a:p>
          <a:p>
            <a:pPr lvl="2"/>
            <a:r>
              <a:rPr lang="en-US" dirty="0"/>
              <a:t>for e.g. job training (an alternative to college)</a:t>
            </a:r>
          </a:p>
          <a:p>
            <a:pPr lvl="2"/>
            <a:r>
              <a:rPr lang="en-US" dirty="0"/>
              <a:t>&amp; still no treatment effect among parents who are less credit constrained</a:t>
            </a:r>
          </a:p>
          <a:p>
            <a:endParaRPr lang="en-US" dirty="0"/>
          </a:p>
          <a:p>
            <a:r>
              <a:rPr lang="en-US" dirty="0"/>
              <a:t>High discount rates (i.e. impatience, </a:t>
            </a:r>
            <a:r>
              <a:rPr lang="en-US" b="1" dirty="0"/>
              <a:t>not forward-looking</a:t>
            </a:r>
            <a:r>
              <a:rPr lang="en-US" dirty="0"/>
              <a:t>)</a:t>
            </a:r>
          </a:p>
          <a:p>
            <a:pPr lvl="1"/>
            <a:r>
              <a:rPr lang="en-US" dirty="0"/>
              <a:t>No evidence to support</a:t>
            </a:r>
          </a:p>
          <a:p>
            <a:endParaRPr lang="en-US" dirty="0"/>
          </a:p>
        </p:txBody>
      </p:sp>
      <p:sp>
        <p:nvSpPr>
          <p:cNvPr id="5" name="Slide Number Placeholder 4">
            <a:extLst>
              <a:ext uri="{FF2B5EF4-FFF2-40B4-BE49-F238E27FC236}">
                <a16:creationId xmlns:a16="http://schemas.microsoft.com/office/drawing/2014/main" id="{269600C3-7AC7-1EA7-4D91-CC8F32B6DC2E}"/>
              </a:ext>
            </a:extLst>
          </p:cNvPr>
          <p:cNvSpPr>
            <a:spLocks noGrp="1"/>
          </p:cNvSpPr>
          <p:nvPr>
            <p:ph type="sldNum" sz="quarter" idx="12"/>
          </p:nvPr>
        </p:nvSpPr>
        <p:spPr/>
        <p:txBody>
          <a:bodyPr/>
          <a:lstStyle/>
          <a:p>
            <a:fld id="{BDD097D0-BFF2-415D-AE6F-44503BFEBFAF}" type="slidenum">
              <a:rPr lang="en-US" smtClean="0"/>
              <a:t>56</a:t>
            </a:fld>
            <a:endParaRPr lang="en-US"/>
          </a:p>
        </p:txBody>
      </p:sp>
    </p:spTree>
    <p:extLst>
      <p:ext uri="{BB962C8B-B14F-4D97-AF65-F5344CB8AC3E}">
        <p14:creationId xmlns:p14="http://schemas.microsoft.com/office/powerpoint/2010/main" val="3371870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AB96-58D1-A6EF-B68A-0BCC8E844BA0}"/>
              </a:ext>
            </a:extLst>
          </p:cNvPr>
          <p:cNvSpPr>
            <a:spLocks noGrp="1"/>
          </p:cNvSpPr>
          <p:nvPr>
            <p:ph type="title"/>
          </p:nvPr>
        </p:nvSpPr>
        <p:spPr/>
        <p:txBody>
          <a:bodyPr/>
          <a:lstStyle/>
          <a:p>
            <a:r>
              <a:rPr lang="en-US" dirty="0"/>
              <a:t>Study takeaways</a:t>
            </a:r>
          </a:p>
        </p:txBody>
      </p:sp>
      <p:sp>
        <p:nvSpPr>
          <p:cNvPr id="3" name="Content Placeholder 2">
            <a:extLst>
              <a:ext uri="{FF2B5EF4-FFF2-40B4-BE49-F238E27FC236}">
                <a16:creationId xmlns:a16="http://schemas.microsoft.com/office/drawing/2014/main" id="{4810D635-1AA1-275C-C4CC-0EFD6C921110}"/>
              </a:ext>
            </a:extLst>
          </p:cNvPr>
          <p:cNvSpPr>
            <a:spLocks noGrp="1"/>
          </p:cNvSpPr>
          <p:nvPr>
            <p:ph idx="1"/>
          </p:nvPr>
        </p:nvSpPr>
        <p:spPr/>
        <p:txBody>
          <a:bodyPr/>
          <a:lstStyle/>
          <a:p>
            <a:r>
              <a:rPr lang="en-US" dirty="0"/>
              <a:t>Internal validity of this study is quite convincing</a:t>
            </a:r>
          </a:p>
          <a:p>
            <a:pPr lvl="1"/>
            <a:r>
              <a:rPr lang="en-US" dirty="0"/>
              <a:t>A “template paper” for running a beliefs-related experiment</a:t>
            </a:r>
          </a:p>
          <a:p>
            <a:endParaRPr lang="en-US" dirty="0"/>
          </a:p>
          <a:p>
            <a:endParaRPr lang="en-US" dirty="0"/>
          </a:p>
          <a:p>
            <a:r>
              <a:rPr lang="en-US" dirty="0"/>
              <a:t>External validity is more shaky</a:t>
            </a:r>
          </a:p>
          <a:p>
            <a:pPr lvl="1"/>
            <a:r>
              <a:rPr lang="en-US" dirty="0"/>
              <a:t>Do we think these results apply to other, particularly non-disabled,  populations?</a:t>
            </a:r>
          </a:p>
        </p:txBody>
      </p:sp>
      <p:sp>
        <p:nvSpPr>
          <p:cNvPr id="5" name="Slide Number Placeholder 4">
            <a:extLst>
              <a:ext uri="{FF2B5EF4-FFF2-40B4-BE49-F238E27FC236}">
                <a16:creationId xmlns:a16="http://schemas.microsoft.com/office/drawing/2014/main" id="{210DC25C-F389-D047-BD50-E51854A47981}"/>
              </a:ext>
            </a:extLst>
          </p:cNvPr>
          <p:cNvSpPr>
            <a:spLocks noGrp="1"/>
          </p:cNvSpPr>
          <p:nvPr>
            <p:ph type="sldNum" sz="quarter" idx="12"/>
          </p:nvPr>
        </p:nvSpPr>
        <p:spPr/>
        <p:txBody>
          <a:bodyPr/>
          <a:lstStyle/>
          <a:p>
            <a:fld id="{BDD097D0-BFF2-415D-AE6F-44503BFEBFAF}" type="slidenum">
              <a:rPr lang="en-US" smtClean="0"/>
              <a:t>57</a:t>
            </a:fld>
            <a:endParaRPr lang="en-US"/>
          </a:p>
        </p:txBody>
      </p:sp>
    </p:spTree>
    <p:extLst>
      <p:ext uri="{BB962C8B-B14F-4D97-AF65-F5344CB8AC3E}">
        <p14:creationId xmlns:p14="http://schemas.microsoft.com/office/powerpoint/2010/main" val="27330972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A1CB-058A-DB05-F54E-6FEAF6A7D6E2}"/>
              </a:ext>
            </a:extLst>
          </p:cNvPr>
          <p:cNvSpPr>
            <a:spLocks noGrp="1"/>
          </p:cNvSpPr>
          <p:nvPr>
            <p:ph type="title"/>
          </p:nvPr>
        </p:nvSpPr>
        <p:spPr/>
        <p:txBody>
          <a:bodyPr/>
          <a:lstStyle/>
          <a:p>
            <a:r>
              <a:rPr lang="en-US" dirty="0"/>
              <a:t>External validity considerations</a:t>
            </a:r>
          </a:p>
        </p:txBody>
      </p:sp>
      <p:sp>
        <p:nvSpPr>
          <p:cNvPr id="3" name="Content Placeholder 2">
            <a:extLst>
              <a:ext uri="{FF2B5EF4-FFF2-40B4-BE49-F238E27FC236}">
                <a16:creationId xmlns:a16="http://schemas.microsoft.com/office/drawing/2014/main" id="{C916B935-5E57-563F-0892-836896C26795}"/>
              </a:ext>
            </a:extLst>
          </p:cNvPr>
          <p:cNvSpPr>
            <a:spLocks noGrp="1"/>
          </p:cNvSpPr>
          <p:nvPr>
            <p:ph idx="1"/>
          </p:nvPr>
        </p:nvSpPr>
        <p:spPr/>
        <p:txBody>
          <a:bodyPr>
            <a:normAutofit fontScale="92500" lnSpcReduction="20000"/>
          </a:bodyPr>
          <a:lstStyle/>
          <a:p>
            <a:r>
              <a:rPr lang="en-US" dirty="0"/>
              <a:t>What if effects are </a:t>
            </a:r>
            <a:r>
              <a:rPr lang="en-US" b="1" dirty="0"/>
              <a:t>asymmetric</a:t>
            </a:r>
            <a:r>
              <a:rPr lang="en-US" dirty="0"/>
              <a:t>?</a:t>
            </a:r>
          </a:p>
          <a:p>
            <a:pPr lvl="1"/>
            <a:r>
              <a:rPr lang="en-US" dirty="0"/>
              <a:t>i.e. if the effect of taking (expected) benefits </a:t>
            </a:r>
            <a:r>
              <a:rPr lang="en-US" i="1" dirty="0"/>
              <a:t>away </a:t>
            </a:r>
            <a:r>
              <a:rPr lang="en-US" dirty="0"/>
              <a:t>is not the same as </a:t>
            </a:r>
            <a:r>
              <a:rPr lang="en-US" i="1" dirty="0"/>
              <a:t>providing </a:t>
            </a:r>
            <a:r>
              <a:rPr lang="en-US" dirty="0"/>
              <a:t>new benefits?</a:t>
            </a:r>
          </a:p>
          <a:p>
            <a:pPr lvl="1"/>
            <a:endParaRPr lang="en-US" dirty="0"/>
          </a:p>
          <a:p>
            <a:r>
              <a:rPr lang="en-US" dirty="0"/>
              <a:t>What if parents </a:t>
            </a:r>
            <a:r>
              <a:rPr lang="en-US" b="1" dirty="0"/>
              <a:t>expect to be responsible </a:t>
            </a:r>
            <a:r>
              <a:rPr lang="en-US" dirty="0"/>
              <a:t>for taking care of their disabled child?</a:t>
            </a:r>
          </a:p>
          <a:p>
            <a:endParaRPr lang="en-US" dirty="0"/>
          </a:p>
          <a:p>
            <a:r>
              <a:rPr lang="en-US" dirty="0"/>
              <a:t>What if </a:t>
            </a:r>
            <a:r>
              <a:rPr lang="en-US" b="1" dirty="0"/>
              <a:t>SSI households </a:t>
            </a:r>
            <a:r>
              <a:rPr lang="en-US" dirty="0"/>
              <a:t>face more constraints on human capital investment than the average household?</a:t>
            </a:r>
          </a:p>
          <a:p>
            <a:endParaRPr lang="en-US" dirty="0"/>
          </a:p>
          <a:p>
            <a:r>
              <a:rPr lang="en-US" dirty="0"/>
              <a:t>Potential to consider </a:t>
            </a:r>
            <a:r>
              <a:rPr lang="en-US" b="1" dirty="0"/>
              <a:t>real human capital investments </a:t>
            </a:r>
            <a:r>
              <a:rPr lang="en-US" dirty="0"/>
              <a:t>using admin data in the future?</a:t>
            </a:r>
          </a:p>
        </p:txBody>
      </p:sp>
      <p:sp>
        <p:nvSpPr>
          <p:cNvPr id="5" name="Slide Number Placeholder 4">
            <a:extLst>
              <a:ext uri="{FF2B5EF4-FFF2-40B4-BE49-F238E27FC236}">
                <a16:creationId xmlns:a16="http://schemas.microsoft.com/office/drawing/2014/main" id="{2F01887D-0866-D279-DDD1-F4A6CE8DC37D}"/>
              </a:ext>
            </a:extLst>
          </p:cNvPr>
          <p:cNvSpPr>
            <a:spLocks noGrp="1"/>
          </p:cNvSpPr>
          <p:nvPr>
            <p:ph type="sldNum" sz="quarter" idx="12"/>
          </p:nvPr>
        </p:nvSpPr>
        <p:spPr/>
        <p:txBody>
          <a:bodyPr/>
          <a:lstStyle/>
          <a:p>
            <a:fld id="{BDD097D0-BFF2-415D-AE6F-44503BFEBFAF}" type="slidenum">
              <a:rPr lang="en-US" smtClean="0"/>
              <a:t>58</a:t>
            </a:fld>
            <a:endParaRPr lang="en-US"/>
          </a:p>
        </p:txBody>
      </p:sp>
    </p:spTree>
    <p:extLst>
      <p:ext uri="{BB962C8B-B14F-4D97-AF65-F5344CB8AC3E}">
        <p14:creationId xmlns:p14="http://schemas.microsoft.com/office/powerpoint/2010/main" val="3811916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B3DC-5464-2586-09C8-3627789B7751}"/>
              </a:ext>
            </a:extLst>
          </p:cNvPr>
          <p:cNvSpPr>
            <a:spLocks noGrp="1"/>
          </p:cNvSpPr>
          <p:nvPr>
            <p:ph type="title"/>
          </p:nvPr>
        </p:nvSpPr>
        <p:spPr/>
        <p:txBody>
          <a:bodyPr/>
          <a:lstStyle/>
          <a:p>
            <a:r>
              <a:rPr lang="en-US" dirty="0"/>
              <a:t>Takeaways for young researchers</a:t>
            </a:r>
          </a:p>
        </p:txBody>
      </p:sp>
      <p:sp>
        <p:nvSpPr>
          <p:cNvPr id="3" name="Text Placeholder 2">
            <a:extLst>
              <a:ext uri="{FF2B5EF4-FFF2-40B4-BE49-F238E27FC236}">
                <a16:creationId xmlns:a16="http://schemas.microsoft.com/office/drawing/2014/main" id="{97B9531F-784D-1221-4167-2B755081435F}"/>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21DBA9C1-CB32-9B63-DB59-110B710A533D}"/>
              </a:ext>
            </a:extLst>
          </p:cNvPr>
          <p:cNvSpPr>
            <a:spLocks noGrp="1"/>
          </p:cNvSpPr>
          <p:nvPr>
            <p:ph type="sldNum" sz="quarter" idx="12"/>
          </p:nvPr>
        </p:nvSpPr>
        <p:spPr/>
        <p:txBody>
          <a:bodyPr/>
          <a:lstStyle/>
          <a:p>
            <a:fld id="{BDD097D0-BFF2-415D-AE6F-44503BFEBFAF}" type="slidenum">
              <a:rPr lang="en-US" smtClean="0"/>
              <a:t>59</a:t>
            </a:fld>
            <a:endParaRPr lang="en-US"/>
          </a:p>
        </p:txBody>
      </p:sp>
    </p:spTree>
    <p:extLst>
      <p:ext uri="{BB962C8B-B14F-4D97-AF65-F5344CB8AC3E}">
        <p14:creationId xmlns:p14="http://schemas.microsoft.com/office/powerpoint/2010/main" val="280698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F418-909D-A65A-FD9B-6EA53188543A}"/>
              </a:ext>
            </a:extLst>
          </p:cNvPr>
          <p:cNvSpPr>
            <a:spLocks noGrp="1"/>
          </p:cNvSpPr>
          <p:nvPr>
            <p:ph type="title"/>
          </p:nvPr>
        </p:nvSpPr>
        <p:spPr/>
        <p:txBody>
          <a:bodyPr/>
          <a:lstStyle/>
          <a:p>
            <a:r>
              <a:rPr lang="en-US" dirty="0"/>
              <a:t>Why this matters: cost of redistribution</a:t>
            </a:r>
          </a:p>
        </p:txBody>
      </p:sp>
      <p:sp>
        <p:nvSpPr>
          <p:cNvPr id="3" name="Content Placeholder 2">
            <a:extLst>
              <a:ext uri="{FF2B5EF4-FFF2-40B4-BE49-F238E27FC236}">
                <a16:creationId xmlns:a16="http://schemas.microsoft.com/office/drawing/2014/main" id="{F3C99DAE-A837-58C9-791F-6F1A2BE2DEE0}"/>
              </a:ext>
            </a:extLst>
          </p:cNvPr>
          <p:cNvSpPr>
            <a:spLocks noGrp="1"/>
          </p:cNvSpPr>
          <p:nvPr>
            <p:ph idx="1"/>
          </p:nvPr>
        </p:nvSpPr>
        <p:spPr/>
        <p:txBody>
          <a:bodyPr/>
          <a:lstStyle/>
          <a:p>
            <a:r>
              <a:rPr lang="en-US" dirty="0"/>
              <a:t>Dynamic discouragement effects make </a:t>
            </a:r>
            <a:r>
              <a:rPr lang="en-US" b="1" dirty="0"/>
              <a:t>redistribution more costly</a:t>
            </a:r>
          </a:p>
          <a:p>
            <a:pPr lvl="1"/>
            <a:r>
              <a:rPr lang="en-US" dirty="0"/>
              <a:t>don’t invest in human capital </a:t>
            </a:r>
            <a:r>
              <a:rPr lang="en-US" dirty="0">
                <a:latin typeface="Trirong" panose="00000500000000000000" pitchFamily="2" charset="-34"/>
                <a:cs typeface="Trirong" panose="00000500000000000000" pitchFamily="2" charset="-34"/>
              </a:rPr>
              <a:t>→ </a:t>
            </a:r>
            <a:r>
              <a:rPr lang="en-US" dirty="0"/>
              <a:t>earn less as adults </a:t>
            </a:r>
            <a:r>
              <a:rPr lang="en-US" dirty="0">
                <a:latin typeface="Trirong" panose="00000500000000000000" pitchFamily="2" charset="-34"/>
                <a:cs typeface="Trirong" panose="00000500000000000000" pitchFamily="2" charset="-34"/>
              </a:rPr>
              <a:t>→</a:t>
            </a:r>
            <a:r>
              <a:rPr lang="en-US" dirty="0"/>
              <a:t> less in taxes collected</a:t>
            </a:r>
            <a:endParaRPr lang="en-US" b="1" dirty="0"/>
          </a:p>
          <a:p>
            <a:endParaRPr lang="en-US" dirty="0"/>
          </a:p>
          <a:p>
            <a:r>
              <a:rPr lang="en-US" dirty="0"/>
              <a:t>“Our finding of </a:t>
            </a:r>
            <a:r>
              <a:rPr lang="en-US" u="sng" dirty="0"/>
              <a:t>zero dynamic discouragement </a:t>
            </a:r>
            <a:r>
              <a:rPr lang="en-US" dirty="0"/>
              <a:t>implies that </a:t>
            </a:r>
            <a:r>
              <a:rPr lang="en-US" b="1" dirty="0"/>
              <a:t>redistribution</a:t>
            </a:r>
            <a:r>
              <a:rPr lang="en-US" dirty="0"/>
              <a:t> </a:t>
            </a:r>
            <a:r>
              <a:rPr lang="en-US" b="1" dirty="0"/>
              <a:t>is less costly </a:t>
            </a:r>
            <a:r>
              <a:rPr lang="en-US" dirty="0"/>
              <a:t>and that income can be redistributed more efficiently.”</a:t>
            </a:r>
          </a:p>
          <a:p>
            <a:endParaRPr lang="en-US" dirty="0"/>
          </a:p>
        </p:txBody>
      </p:sp>
      <p:sp>
        <p:nvSpPr>
          <p:cNvPr id="5" name="Slide Number Placeholder 4">
            <a:extLst>
              <a:ext uri="{FF2B5EF4-FFF2-40B4-BE49-F238E27FC236}">
                <a16:creationId xmlns:a16="http://schemas.microsoft.com/office/drawing/2014/main" id="{403774E3-6B6B-C688-1469-78CB7F5A20A8}"/>
              </a:ext>
            </a:extLst>
          </p:cNvPr>
          <p:cNvSpPr>
            <a:spLocks noGrp="1"/>
          </p:cNvSpPr>
          <p:nvPr>
            <p:ph type="sldNum" sz="quarter" idx="12"/>
          </p:nvPr>
        </p:nvSpPr>
        <p:spPr/>
        <p:txBody>
          <a:bodyPr/>
          <a:lstStyle/>
          <a:p>
            <a:fld id="{BDD097D0-BFF2-415D-AE6F-44503BFEBFAF}" type="slidenum">
              <a:rPr lang="en-US" smtClean="0"/>
              <a:t>6</a:t>
            </a:fld>
            <a:endParaRPr lang="en-US"/>
          </a:p>
        </p:txBody>
      </p:sp>
    </p:spTree>
    <p:extLst>
      <p:ext uri="{BB962C8B-B14F-4D97-AF65-F5344CB8AC3E}">
        <p14:creationId xmlns:p14="http://schemas.microsoft.com/office/powerpoint/2010/main" val="23965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3B46-C5F6-861B-1E25-8FA337741C3A}"/>
              </a:ext>
            </a:extLst>
          </p:cNvPr>
          <p:cNvSpPr>
            <a:spLocks noGrp="1"/>
          </p:cNvSpPr>
          <p:nvPr>
            <p:ph type="title"/>
          </p:nvPr>
        </p:nvSpPr>
        <p:spPr/>
        <p:txBody>
          <a:bodyPr/>
          <a:lstStyle/>
          <a:p>
            <a:r>
              <a:rPr lang="en-US" dirty="0"/>
              <a:t>Research-related lessons: general</a:t>
            </a:r>
          </a:p>
        </p:txBody>
      </p:sp>
      <p:sp>
        <p:nvSpPr>
          <p:cNvPr id="3" name="Content Placeholder 2">
            <a:extLst>
              <a:ext uri="{FF2B5EF4-FFF2-40B4-BE49-F238E27FC236}">
                <a16:creationId xmlns:a16="http://schemas.microsoft.com/office/drawing/2014/main" id="{FDA6D33F-15E6-9E57-83A7-B11B6C4979AE}"/>
              </a:ext>
            </a:extLst>
          </p:cNvPr>
          <p:cNvSpPr>
            <a:spLocks noGrp="1"/>
          </p:cNvSpPr>
          <p:nvPr>
            <p:ph idx="1"/>
          </p:nvPr>
        </p:nvSpPr>
        <p:spPr/>
        <p:txBody>
          <a:bodyPr/>
          <a:lstStyle/>
          <a:p>
            <a:r>
              <a:rPr lang="en-US" dirty="0"/>
              <a:t>A project where </a:t>
            </a:r>
            <a:r>
              <a:rPr lang="en-US" b="1" dirty="0"/>
              <a:t>null effects </a:t>
            </a:r>
            <a:r>
              <a:rPr lang="en-US" dirty="0"/>
              <a:t>are interesting</a:t>
            </a:r>
          </a:p>
          <a:p>
            <a:endParaRPr lang="en-US" dirty="0"/>
          </a:p>
          <a:p>
            <a:r>
              <a:rPr lang="en-US" dirty="0"/>
              <a:t>Rewards to depth of </a:t>
            </a:r>
            <a:r>
              <a:rPr lang="en-US" b="1" dirty="0"/>
              <a:t>contextual knowledge</a:t>
            </a:r>
          </a:p>
          <a:p>
            <a:pPr lvl="1"/>
            <a:r>
              <a:rPr lang="en-US" dirty="0"/>
              <a:t>I suspect that authors did not expect to do this project, until learning how inaccurate beliefs were</a:t>
            </a:r>
          </a:p>
          <a:p>
            <a:pPr lvl="1"/>
            <a:endParaRPr lang="en-US" dirty="0"/>
          </a:p>
          <a:p>
            <a:r>
              <a:rPr lang="en-US" b="1" dirty="0"/>
              <a:t>connections to admin data</a:t>
            </a:r>
            <a:endParaRPr lang="en-US" dirty="0"/>
          </a:p>
          <a:p>
            <a:pPr lvl="1"/>
            <a:r>
              <a:rPr lang="en-US" dirty="0"/>
              <a:t>oversampling in states where they had connections to state admin data for later outcomes</a:t>
            </a:r>
          </a:p>
          <a:p>
            <a:pPr lvl="1"/>
            <a:r>
              <a:rPr lang="en-US" dirty="0"/>
              <a:t>Sampling from admin data to test selection into experiment</a:t>
            </a:r>
          </a:p>
          <a:p>
            <a:pPr lvl="1"/>
            <a:endParaRPr lang="en-US" dirty="0"/>
          </a:p>
        </p:txBody>
      </p:sp>
      <p:sp>
        <p:nvSpPr>
          <p:cNvPr id="5" name="Slide Number Placeholder 4">
            <a:extLst>
              <a:ext uri="{FF2B5EF4-FFF2-40B4-BE49-F238E27FC236}">
                <a16:creationId xmlns:a16="http://schemas.microsoft.com/office/drawing/2014/main" id="{1B2C6897-04FA-8E3F-424F-42B2FF2D32F7}"/>
              </a:ext>
            </a:extLst>
          </p:cNvPr>
          <p:cNvSpPr>
            <a:spLocks noGrp="1"/>
          </p:cNvSpPr>
          <p:nvPr>
            <p:ph type="sldNum" sz="quarter" idx="12"/>
          </p:nvPr>
        </p:nvSpPr>
        <p:spPr/>
        <p:txBody>
          <a:bodyPr/>
          <a:lstStyle/>
          <a:p>
            <a:fld id="{BDD097D0-BFF2-415D-AE6F-44503BFEBFAF}" type="slidenum">
              <a:rPr lang="en-US" smtClean="0"/>
              <a:t>60</a:t>
            </a:fld>
            <a:endParaRPr lang="en-US"/>
          </a:p>
        </p:txBody>
      </p:sp>
    </p:spTree>
    <p:extLst>
      <p:ext uri="{BB962C8B-B14F-4D97-AF65-F5344CB8AC3E}">
        <p14:creationId xmlns:p14="http://schemas.microsoft.com/office/powerpoint/2010/main" val="21170307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F9D9-1A88-3603-2A5E-55A0BC81B959}"/>
              </a:ext>
            </a:extLst>
          </p:cNvPr>
          <p:cNvSpPr>
            <a:spLocks noGrp="1"/>
          </p:cNvSpPr>
          <p:nvPr>
            <p:ph type="title"/>
          </p:nvPr>
        </p:nvSpPr>
        <p:spPr/>
        <p:txBody>
          <a:bodyPr/>
          <a:lstStyle/>
          <a:p>
            <a:r>
              <a:rPr lang="en-US" dirty="0"/>
              <a:t>Research-related lessons: experiments</a:t>
            </a:r>
          </a:p>
        </p:txBody>
      </p:sp>
      <p:sp>
        <p:nvSpPr>
          <p:cNvPr id="3" name="Content Placeholder 2">
            <a:extLst>
              <a:ext uri="{FF2B5EF4-FFF2-40B4-BE49-F238E27FC236}">
                <a16:creationId xmlns:a16="http://schemas.microsoft.com/office/drawing/2014/main" id="{BBFAD5F5-5805-6DBB-A35A-BC4AA29C614D}"/>
              </a:ext>
            </a:extLst>
          </p:cNvPr>
          <p:cNvSpPr>
            <a:spLocks noGrp="1"/>
          </p:cNvSpPr>
          <p:nvPr>
            <p:ph idx="1"/>
          </p:nvPr>
        </p:nvSpPr>
        <p:spPr/>
        <p:txBody>
          <a:bodyPr>
            <a:normAutofit/>
          </a:bodyPr>
          <a:lstStyle/>
          <a:p>
            <a:r>
              <a:rPr lang="en-US" dirty="0"/>
              <a:t>A lot of background </a:t>
            </a:r>
            <a:r>
              <a:rPr lang="en-US" b="1" dirty="0"/>
              <a:t>qualitative work </a:t>
            </a:r>
            <a:r>
              <a:rPr lang="en-US" dirty="0"/>
              <a:t>and </a:t>
            </a:r>
            <a:r>
              <a:rPr lang="en-US" b="1" dirty="0"/>
              <a:t>piloting</a:t>
            </a:r>
          </a:p>
          <a:p>
            <a:pPr lvl="1"/>
            <a:r>
              <a:rPr lang="en-US" dirty="0"/>
              <a:t>E.g. to determine video was the best way to communicate info to parents</a:t>
            </a:r>
          </a:p>
          <a:p>
            <a:pPr lvl="1"/>
            <a:endParaRPr lang="en-US" dirty="0"/>
          </a:p>
          <a:p>
            <a:r>
              <a:rPr lang="en-US" dirty="0"/>
              <a:t>Running an information intervention: stages of </a:t>
            </a:r>
            <a:r>
              <a:rPr lang="en-US" b="1" dirty="0"/>
              <a:t>intermediate outcomes </a:t>
            </a:r>
            <a:r>
              <a:rPr lang="en-US" dirty="0"/>
              <a:t>to show that the intervention worked</a:t>
            </a:r>
          </a:p>
          <a:p>
            <a:endParaRPr lang="en-US" dirty="0"/>
          </a:p>
          <a:p>
            <a:r>
              <a:rPr lang="en-US" b="1" dirty="0"/>
              <a:t>Validating unconventional outcome measures</a:t>
            </a:r>
          </a:p>
          <a:p>
            <a:pPr lvl="1"/>
            <a:r>
              <a:rPr lang="en-US" dirty="0"/>
              <a:t>i.e. checking that stated and revealed preference showed that parents value the resources they offered (e.g. tutoring)</a:t>
            </a:r>
          </a:p>
          <a:p>
            <a:endParaRPr lang="en-US" dirty="0"/>
          </a:p>
          <a:p>
            <a:pPr lvl="1"/>
            <a:endParaRPr lang="en-US" dirty="0"/>
          </a:p>
          <a:p>
            <a:endParaRPr lang="en-US" dirty="0"/>
          </a:p>
        </p:txBody>
      </p:sp>
      <p:sp>
        <p:nvSpPr>
          <p:cNvPr id="5" name="Slide Number Placeholder 4">
            <a:extLst>
              <a:ext uri="{FF2B5EF4-FFF2-40B4-BE49-F238E27FC236}">
                <a16:creationId xmlns:a16="http://schemas.microsoft.com/office/drawing/2014/main" id="{A05C62A5-69EA-A42A-250C-118194A1340F}"/>
              </a:ext>
            </a:extLst>
          </p:cNvPr>
          <p:cNvSpPr>
            <a:spLocks noGrp="1"/>
          </p:cNvSpPr>
          <p:nvPr>
            <p:ph type="sldNum" sz="quarter" idx="12"/>
          </p:nvPr>
        </p:nvSpPr>
        <p:spPr/>
        <p:txBody>
          <a:bodyPr/>
          <a:lstStyle/>
          <a:p>
            <a:fld id="{BDD097D0-BFF2-415D-AE6F-44503BFEBFAF}" type="slidenum">
              <a:rPr lang="en-US" smtClean="0"/>
              <a:t>61</a:t>
            </a:fld>
            <a:endParaRPr lang="en-US"/>
          </a:p>
        </p:txBody>
      </p:sp>
    </p:spTree>
    <p:extLst>
      <p:ext uri="{BB962C8B-B14F-4D97-AF65-F5344CB8AC3E}">
        <p14:creationId xmlns:p14="http://schemas.microsoft.com/office/powerpoint/2010/main" val="23365004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C287-8D9A-052D-6489-D972C380B48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549D64C0-34F6-CFE4-04E8-B426B70C7976}"/>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CBA7591-CEDD-BE3B-084F-D6A963211A2F}"/>
              </a:ext>
            </a:extLst>
          </p:cNvPr>
          <p:cNvSpPr>
            <a:spLocks noGrp="1"/>
          </p:cNvSpPr>
          <p:nvPr>
            <p:ph type="sldNum" sz="quarter" idx="12"/>
          </p:nvPr>
        </p:nvSpPr>
        <p:spPr/>
        <p:txBody>
          <a:bodyPr/>
          <a:lstStyle/>
          <a:p>
            <a:fld id="{BDD097D0-BFF2-415D-AE6F-44503BFEBFAF}" type="slidenum">
              <a:rPr lang="en-US" smtClean="0"/>
              <a:t>62</a:t>
            </a:fld>
            <a:endParaRPr lang="en-US"/>
          </a:p>
        </p:txBody>
      </p:sp>
    </p:spTree>
    <p:extLst>
      <p:ext uri="{BB962C8B-B14F-4D97-AF65-F5344CB8AC3E}">
        <p14:creationId xmlns:p14="http://schemas.microsoft.com/office/powerpoint/2010/main" val="14991187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0238-F8AA-C6D5-0A8A-2126F0A42F82}"/>
              </a:ext>
            </a:extLst>
          </p:cNvPr>
          <p:cNvSpPr>
            <a:spLocks noGrp="1"/>
          </p:cNvSpPr>
          <p:nvPr>
            <p:ph type="title"/>
          </p:nvPr>
        </p:nvSpPr>
        <p:spPr/>
        <p:txBody>
          <a:bodyPr/>
          <a:lstStyle/>
          <a:p>
            <a:r>
              <a:rPr lang="en-US" dirty="0"/>
              <a:t>Appendix: perverse incentives</a:t>
            </a:r>
          </a:p>
        </p:txBody>
      </p:sp>
      <p:sp>
        <p:nvSpPr>
          <p:cNvPr id="3" name="Text Placeholder 2">
            <a:extLst>
              <a:ext uri="{FF2B5EF4-FFF2-40B4-BE49-F238E27FC236}">
                <a16:creationId xmlns:a16="http://schemas.microsoft.com/office/drawing/2014/main" id="{3417F71D-A118-E6D5-C26D-9CA9C18A4DB9}"/>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FA7C69F2-61E6-4764-8DBB-C7FED9CD38EC}"/>
              </a:ext>
            </a:extLst>
          </p:cNvPr>
          <p:cNvSpPr>
            <a:spLocks noGrp="1"/>
          </p:cNvSpPr>
          <p:nvPr>
            <p:ph type="sldNum" sz="quarter" idx="12"/>
          </p:nvPr>
        </p:nvSpPr>
        <p:spPr/>
        <p:txBody>
          <a:bodyPr/>
          <a:lstStyle/>
          <a:p>
            <a:fld id="{BDD097D0-BFF2-415D-AE6F-44503BFEBFAF}" type="slidenum">
              <a:rPr lang="en-US" smtClean="0"/>
              <a:t>63</a:t>
            </a:fld>
            <a:endParaRPr lang="en-US"/>
          </a:p>
        </p:txBody>
      </p:sp>
    </p:spTree>
    <p:extLst>
      <p:ext uri="{BB962C8B-B14F-4D97-AF65-F5344CB8AC3E}">
        <p14:creationId xmlns:p14="http://schemas.microsoft.com/office/powerpoint/2010/main" val="2760136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FF13-F7D2-A872-501F-0A0A9FFE485E}"/>
              </a:ext>
            </a:extLst>
          </p:cNvPr>
          <p:cNvSpPr>
            <a:spLocks noGrp="1"/>
          </p:cNvSpPr>
          <p:nvPr>
            <p:ph type="title"/>
          </p:nvPr>
        </p:nvSpPr>
        <p:spPr/>
        <p:txBody>
          <a:bodyPr/>
          <a:lstStyle/>
          <a:p>
            <a:r>
              <a:rPr lang="en-US" dirty="0"/>
              <a:t>Ruling out an alternative effect</a:t>
            </a:r>
          </a:p>
        </p:txBody>
      </p:sp>
      <p:sp>
        <p:nvSpPr>
          <p:cNvPr id="3" name="Content Placeholder 2">
            <a:extLst>
              <a:ext uri="{FF2B5EF4-FFF2-40B4-BE49-F238E27FC236}">
                <a16:creationId xmlns:a16="http://schemas.microsoft.com/office/drawing/2014/main" id="{A285B78D-793E-2EDC-4BAC-960503FEAB4B}"/>
              </a:ext>
            </a:extLst>
          </p:cNvPr>
          <p:cNvSpPr>
            <a:spLocks noGrp="1"/>
          </p:cNvSpPr>
          <p:nvPr>
            <p:ph idx="1"/>
          </p:nvPr>
        </p:nvSpPr>
        <p:spPr/>
        <p:txBody>
          <a:bodyPr>
            <a:normAutofit lnSpcReduction="10000"/>
          </a:bodyPr>
          <a:lstStyle/>
          <a:p>
            <a:r>
              <a:rPr lang="en-US" dirty="0"/>
              <a:t>Alternative effect they want to rule out: “</a:t>
            </a:r>
            <a:r>
              <a:rPr lang="en-US" b="1" dirty="0"/>
              <a:t>perverse incentive effect</a:t>
            </a:r>
            <a:r>
              <a:rPr lang="en-US" dirty="0"/>
              <a:t>”</a:t>
            </a:r>
          </a:p>
          <a:p>
            <a:endParaRPr lang="en-US" dirty="0"/>
          </a:p>
          <a:p>
            <a:r>
              <a:rPr lang="en-US" dirty="0"/>
              <a:t>If parents believe that children with higher human capital are </a:t>
            </a:r>
            <a:r>
              <a:rPr lang="en-US" i="1" dirty="0"/>
              <a:t>more likely to be </a:t>
            </a:r>
            <a:r>
              <a:rPr lang="en-US" b="1" i="1" dirty="0"/>
              <a:t>removed</a:t>
            </a:r>
            <a:r>
              <a:rPr lang="en-US" i="1" dirty="0"/>
              <a:t>…</a:t>
            </a:r>
          </a:p>
          <a:p>
            <a:endParaRPr lang="en-US" i="1" dirty="0"/>
          </a:p>
          <a:p>
            <a:r>
              <a:rPr lang="en-US" i="1" dirty="0"/>
              <a:t>…</a:t>
            </a:r>
            <a:r>
              <a:rPr lang="en-US" dirty="0"/>
              <a:t>then increasing the perceived likelihood of removal (through the info intervention) could lead parents to actually </a:t>
            </a:r>
            <a:r>
              <a:rPr lang="en-US" i="1" dirty="0"/>
              <a:t>decrease</a:t>
            </a:r>
            <a:r>
              <a:rPr lang="en-US" dirty="0"/>
              <a:t> human capital investments (to prevent SSI removal).</a:t>
            </a:r>
          </a:p>
          <a:p>
            <a:pPr lvl="1"/>
            <a:r>
              <a:rPr lang="en-US" dirty="0"/>
              <a:t>Would offset main treatment effect of info potentially </a:t>
            </a:r>
            <a:r>
              <a:rPr lang="en-US" i="1" dirty="0"/>
              <a:t>increasing</a:t>
            </a:r>
            <a:r>
              <a:rPr lang="en-US" dirty="0"/>
              <a:t> human capital investment</a:t>
            </a:r>
          </a:p>
        </p:txBody>
      </p:sp>
      <p:sp>
        <p:nvSpPr>
          <p:cNvPr id="5" name="Slide Number Placeholder 4">
            <a:extLst>
              <a:ext uri="{FF2B5EF4-FFF2-40B4-BE49-F238E27FC236}">
                <a16:creationId xmlns:a16="http://schemas.microsoft.com/office/drawing/2014/main" id="{C63FDB68-1A0C-1B93-2257-B7BDD6427393}"/>
              </a:ext>
            </a:extLst>
          </p:cNvPr>
          <p:cNvSpPr>
            <a:spLocks noGrp="1"/>
          </p:cNvSpPr>
          <p:nvPr>
            <p:ph type="sldNum" sz="quarter" idx="12"/>
          </p:nvPr>
        </p:nvSpPr>
        <p:spPr/>
        <p:txBody>
          <a:bodyPr/>
          <a:lstStyle/>
          <a:p>
            <a:fld id="{BDD097D0-BFF2-415D-AE6F-44503BFEBFAF}" type="slidenum">
              <a:rPr lang="en-US" smtClean="0"/>
              <a:t>64</a:t>
            </a:fld>
            <a:endParaRPr lang="en-US"/>
          </a:p>
        </p:txBody>
      </p:sp>
    </p:spTree>
    <p:extLst>
      <p:ext uri="{BB962C8B-B14F-4D97-AF65-F5344CB8AC3E}">
        <p14:creationId xmlns:p14="http://schemas.microsoft.com/office/powerpoint/2010/main" val="40322108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90DB-3152-8A77-A19C-06FDB2593D01}"/>
              </a:ext>
            </a:extLst>
          </p:cNvPr>
          <p:cNvSpPr>
            <a:spLocks noGrp="1"/>
          </p:cNvSpPr>
          <p:nvPr>
            <p:ph type="title"/>
          </p:nvPr>
        </p:nvSpPr>
        <p:spPr/>
        <p:txBody>
          <a:bodyPr/>
          <a:lstStyle/>
          <a:p>
            <a:r>
              <a:rPr lang="en-US" dirty="0"/>
              <a:t>2 sub-treatments to address possible  “perverse incentives” channel</a:t>
            </a:r>
          </a:p>
        </p:txBody>
      </p:sp>
      <p:sp>
        <p:nvSpPr>
          <p:cNvPr id="3" name="Content Placeholder 2">
            <a:extLst>
              <a:ext uri="{FF2B5EF4-FFF2-40B4-BE49-F238E27FC236}">
                <a16:creationId xmlns:a16="http://schemas.microsoft.com/office/drawing/2014/main" id="{0AE33EFC-251B-B2FB-4E42-9DA5CEED86A3}"/>
              </a:ext>
            </a:extLst>
          </p:cNvPr>
          <p:cNvSpPr>
            <a:spLocks noGrp="1"/>
          </p:cNvSpPr>
          <p:nvPr>
            <p:ph idx="1"/>
          </p:nvPr>
        </p:nvSpPr>
        <p:spPr/>
        <p:txBody>
          <a:bodyPr>
            <a:normAutofit fontScale="92500" lnSpcReduction="10000"/>
          </a:bodyPr>
          <a:lstStyle/>
          <a:p>
            <a:r>
              <a:rPr lang="en-US" dirty="0"/>
              <a:t>1) </a:t>
            </a:r>
            <a:r>
              <a:rPr lang="en-US" b="1" dirty="0"/>
              <a:t>Confidentiality</a:t>
            </a:r>
            <a:r>
              <a:rPr lang="en-US" dirty="0"/>
              <a:t>: Parents also told that their take-up of resources will be kept confidential</a:t>
            </a:r>
          </a:p>
          <a:p>
            <a:pPr lvl="1"/>
            <a:r>
              <a:rPr lang="en-US" dirty="0"/>
              <a:t>i.e. It would not affect their child’s chances of removal</a:t>
            </a:r>
          </a:p>
          <a:p>
            <a:pPr lvl="1"/>
            <a:r>
              <a:rPr lang="en-US" dirty="0"/>
              <a:t>Meant to </a:t>
            </a:r>
            <a:r>
              <a:rPr lang="en-US" u="sng" dirty="0"/>
              <a:t>dampen</a:t>
            </a:r>
            <a:r>
              <a:rPr lang="en-US" dirty="0"/>
              <a:t> perverse incentives</a:t>
            </a:r>
          </a:p>
          <a:p>
            <a:pPr lvl="1"/>
            <a:r>
              <a:rPr lang="en-US" dirty="0"/>
              <a:t>Cross-randomized</a:t>
            </a:r>
          </a:p>
          <a:p>
            <a:endParaRPr lang="en-US" dirty="0"/>
          </a:p>
          <a:p>
            <a:r>
              <a:rPr lang="en-US" dirty="0"/>
              <a:t>2) </a:t>
            </a:r>
            <a:r>
              <a:rPr lang="en-US" b="1" dirty="0"/>
              <a:t>Info-perverse</a:t>
            </a:r>
            <a:r>
              <a:rPr lang="en-US" dirty="0"/>
              <a:t>: provide true information about what factors SSA considers in the age 18 removal decision</a:t>
            </a:r>
          </a:p>
          <a:p>
            <a:pPr lvl="1"/>
            <a:r>
              <a:rPr lang="en-US" dirty="0"/>
              <a:t>i.e. so that parents could know – and potential control – what factors do / do not affect removal</a:t>
            </a:r>
          </a:p>
          <a:p>
            <a:pPr lvl="1"/>
            <a:r>
              <a:rPr lang="en-US" dirty="0"/>
              <a:t>Meant to </a:t>
            </a:r>
            <a:r>
              <a:rPr lang="en-US" u="sng" dirty="0"/>
              <a:t>amplify</a:t>
            </a:r>
            <a:r>
              <a:rPr lang="en-US" dirty="0"/>
              <a:t> preserve incentives</a:t>
            </a:r>
          </a:p>
          <a:p>
            <a:pPr lvl="1"/>
            <a:r>
              <a:rPr lang="en-US" dirty="0"/>
              <a:t>Separate treatment arm </a:t>
            </a:r>
          </a:p>
          <a:p>
            <a:endParaRPr lang="en-US" dirty="0"/>
          </a:p>
        </p:txBody>
      </p:sp>
      <p:sp>
        <p:nvSpPr>
          <p:cNvPr id="5" name="Slide Number Placeholder 4">
            <a:extLst>
              <a:ext uri="{FF2B5EF4-FFF2-40B4-BE49-F238E27FC236}">
                <a16:creationId xmlns:a16="http://schemas.microsoft.com/office/drawing/2014/main" id="{1B3CC789-4D5D-37E8-F9C6-8F9427EAEBBF}"/>
              </a:ext>
            </a:extLst>
          </p:cNvPr>
          <p:cNvSpPr>
            <a:spLocks noGrp="1"/>
          </p:cNvSpPr>
          <p:nvPr>
            <p:ph type="sldNum" sz="quarter" idx="12"/>
          </p:nvPr>
        </p:nvSpPr>
        <p:spPr/>
        <p:txBody>
          <a:bodyPr/>
          <a:lstStyle/>
          <a:p>
            <a:fld id="{BDD097D0-BFF2-415D-AE6F-44503BFEBFAF}" type="slidenum">
              <a:rPr lang="en-US" smtClean="0"/>
              <a:t>65</a:t>
            </a:fld>
            <a:endParaRPr lang="en-US"/>
          </a:p>
        </p:txBody>
      </p:sp>
    </p:spTree>
    <p:extLst>
      <p:ext uri="{BB962C8B-B14F-4D97-AF65-F5344CB8AC3E}">
        <p14:creationId xmlns:p14="http://schemas.microsoft.com/office/powerpoint/2010/main" val="17524194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159390-1FF0-1368-1841-0630153A44BD}"/>
              </a:ext>
            </a:extLst>
          </p:cNvPr>
          <p:cNvPicPr>
            <a:picLocks noChangeAspect="1"/>
          </p:cNvPicPr>
          <p:nvPr/>
        </p:nvPicPr>
        <p:blipFill>
          <a:blip r:embed="rId2"/>
          <a:stretch>
            <a:fillRect/>
          </a:stretch>
        </p:blipFill>
        <p:spPr>
          <a:xfrm>
            <a:off x="883921" y="-60960"/>
            <a:ext cx="10040958" cy="6926096"/>
          </a:xfrm>
          <a:prstGeom prst="rect">
            <a:avLst/>
          </a:prstGeom>
        </p:spPr>
      </p:pic>
      <p:sp>
        <p:nvSpPr>
          <p:cNvPr id="4" name="Slide Number Placeholder 3">
            <a:extLst>
              <a:ext uri="{FF2B5EF4-FFF2-40B4-BE49-F238E27FC236}">
                <a16:creationId xmlns:a16="http://schemas.microsoft.com/office/drawing/2014/main" id="{91C8915F-680F-483A-117B-0278FE2803C6}"/>
              </a:ext>
            </a:extLst>
          </p:cNvPr>
          <p:cNvSpPr>
            <a:spLocks noGrp="1"/>
          </p:cNvSpPr>
          <p:nvPr>
            <p:ph type="sldNum" sz="quarter" idx="12"/>
          </p:nvPr>
        </p:nvSpPr>
        <p:spPr/>
        <p:txBody>
          <a:bodyPr/>
          <a:lstStyle/>
          <a:p>
            <a:fld id="{BDD097D0-BFF2-415D-AE6F-44503BFEBFAF}" type="slidenum">
              <a:rPr lang="en-US" smtClean="0"/>
              <a:t>66</a:t>
            </a:fld>
            <a:endParaRPr lang="en-US"/>
          </a:p>
        </p:txBody>
      </p:sp>
    </p:spTree>
    <p:extLst>
      <p:ext uri="{BB962C8B-B14F-4D97-AF65-F5344CB8AC3E}">
        <p14:creationId xmlns:p14="http://schemas.microsoft.com/office/powerpoint/2010/main" val="13177801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43A7-849D-F724-DD04-089D9B955485}"/>
              </a:ext>
            </a:extLst>
          </p:cNvPr>
          <p:cNvSpPr>
            <a:spLocks noGrp="1"/>
          </p:cNvSpPr>
          <p:nvPr>
            <p:ph type="title"/>
          </p:nvPr>
        </p:nvSpPr>
        <p:spPr/>
        <p:txBody>
          <a:bodyPr/>
          <a:lstStyle/>
          <a:p>
            <a:r>
              <a:rPr lang="en-US" dirty="0"/>
              <a:t>Evidence against this hypothesis</a:t>
            </a:r>
          </a:p>
        </p:txBody>
      </p:sp>
      <p:sp>
        <p:nvSpPr>
          <p:cNvPr id="3" name="Content Placeholder 2">
            <a:extLst>
              <a:ext uri="{FF2B5EF4-FFF2-40B4-BE49-F238E27FC236}">
                <a16:creationId xmlns:a16="http://schemas.microsoft.com/office/drawing/2014/main" id="{AF744C36-231A-0C82-6846-4AB1E81A87A2}"/>
              </a:ext>
            </a:extLst>
          </p:cNvPr>
          <p:cNvSpPr>
            <a:spLocks noGrp="1"/>
          </p:cNvSpPr>
          <p:nvPr>
            <p:ph idx="1"/>
          </p:nvPr>
        </p:nvSpPr>
        <p:spPr/>
        <p:txBody>
          <a:bodyPr/>
          <a:lstStyle/>
          <a:p>
            <a:r>
              <a:rPr lang="en-US" dirty="0"/>
              <a:t>At baseline: if anything, parents thought that having higher human capital leads to a </a:t>
            </a:r>
            <a:r>
              <a:rPr lang="en-US" u="sng" dirty="0"/>
              <a:t>lower</a:t>
            </a:r>
            <a:r>
              <a:rPr lang="en-US" dirty="0"/>
              <a:t> (not higher) likelihood of removal</a:t>
            </a:r>
          </a:p>
          <a:p>
            <a:endParaRPr lang="en-US" dirty="0"/>
          </a:p>
          <a:p>
            <a:endParaRPr lang="en-US" dirty="0"/>
          </a:p>
          <a:p>
            <a:r>
              <a:rPr lang="en-US" dirty="0"/>
              <a:t>No effect of “perverse incentive” sub-treatments</a:t>
            </a:r>
          </a:p>
          <a:p>
            <a:pPr lvl="1"/>
            <a:r>
              <a:rPr lang="en-US" dirty="0"/>
              <a:t>So the authors largely ignore this when discussing the main results</a:t>
            </a:r>
          </a:p>
        </p:txBody>
      </p:sp>
      <p:sp>
        <p:nvSpPr>
          <p:cNvPr id="5" name="Slide Number Placeholder 4">
            <a:extLst>
              <a:ext uri="{FF2B5EF4-FFF2-40B4-BE49-F238E27FC236}">
                <a16:creationId xmlns:a16="http://schemas.microsoft.com/office/drawing/2014/main" id="{B9B25061-9014-D246-C92E-28ECB130979B}"/>
              </a:ext>
            </a:extLst>
          </p:cNvPr>
          <p:cNvSpPr>
            <a:spLocks noGrp="1"/>
          </p:cNvSpPr>
          <p:nvPr>
            <p:ph type="sldNum" sz="quarter" idx="12"/>
          </p:nvPr>
        </p:nvSpPr>
        <p:spPr/>
        <p:txBody>
          <a:bodyPr/>
          <a:lstStyle/>
          <a:p>
            <a:fld id="{BDD097D0-BFF2-415D-AE6F-44503BFEBFAF}" type="slidenum">
              <a:rPr lang="en-US" smtClean="0"/>
              <a:t>67</a:t>
            </a:fld>
            <a:endParaRPr lang="en-US"/>
          </a:p>
        </p:txBody>
      </p:sp>
    </p:spTree>
    <p:extLst>
      <p:ext uri="{BB962C8B-B14F-4D97-AF65-F5344CB8AC3E}">
        <p14:creationId xmlns:p14="http://schemas.microsoft.com/office/powerpoint/2010/main" val="15584107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1D98-B549-7CAC-E4BB-4D9423E9CAD7}"/>
              </a:ext>
            </a:extLst>
          </p:cNvPr>
          <p:cNvSpPr>
            <a:spLocks noGrp="1"/>
          </p:cNvSpPr>
          <p:nvPr>
            <p:ph type="title"/>
          </p:nvPr>
        </p:nvSpPr>
        <p:spPr/>
        <p:txBody>
          <a:bodyPr/>
          <a:lstStyle/>
          <a:p>
            <a:r>
              <a:rPr lang="en-US" dirty="0"/>
              <a:t>Appendix: Extras</a:t>
            </a:r>
          </a:p>
        </p:txBody>
      </p:sp>
      <p:sp>
        <p:nvSpPr>
          <p:cNvPr id="3" name="Text Placeholder 2">
            <a:extLst>
              <a:ext uri="{FF2B5EF4-FFF2-40B4-BE49-F238E27FC236}">
                <a16:creationId xmlns:a16="http://schemas.microsoft.com/office/drawing/2014/main" id="{0F754C9F-AC73-795C-9B3E-2638C53D1932}"/>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A07CDC3A-5905-0B25-D53B-46A5AC295785}"/>
              </a:ext>
            </a:extLst>
          </p:cNvPr>
          <p:cNvSpPr>
            <a:spLocks noGrp="1"/>
          </p:cNvSpPr>
          <p:nvPr>
            <p:ph type="sldNum" sz="quarter" idx="12"/>
          </p:nvPr>
        </p:nvSpPr>
        <p:spPr/>
        <p:txBody>
          <a:bodyPr/>
          <a:lstStyle/>
          <a:p>
            <a:fld id="{BDD097D0-BFF2-415D-AE6F-44503BFEBFAF}" type="slidenum">
              <a:rPr lang="en-US" smtClean="0"/>
              <a:t>68</a:t>
            </a:fld>
            <a:endParaRPr lang="en-US"/>
          </a:p>
        </p:txBody>
      </p:sp>
    </p:spTree>
    <p:extLst>
      <p:ext uri="{BB962C8B-B14F-4D97-AF65-F5344CB8AC3E}">
        <p14:creationId xmlns:p14="http://schemas.microsoft.com/office/powerpoint/2010/main" val="16196250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2586-A42B-19CA-3A49-C3F932119BE2}"/>
              </a:ext>
            </a:extLst>
          </p:cNvPr>
          <p:cNvSpPr>
            <a:spLocks noGrp="1"/>
          </p:cNvSpPr>
          <p:nvPr>
            <p:ph type="title"/>
          </p:nvPr>
        </p:nvSpPr>
        <p:spPr>
          <a:xfrm>
            <a:off x="838201" y="1607243"/>
            <a:ext cx="4030362" cy="3582595"/>
          </a:xfrm>
        </p:spPr>
        <p:txBody>
          <a:bodyPr>
            <a:normAutofit/>
          </a:bodyPr>
          <a:lstStyle/>
          <a:p>
            <a:r>
              <a:rPr lang="en-US" dirty="0"/>
              <a:t>Null results across subgroups </a:t>
            </a:r>
            <a:br>
              <a:rPr lang="en-US" dirty="0"/>
            </a:br>
            <a:r>
              <a:rPr lang="en-US" sz="2800" dirty="0"/>
              <a:t>(pooled specification)</a:t>
            </a:r>
            <a:endParaRPr lang="en-US" dirty="0"/>
          </a:p>
        </p:txBody>
      </p:sp>
      <p:pic>
        <p:nvPicPr>
          <p:cNvPr id="5" name="Picture 4">
            <a:extLst>
              <a:ext uri="{FF2B5EF4-FFF2-40B4-BE49-F238E27FC236}">
                <a16:creationId xmlns:a16="http://schemas.microsoft.com/office/drawing/2014/main" id="{28F9D4FC-28C9-D902-28E9-738B49345DFA}"/>
              </a:ext>
            </a:extLst>
          </p:cNvPr>
          <p:cNvPicPr>
            <a:picLocks noChangeAspect="1"/>
          </p:cNvPicPr>
          <p:nvPr/>
        </p:nvPicPr>
        <p:blipFill>
          <a:blip r:embed="rId2"/>
          <a:stretch>
            <a:fillRect/>
          </a:stretch>
        </p:blipFill>
        <p:spPr>
          <a:xfrm>
            <a:off x="4661595" y="46200"/>
            <a:ext cx="7102037" cy="6700305"/>
          </a:xfrm>
          <a:prstGeom prst="rect">
            <a:avLst/>
          </a:prstGeom>
        </p:spPr>
      </p:pic>
      <p:sp>
        <p:nvSpPr>
          <p:cNvPr id="4" name="Slide Number Placeholder 3">
            <a:extLst>
              <a:ext uri="{FF2B5EF4-FFF2-40B4-BE49-F238E27FC236}">
                <a16:creationId xmlns:a16="http://schemas.microsoft.com/office/drawing/2014/main" id="{9B4DAA85-5A77-737D-12C6-6B727667BD6C}"/>
              </a:ext>
            </a:extLst>
          </p:cNvPr>
          <p:cNvSpPr>
            <a:spLocks noGrp="1"/>
          </p:cNvSpPr>
          <p:nvPr>
            <p:ph type="sldNum" sz="quarter" idx="12"/>
          </p:nvPr>
        </p:nvSpPr>
        <p:spPr/>
        <p:txBody>
          <a:bodyPr/>
          <a:lstStyle/>
          <a:p>
            <a:fld id="{BDD097D0-BFF2-415D-AE6F-44503BFEBFAF}" type="slidenum">
              <a:rPr lang="en-US" smtClean="0"/>
              <a:t>69</a:t>
            </a:fld>
            <a:endParaRPr lang="en-US"/>
          </a:p>
        </p:txBody>
      </p:sp>
    </p:spTree>
    <p:extLst>
      <p:ext uri="{BB962C8B-B14F-4D97-AF65-F5344CB8AC3E}">
        <p14:creationId xmlns:p14="http://schemas.microsoft.com/office/powerpoint/2010/main" val="315404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FB2-5A73-152E-0774-F708DE4A357C}"/>
              </a:ext>
            </a:extLst>
          </p:cNvPr>
          <p:cNvSpPr>
            <a:spLocks noGrp="1"/>
          </p:cNvSpPr>
          <p:nvPr>
            <p:ph type="title"/>
          </p:nvPr>
        </p:nvSpPr>
        <p:spPr/>
        <p:txBody>
          <a:bodyPr/>
          <a:lstStyle/>
          <a:p>
            <a:r>
              <a:rPr lang="en-US" dirty="0"/>
              <a:t>Why is estimating a dynamic discouragement effect challenging?</a:t>
            </a:r>
          </a:p>
        </p:txBody>
      </p:sp>
      <p:sp>
        <p:nvSpPr>
          <p:cNvPr id="3" name="Content Placeholder 2">
            <a:extLst>
              <a:ext uri="{FF2B5EF4-FFF2-40B4-BE49-F238E27FC236}">
                <a16:creationId xmlns:a16="http://schemas.microsoft.com/office/drawing/2014/main" id="{79B17078-8455-3E3E-2D11-580B362A95A7}"/>
              </a:ext>
            </a:extLst>
          </p:cNvPr>
          <p:cNvSpPr>
            <a:spLocks noGrp="1"/>
          </p:cNvSpPr>
          <p:nvPr>
            <p:ph idx="1"/>
          </p:nvPr>
        </p:nvSpPr>
        <p:spPr/>
        <p:txBody>
          <a:bodyPr/>
          <a:lstStyle/>
          <a:p>
            <a:r>
              <a:rPr lang="en-US" dirty="0"/>
              <a:t>Hard to isolate the </a:t>
            </a:r>
            <a:r>
              <a:rPr lang="en-US" b="1" dirty="0"/>
              <a:t>anticipatory</a:t>
            </a:r>
            <a:r>
              <a:rPr lang="en-US" dirty="0"/>
              <a:t> effect of future benefits from the </a:t>
            </a:r>
            <a:r>
              <a:rPr lang="en-US" b="1" dirty="0"/>
              <a:t>contemporaneous</a:t>
            </a:r>
            <a:r>
              <a:rPr lang="en-US" dirty="0"/>
              <a:t> effect of benefits</a:t>
            </a:r>
          </a:p>
          <a:p>
            <a:endParaRPr lang="en-US" dirty="0"/>
          </a:p>
          <a:p>
            <a:endParaRPr lang="en-US" dirty="0"/>
          </a:p>
          <a:p>
            <a:r>
              <a:rPr lang="en-US" dirty="0"/>
              <a:t>How to exogenously vary expectations of future benefits?</a:t>
            </a:r>
          </a:p>
        </p:txBody>
      </p:sp>
      <p:sp>
        <p:nvSpPr>
          <p:cNvPr id="5" name="Slide Number Placeholder 4">
            <a:extLst>
              <a:ext uri="{FF2B5EF4-FFF2-40B4-BE49-F238E27FC236}">
                <a16:creationId xmlns:a16="http://schemas.microsoft.com/office/drawing/2014/main" id="{0F30027B-ACD9-C6B9-FB16-FD1A0E0FF9CA}"/>
              </a:ext>
            </a:extLst>
          </p:cNvPr>
          <p:cNvSpPr>
            <a:spLocks noGrp="1"/>
          </p:cNvSpPr>
          <p:nvPr>
            <p:ph type="sldNum" sz="quarter" idx="12"/>
          </p:nvPr>
        </p:nvSpPr>
        <p:spPr/>
        <p:txBody>
          <a:bodyPr/>
          <a:lstStyle/>
          <a:p>
            <a:fld id="{BDD097D0-BFF2-415D-AE6F-44503BFEBFAF}" type="slidenum">
              <a:rPr lang="en-US" smtClean="0"/>
              <a:t>7</a:t>
            </a:fld>
            <a:endParaRPr lang="en-US"/>
          </a:p>
        </p:txBody>
      </p:sp>
    </p:spTree>
    <p:extLst>
      <p:ext uri="{BB962C8B-B14F-4D97-AF65-F5344CB8AC3E}">
        <p14:creationId xmlns:p14="http://schemas.microsoft.com/office/powerpoint/2010/main" val="30684141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66A7-B608-8058-E02C-11A87AC41799}"/>
              </a:ext>
            </a:extLst>
          </p:cNvPr>
          <p:cNvSpPr>
            <a:spLocks noGrp="1"/>
          </p:cNvSpPr>
          <p:nvPr>
            <p:ph type="title"/>
          </p:nvPr>
        </p:nvSpPr>
        <p:spPr>
          <a:xfrm>
            <a:off x="0" y="2766218"/>
            <a:ext cx="3264243" cy="1325563"/>
          </a:xfrm>
        </p:spPr>
        <p:txBody>
          <a:bodyPr>
            <a:normAutofit fontScale="90000"/>
          </a:bodyPr>
          <a:lstStyle/>
          <a:p>
            <a:r>
              <a:rPr lang="en-US" dirty="0"/>
              <a:t>Null or opposite effects on secondary outcomes</a:t>
            </a:r>
          </a:p>
        </p:txBody>
      </p:sp>
      <p:pic>
        <p:nvPicPr>
          <p:cNvPr id="5" name="Picture 4">
            <a:extLst>
              <a:ext uri="{FF2B5EF4-FFF2-40B4-BE49-F238E27FC236}">
                <a16:creationId xmlns:a16="http://schemas.microsoft.com/office/drawing/2014/main" id="{20B52D5C-6BA1-1636-5E1E-D130427DDAC5}"/>
              </a:ext>
            </a:extLst>
          </p:cNvPr>
          <p:cNvPicPr>
            <a:picLocks noChangeAspect="1"/>
          </p:cNvPicPr>
          <p:nvPr/>
        </p:nvPicPr>
        <p:blipFill>
          <a:blip r:embed="rId2"/>
          <a:stretch>
            <a:fillRect/>
          </a:stretch>
        </p:blipFill>
        <p:spPr>
          <a:xfrm>
            <a:off x="2570390" y="350036"/>
            <a:ext cx="9230690" cy="6149618"/>
          </a:xfrm>
          <a:prstGeom prst="rect">
            <a:avLst/>
          </a:prstGeom>
        </p:spPr>
      </p:pic>
      <p:sp>
        <p:nvSpPr>
          <p:cNvPr id="4" name="Slide Number Placeholder 3">
            <a:extLst>
              <a:ext uri="{FF2B5EF4-FFF2-40B4-BE49-F238E27FC236}">
                <a16:creationId xmlns:a16="http://schemas.microsoft.com/office/drawing/2014/main" id="{13052F39-558E-02A7-A63B-228D1E25082D}"/>
              </a:ext>
            </a:extLst>
          </p:cNvPr>
          <p:cNvSpPr>
            <a:spLocks noGrp="1"/>
          </p:cNvSpPr>
          <p:nvPr>
            <p:ph type="sldNum" sz="quarter" idx="12"/>
          </p:nvPr>
        </p:nvSpPr>
        <p:spPr/>
        <p:txBody>
          <a:bodyPr/>
          <a:lstStyle/>
          <a:p>
            <a:fld id="{BDD097D0-BFF2-415D-AE6F-44503BFEBFAF}" type="slidenum">
              <a:rPr lang="en-US" smtClean="0"/>
              <a:t>70</a:t>
            </a:fld>
            <a:endParaRPr lang="en-US"/>
          </a:p>
        </p:txBody>
      </p:sp>
    </p:spTree>
    <p:extLst>
      <p:ext uri="{BB962C8B-B14F-4D97-AF65-F5344CB8AC3E}">
        <p14:creationId xmlns:p14="http://schemas.microsoft.com/office/powerpoint/2010/main" val="22272206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0DB5-45B0-8CAD-1C7C-5E9564203442}"/>
              </a:ext>
            </a:extLst>
          </p:cNvPr>
          <p:cNvSpPr>
            <a:spLocks noGrp="1"/>
          </p:cNvSpPr>
          <p:nvPr>
            <p:ph type="title"/>
          </p:nvPr>
        </p:nvSpPr>
        <p:spPr/>
        <p:txBody>
          <a:bodyPr/>
          <a:lstStyle/>
          <a:p>
            <a:r>
              <a:rPr lang="en-US" dirty="0"/>
              <a:t>Aside: IV specifications</a:t>
            </a:r>
          </a:p>
        </p:txBody>
      </p:sp>
      <p:sp>
        <p:nvSpPr>
          <p:cNvPr id="3" name="Content Placeholder 2">
            <a:extLst>
              <a:ext uri="{FF2B5EF4-FFF2-40B4-BE49-F238E27FC236}">
                <a16:creationId xmlns:a16="http://schemas.microsoft.com/office/drawing/2014/main" id="{A440ACD5-3605-F5E9-9754-B16F1234104C}"/>
              </a:ext>
            </a:extLst>
          </p:cNvPr>
          <p:cNvSpPr>
            <a:spLocks noGrp="1"/>
          </p:cNvSpPr>
          <p:nvPr>
            <p:ph idx="1"/>
          </p:nvPr>
        </p:nvSpPr>
        <p:spPr/>
        <p:txBody>
          <a:bodyPr/>
          <a:lstStyle/>
          <a:p>
            <a:r>
              <a:rPr lang="en-US" dirty="0"/>
              <a:t>Instrument for endline beliefs (D) using:</a:t>
            </a:r>
          </a:p>
          <a:p>
            <a:pPr lvl="1"/>
            <a:r>
              <a:rPr lang="en-US" dirty="0"/>
              <a:t>Information</a:t>
            </a:r>
          </a:p>
          <a:p>
            <a:pPr lvl="1"/>
            <a:r>
              <a:rPr lang="en-US" dirty="0"/>
              <a:t>Information X actual removal probability</a:t>
            </a:r>
          </a:p>
          <a:p>
            <a:pPr lvl="1"/>
            <a:r>
              <a:rPr lang="en-US" dirty="0"/>
              <a:t>Information X baseline perceived removal probability</a:t>
            </a:r>
          </a:p>
          <a:p>
            <a:pPr lvl="1"/>
            <a:endParaRPr lang="en-US" dirty="0"/>
          </a:p>
          <a:p>
            <a:r>
              <a:rPr lang="en-US" i="1" dirty="0"/>
              <a:t>Intuition for interactions</a:t>
            </a:r>
            <a:r>
              <a:rPr lang="en-US" dirty="0"/>
              <a:t>: reduce monotonicity concern</a:t>
            </a:r>
          </a:p>
          <a:p>
            <a:pPr lvl="1"/>
            <a:r>
              <a:rPr lang="en-US" dirty="0"/>
              <a:t>Effects of info intervention could be non-monotonic since parents could update beliefs upward or downward, based on initial beliefs</a:t>
            </a:r>
          </a:p>
          <a:p>
            <a:endParaRPr lang="en-US" dirty="0"/>
          </a:p>
          <a:p>
            <a:r>
              <a:rPr lang="en-US" dirty="0"/>
              <a:t>IV results are also nulls, as expected given null reduced-form effects</a:t>
            </a:r>
          </a:p>
        </p:txBody>
      </p:sp>
      <p:sp>
        <p:nvSpPr>
          <p:cNvPr id="5" name="Slide Number Placeholder 4">
            <a:extLst>
              <a:ext uri="{FF2B5EF4-FFF2-40B4-BE49-F238E27FC236}">
                <a16:creationId xmlns:a16="http://schemas.microsoft.com/office/drawing/2014/main" id="{1024F220-CC9A-BBF8-1AC7-8C29717BF879}"/>
              </a:ext>
            </a:extLst>
          </p:cNvPr>
          <p:cNvSpPr>
            <a:spLocks noGrp="1"/>
          </p:cNvSpPr>
          <p:nvPr>
            <p:ph type="sldNum" sz="quarter" idx="12"/>
          </p:nvPr>
        </p:nvSpPr>
        <p:spPr/>
        <p:txBody>
          <a:bodyPr/>
          <a:lstStyle/>
          <a:p>
            <a:fld id="{BDD097D0-BFF2-415D-AE6F-44503BFEBFAF}" type="slidenum">
              <a:rPr lang="en-US" smtClean="0"/>
              <a:t>71</a:t>
            </a:fld>
            <a:endParaRPr lang="en-US"/>
          </a:p>
        </p:txBody>
      </p:sp>
    </p:spTree>
    <p:extLst>
      <p:ext uri="{BB962C8B-B14F-4D97-AF65-F5344CB8AC3E}">
        <p14:creationId xmlns:p14="http://schemas.microsoft.com/office/powerpoint/2010/main" val="2979679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869B-3EDB-AB5A-2AFB-88CA73BC1349}"/>
              </a:ext>
            </a:extLst>
          </p:cNvPr>
          <p:cNvSpPr>
            <a:spLocks noGrp="1"/>
          </p:cNvSpPr>
          <p:nvPr>
            <p:ph type="title"/>
          </p:nvPr>
        </p:nvSpPr>
        <p:spPr/>
        <p:txBody>
          <a:bodyPr/>
          <a:lstStyle/>
          <a:p>
            <a:r>
              <a:rPr lang="en-US" dirty="0"/>
              <a:t>Survey belief questions</a:t>
            </a:r>
          </a:p>
        </p:txBody>
      </p:sp>
      <p:sp>
        <p:nvSpPr>
          <p:cNvPr id="3" name="Content Placeholder 2">
            <a:extLst>
              <a:ext uri="{FF2B5EF4-FFF2-40B4-BE49-F238E27FC236}">
                <a16:creationId xmlns:a16="http://schemas.microsoft.com/office/drawing/2014/main" id="{9C3A79CB-235E-461F-CAB6-DB1394B11762}"/>
              </a:ext>
            </a:extLst>
          </p:cNvPr>
          <p:cNvSpPr>
            <a:spLocks noGrp="1"/>
          </p:cNvSpPr>
          <p:nvPr>
            <p:ph idx="1"/>
          </p:nvPr>
        </p:nvSpPr>
        <p:spPr/>
        <p:txBody>
          <a:bodyPr/>
          <a:lstStyle/>
          <a:p>
            <a:r>
              <a:rPr lang="en-US" dirty="0"/>
              <a:t>Do you think there’s any chance [KID] will stop receiving SSI benefits over the next 10 years? </a:t>
            </a:r>
            <a:r>
              <a:rPr lang="en-US" i="1" dirty="0"/>
              <a:t>[No, there is no chance that [his/her] benefits will stop. / Yes, there is some chance that [his/her] benefits will stop.] </a:t>
            </a:r>
          </a:p>
          <a:p>
            <a:r>
              <a:rPr lang="en-US" dirty="0"/>
              <a:t>(If “Yes”) How likely do you think it is that [KID] will stop receiving benefits? </a:t>
            </a:r>
            <a:r>
              <a:rPr lang="en-US" i="1" dirty="0"/>
              <a:t>[10% (highly unlikely to lose benefits) / 20% (unlikely) / 30% (some chance) / 40% (could very well) / 50% (good chance) / 60% (likely) / 70% (probably) / 80% (most likely) / 90% (almost certainly) / 100% (certainly will lose benefits)]</a:t>
            </a:r>
          </a:p>
        </p:txBody>
      </p:sp>
      <p:sp>
        <p:nvSpPr>
          <p:cNvPr id="5" name="Slide Number Placeholder 4">
            <a:extLst>
              <a:ext uri="{FF2B5EF4-FFF2-40B4-BE49-F238E27FC236}">
                <a16:creationId xmlns:a16="http://schemas.microsoft.com/office/drawing/2014/main" id="{A019430C-B4D3-3798-D2D8-722816637690}"/>
              </a:ext>
            </a:extLst>
          </p:cNvPr>
          <p:cNvSpPr>
            <a:spLocks noGrp="1"/>
          </p:cNvSpPr>
          <p:nvPr>
            <p:ph type="sldNum" sz="quarter" idx="12"/>
          </p:nvPr>
        </p:nvSpPr>
        <p:spPr/>
        <p:txBody>
          <a:bodyPr/>
          <a:lstStyle/>
          <a:p>
            <a:fld id="{BDD097D0-BFF2-415D-AE6F-44503BFEBFAF}" type="slidenum">
              <a:rPr lang="en-US" smtClean="0"/>
              <a:t>72</a:t>
            </a:fld>
            <a:endParaRPr lang="en-US"/>
          </a:p>
        </p:txBody>
      </p:sp>
    </p:spTree>
    <p:extLst>
      <p:ext uri="{BB962C8B-B14F-4D97-AF65-F5344CB8AC3E}">
        <p14:creationId xmlns:p14="http://schemas.microsoft.com/office/powerpoint/2010/main" val="10775070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045D-AD8A-2E2C-6075-7C73B0AAC790}"/>
              </a:ext>
            </a:extLst>
          </p:cNvPr>
          <p:cNvSpPr>
            <a:spLocks noGrp="1"/>
          </p:cNvSpPr>
          <p:nvPr>
            <p:ph type="title"/>
          </p:nvPr>
        </p:nvSpPr>
        <p:spPr/>
        <p:txBody>
          <a:bodyPr/>
          <a:lstStyle/>
          <a:p>
            <a:r>
              <a:rPr lang="en-US" dirty="0"/>
              <a:t>Aside: predicting SSI removal probability</a:t>
            </a:r>
          </a:p>
        </p:txBody>
      </p:sp>
      <p:sp>
        <p:nvSpPr>
          <p:cNvPr id="3" name="Content Placeholder 2">
            <a:extLst>
              <a:ext uri="{FF2B5EF4-FFF2-40B4-BE49-F238E27FC236}">
                <a16:creationId xmlns:a16="http://schemas.microsoft.com/office/drawing/2014/main" id="{63F3DCB7-28B7-4152-2324-B8B5C5D2E9D7}"/>
              </a:ext>
            </a:extLst>
          </p:cNvPr>
          <p:cNvSpPr>
            <a:spLocks noGrp="1"/>
          </p:cNvSpPr>
          <p:nvPr>
            <p:ph idx="1"/>
          </p:nvPr>
        </p:nvSpPr>
        <p:spPr>
          <a:xfrm>
            <a:off x="838200" y="1438275"/>
            <a:ext cx="10515600" cy="5353050"/>
          </a:xfrm>
        </p:spPr>
        <p:txBody>
          <a:bodyPr>
            <a:normAutofit fontScale="92500" lnSpcReduction="20000"/>
          </a:bodyPr>
          <a:lstStyle/>
          <a:p>
            <a:r>
              <a:rPr lang="en-US" dirty="0"/>
              <a:t>OLS prediction: Regressed an indicator for not being on SSI at age 19 on:</a:t>
            </a:r>
          </a:p>
          <a:p>
            <a:pPr lvl="1"/>
            <a:r>
              <a:rPr lang="en-US" dirty="0"/>
              <a:t>Sex</a:t>
            </a:r>
          </a:p>
          <a:p>
            <a:pPr lvl="1"/>
            <a:r>
              <a:rPr lang="en-US" dirty="0"/>
              <a:t>diagnosis (primary and secondary diagnosis code)</a:t>
            </a:r>
          </a:p>
          <a:p>
            <a:pPr lvl="1"/>
            <a:r>
              <a:rPr lang="en-US" dirty="0"/>
              <a:t>medical diary (which determines how often they face review, generally based on severity or expected recovery)</a:t>
            </a:r>
          </a:p>
          <a:p>
            <a:pPr lvl="1"/>
            <a:r>
              <a:rPr lang="en-US" dirty="0"/>
              <a:t>family structure</a:t>
            </a:r>
          </a:p>
          <a:p>
            <a:pPr lvl="1"/>
            <a:r>
              <a:rPr lang="en-US" dirty="0"/>
              <a:t># of years on SSI</a:t>
            </a:r>
          </a:p>
          <a:p>
            <a:pPr lvl="1"/>
            <a:r>
              <a:rPr lang="en-US" dirty="0"/>
              <a:t># of moves</a:t>
            </a:r>
          </a:p>
          <a:p>
            <a:pPr lvl="1"/>
            <a:r>
              <a:rPr lang="en-US" dirty="0"/>
              <a:t>age at last medical review</a:t>
            </a:r>
          </a:p>
          <a:p>
            <a:pPr lvl="1"/>
            <a:r>
              <a:rPr lang="en-US" dirty="0"/>
              <a:t>number of older siblings who received SSI</a:t>
            </a:r>
          </a:p>
          <a:p>
            <a:pPr lvl="1"/>
            <a:r>
              <a:rPr lang="en-US" dirty="0"/>
              <a:t>Race</a:t>
            </a:r>
          </a:p>
          <a:p>
            <a:pPr lvl="1"/>
            <a:r>
              <a:rPr lang="en-US" dirty="0"/>
              <a:t>parental earnings</a:t>
            </a:r>
          </a:p>
          <a:p>
            <a:pPr lvl="1"/>
            <a:r>
              <a:rPr lang="en-US" dirty="0"/>
              <a:t>3-digit zip code </a:t>
            </a:r>
          </a:p>
          <a:p>
            <a:pPr lvl="1"/>
            <a:r>
              <a:rPr lang="en-US" dirty="0"/>
              <a:t>R-squared = 0.216</a:t>
            </a:r>
          </a:p>
          <a:p>
            <a:r>
              <a:rPr lang="en-US" dirty="0"/>
              <a:t>Applied to the universe of all current SSI recipients</a:t>
            </a:r>
          </a:p>
          <a:p>
            <a:r>
              <a:rPr lang="en-US" dirty="0"/>
              <a:t>Tried fancier ML things (e.g. LASSO), but ended up just going with OLS</a:t>
            </a:r>
          </a:p>
        </p:txBody>
      </p:sp>
      <p:sp>
        <p:nvSpPr>
          <p:cNvPr id="5" name="Slide Number Placeholder 4">
            <a:extLst>
              <a:ext uri="{FF2B5EF4-FFF2-40B4-BE49-F238E27FC236}">
                <a16:creationId xmlns:a16="http://schemas.microsoft.com/office/drawing/2014/main" id="{67395F51-9F3F-E808-D876-47DDFA20684F}"/>
              </a:ext>
            </a:extLst>
          </p:cNvPr>
          <p:cNvSpPr>
            <a:spLocks noGrp="1"/>
          </p:cNvSpPr>
          <p:nvPr>
            <p:ph type="sldNum" sz="quarter" idx="12"/>
          </p:nvPr>
        </p:nvSpPr>
        <p:spPr/>
        <p:txBody>
          <a:bodyPr/>
          <a:lstStyle/>
          <a:p>
            <a:fld id="{BDD097D0-BFF2-415D-AE6F-44503BFEBFAF}" type="slidenum">
              <a:rPr lang="en-US" smtClean="0"/>
              <a:t>73</a:t>
            </a:fld>
            <a:endParaRPr lang="en-US"/>
          </a:p>
        </p:txBody>
      </p:sp>
    </p:spTree>
    <p:extLst>
      <p:ext uri="{BB962C8B-B14F-4D97-AF65-F5344CB8AC3E}">
        <p14:creationId xmlns:p14="http://schemas.microsoft.com/office/powerpoint/2010/main" val="42162692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08F3C-7325-4C54-9D1D-BB1BD3A82B3F}"/>
              </a:ext>
            </a:extLst>
          </p:cNvPr>
          <p:cNvSpPr>
            <a:spLocks noGrp="1"/>
          </p:cNvSpPr>
          <p:nvPr>
            <p:ph idx="1"/>
          </p:nvPr>
        </p:nvSpPr>
        <p:spPr>
          <a:xfrm>
            <a:off x="611956" y="287674"/>
            <a:ext cx="10515600" cy="4351338"/>
          </a:xfrm>
        </p:spPr>
        <p:txBody>
          <a:bodyPr/>
          <a:lstStyle/>
          <a:p>
            <a:pPr marL="0" indent="0">
              <a:buNone/>
            </a:pPr>
            <a:r>
              <a:rPr lang="en-US" dirty="0"/>
              <a:t>Deshpande (2016)</a:t>
            </a:r>
          </a:p>
        </p:txBody>
      </p:sp>
      <p:pic>
        <p:nvPicPr>
          <p:cNvPr id="5" name="Picture 4">
            <a:extLst>
              <a:ext uri="{FF2B5EF4-FFF2-40B4-BE49-F238E27FC236}">
                <a16:creationId xmlns:a16="http://schemas.microsoft.com/office/drawing/2014/main" id="{5AA3AD09-6238-4701-BFEE-BCD47250A598}"/>
              </a:ext>
            </a:extLst>
          </p:cNvPr>
          <p:cNvPicPr>
            <a:picLocks noChangeAspect="1"/>
          </p:cNvPicPr>
          <p:nvPr/>
        </p:nvPicPr>
        <p:blipFill>
          <a:blip r:embed="rId2"/>
          <a:stretch>
            <a:fillRect/>
          </a:stretch>
        </p:blipFill>
        <p:spPr>
          <a:xfrm>
            <a:off x="1469481" y="956685"/>
            <a:ext cx="9253037" cy="5444115"/>
          </a:xfrm>
          <a:prstGeom prst="rect">
            <a:avLst/>
          </a:prstGeom>
          <a:ln>
            <a:noFill/>
          </a:ln>
          <a:effectLst>
            <a:outerShdw blurRad="292100" dist="139700" dir="2700000" algn="tl" rotWithShape="0">
              <a:srgbClr val="333333">
                <a:alpha val="65000"/>
              </a:srgbClr>
            </a:outerShdw>
          </a:effectLst>
        </p:spPr>
      </p:pic>
      <p:grpSp>
        <p:nvGrpSpPr>
          <p:cNvPr id="28" name="Group 27">
            <a:extLst>
              <a:ext uri="{FF2B5EF4-FFF2-40B4-BE49-F238E27FC236}">
                <a16:creationId xmlns:a16="http://schemas.microsoft.com/office/drawing/2014/main" id="{28BCE77C-1489-4210-B078-04A80582B04B}"/>
              </a:ext>
            </a:extLst>
          </p:cNvPr>
          <p:cNvGrpSpPr/>
          <p:nvPr/>
        </p:nvGrpSpPr>
        <p:grpSpPr>
          <a:xfrm>
            <a:off x="2348023" y="4486816"/>
            <a:ext cx="7625317" cy="1778611"/>
            <a:chOff x="2348023" y="4486816"/>
            <a:chExt cx="7625317" cy="1778611"/>
          </a:xfrm>
        </p:grpSpPr>
        <p:sp>
          <p:nvSpPr>
            <p:cNvPr id="25" name="Rectangle 24">
              <a:extLst>
                <a:ext uri="{FF2B5EF4-FFF2-40B4-BE49-F238E27FC236}">
                  <a16:creationId xmlns:a16="http://schemas.microsoft.com/office/drawing/2014/main" id="{744C06AB-A82B-40F1-B727-A580FF31088B}"/>
                </a:ext>
              </a:extLst>
            </p:cNvPr>
            <p:cNvSpPr/>
            <p:nvPr/>
          </p:nvSpPr>
          <p:spPr>
            <a:xfrm>
              <a:off x="2348023" y="4791209"/>
              <a:ext cx="7625317" cy="1110106"/>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0F2A493-2CF1-43A8-95B3-F956689F98EF}"/>
                </a:ext>
              </a:extLst>
            </p:cNvPr>
            <p:cNvSpPr/>
            <p:nvPr/>
          </p:nvSpPr>
          <p:spPr>
            <a:xfrm>
              <a:off x="9239693" y="4486816"/>
              <a:ext cx="733646" cy="304392"/>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6816DDF-0646-4E29-AEC7-C0C360557952}"/>
                </a:ext>
              </a:extLst>
            </p:cNvPr>
            <p:cNvSpPr/>
            <p:nvPr/>
          </p:nvSpPr>
          <p:spPr>
            <a:xfrm>
              <a:off x="2348023" y="5901315"/>
              <a:ext cx="4690730" cy="364112"/>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34B9E152-484A-E3DB-D5F8-EE32D5C1F7EF}"/>
              </a:ext>
            </a:extLst>
          </p:cNvPr>
          <p:cNvSpPr>
            <a:spLocks noGrp="1"/>
          </p:cNvSpPr>
          <p:nvPr>
            <p:ph type="sldNum" sz="quarter" idx="12"/>
          </p:nvPr>
        </p:nvSpPr>
        <p:spPr/>
        <p:txBody>
          <a:bodyPr/>
          <a:lstStyle/>
          <a:p>
            <a:fld id="{BDD097D0-BFF2-415D-AE6F-44503BFEBFAF}" type="slidenum">
              <a:rPr lang="en-US" smtClean="0"/>
              <a:t>74</a:t>
            </a:fld>
            <a:endParaRPr lang="en-US"/>
          </a:p>
        </p:txBody>
      </p:sp>
    </p:spTree>
    <p:extLst>
      <p:ext uri="{BB962C8B-B14F-4D97-AF65-F5344CB8AC3E}">
        <p14:creationId xmlns:p14="http://schemas.microsoft.com/office/powerpoint/2010/main" val="27280502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B03249D-5F0C-4D83-A9BE-B44FEEBDEB3A}"/>
              </a:ext>
            </a:extLst>
          </p:cNvPr>
          <p:cNvSpPr>
            <a:spLocks noGrp="1"/>
          </p:cNvSpPr>
          <p:nvPr>
            <p:ph idx="1"/>
          </p:nvPr>
        </p:nvSpPr>
        <p:spPr>
          <a:xfrm>
            <a:off x="614916" y="180752"/>
            <a:ext cx="10515600" cy="4351338"/>
          </a:xfrm>
        </p:spPr>
        <p:txBody>
          <a:bodyPr/>
          <a:lstStyle/>
          <a:p>
            <a:pPr marL="0" indent="0">
              <a:buNone/>
            </a:pPr>
            <a:r>
              <a:rPr lang="en-US" dirty="0"/>
              <a:t>Deshpande &amp; Mueller-Smith (2022)</a:t>
            </a:r>
          </a:p>
        </p:txBody>
      </p:sp>
      <p:pic>
        <p:nvPicPr>
          <p:cNvPr id="4" name="Picture 3">
            <a:extLst>
              <a:ext uri="{FF2B5EF4-FFF2-40B4-BE49-F238E27FC236}">
                <a16:creationId xmlns:a16="http://schemas.microsoft.com/office/drawing/2014/main" id="{1EB7C2DC-7CD4-4EC6-B2BC-56C61C4F26BA}"/>
              </a:ext>
            </a:extLst>
          </p:cNvPr>
          <p:cNvPicPr>
            <a:picLocks noChangeAspect="1"/>
          </p:cNvPicPr>
          <p:nvPr/>
        </p:nvPicPr>
        <p:blipFill rotWithShape="1">
          <a:blip r:embed="rId2"/>
          <a:srcRect t="43991"/>
          <a:stretch/>
        </p:blipFill>
        <p:spPr>
          <a:xfrm>
            <a:off x="320330" y="836798"/>
            <a:ext cx="11551339" cy="5595900"/>
          </a:xfrm>
          <a:prstGeom prst="rect">
            <a:avLst/>
          </a:prstGeom>
          <a:ln>
            <a:noFill/>
          </a:ln>
          <a:effectLst>
            <a:outerShdw blurRad="292100" dist="139700" dir="2700000" algn="tl" rotWithShape="0">
              <a:srgbClr val="333333">
                <a:alpha val="65000"/>
              </a:srgbClr>
            </a:outerShdw>
          </a:effectLst>
        </p:spPr>
      </p:pic>
      <p:grpSp>
        <p:nvGrpSpPr>
          <p:cNvPr id="15" name="Group 14">
            <a:extLst>
              <a:ext uri="{FF2B5EF4-FFF2-40B4-BE49-F238E27FC236}">
                <a16:creationId xmlns:a16="http://schemas.microsoft.com/office/drawing/2014/main" id="{80CD6EE8-65EE-4070-88D7-F69E8E2EE3E4}"/>
              </a:ext>
            </a:extLst>
          </p:cNvPr>
          <p:cNvGrpSpPr/>
          <p:nvPr/>
        </p:nvGrpSpPr>
        <p:grpSpPr>
          <a:xfrm>
            <a:off x="877185" y="2873947"/>
            <a:ext cx="10629433" cy="3438649"/>
            <a:chOff x="877185" y="2873947"/>
            <a:chExt cx="10629433" cy="3438649"/>
          </a:xfrm>
        </p:grpSpPr>
        <p:sp>
          <p:nvSpPr>
            <p:cNvPr id="6" name="Rectangle 5">
              <a:extLst>
                <a:ext uri="{FF2B5EF4-FFF2-40B4-BE49-F238E27FC236}">
                  <a16:creationId xmlns:a16="http://schemas.microsoft.com/office/drawing/2014/main" id="{0106AB23-54A4-4F0C-87FF-E153AD816C21}"/>
                </a:ext>
              </a:extLst>
            </p:cNvPr>
            <p:cNvSpPr/>
            <p:nvPr/>
          </p:nvSpPr>
          <p:spPr>
            <a:xfrm>
              <a:off x="1880190" y="2873947"/>
              <a:ext cx="9544912" cy="28392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748227-5330-4126-A9D5-16172586B02D}"/>
                </a:ext>
              </a:extLst>
            </p:cNvPr>
            <p:cNvSpPr/>
            <p:nvPr/>
          </p:nvSpPr>
          <p:spPr>
            <a:xfrm>
              <a:off x="958701" y="3200400"/>
              <a:ext cx="4782880" cy="28392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C69B1BC-6D73-4D70-AB2C-0D2F01939514}"/>
                </a:ext>
              </a:extLst>
            </p:cNvPr>
            <p:cNvSpPr/>
            <p:nvPr/>
          </p:nvSpPr>
          <p:spPr>
            <a:xfrm>
              <a:off x="2245241" y="4432658"/>
              <a:ext cx="9179861" cy="28392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8AF6477-07C6-4C17-9C67-72ECAD01FE75}"/>
                </a:ext>
              </a:extLst>
            </p:cNvPr>
            <p:cNvSpPr/>
            <p:nvPr/>
          </p:nvSpPr>
          <p:spPr>
            <a:xfrm>
              <a:off x="877185" y="4725821"/>
              <a:ext cx="10547917" cy="28392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C2FBAFD-E30B-4333-A1E2-70206EFC32DF}"/>
                </a:ext>
              </a:extLst>
            </p:cNvPr>
            <p:cNvSpPr/>
            <p:nvPr/>
          </p:nvSpPr>
          <p:spPr>
            <a:xfrm>
              <a:off x="958701" y="5377405"/>
              <a:ext cx="1561215" cy="251607"/>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87DA55-B6A3-40C7-BE26-751F778C1A20}"/>
                </a:ext>
              </a:extLst>
            </p:cNvPr>
            <p:cNvSpPr/>
            <p:nvPr/>
          </p:nvSpPr>
          <p:spPr>
            <a:xfrm>
              <a:off x="958701" y="5686881"/>
              <a:ext cx="10547917" cy="283923"/>
            </a:xfrm>
            <a:prstGeom prst="rect">
              <a:avLst/>
            </a:prstGeom>
            <a:solidFill>
              <a:srgbClr val="00B0F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867355-310E-4C13-ADCA-469E2924F4BF}"/>
                </a:ext>
              </a:extLst>
            </p:cNvPr>
            <p:cNvSpPr/>
            <p:nvPr/>
          </p:nvSpPr>
          <p:spPr>
            <a:xfrm>
              <a:off x="958700" y="6028673"/>
              <a:ext cx="5240081" cy="283923"/>
            </a:xfrm>
            <a:prstGeom prst="rect">
              <a:avLst/>
            </a:prstGeom>
            <a:solidFill>
              <a:srgbClr val="00B0F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D8EE2B-88E5-4727-A426-E8D420368022}"/>
                </a:ext>
              </a:extLst>
            </p:cNvPr>
            <p:cNvSpPr/>
            <p:nvPr/>
          </p:nvSpPr>
          <p:spPr>
            <a:xfrm>
              <a:off x="8878186" y="5372628"/>
              <a:ext cx="2628432" cy="314770"/>
            </a:xfrm>
            <a:prstGeom prst="rect">
              <a:avLst/>
            </a:prstGeom>
            <a:solidFill>
              <a:srgbClr val="00B0F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9DAF2C8-306E-4B1E-A045-A37FA2659F6E}"/>
                </a:ext>
              </a:extLst>
            </p:cNvPr>
            <p:cNvSpPr/>
            <p:nvPr/>
          </p:nvSpPr>
          <p:spPr>
            <a:xfrm>
              <a:off x="958700" y="5046174"/>
              <a:ext cx="10547917" cy="28392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B90C12E1-6B50-C67A-1584-6E30C1CD521F}"/>
              </a:ext>
            </a:extLst>
          </p:cNvPr>
          <p:cNvSpPr>
            <a:spLocks noGrp="1"/>
          </p:cNvSpPr>
          <p:nvPr>
            <p:ph type="sldNum" sz="quarter" idx="12"/>
          </p:nvPr>
        </p:nvSpPr>
        <p:spPr/>
        <p:txBody>
          <a:bodyPr/>
          <a:lstStyle/>
          <a:p>
            <a:fld id="{BDD097D0-BFF2-415D-AE6F-44503BFEBFAF}" type="slidenum">
              <a:rPr lang="en-US" smtClean="0"/>
              <a:t>75</a:t>
            </a:fld>
            <a:endParaRPr lang="en-US"/>
          </a:p>
        </p:txBody>
      </p:sp>
    </p:spTree>
    <p:extLst>
      <p:ext uri="{BB962C8B-B14F-4D97-AF65-F5344CB8AC3E}">
        <p14:creationId xmlns:p14="http://schemas.microsoft.com/office/powerpoint/2010/main" val="2994000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47C9-8EE3-51DE-536D-6E0BA68EBA42}"/>
              </a:ext>
            </a:extLst>
          </p:cNvPr>
          <p:cNvSpPr>
            <a:spLocks noGrp="1"/>
          </p:cNvSpPr>
          <p:nvPr>
            <p:ph type="title"/>
          </p:nvPr>
        </p:nvSpPr>
        <p:spPr/>
        <p:txBody>
          <a:bodyPr/>
          <a:lstStyle/>
          <a:p>
            <a:r>
              <a:rPr lang="en-US" dirty="0"/>
              <a:t>Key idea for this paper</a:t>
            </a:r>
          </a:p>
        </p:txBody>
      </p:sp>
      <p:sp>
        <p:nvSpPr>
          <p:cNvPr id="3" name="Content Placeholder 2">
            <a:extLst>
              <a:ext uri="{FF2B5EF4-FFF2-40B4-BE49-F238E27FC236}">
                <a16:creationId xmlns:a16="http://schemas.microsoft.com/office/drawing/2014/main" id="{4BBFC9ED-4040-975D-87C1-B2D7E338703E}"/>
              </a:ext>
            </a:extLst>
          </p:cNvPr>
          <p:cNvSpPr>
            <a:spLocks noGrp="1"/>
          </p:cNvSpPr>
          <p:nvPr>
            <p:ph idx="1"/>
          </p:nvPr>
        </p:nvSpPr>
        <p:spPr/>
        <p:txBody>
          <a:bodyPr/>
          <a:lstStyle/>
          <a:p>
            <a:r>
              <a:rPr lang="en-US" dirty="0"/>
              <a:t>Uninvesting in children requires that parents expect children to continue receiving benefits as adults</a:t>
            </a:r>
          </a:p>
          <a:p>
            <a:r>
              <a:rPr lang="en-US" dirty="0"/>
              <a:t>In reality, many children DO NOT continue receiving benefits as adults</a:t>
            </a:r>
          </a:p>
          <a:p>
            <a:r>
              <a:rPr lang="en-US" dirty="0"/>
              <a:t>Parents don’t know this</a:t>
            </a:r>
          </a:p>
          <a:p>
            <a:r>
              <a:rPr lang="en-US" i="1" dirty="0"/>
              <a:t>Claim</a:t>
            </a:r>
            <a:r>
              <a:rPr lang="en-US" dirty="0"/>
              <a:t>: These </a:t>
            </a:r>
            <a:r>
              <a:rPr lang="en-US" b="1" dirty="0"/>
              <a:t>inaccurate beliefs </a:t>
            </a:r>
            <a:r>
              <a:rPr lang="en-US" dirty="0"/>
              <a:t>about the likelihood of future benefits could lead parents to </a:t>
            </a:r>
            <a:r>
              <a:rPr lang="en-US" b="1" i="1" dirty="0"/>
              <a:t>underinvest</a:t>
            </a:r>
            <a:r>
              <a:rPr lang="en-US" dirty="0"/>
              <a:t> in their </a:t>
            </a:r>
            <a:r>
              <a:rPr lang="en-US" b="1" dirty="0"/>
              <a:t>children’s human capital</a:t>
            </a:r>
            <a:r>
              <a:rPr lang="en-US" dirty="0"/>
              <a:t>.</a:t>
            </a:r>
          </a:p>
          <a:p>
            <a:r>
              <a:rPr lang="en-US" i="1" dirty="0"/>
              <a:t>Idea</a:t>
            </a:r>
            <a:r>
              <a:rPr lang="en-US" dirty="0"/>
              <a:t>: correct beliefs w/ info intervention, see if </a:t>
            </a:r>
            <a:r>
              <a:rPr lang="en-US" b="1" dirty="0"/>
              <a:t>parents’ investment behavior </a:t>
            </a:r>
            <a:r>
              <a:rPr lang="en-US" dirty="0"/>
              <a:t>increases</a:t>
            </a:r>
            <a:endParaRPr lang="en-US" b="1" dirty="0"/>
          </a:p>
          <a:p>
            <a:pPr lvl="1"/>
            <a:r>
              <a:rPr lang="en-US" dirty="0"/>
              <a:t>If so, then supports the hypothesis of dynamic discouragement effect</a:t>
            </a:r>
          </a:p>
          <a:p>
            <a:endParaRPr lang="en-US" dirty="0"/>
          </a:p>
        </p:txBody>
      </p:sp>
      <p:sp>
        <p:nvSpPr>
          <p:cNvPr id="5" name="Slide Number Placeholder 4">
            <a:extLst>
              <a:ext uri="{FF2B5EF4-FFF2-40B4-BE49-F238E27FC236}">
                <a16:creationId xmlns:a16="http://schemas.microsoft.com/office/drawing/2014/main" id="{4A0B8370-380C-1495-A733-F062A239E1BF}"/>
              </a:ext>
            </a:extLst>
          </p:cNvPr>
          <p:cNvSpPr>
            <a:spLocks noGrp="1"/>
          </p:cNvSpPr>
          <p:nvPr>
            <p:ph type="sldNum" sz="quarter" idx="12"/>
          </p:nvPr>
        </p:nvSpPr>
        <p:spPr/>
        <p:txBody>
          <a:bodyPr/>
          <a:lstStyle/>
          <a:p>
            <a:fld id="{BDD097D0-BFF2-415D-AE6F-44503BFEBFAF}" type="slidenum">
              <a:rPr lang="en-US" smtClean="0"/>
              <a:t>8</a:t>
            </a:fld>
            <a:endParaRPr lang="en-US"/>
          </a:p>
        </p:txBody>
      </p:sp>
    </p:spTree>
    <p:extLst>
      <p:ext uri="{BB962C8B-B14F-4D97-AF65-F5344CB8AC3E}">
        <p14:creationId xmlns:p14="http://schemas.microsoft.com/office/powerpoint/2010/main" val="329827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E60B-1DD1-046D-D623-DCFD53EEB1B2}"/>
              </a:ext>
            </a:extLst>
          </p:cNvPr>
          <p:cNvSpPr>
            <a:spLocks noGrp="1"/>
          </p:cNvSpPr>
          <p:nvPr>
            <p:ph type="title"/>
          </p:nvPr>
        </p:nvSpPr>
        <p:spPr/>
        <p:txBody>
          <a:bodyPr/>
          <a:lstStyle/>
          <a:p>
            <a:r>
              <a:rPr lang="en-US" dirty="0"/>
              <a:t>Why might parents underinvest in children’s human capital?</a:t>
            </a:r>
          </a:p>
        </p:txBody>
      </p:sp>
      <p:sp>
        <p:nvSpPr>
          <p:cNvPr id="3" name="Content Placeholder 2">
            <a:extLst>
              <a:ext uri="{FF2B5EF4-FFF2-40B4-BE49-F238E27FC236}">
                <a16:creationId xmlns:a16="http://schemas.microsoft.com/office/drawing/2014/main" id="{D0A4B20B-9794-E239-1A43-F2766C92BC82}"/>
              </a:ext>
            </a:extLst>
          </p:cNvPr>
          <p:cNvSpPr>
            <a:spLocks noGrp="1"/>
          </p:cNvSpPr>
          <p:nvPr>
            <p:ph idx="1"/>
          </p:nvPr>
        </p:nvSpPr>
        <p:spPr/>
        <p:txBody>
          <a:bodyPr>
            <a:normAutofit/>
          </a:bodyPr>
          <a:lstStyle/>
          <a:p>
            <a:r>
              <a:rPr lang="en-US" b="1" dirty="0"/>
              <a:t>Income effect</a:t>
            </a:r>
            <a:r>
              <a:rPr lang="en-US" dirty="0"/>
              <a:t>: “because they do not expect their child to ‘need’ money from working in the future”</a:t>
            </a:r>
          </a:p>
          <a:p>
            <a:pPr lvl="1"/>
            <a:r>
              <a:rPr lang="en-US" dirty="0"/>
              <a:t>“expected government transfers reduce the child’s expected marginal utility of earned income in the future”</a:t>
            </a:r>
          </a:p>
          <a:p>
            <a:endParaRPr lang="en-US" dirty="0"/>
          </a:p>
          <a:p>
            <a:r>
              <a:rPr lang="en-US" b="1" dirty="0"/>
              <a:t>Substitution effect</a:t>
            </a:r>
            <a:r>
              <a:rPr lang="en-US" dirty="0"/>
              <a:t>: because of the phase-out design of transfer programs, a child’s adult benefits will be reduced if they work as an adult</a:t>
            </a:r>
          </a:p>
          <a:p>
            <a:pPr marL="0" indent="0">
              <a:buNone/>
            </a:pPr>
            <a:endParaRPr lang="en-US" dirty="0"/>
          </a:p>
        </p:txBody>
      </p:sp>
      <p:sp>
        <p:nvSpPr>
          <p:cNvPr id="5" name="Slide Number Placeholder 4">
            <a:extLst>
              <a:ext uri="{FF2B5EF4-FFF2-40B4-BE49-F238E27FC236}">
                <a16:creationId xmlns:a16="http://schemas.microsoft.com/office/drawing/2014/main" id="{FFDDD768-14D7-2032-15B4-31A813C6828E}"/>
              </a:ext>
            </a:extLst>
          </p:cNvPr>
          <p:cNvSpPr>
            <a:spLocks noGrp="1"/>
          </p:cNvSpPr>
          <p:nvPr>
            <p:ph type="sldNum" sz="quarter" idx="12"/>
          </p:nvPr>
        </p:nvSpPr>
        <p:spPr/>
        <p:txBody>
          <a:bodyPr/>
          <a:lstStyle/>
          <a:p>
            <a:fld id="{BDD097D0-BFF2-415D-AE6F-44503BFEBFAF}" type="slidenum">
              <a:rPr lang="en-US" smtClean="0"/>
              <a:t>9</a:t>
            </a:fld>
            <a:endParaRPr lang="en-US"/>
          </a:p>
        </p:txBody>
      </p:sp>
    </p:spTree>
    <p:extLst>
      <p:ext uri="{BB962C8B-B14F-4D97-AF65-F5344CB8AC3E}">
        <p14:creationId xmlns:p14="http://schemas.microsoft.com/office/powerpoint/2010/main" val="2818467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5511</TotalTime>
  <Words>3549</Words>
  <Application>Microsoft Office PowerPoint</Application>
  <PresentationFormat>Widescreen</PresentationFormat>
  <Paragraphs>527</Paragraphs>
  <Slides>75</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Calibri Light</vt:lpstr>
      <vt:lpstr>Cambria Math</vt:lpstr>
      <vt:lpstr>Trirong</vt:lpstr>
      <vt:lpstr>Office Theme</vt:lpstr>
      <vt:lpstr>“The (Lack of) Anticipatory Effects of the Social Safety Net on Human Capital Investment”</vt:lpstr>
      <vt:lpstr>Research question</vt:lpstr>
      <vt:lpstr>Why this matters: economic theory</vt:lpstr>
      <vt:lpstr>PowerPoint Presentation</vt:lpstr>
      <vt:lpstr>Why this matters: American politics</vt:lpstr>
      <vt:lpstr>Why this matters: cost of redistribution</vt:lpstr>
      <vt:lpstr>Why is estimating a dynamic discouragement effect challenging?</vt:lpstr>
      <vt:lpstr>Key idea for this paper</vt:lpstr>
      <vt:lpstr>Why might parents underinvest in children’s human capital?</vt:lpstr>
      <vt:lpstr>Outline</vt:lpstr>
      <vt:lpstr>Study context: SSI &amp; removals</vt:lpstr>
      <vt:lpstr>Context: SSI basics</vt:lpstr>
      <vt:lpstr>SSI medical eligibility</vt:lpstr>
      <vt:lpstr>How do medical conditions differ b/w adults &amp; children?</vt:lpstr>
      <vt:lpstr>SSI medical eligibility</vt:lpstr>
      <vt:lpstr>Summary stats, experimental sample</vt:lpstr>
      <vt:lpstr>Summary stats, experimental sample, cont.</vt:lpstr>
      <vt:lpstr>Financial eligibility for SSI</vt:lpstr>
      <vt:lpstr>PowerPoint Presentation</vt:lpstr>
      <vt:lpstr>Baseline human capital investments in SSI kids</vt:lpstr>
      <vt:lpstr>Relationship between parent and SSI child</vt:lpstr>
      <vt:lpstr>Aside: SSI removal consequences </vt:lpstr>
      <vt:lpstr>Experimental design</vt:lpstr>
      <vt:lpstr>Key idea for this paper</vt:lpstr>
      <vt:lpstr>Parents’ inaccurate beliefs about removal</vt:lpstr>
      <vt:lpstr>Parents’ inaccurate beliefs about removal</vt:lpstr>
      <vt:lpstr>Parents’ beliefs are uncorrelated with “truth”</vt:lpstr>
      <vt:lpstr>Parents’ inaccurate beliefs about removal</vt:lpstr>
      <vt:lpstr>Study sample</vt:lpstr>
      <vt:lpstr>PowerPoint Presentation</vt:lpstr>
      <vt:lpstr>Info Treatment</vt:lpstr>
      <vt:lpstr>Info Treatment: https://youtu.be/57jvdStkhd4</vt:lpstr>
      <vt:lpstr>Control groups</vt:lpstr>
      <vt:lpstr>PowerPoint Presentation</vt:lpstr>
      <vt:lpstr>Primary outcomes: parents’ investments in human capital</vt:lpstr>
      <vt:lpstr>Secondary outcomes (survey)</vt:lpstr>
      <vt:lpstr>Strengths: outcome measurement</vt:lpstr>
      <vt:lpstr>Discussion: outcome measurement</vt:lpstr>
      <vt:lpstr>Results</vt:lpstr>
      <vt:lpstr>Immediate “outcomes” checking that videos were understood</vt:lpstr>
      <vt:lpstr>First stage: treated parents update beliefs based on info</vt:lpstr>
      <vt:lpstr>First stage</vt:lpstr>
      <vt:lpstr>First-stage: beliefs persisted in the short-run</vt:lpstr>
      <vt:lpstr>First stage robustness: beliefs affect slightly different intermediate outcomes</vt:lpstr>
      <vt:lpstr>PowerPoint Presentation</vt:lpstr>
      <vt:lpstr>Zero effect on investments in children’s human capital</vt:lpstr>
      <vt:lpstr>PowerPoint Presentation</vt:lpstr>
      <vt:lpstr>How precise is the null effect? </vt:lpstr>
      <vt:lpstr>How precise is the null effect?</vt:lpstr>
      <vt:lpstr>How precise is the null effect? Expert survey</vt:lpstr>
      <vt:lpstr>Mechanisms</vt:lpstr>
      <vt:lpstr>Mechanisms set-up</vt:lpstr>
      <vt:lpstr>Mechanisms set-up</vt:lpstr>
      <vt:lpstr>Why don’t parents invest? Key factor</vt:lpstr>
      <vt:lpstr>Why don’t parents invest? Medium factors</vt:lpstr>
      <vt:lpstr>Why don’t parents invest? Less relevant factors</vt:lpstr>
      <vt:lpstr>Study takeaways</vt:lpstr>
      <vt:lpstr>External validity considerations</vt:lpstr>
      <vt:lpstr>Takeaways for young researchers</vt:lpstr>
      <vt:lpstr>Research-related lessons: general</vt:lpstr>
      <vt:lpstr>Research-related lessons: experiments</vt:lpstr>
      <vt:lpstr>Thank you!</vt:lpstr>
      <vt:lpstr>Appendix: perverse incentives</vt:lpstr>
      <vt:lpstr>Ruling out an alternative effect</vt:lpstr>
      <vt:lpstr>2 sub-treatments to address possible  “perverse incentives” channel</vt:lpstr>
      <vt:lpstr>PowerPoint Presentation</vt:lpstr>
      <vt:lpstr>Evidence against this hypothesis</vt:lpstr>
      <vt:lpstr>Appendix: Extras</vt:lpstr>
      <vt:lpstr>Null results across subgroups  (pooled specification)</vt:lpstr>
      <vt:lpstr>Null or opposite effects on secondary outcomes</vt:lpstr>
      <vt:lpstr>Aside: IV specifications</vt:lpstr>
      <vt:lpstr>Survey belief questions</vt:lpstr>
      <vt:lpstr>Aside: predicting SSI removal probability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Pukelis, Kelsey</dc:creator>
  <cp:lastModifiedBy>Pukelis, Kelsey</cp:lastModifiedBy>
  <cp:revision>3</cp:revision>
  <dcterms:created xsi:type="dcterms:W3CDTF">2023-02-26T19:57:28Z</dcterms:created>
  <dcterms:modified xsi:type="dcterms:W3CDTF">2023-03-11T21:58:03Z</dcterms:modified>
</cp:coreProperties>
</file>