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33" r:id="rId4"/>
    <p:sldId id="337" r:id="rId5"/>
    <p:sldId id="332" r:id="rId6"/>
    <p:sldId id="308" r:id="rId7"/>
    <p:sldId id="306" r:id="rId8"/>
    <p:sldId id="322" r:id="rId9"/>
    <p:sldId id="325" r:id="rId10"/>
    <p:sldId id="309" r:id="rId11"/>
    <p:sldId id="326" r:id="rId12"/>
    <p:sldId id="328" r:id="rId13"/>
    <p:sldId id="323" r:id="rId14"/>
    <p:sldId id="327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FA1264-C1DE-6D89-0513-011F1F6C2844}" name="Kelsey Pukelis" initials="KP" userId="XpfLhfL9T5WkuMXX3mfzMNtxxp+RZel27Ph5u7Cz5UA=" providerId="None"/>
  <p188:author id="{7F78FBBE-18C2-559F-7BA4-AC4DF109B5B3}" name="Kelsey Pukelis" initials="KP" userId="9e474ce5ee24832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217F0-4F6F-4CF9-92A4-21080C1859BD}" v="449" dt="2022-01-27T21:44:56.896"/>
    <p1510:client id="{A80A6ED7-D7B7-4DDF-9C5F-56D662AF9924}" v="50" dt="2022-01-27T17:21:03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0E5C-49EC-4152-A9E9-B71EF8D2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C3493-1F61-40B5-B543-FA7F5F13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70D3-01E8-4D65-80CF-0E42282C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26790-F352-4C7F-A5B0-15322D02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CF6B5-5E22-44A2-AA4D-F621B5C7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7571-4EDF-46A6-9DEC-74BA4290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8B6C-6B46-4868-A45A-104CFB1C8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CFD4B-BCD4-4565-B230-48D9A53D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CFF3F-86EB-455B-B7AE-0968865E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EB902-8246-4D31-830D-098B87B8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A2630-CFF0-41D2-B272-221D2796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AAF21-CF2E-4A0D-A9FC-A6A083930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1E01-5924-40BC-9FF0-A46F49CC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30F1-05C7-4E9B-9F20-900F04F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4DD5-CAE4-4B1B-A77C-474BE013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E06-F6CD-422C-8769-3BC43D49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66D1-BBE2-4730-8B18-8DFB408F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B20E-4B6E-41AC-B99B-8101E39A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555F-A84D-42F5-94A2-F892D9D6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BD2E-342F-48D9-8D55-7B6B3D1A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C388-7824-48D1-9AF0-E139AD3A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FE4D7-7861-432C-95BD-341F7B58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3FDF-9E7B-462D-A3A8-23F4BEDC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B352A-595D-4CD3-A226-CAE595B9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A8C0-F5D5-4ADD-A952-6F4A2073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0047-440A-45E4-9D4C-C1256BFD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095D-A92B-4C8C-8CED-4B0AF517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BF212-1E0F-4675-A9E4-E2BF4443A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00129-12B0-452F-B60B-8D6242F6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56D7E-CCC8-486A-B642-398F7D46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EB637-E87B-4953-919B-B37DA3E0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4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44D7-619A-4880-B277-253F4D79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FA776-CF88-4D04-B73D-985337FB3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6E696-9C14-42B2-8C60-61E11CAA1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6DCF3-7CAF-4637-8C2F-D51DF6351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9D7BE-AC45-4D6A-9A4B-F48653870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B8442-B0E1-4B00-A97C-40BDCFAD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7EDD4-AB0A-4659-B49D-535A5B5D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98732-B7AA-467D-B1B1-CD33C150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B08A-3200-4963-902D-5E3B398B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83CB4-8F0B-494C-96A7-CE6E559D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4A4CD-F6AA-4F50-8557-D7BA7A1A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47C63-A699-4089-8742-EB036862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6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DD529-90E9-4584-BFF5-E8AAA2B4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0D051-DA14-4EFA-84A2-A9579FA1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5C21F-D017-47BF-AF2F-DE31FF0B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7040-6A6A-439D-A5DD-3D3948BE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BAFF-8F17-48AB-8199-E1A96C4E3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03EC0-E320-4F0E-8874-BE0F423AD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525CB-4182-4597-BBF7-B0BD8D40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F00FB-F345-4F65-B269-BC7B9654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D3113-7038-460A-A8AD-432B37B5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694B-83AB-44DD-8586-ED6F6A4F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4AC0C-40D8-40FE-9DDB-708F12220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E699D-7460-4121-A363-973DF8294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F4CBC-BE17-4732-A126-DFD02CC6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5175-1843-4294-8A21-99AE55CC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3CF7-B220-46AD-8A56-724CFEBF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7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00942-387F-4174-9C8C-7C32F2D5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997ED-CA1C-4644-B442-B1F8DFB6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3AF5-A448-4503-8C26-B3B4023FF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95BBE-2A10-47D6-BACA-C03E01FC3A9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118B1-8A06-4879-9D27-472098607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3111-0F14-4267-A7D3-8712306AA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8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restud/rdz045" TargetMode="External"/><Relationship Id="rId2" Type="http://schemas.openxmlformats.org/officeDocument/2006/relationships/hyperlink" Target="http://www.econ.yale.edu/~shiller/behmacro/2004-11/schmeduling-zeckhaus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d.lib.harvard.edu/alma/99153847112703941/catal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hls.taxhelp@gmail.com" TargetMode="External"/><Relationship Id="rId2" Type="http://schemas.openxmlformats.org/officeDocument/2006/relationships/hyperlink" Target="https://orgs.law.harvard.edu/taxhel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F3FC-3572-4B0B-887B-A76E2D094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#1: </a:t>
            </a:r>
            <a:br>
              <a:rPr lang="en-US" dirty="0"/>
            </a:br>
            <a:r>
              <a:rPr lang="en-US" dirty="0"/>
              <a:t>Tax Schedules and Progressivity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2B457-7057-4B36-8B17-003106581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API 102A</a:t>
            </a:r>
          </a:p>
          <a:p>
            <a:r>
              <a:rPr lang="en-US" dirty="0"/>
              <a:t>Kelsey Pukelis</a:t>
            </a:r>
          </a:p>
          <a:p>
            <a:r>
              <a:rPr lang="en-US" dirty="0"/>
              <a:t>2022-01-28</a:t>
            </a:r>
          </a:p>
        </p:txBody>
      </p:sp>
    </p:spTree>
    <p:extLst>
      <p:ext uri="{BB962C8B-B14F-4D97-AF65-F5344CB8AC3E}">
        <p14:creationId xmlns:p14="http://schemas.microsoft.com/office/powerpoint/2010/main" val="80480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04B4-461F-495D-AC70-A3CFCA8B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Ironing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AA94-F9C7-40F0-AF21-EDD708A2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134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“Ironing </a:t>
            </a:r>
            <a:r>
              <a:rPr lang="en-US" dirty="0"/>
              <a:t>arises when an individual facing a multipart schedule perceives and responds to the </a:t>
            </a:r>
            <a:r>
              <a:rPr lang="en-US" i="1" dirty="0"/>
              <a:t>average</a:t>
            </a:r>
            <a:r>
              <a:rPr lang="en-US" dirty="0"/>
              <a:t> price at the point where he consumes” rather than the </a:t>
            </a:r>
            <a:r>
              <a:rPr lang="en-US" i="1" dirty="0"/>
              <a:t>marginal</a:t>
            </a:r>
            <a:r>
              <a:rPr lang="en-US" dirty="0"/>
              <a:t> price </a:t>
            </a:r>
            <a:r>
              <a:rPr lang="en-US" sz="1600" dirty="0"/>
              <a:t>(Liebman and </a:t>
            </a:r>
            <a:r>
              <a:rPr lang="en-US" sz="1600" dirty="0" err="1"/>
              <a:t>Zeckhauser</a:t>
            </a:r>
            <a:r>
              <a:rPr lang="en-US" sz="1600" dirty="0"/>
              <a:t> 2004)</a:t>
            </a:r>
          </a:p>
          <a:p>
            <a:r>
              <a:rPr lang="en-US" dirty="0"/>
              <a:t>In other words, ironing is mistakenly behaving as though </a:t>
            </a:r>
            <a:r>
              <a:rPr lang="en-US" i="1" dirty="0"/>
              <a:t>average</a:t>
            </a:r>
            <a:r>
              <a:rPr lang="en-US" dirty="0"/>
              <a:t> tax rates are </a:t>
            </a:r>
            <a:r>
              <a:rPr lang="en-US" i="1" dirty="0"/>
              <a:t>marginal</a:t>
            </a:r>
            <a:r>
              <a:rPr lang="en-US" dirty="0"/>
              <a:t> tax rates.</a:t>
            </a:r>
          </a:p>
          <a:p>
            <a:r>
              <a:rPr lang="en-US" dirty="0"/>
              <a:t>Estimate: 43 percent of population irons in the context of U.S. taxes </a:t>
            </a:r>
            <a:r>
              <a:rPr lang="en-US" sz="1800" dirty="0"/>
              <a:t>(Rees-Jones and </a:t>
            </a:r>
            <a:r>
              <a:rPr lang="en-US" sz="1800" dirty="0" err="1"/>
              <a:t>Taubinsky</a:t>
            </a:r>
            <a:r>
              <a:rPr lang="en-US" sz="1800" dirty="0"/>
              <a:t> 2020)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6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6B34-14A2-48D4-AAE3-C3F05B64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Ironing example </a:t>
            </a:r>
            <a:r>
              <a:rPr lang="en-US" sz="2000" dirty="0">
                <a:ea typeface="+mj-lt"/>
                <a:cs typeface="+mj-lt"/>
              </a:rPr>
              <a:t>(Liebman and </a:t>
            </a:r>
            <a:r>
              <a:rPr lang="en-US" sz="2000" dirty="0" err="1">
                <a:ea typeface="+mj-lt"/>
                <a:cs typeface="+mj-lt"/>
              </a:rPr>
              <a:t>Zeckhauser</a:t>
            </a:r>
            <a:r>
              <a:rPr lang="en-US" sz="2000" dirty="0">
                <a:ea typeface="+mj-lt"/>
                <a:cs typeface="+mj-lt"/>
              </a:rPr>
              <a:t> 2004)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9A72-3BBF-4631-ABF5-E4D8E6CF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64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single individual earns $80,000 in 2021</a:t>
            </a:r>
          </a:p>
          <a:p>
            <a:r>
              <a:rPr lang="en-US" dirty="0"/>
              <a:t>Therefore she is in the </a:t>
            </a:r>
            <a:r>
              <a:rPr lang="en-US" b="1" dirty="0"/>
              <a:t>22 percent </a:t>
            </a:r>
            <a:r>
              <a:rPr lang="en-US" b="1" i="1" dirty="0"/>
              <a:t>marginal</a:t>
            </a:r>
            <a:r>
              <a:rPr lang="en-US" b="1" dirty="0"/>
              <a:t> tax bracket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But she observes her total tax liability (total taxes due): $10,575.50 </a:t>
            </a:r>
            <a:r>
              <a:rPr lang="en-US" sz="1800" dirty="0"/>
              <a:t>[check my math for practice]</a:t>
            </a:r>
            <a:endParaRPr lang="en-US" sz="1800" dirty="0">
              <a:cs typeface="Calibri"/>
            </a:endParaRPr>
          </a:p>
          <a:p>
            <a:r>
              <a:rPr lang="en-US" dirty="0"/>
              <a:t>So she faces an </a:t>
            </a:r>
            <a:r>
              <a:rPr lang="en-US" b="1" i="1" dirty="0">
                <a:ea typeface="+mn-lt"/>
                <a:cs typeface="+mn-lt"/>
              </a:rPr>
              <a:t>average </a:t>
            </a:r>
            <a:r>
              <a:rPr lang="en-US" b="1" dirty="0">
                <a:ea typeface="+mn-lt"/>
                <a:cs typeface="+mn-lt"/>
              </a:rPr>
              <a:t>tax rate</a:t>
            </a:r>
            <a:r>
              <a:rPr lang="en-US" dirty="0"/>
              <a:t> </a:t>
            </a:r>
            <a:r>
              <a:rPr lang="en-US" b="1" dirty="0"/>
              <a:t>of 13.2 percent</a:t>
            </a:r>
            <a:r>
              <a:rPr lang="en-US" dirty="0"/>
              <a:t> </a:t>
            </a:r>
            <a:endParaRPr lang="en-US" sz="1700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≈ 10,575.5</a:t>
            </a:r>
            <a:r>
              <a:rPr lang="en-US" dirty="0"/>
              <a:t>/80,000 * 100</a:t>
            </a:r>
            <a:endParaRPr lang="en-US" dirty="0">
              <a:cs typeface="Calibri"/>
            </a:endParaRPr>
          </a:p>
          <a:p>
            <a:r>
              <a:rPr lang="en-US" dirty="0"/>
              <a:t>BUT she makes decisions </a:t>
            </a:r>
            <a:r>
              <a:rPr lang="en-US" i="1" dirty="0"/>
              <a:t>as if s</a:t>
            </a:r>
            <a:r>
              <a:rPr lang="en-US" dirty="0"/>
              <a:t>he faced a 13.2 percent </a:t>
            </a:r>
            <a:r>
              <a:rPr lang="en-US" i="1" dirty="0"/>
              <a:t>marginal</a:t>
            </a:r>
            <a:r>
              <a:rPr lang="en-US" dirty="0"/>
              <a:t> tax rate</a:t>
            </a:r>
            <a:endParaRPr lang="en-US" sz="2600" i="1" dirty="0"/>
          </a:p>
          <a:p>
            <a:r>
              <a:rPr lang="en-US" sz="2600" i="1" dirty="0"/>
              <a:t>This is a mistake! Why? </a:t>
            </a:r>
            <a:endParaRPr lang="en-US" sz="2600" i="1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6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EC9829-5BA6-4255-AF18-96E5653EC805}"/>
              </a:ext>
            </a:extLst>
          </p:cNvPr>
          <p:cNvGrpSpPr/>
          <p:nvPr/>
        </p:nvGrpSpPr>
        <p:grpSpPr>
          <a:xfrm>
            <a:off x="1802166" y="230819"/>
            <a:ext cx="7581531" cy="6627181"/>
            <a:chOff x="6096000" y="1333672"/>
            <a:chExt cx="4694327" cy="433067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024FF4DC-11D8-4296-B4D0-FC913D36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333672"/>
              <a:ext cx="4694327" cy="37112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5FA7-4E6A-43B0-B6ED-7690E5150BBC}"/>
                </a:ext>
              </a:extLst>
            </p:cNvPr>
            <p:cNvSpPr txBox="1"/>
            <p:nvPr/>
          </p:nvSpPr>
          <p:spPr>
            <a:xfrm>
              <a:off x="6443330" y="5295014"/>
              <a:ext cx="4146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(Rees-Jones &amp; </a:t>
              </a:r>
              <a:r>
                <a:rPr lang="en-US" dirty="0" err="1"/>
                <a:t>Taubinsky</a:t>
              </a:r>
              <a:r>
                <a:rPr lang="en-US" dirty="0"/>
                <a:t> 2020)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68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E2BF-DCAA-4B79-8095-44823DDB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044C-C17E-407B-A002-A225453B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“</a:t>
            </a:r>
            <a:r>
              <a:rPr lang="en-US" b="1" dirty="0"/>
              <a:t>Spotlighting</a:t>
            </a:r>
            <a:r>
              <a:rPr lang="en-US" dirty="0"/>
              <a:t> occurs when consumers identify and respond to immediate or local prices, and ignore the full schedule, even though future prices [tax rates] will be affected by current consumption [behavior].” </a:t>
            </a:r>
            <a:r>
              <a:rPr lang="en-US" sz="1600" dirty="0"/>
              <a:t>(Liebman and </a:t>
            </a:r>
            <a:r>
              <a:rPr lang="en-US" sz="1600" dirty="0" err="1"/>
              <a:t>Zeckhauser</a:t>
            </a:r>
            <a:r>
              <a:rPr lang="en-US" sz="1600" dirty="0"/>
              <a:t> 2004)</a:t>
            </a:r>
          </a:p>
          <a:p>
            <a:r>
              <a:rPr lang="en-US" dirty="0"/>
              <a:t>In other words, “linearizing the tax schedule using one’s marginal tax rate” </a:t>
            </a:r>
            <a:r>
              <a:rPr lang="en-US" sz="1700" dirty="0"/>
              <a:t>(Rees-Jones &amp; </a:t>
            </a:r>
            <a:r>
              <a:rPr lang="en-US" sz="1700" dirty="0" err="1"/>
              <a:t>Taubinsky</a:t>
            </a:r>
            <a:r>
              <a:rPr lang="en-US" sz="1700" dirty="0"/>
              <a:t> 2020)</a:t>
            </a:r>
            <a:endParaRPr lang="en-US" dirty="0"/>
          </a:p>
          <a:p>
            <a:r>
              <a:rPr lang="en-US" dirty="0"/>
              <a:t>Basically, a problem of ignoring (tax) bracket cutoffs, a.k.a. changes in marginal tax rates</a:t>
            </a:r>
          </a:p>
          <a:p>
            <a:r>
              <a:rPr lang="en-US" dirty="0"/>
              <a:t>No evidence of spotlighting in the context of U.S. taxes </a:t>
            </a:r>
            <a:r>
              <a:rPr lang="en-US" sz="1800" dirty="0"/>
              <a:t>(Rees-Jones and </a:t>
            </a:r>
            <a:r>
              <a:rPr lang="en-US" sz="1800" dirty="0" err="1"/>
              <a:t>Taubinsky</a:t>
            </a:r>
            <a:r>
              <a:rPr lang="en-US" sz="1800" dirty="0"/>
              <a:t> 2020)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2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6B34-14A2-48D4-AAE3-C3F05B64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Spotlighting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9A72-3BBF-4631-ABF5-E4D8E6CF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 food stamp receipt consumes more food early in the month, when, because she has not exhausted her monthly food stamp allotment, food “seems” cheaper</a:t>
            </a:r>
          </a:p>
          <a:p>
            <a:pPr lvl="1"/>
            <a:r>
              <a:rPr lang="en-US" dirty="0"/>
              <a:t>She does not account for the fact that consuming her benefits now means the marginal price of food will be higher later in the month</a:t>
            </a:r>
          </a:p>
          <a:p>
            <a:r>
              <a:rPr lang="en-US" dirty="0"/>
              <a:t>The consequences of this are large. At the end of the month:</a:t>
            </a:r>
          </a:p>
          <a:p>
            <a:pPr lvl="1"/>
            <a:r>
              <a:rPr lang="en-US" dirty="0"/>
              <a:t>Hospitalizations increase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Basu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2017)</a:t>
            </a:r>
          </a:p>
          <a:p>
            <a:pPr lvl="1"/>
            <a:r>
              <a:rPr lang="en-US" dirty="0"/>
              <a:t>Crime increases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Packham 2019)</a:t>
            </a:r>
          </a:p>
          <a:p>
            <a:pPr lvl="1"/>
            <a:r>
              <a:rPr lang="en-US" dirty="0"/>
              <a:t>Students perform worse on high-stakes tests, are less likely to attend college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(Bond et al. 2022)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(Benefit amounts may also be inadequate)</a:t>
            </a:r>
          </a:p>
        </p:txBody>
      </p:sp>
    </p:spTree>
    <p:extLst>
      <p:ext uri="{BB962C8B-B14F-4D97-AF65-F5344CB8AC3E}">
        <p14:creationId xmlns:p14="http://schemas.microsoft.com/office/powerpoint/2010/main" val="295637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6C02-7859-43E4-B835-8E3EF9CC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extra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D0F6-8F5B-4C02-9F57-D109A773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Schmeduling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J. Liebman and R. </a:t>
            </a:r>
            <a:r>
              <a:rPr lang="en-US" dirty="0" err="1"/>
              <a:t>Zeckhauser</a:t>
            </a:r>
            <a:r>
              <a:rPr lang="en-US" dirty="0"/>
              <a:t>, 2004. “</a:t>
            </a:r>
            <a:r>
              <a:rPr lang="en-US" dirty="0" err="1"/>
              <a:t>Schmeduling</a:t>
            </a:r>
            <a:r>
              <a:rPr lang="en-US" dirty="0"/>
              <a:t>,” Harvard KSG Working Paper.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A. Rees-Jones and D. </a:t>
            </a:r>
            <a:r>
              <a:rPr lang="en-US" dirty="0" err="1"/>
              <a:t>Taubinsky</a:t>
            </a:r>
            <a:r>
              <a:rPr lang="en-US" dirty="0"/>
              <a:t> (2020). “Measuring ‘</a:t>
            </a:r>
            <a:r>
              <a:rPr lang="en-US" dirty="0" err="1"/>
              <a:t>Schmeduling</a:t>
            </a:r>
            <a:r>
              <a:rPr lang="en-US" dirty="0"/>
              <a:t>’”. The Review of Economic Studies 87.5, pp. 2399–2438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  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Reich, R. (2018). </a:t>
            </a:r>
            <a:r>
              <a:rPr lang="en-US" i="1" dirty="0"/>
              <a:t>Just giving: Why philanthropy is failing democracy and how it can do better.</a:t>
            </a:r>
            <a:r>
              <a:rPr lang="en-US" dirty="0"/>
              <a:t> Princeton, New Jersey: Princeton University Press. 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Arguments against the generous way philanthropy, foundations are treated in the U.S. tax system</a:t>
            </a:r>
          </a:p>
        </p:txBody>
      </p:sp>
    </p:spTree>
    <p:extLst>
      <p:ext uri="{BB962C8B-B14F-4D97-AF65-F5344CB8AC3E}">
        <p14:creationId xmlns:p14="http://schemas.microsoft.com/office/powerpoint/2010/main" val="98787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7339-6BEC-4C61-81EA-0BAB7044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69C8-6974-4F04-BD53-CA34B47E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It’s (always) a great time to study economic and social policy!</a:t>
            </a:r>
          </a:p>
          <a:p>
            <a:r>
              <a:rPr lang="en-US" dirty="0"/>
              <a:t>Goals: </a:t>
            </a:r>
          </a:p>
          <a:p>
            <a:pPr lvl="1"/>
            <a:r>
              <a:rPr lang="en-US" dirty="0"/>
              <a:t>get comfortable using models, applying them, picking them apart</a:t>
            </a:r>
          </a:p>
          <a:p>
            <a:pPr lvl="1"/>
            <a:r>
              <a:rPr lang="en-US" dirty="0"/>
              <a:t>recognize, think critically about trade-offs</a:t>
            </a:r>
          </a:p>
          <a:p>
            <a:pPr lvl="1"/>
            <a:r>
              <a:rPr lang="en-US" dirty="0"/>
              <a:t>Note of the limitations of economic thinking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1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7339-6BEC-4C61-81EA-0BAB7044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My goals 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69C8-6974-4F04-BD53-CA34B47E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5060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3200" dirty="0"/>
              <a:t>Present technical and conceptual materials clearly </a:t>
            </a:r>
            <a:endParaRPr lang="en-US" sz="3200" dirty="0">
              <a:cs typeface="Calibri"/>
            </a:endParaRPr>
          </a:p>
          <a:p>
            <a:pPr lvl="1"/>
            <a:r>
              <a:rPr lang="en-US" sz="3200" dirty="0"/>
              <a:t>Engage in discussions about critical, timely policies </a:t>
            </a:r>
            <a:endParaRPr lang="en-US" sz="3200" dirty="0">
              <a:cs typeface="Calibri"/>
            </a:endParaRPr>
          </a:p>
          <a:p>
            <a:pPr lvl="1"/>
            <a:r>
              <a:rPr lang="en-US" sz="3200" dirty="0"/>
              <a:t>Highlight what we know and what we don’t about these topics (the research frontier)</a:t>
            </a:r>
            <a:endParaRPr lang="en-US" sz="3200" dirty="0">
              <a:cs typeface="Calibri"/>
            </a:endParaRPr>
          </a:p>
          <a:p>
            <a:pPr lvl="1"/>
            <a:r>
              <a:rPr lang="en-US" sz="3200" dirty="0"/>
              <a:t>Connect topics to popular culture, popular debate and discourse</a:t>
            </a:r>
            <a:endParaRPr lang="en-US" sz="32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874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20B6-08D9-41C1-A053-4F926307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029A-E05B-426E-A6AD-A9C61363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Review of tax rates, progressivity</a:t>
            </a:r>
          </a:p>
          <a:p>
            <a:r>
              <a:rPr lang="en-US" dirty="0">
                <a:cs typeface="Calibri"/>
              </a:rPr>
              <a:t>Practice problems</a:t>
            </a:r>
          </a:p>
          <a:p>
            <a:r>
              <a:rPr lang="en-US" dirty="0">
                <a:cs typeface="Calibri"/>
              </a:rPr>
              <a:t>Extras (if time)</a:t>
            </a:r>
          </a:p>
          <a:p>
            <a:pPr lvl="1"/>
            <a:r>
              <a:rPr lang="en-US" dirty="0">
                <a:cs typeface="Calibri"/>
              </a:rPr>
              <a:t>Tax prep volunteering</a:t>
            </a:r>
          </a:p>
          <a:p>
            <a:pPr lvl="1"/>
            <a:r>
              <a:rPr lang="en-US" dirty="0" err="1">
                <a:cs typeface="Calibri"/>
              </a:rPr>
              <a:t>Schmeduling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04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5976-71A1-4056-A397-9248DB34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think taxes aren’t easy, you’re not alone</a:t>
            </a:r>
          </a:p>
        </p:txBody>
      </p:sp>
      <p:pic>
        <p:nvPicPr>
          <p:cNvPr id="6" name="Content Placeholder 5" descr="A picture containing person, indoor, crowd&#10;&#10;Description automatically generated">
            <a:extLst>
              <a:ext uri="{FF2B5EF4-FFF2-40B4-BE49-F238E27FC236}">
                <a16:creationId xmlns:a16="http://schemas.microsoft.com/office/drawing/2014/main" id="{5022C7E7-F214-4DF3-AD76-F2A1FB226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91" y="987425"/>
            <a:ext cx="3845594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99090-828E-44B2-BBA3-95FDBF337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2400" i="1" dirty="0"/>
              <a:t>“The hardest thing in the world to understand is the income tax.”</a:t>
            </a:r>
          </a:p>
          <a:p>
            <a:r>
              <a:rPr lang="en-US" sz="2400" i="1" dirty="0"/>
              <a:t>--Albert Einstein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6C77B-5AAB-4F34-A6BB-B14E957DE0A5}"/>
              </a:ext>
            </a:extLst>
          </p:cNvPr>
          <p:cNvSpPr txBox="1"/>
          <p:nvPr/>
        </p:nvSpPr>
        <p:spPr>
          <a:xfrm>
            <a:off x="9534719" y="6488668"/>
            <a:ext cx="421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Stefanie </a:t>
            </a:r>
            <a:r>
              <a:rPr lang="en-US" dirty="0" err="1">
                <a:solidFill>
                  <a:schemeClr val="bg1"/>
                </a:solidFill>
              </a:rPr>
              <a:t>Stantcheva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27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E60C-1E82-45EA-AEC1-0DAE7060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AAC79-6CEA-4CD0-A225-D0402B928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Not included in exam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8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1005-FA85-4B25-AFE9-DE659754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learn more about the tax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D23D5-4CEF-4EF7-92E0-195A7A88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 by doing!</a:t>
            </a:r>
          </a:p>
          <a:p>
            <a:r>
              <a:rPr lang="en-US" dirty="0"/>
              <a:t>Volunteer to help low-income households file their taxes for free with HLS </a:t>
            </a:r>
            <a:r>
              <a:rPr lang="en-US" dirty="0" err="1"/>
              <a:t>TaxHelp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https://orgs.law.harvard.edu/taxhelp/</a:t>
            </a:r>
            <a:r>
              <a:rPr lang="en-US" dirty="0"/>
              <a:t> </a:t>
            </a:r>
          </a:p>
          <a:p>
            <a:r>
              <a:rPr lang="en-US" dirty="0"/>
              <a:t>Training and passing exams required – likely self-study</a:t>
            </a:r>
            <a:endParaRPr lang="en-US" dirty="0">
              <a:cs typeface="Calibri"/>
            </a:endParaRPr>
          </a:p>
          <a:p>
            <a:r>
              <a:rPr lang="en-US" dirty="0"/>
              <a:t>Volunteer at Cambridge Public Library as much as you are able</a:t>
            </a:r>
          </a:p>
          <a:p>
            <a:pPr lvl="1"/>
            <a:r>
              <a:rPr lang="en-US" dirty="0"/>
              <a:t>Thursdays from 2 pm to 7 pm </a:t>
            </a:r>
          </a:p>
          <a:p>
            <a:pPr lvl="1"/>
            <a:r>
              <a:rPr lang="en-US" dirty="0"/>
              <a:t>Saturdays from 11 am to 4 pm</a:t>
            </a:r>
          </a:p>
          <a:p>
            <a:r>
              <a:rPr lang="en-US" dirty="0">
                <a:cs typeface="Calibri"/>
              </a:rPr>
              <a:t>Initial questions, can email me </a:t>
            </a:r>
          </a:p>
          <a:p>
            <a:r>
              <a:rPr lang="en-US" dirty="0"/>
              <a:t>For more info, email </a:t>
            </a:r>
            <a:r>
              <a:rPr lang="en-US" dirty="0">
                <a:hlinkClick r:id="rId3"/>
              </a:rPr>
              <a:t>hls.taxhelp@gmail.com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1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04B4-461F-495D-AC70-A3CFCA8B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Schmeduling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AA94-F9C7-40F0-AF21-EDD708A2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45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</a:t>
            </a:r>
            <a:r>
              <a:rPr lang="en-US" b="1" dirty="0" err="1"/>
              <a:t>schmedule</a:t>
            </a:r>
            <a:r>
              <a:rPr lang="en-US" dirty="0"/>
              <a:t> = to misperceive a (tax) schedule; to interpret</a:t>
            </a:r>
            <a:r>
              <a:rPr lang="en-US" dirty="0">
                <a:ea typeface="+mn-lt"/>
                <a:cs typeface="+mn-lt"/>
              </a:rPr>
              <a:t> (tax) rates incorrectly </a:t>
            </a:r>
            <a:r>
              <a:rPr lang="en-US" sz="1500" dirty="0">
                <a:ea typeface="+mn-lt"/>
                <a:cs typeface="+mn-lt"/>
              </a:rPr>
              <a:t>(Liebman and </a:t>
            </a:r>
            <a:r>
              <a:rPr lang="en-US" sz="1500" dirty="0" err="1">
                <a:ea typeface="+mn-lt"/>
                <a:cs typeface="+mn-lt"/>
              </a:rPr>
              <a:t>Zeckhauser</a:t>
            </a:r>
            <a:r>
              <a:rPr lang="en-US" sz="1500" dirty="0">
                <a:ea typeface="+mn-lt"/>
                <a:cs typeface="+mn-lt"/>
              </a:rPr>
              <a:t> 2004)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Common behavioral error</a:t>
            </a:r>
            <a:endParaRPr lang="en-US" dirty="0"/>
          </a:p>
          <a:p>
            <a:pPr lvl="1"/>
            <a:r>
              <a:rPr lang="en-US" dirty="0"/>
              <a:t>can also occur in non-tax settings</a:t>
            </a:r>
            <a:endParaRPr lang="en-US" dirty="0">
              <a:cs typeface="Calibri"/>
            </a:endParaRPr>
          </a:p>
          <a:p>
            <a:r>
              <a:rPr lang="en-US" dirty="0"/>
              <a:t>“when people have limited understanding of the actual schedules that they face, they are likely to perceive them in a </a:t>
            </a:r>
            <a:r>
              <a:rPr lang="en-US" i="1" dirty="0"/>
              <a:t>crude</a:t>
            </a:r>
            <a:r>
              <a:rPr lang="en-US" dirty="0"/>
              <a:t> fashion” </a:t>
            </a:r>
            <a:r>
              <a:rPr lang="en-US" sz="1600" dirty="0"/>
              <a:t>(Liebman and </a:t>
            </a:r>
            <a:r>
              <a:rPr lang="en-US" sz="1600" dirty="0" err="1"/>
              <a:t>Zeckhauser</a:t>
            </a:r>
            <a:r>
              <a:rPr lang="en-US" sz="1600" dirty="0"/>
              <a:t> 2004)</a:t>
            </a:r>
            <a:endParaRPr lang="en-US" dirty="0"/>
          </a:p>
          <a:p>
            <a:r>
              <a:rPr lang="en-US" dirty="0"/>
              <a:t>These misinterpretations lead to </a:t>
            </a:r>
            <a:r>
              <a:rPr lang="en-US" i="1" dirty="0"/>
              <a:t>mistakes</a:t>
            </a:r>
            <a:r>
              <a:rPr lang="en-US" dirty="0"/>
              <a:t> in decision-making, and therefore welfare losses</a:t>
            </a:r>
          </a:p>
          <a:p>
            <a:pPr lvl="1"/>
            <a:r>
              <a:rPr lang="en-US" sz="1400" dirty="0"/>
              <a:t>(Note: the idea of a “mistake” is not uncontroversial in behavioral welfare economics) </a:t>
            </a:r>
          </a:p>
          <a:p>
            <a:r>
              <a:rPr lang="en-US" dirty="0"/>
              <a:t>Two types of </a:t>
            </a:r>
            <a:r>
              <a:rPr lang="en-US" dirty="0" err="1"/>
              <a:t>schmeduling</a:t>
            </a:r>
            <a:r>
              <a:rPr lang="en-US" dirty="0"/>
              <a:t> in theory: </a:t>
            </a:r>
            <a:r>
              <a:rPr lang="en-US" b="1" dirty="0"/>
              <a:t>ironing</a:t>
            </a:r>
            <a:r>
              <a:rPr lang="en-US" dirty="0"/>
              <a:t> and </a:t>
            </a:r>
            <a:r>
              <a:rPr lang="en-US" b="1" dirty="0"/>
              <a:t>spotlighting</a:t>
            </a:r>
          </a:p>
        </p:txBody>
      </p:sp>
    </p:spTree>
    <p:extLst>
      <p:ext uri="{BB962C8B-B14F-4D97-AF65-F5344CB8AC3E}">
        <p14:creationId xmlns:p14="http://schemas.microsoft.com/office/powerpoint/2010/main" val="146467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9183-2655-41AD-88EF-620FD3CF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schmeduling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AC11-50F1-4620-8093-FED96A68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DD8762A-4469-43B8-9E85-3A52655F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04" y="2461160"/>
            <a:ext cx="6758591" cy="37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1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844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Section #1:  Tax Schedules and Progressivity</vt:lpstr>
      <vt:lpstr>Intro to the course</vt:lpstr>
      <vt:lpstr>My goals for this class</vt:lpstr>
      <vt:lpstr>Agenda</vt:lpstr>
      <vt:lpstr>If you think taxes aren’t easy, you’re not alone</vt:lpstr>
      <vt:lpstr>Extras</vt:lpstr>
      <vt:lpstr>Want to learn more about the tax system?</vt:lpstr>
      <vt:lpstr>“Schmeduling”</vt:lpstr>
      <vt:lpstr>Example of schmeduling?</vt:lpstr>
      <vt:lpstr>Ironing</vt:lpstr>
      <vt:lpstr>Ironing example (Liebman and Zeckhauser 2004)</vt:lpstr>
      <vt:lpstr>PowerPoint Presentation</vt:lpstr>
      <vt:lpstr>Spotlighting</vt:lpstr>
      <vt:lpstr>Spotlighting example</vt:lpstr>
      <vt:lpstr>Suggested extra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Stemper</dc:creator>
  <cp:lastModifiedBy>Pukelis, Kelsey</cp:lastModifiedBy>
  <cp:revision>511</cp:revision>
  <dcterms:created xsi:type="dcterms:W3CDTF">2020-01-21T04:11:34Z</dcterms:created>
  <dcterms:modified xsi:type="dcterms:W3CDTF">2023-03-14T00:11:33Z</dcterms:modified>
</cp:coreProperties>
</file>