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567" r:id="rId2"/>
    <p:sldId id="612" r:id="rId3"/>
    <p:sldId id="642" r:id="rId4"/>
    <p:sldId id="273" r:id="rId5"/>
    <p:sldId id="653" r:id="rId6"/>
    <p:sldId id="261" r:id="rId7"/>
    <p:sldId id="259" r:id="rId8"/>
    <p:sldId id="682" r:id="rId9"/>
    <p:sldId id="633" r:id="rId10"/>
    <p:sldId id="263" r:id="rId11"/>
    <p:sldId id="264" r:id="rId12"/>
    <p:sldId id="634" r:id="rId13"/>
    <p:sldId id="284" r:id="rId14"/>
    <p:sldId id="299" r:id="rId15"/>
    <p:sldId id="641" r:id="rId16"/>
    <p:sldId id="300" r:id="rId17"/>
    <p:sldId id="282" r:id="rId18"/>
    <p:sldId id="684" r:id="rId19"/>
    <p:sldId id="685" r:id="rId20"/>
    <p:sldId id="683" r:id="rId21"/>
    <p:sldId id="686" r:id="rId22"/>
    <p:sldId id="643" r:id="rId23"/>
    <p:sldId id="336" r:id="rId24"/>
    <p:sldId id="644" r:id="rId25"/>
    <p:sldId id="645" r:id="rId26"/>
    <p:sldId id="632" r:id="rId27"/>
    <p:sldId id="337" r:id="rId28"/>
    <p:sldId id="649" r:id="rId29"/>
    <p:sldId id="618" r:id="rId30"/>
    <p:sldId id="346" r:id="rId31"/>
    <p:sldId id="351" r:id="rId32"/>
    <p:sldId id="636" r:id="rId33"/>
    <p:sldId id="677" r:id="rId34"/>
    <p:sldId id="678" r:id="rId35"/>
    <p:sldId id="679" r:id="rId36"/>
    <p:sldId id="681" r:id="rId37"/>
    <p:sldId id="650" r:id="rId38"/>
    <p:sldId id="651" r:id="rId39"/>
    <p:sldId id="652" r:id="rId40"/>
    <p:sldId id="655" r:id="rId41"/>
    <p:sldId id="352" r:id="rId42"/>
    <p:sldId id="656" r:id="rId43"/>
    <p:sldId id="658" r:id="rId44"/>
    <p:sldId id="659" r:id="rId45"/>
    <p:sldId id="662" r:id="rId46"/>
    <p:sldId id="664" r:id="rId47"/>
    <p:sldId id="665" r:id="rId48"/>
    <p:sldId id="666" r:id="rId49"/>
    <p:sldId id="667" r:id="rId50"/>
    <p:sldId id="657" r:id="rId51"/>
    <p:sldId id="660" r:id="rId52"/>
    <p:sldId id="668" r:id="rId53"/>
    <p:sldId id="669" r:id="rId54"/>
    <p:sldId id="670" r:id="rId55"/>
    <p:sldId id="671" r:id="rId56"/>
    <p:sldId id="672" r:id="rId57"/>
    <p:sldId id="676" r:id="rId58"/>
    <p:sldId id="674" r:id="rId59"/>
    <p:sldId id="6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526D89-37EF-9495-AAE6-3C791939AE87}" name="Pukelis, Kelsey" initials="PK" userId="Pukelis, Kelsey"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8/10/relationships/authors" Target="author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Labor force participation</a:t>
            </a:r>
            <a:r>
              <a:rPr lang="en-US" baseline="0"/>
              <a:t> rates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Sheet1!$D$4</c:f>
              <c:strCache>
                <c:ptCount val="1"/>
                <c:pt idx="0">
                  <c:v>Total</c:v>
                </c:pt>
              </c:strCache>
            </c:strRef>
          </c:tx>
          <c:spPr>
            <a:ln w="28575" cap="rnd">
              <a:solidFill>
                <a:schemeClr val="accent1"/>
              </a:solidFill>
              <a:round/>
            </a:ln>
            <a:effectLst/>
          </c:spPr>
          <c:marker>
            <c:symbol val="none"/>
          </c:marker>
          <c:cat>
            <c:numRef>
              <c:f>Sheet1!$A$5:$A$76</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Sheet1!$D$5:$D$76</c:f>
              <c:numCache>
                <c:formatCode>General</c:formatCode>
                <c:ptCount val="72"/>
                <c:pt idx="0">
                  <c:v>58.8</c:v>
                </c:pt>
                <c:pt idx="1">
                  <c:v>58.9</c:v>
                </c:pt>
                <c:pt idx="2">
                  <c:v>59.2</c:v>
                </c:pt>
                <c:pt idx="3">
                  <c:v>59.2</c:v>
                </c:pt>
                <c:pt idx="4">
                  <c:v>59</c:v>
                </c:pt>
                <c:pt idx="5">
                  <c:v>58.9</c:v>
                </c:pt>
                <c:pt idx="6">
                  <c:v>58.8</c:v>
                </c:pt>
                <c:pt idx="7">
                  <c:v>59.3</c:v>
                </c:pt>
                <c:pt idx="8">
                  <c:v>60</c:v>
                </c:pt>
                <c:pt idx="9">
                  <c:v>59.6</c:v>
                </c:pt>
                <c:pt idx="10">
                  <c:v>59.5</c:v>
                </c:pt>
                <c:pt idx="11">
                  <c:v>59.3</c:v>
                </c:pt>
                <c:pt idx="12">
                  <c:v>59.4</c:v>
                </c:pt>
                <c:pt idx="13">
                  <c:v>59.3</c:v>
                </c:pt>
                <c:pt idx="14">
                  <c:v>58.8</c:v>
                </c:pt>
                <c:pt idx="15">
                  <c:v>58.7</c:v>
                </c:pt>
                <c:pt idx="16">
                  <c:v>58.7</c:v>
                </c:pt>
                <c:pt idx="17">
                  <c:v>58.9</c:v>
                </c:pt>
                <c:pt idx="18">
                  <c:v>59.2</c:v>
                </c:pt>
                <c:pt idx="19">
                  <c:v>59.6</c:v>
                </c:pt>
                <c:pt idx="20">
                  <c:v>59.6</c:v>
                </c:pt>
                <c:pt idx="21">
                  <c:v>60.1</c:v>
                </c:pt>
                <c:pt idx="22">
                  <c:v>60.4</c:v>
                </c:pt>
                <c:pt idx="23">
                  <c:v>60.2</c:v>
                </c:pt>
                <c:pt idx="24">
                  <c:v>60.4</c:v>
                </c:pt>
                <c:pt idx="25">
                  <c:v>60.8</c:v>
                </c:pt>
                <c:pt idx="26">
                  <c:v>61.3</c:v>
                </c:pt>
                <c:pt idx="27">
                  <c:v>61.2</c:v>
                </c:pt>
                <c:pt idx="28">
                  <c:v>61.6</c:v>
                </c:pt>
                <c:pt idx="29">
                  <c:v>62.3</c:v>
                </c:pt>
                <c:pt idx="30">
                  <c:v>63.2</c:v>
                </c:pt>
                <c:pt idx="31">
                  <c:v>63.7</c:v>
                </c:pt>
                <c:pt idx="32">
                  <c:v>63.8</c:v>
                </c:pt>
                <c:pt idx="33">
                  <c:v>63.9</c:v>
                </c:pt>
                <c:pt idx="34">
                  <c:v>64</c:v>
                </c:pt>
                <c:pt idx="35">
                  <c:v>64</c:v>
                </c:pt>
                <c:pt idx="36">
                  <c:v>64.400000000000006</c:v>
                </c:pt>
                <c:pt idx="37">
                  <c:v>64.8</c:v>
                </c:pt>
                <c:pt idx="38">
                  <c:v>65.3</c:v>
                </c:pt>
                <c:pt idx="39">
                  <c:v>65.599999999999994</c:v>
                </c:pt>
                <c:pt idx="40">
                  <c:v>65.900000000000006</c:v>
                </c:pt>
                <c:pt idx="41">
                  <c:v>66.5</c:v>
                </c:pt>
                <c:pt idx="42">
                  <c:v>66.5</c:v>
                </c:pt>
                <c:pt idx="43">
                  <c:v>66.2</c:v>
                </c:pt>
                <c:pt idx="44">
                  <c:v>66.400000000000006</c:v>
                </c:pt>
                <c:pt idx="45">
                  <c:v>66.3</c:v>
                </c:pt>
                <c:pt idx="46">
                  <c:v>66.599999999999994</c:v>
                </c:pt>
                <c:pt idx="47">
                  <c:v>66.599999999999994</c:v>
                </c:pt>
                <c:pt idx="48">
                  <c:v>66.8</c:v>
                </c:pt>
                <c:pt idx="49">
                  <c:v>67.099999999999994</c:v>
                </c:pt>
                <c:pt idx="50">
                  <c:v>67.099999999999994</c:v>
                </c:pt>
                <c:pt idx="51">
                  <c:v>67.099999999999994</c:v>
                </c:pt>
                <c:pt idx="52">
                  <c:v>67.099999999999994</c:v>
                </c:pt>
                <c:pt idx="53">
                  <c:v>66.8</c:v>
                </c:pt>
                <c:pt idx="54">
                  <c:v>66.599999999999994</c:v>
                </c:pt>
                <c:pt idx="55">
                  <c:v>66.2</c:v>
                </c:pt>
                <c:pt idx="56">
                  <c:v>66</c:v>
                </c:pt>
                <c:pt idx="57">
                  <c:v>66</c:v>
                </c:pt>
                <c:pt idx="58">
                  <c:v>66.2</c:v>
                </c:pt>
                <c:pt idx="59">
                  <c:v>66</c:v>
                </c:pt>
                <c:pt idx="60">
                  <c:v>66</c:v>
                </c:pt>
                <c:pt idx="61">
                  <c:v>65.400000000000006</c:v>
                </c:pt>
                <c:pt idx="62">
                  <c:v>64.7</c:v>
                </c:pt>
                <c:pt idx="63">
                  <c:v>64.099999999999994</c:v>
                </c:pt>
                <c:pt idx="64">
                  <c:v>63.7</c:v>
                </c:pt>
                <c:pt idx="65">
                  <c:v>63.2</c:v>
                </c:pt>
                <c:pt idx="66">
                  <c:v>62.9</c:v>
                </c:pt>
                <c:pt idx="67">
                  <c:v>62.7</c:v>
                </c:pt>
                <c:pt idx="68">
                  <c:v>62.8</c:v>
                </c:pt>
                <c:pt idx="69">
                  <c:v>62.9</c:v>
                </c:pt>
                <c:pt idx="70">
                  <c:v>62.9</c:v>
                </c:pt>
                <c:pt idx="71">
                  <c:v>63.1</c:v>
                </c:pt>
              </c:numCache>
            </c:numRef>
          </c:val>
          <c:smooth val="0"/>
          <c:extLst>
            <c:ext xmlns:c16="http://schemas.microsoft.com/office/drawing/2014/chart" uri="{C3380CC4-5D6E-409C-BE32-E72D297353CC}">
              <c16:uniqueId val="{00000000-3456-4EF4-A787-E1F454E7B215}"/>
            </c:ext>
          </c:extLst>
        </c:ser>
        <c:ser>
          <c:idx val="1"/>
          <c:order val="1"/>
          <c:tx>
            <c:strRef>
              <c:f>Sheet1!$M$4</c:f>
              <c:strCache>
                <c:ptCount val="1"/>
                <c:pt idx="0">
                  <c:v>Women</c:v>
                </c:pt>
              </c:strCache>
            </c:strRef>
          </c:tx>
          <c:spPr>
            <a:ln w="28575" cap="rnd">
              <a:solidFill>
                <a:schemeClr val="accent2"/>
              </a:solidFill>
              <a:round/>
            </a:ln>
            <a:effectLst/>
          </c:spPr>
          <c:marker>
            <c:symbol val="none"/>
          </c:marker>
          <c:cat>
            <c:numRef>
              <c:f>Sheet1!$A$5:$A$76</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Sheet1!$M$5:$M$76</c:f>
              <c:numCache>
                <c:formatCode>General</c:formatCode>
                <c:ptCount val="72"/>
                <c:pt idx="0">
                  <c:v>32.700000000000003</c:v>
                </c:pt>
                <c:pt idx="1">
                  <c:v>33.1</c:v>
                </c:pt>
                <c:pt idx="2">
                  <c:v>33.9</c:v>
                </c:pt>
                <c:pt idx="3">
                  <c:v>34.6</c:v>
                </c:pt>
                <c:pt idx="4">
                  <c:v>34.700000000000003</c:v>
                </c:pt>
                <c:pt idx="5">
                  <c:v>34.4</c:v>
                </c:pt>
                <c:pt idx="6">
                  <c:v>34.6</c:v>
                </c:pt>
                <c:pt idx="7">
                  <c:v>35.700000000000003</c:v>
                </c:pt>
                <c:pt idx="8">
                  <c:v>36.9</c:v>
                </c:pt>
                <c:pt idx="9">
                  <c:v>36.9</c:v>
                </c:pt>
                <c:pt idx="10">
                  <c:v>37.1</c:v>
                </c:pt>
                <c:pt idx="11">
                  <c:v>37.1</c:v>
                </c:pt>
                <c:pt idx="12">
                  <c:v>37.700000000000003</c:v>
                </c:pt>
                <c:pt idx="13">
                  <c:v>38.1</c:v>
                </c:pt>
                <c:pt idx="14">
                  <c:v>37.9</c:v>
                </c:pt>
                <c:pt idx="15">
                  <c:v>38.299999999999997</c:v>
                </c:pt>
                <c:pt idx="16">
                  <c:v>38.700000000000003</c:v>
                </c:pt>
                <c:pt idx="17">
                  <c:v>39.299999999999997</c:v>
                </c:pt>
                <c:pt idx="18">
                  <c:v>40.299999999999997</c:v>
                </c:pt>
                <c:pt idx="19">
                  <c:v>41.1</c:v>
                </c:pt>
                <c:pt idx="20">
                  <c:v>41.6</c:v>
                </c:pt>
                <c:pt idx="21">
                  <c:v>42.7</c:v>
                </c:pt>
                <c:pt idx="22">
                  <c:v>43.3</c:v>
                </c:pt>
                <c:pt idx="23">
                  <c:v>43.4</c:v>
                </c:pt>
                <c:pt idx="24">
                  <c:v>43.9</c:v>
                </c:pt>
                <c:pt idx="25">
                  <c:v>44.7</c:v>
                </c:pt>
                <c:pt idx="26">
                  <c:v>45.7</c:v>
                </c:pt>
                <c:pt idx="27">
                  <c:v>46.3</c:v>
                </c:pt>
                <c:pt idx="28">
                  <c:v>47.3</c:v>
                </c:pt>
                <c:pt idx="29">
                  <c:v>48.4</c:v>
                </c:pt>
                <c:pt idx="30">
                  <c:v>50</c:v>
                </c:pt>
                <c:pt idx="31">
                  <c:v>50.9</c:v>
                </c:pt>
                <c:pt idx="32">
                  <c:v>51.5</c:v>
                </c:pt>
                <c:pt idx="33">
                  <c:v>52.1</c:v>
                </c:pt>
                <c:pt idx="34">
                  <c:v>52.6</c:v>
                </c:pt>
                <c:pt idx="35">
                  <c:v>52.9</c:v>
                </c:pt>
                <c:pt idx="36">
                  <c:v>53.6</c:v>
                </c:pt>
                <c:pt idx="37">
                  <c:v>54.5</c:v>
                </c:pt>
                <c:pt idx="38">
                  <c:v>55.3</c:v>
                </c:pt>
                <c:pt idx="39">
                  <c:v>56</c:v>
                </c:pt>
                <c:pt idx="40">
                  <c:v>56.6</c:v>
                </c:pt>
                <c:pt idx="41">
                  <c:v>57.4</c:v>
                </c:pt>
                <c:pt idx="42">
                  <c:v>57.5</c:v>
                </c:pt>
                <c:pt idx="43">
                  <c:v>57.4</c:v>
                </c:pt>
                <c:pt idx="44">
                  <c:v>57.8</c:v>
                </c:pt>
                <c:pt idx="45">
                  <c:v>57.9</c:v>
                </c:pt>
                <c:pt idx="46">
                  <c:v>58.8</c:v>
                </c:pt>
                <c:pt idx="47">
                  <c:v>58.9</c:v>
                </c:pt>
                <c:pt idx="48">
                  <c:v>59.3</c:v>
                </c:pt>
                <c:pt idx="49">
                  <c:v>59.8</c:v>
                </c:pt>
                <c:pt idx="50">
                  <c:v>59.8</c:v>
                </c:pt>
                <c:pt idx="51">
                  <c:v>60</c:v>
                </c:pt>
                <c:pt idx="52">
                  <c:v>59.9</c:v>
                </c:pt>
                <c:pt idx="53">
                  <c:v>59.8</c:v>
                </c:pt>
                <c:pt idx="54">
                  <c:v>59.6</c:v>
                </c:pt>
                <c:pt idx="55">
                  <c:v>59.5</c:v>
                </c:pt>
                <c:pt idx="56">
                  <c:v>59.2</c:v>
                </c:pt>
                <c:pt idx="57">
                  <c:v>59.3</c:v>
                </c:pt>
                <c:pt idx="58">
                  <c:v>59.4</c:v>
                </c:pt>
                <c:pt idx="59">
                  <c:v>59.3</c:v>
                </c:pt>
                <c:pt idx="60">
                  <c:v>59.5</c:v>
                </c:pt>
                <c:pt idx="61">
                  <c:v>59.2</c:v>
                </c:pt>
                <c:pt idx="62">
                  <c:v>58.6</c:v>
                </c:pt>
                <c:pt idx="63">
                  <c:v>58.1</c:v>
                </c:pt>
                <c:pt idx="64">
                  <c:v>57.7</c:v>
                </c:pt>
                <c:pt idx="65">
                  <c:v>57.2</c:v>
                </c:pt>
                <c:pt idx="66">
                  <c:v>57</c:v>
                </c:pt>
                <c:pt idx="67">
                  <c:v>56.7</c:v>
                </c:pt>
                <c:pt idx="68">
                  <c:v>56.8</c:v>
                </c:pt>
                <c:pt idx="69">
                  <c:v>57</c:v>
                </c:pt>
                <c:pt idx="70">
                  <c:v>57.1</c:v>
                </c:pt>
                <c:pt idx="71">
                  <c:v>57.4</c:v>
                </c:pt>
              </c:numCache>
            </c:numRef>
          </c:val>
          <c:smooth val="0"/>
          <c:extLst>
            <c:ext xmlns:c16="http://schemas.microsoft.com/office/drawing/2014/chart" uri="{C3380CC4-5D6E-409C-BE32-E72D297353CC}">
              <c16:uniqueId val="{00000001-3456-4EF4-A787-E1F454E7B215}"/>
            </c:ext>
          </c:extLst>
        </c:ser>
        <c:ser>
          <c:idx val="2"/>
          <c:order val="2"/>
          <c:tx>
            <c:strRef>
              <c:f>Sheet1!$V$4</c:f>
              <c:strCache>
                <c:ptCount val="1"/>
                <c:pt idx="0">
                  <c:v>Men</c:v>
                </c:pt>
              </c:strCache>
            </c:strRef>
          </c:tx>
          <c:spPr>
            <a:ln w="28575" cap="rnd">
              <a:solidFill>
                <a:schemeClr val="accent3"/>
              </a:solidFill>
              <a:round/>
            </a:ln>
            <a:effectLst/>
          </c:spPr>
          <c:marker>
            <c:symbol val="none"/>
          </c:marker>
          <c:cat>
            <c:numRef>
              <c:f>Sheet1!$A$5:$A$76</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Sheet1!$V$5:$V$76</c:f>
              <c:numCache>
                <c:formatCode>General</c:formatCode>
                <c:ptCount val="72"/>
                <c:pt idx="0">
                  <c:v>86.6</c:v>
                </c:pt>
                <c:pt idx="1">
                  <c:v>86.4</c:v>
                </c:pt>
                <c:pt idx="2">
                  <c:v>86.4</c:v>
                </c:pt>
                <c:pt idx="3">
                  <c:v>86.5</c:v>
                </c:pt>
                <c:pt idx="4">
                  <c:v>86.3</c:v>
                </c:pt>
                <c:pt idx="5">
                  <c:v>86</c:v>
                </c:pt>
                <c:pt idx="6">
                  <c:v>85.5</c:v>
                </c:pt>
                <c:pt idx="7">
                  <c:v>85.4</c:v>
                </c:pt>
                <c:pt idx="8">
                  <c:v>85.5</c:v>
                </c:pt>
                <c:pt idx="9">
                  <c:v>84.8</c:v>
                </c:pt>
                <c:pt idx="10">
                  <c:v>84.2</c:v>
                </c:pt>
                <c:pt idx="11">
                  <c:v>83.7</c:v>
                </c:pt>
                <c:pt idx="12">
                  <c:v>83.3</c:v>
                </c:pt>
                <c:pt idx="13">
                  <c:v>82.9</c:v>
                </c:pt>
                <c:pt idx="14">
                  <c:v>82</c:v>
                </c:pt>
                <c:pt idx="15">
                  <c:v>81.400000000000006</c:v>
                </c:pt>
                <c:pt idx="16">
                  <c:v>81</c:v>
                </c:pt>
                <c:pt idx="17">
                  <c:v>80.7</c:v>
                </c:pt>
                <c:pt idx="18">
                  <c:v>80.400000000000006</c:v>
                </c:pt>
                <c:pt idx="19">
                  <c:v>80.400000000000006</c:v>
                </c:pt>
                <c:pt idx="20">
                  <c:v>80.099999999999994</c:v>
                </c:pt>
                <c:pt idx="21">
                  <c:v>79.8</c:v>
                </c:pt>
                <c:pt idx="22">
                  <c:v>79.7</c:v>
                </c:pt>
                <c:pt idx="23">
                  <c:v>79.099999999999994</c:v>
                </c:pt>
                <c:pt idx="24">
                  <c:v>78.900000000000006</c:v>
                </c:pt>
                <c:pt idx="25">
                  <c:v>78.8</c:v>
                </c:pt>
                <c:pt idx="26">
                  <c:v>78.7</c:v>
                </c:pt>
                <c:pt idx="27">
                  <c:v>77.900000000000006</c:v>
                </c:pt>
                <c:pt idx="28">
                  <c:v>77.5</c:v>
                </c:pt>
                <c:pt idx="29">
                  <c:v>77.7</c:v>
                </c:pt>
                <c:pt idx="30">
                  <c:v>77.900000000000006</c:v>
                </c:pt>
                <c:pt idx="31">
                  <c:v>77.8</c:v>
                </c:pt>
                <c:pt idx="32">
                  <c:v>77.400000000000006</c:v>
                </c:pt>
                <c:pt idx="33">
                  <c:v>77</c:v>
                </c:pt>
                <c:pt idx="34">
                  <c:v>76.599999999999994</c:v>
                </c:pt>
                <c:pt idx="35">
                  <c:v>76.400000000000006</c:v>
                </c:pt>
                <c:pt idx="36">
                  <c:v>76.400000000000006</c:v>
                </c:pt>
                <c:pt idx="37">
                  <c:v>76.3</c:v>
                </c:pt>
                <c:pt idx="38">
                  <c:v>76.3</c:v>
                </c:pt>
                <c:pt idx="39">
                  <c:v>76.2</c:v>
                </c:pt>
                <c:pt idx="40">
                  <c:v>76.2</c:v>
                </c:pt>
                <c:pt idx="41">
                  <c:v>76.400000000000006</c:v>
                </c:pt>
                <c:pt idx="42">
                  <c:v>76.400000000000006</c:v>
                </c:pt>
                <c:pt idx="43">
                  <c:v>75.8</c:v>
                </c:pt>
                <c:pt idx="44">
                  <c:v>75.8</c:v>
                </c:pt>
                <c:pt idx="45">
                  <c:v>75.400000000000006</c:v>
                </c:pt>
                <c:pt idx="46">
                  <c:v>75.099999999999994</c:v>
                </c:pt>
                <c:pt idx="47">
                  <c:v>75</c:v>
                </c:pt>
                <c:pt idx="48">
                  <c:v>74.900000000000006</c:v>
                </c:pt>
                <c:pt idx="49">
                  <c:v>75</c:v>
                </c:pt>
                <c:pt idx="50">
                  <c:v>74.900000000000006</c:v>
                </c:pt>
                <c:pt idx="51">
                  <c:v>74.7</c:v>
                </c:pt>
                <c:pt idx="52">
                  <c:v>74.8</c:v>
                </c:pt>
                <c:pt idx="53">
                  <c:v>74.400000000000006</c:v>
                </c:pt>
                <c:pt idx="54">
                  <c:v>74.099999999999994</c:v>
                </c:pt>
                <c:pt idx="55">
                  <c:v>73.5</c:v>
                </c:pt>
                <c:pt idx="56">
                  <c:v>73.3</c:v>
                </c:pt>
                <c:pt idx="57">
                  <c:v>73.3</c:v>
                </c:pt>
                <c:pt idx="58">
                  <c:v>73.5</c:v>
                </c:pt>
                <c:pt idx="59">
                  <c:v>73.2</c:v>
                </c:pt>
                <c:pt idx="60">
                  <c:v>73</c:v>
                </c:pt>
                <c:pt idx="61">
                  <c:v>72</c:v>
                </c:pt>
                <c:pt idx="62">
                  <c:v>71.2</c:v>
                </c:pt>
                <c:pt idx="63">
                  <c:v>70.5</c:v>
                </c:pt>
                <c:pt idx="64">
                  <c:v>70.2</c:v>
                </c:pt>
                <c:pt idx="65">
                  <c:v>69.7</c:v>
                </c:pt>
                <c:pt idx="66">
                  <c:v>69.2</c:v>
                </c:pt>
                <c:pt idx="67">
                  <c:v>69.099999999999994</c:v>
                </c:pt>
                <c:pt idx="68">
                  <c:v>69.2</c:v>
                </c:pt>
                <c:pt idx="69">
                  <c:v>69.099999999999994</c:v>
                </c:pt>
                <c:pt idx="70">
                  <c:v>69.099999999999994</c:v>
                </c:pt>
                <c:pt idx="71">
                  <c:v>69.2</c:v>
                </c:pt>
              </c:numCache>
            </c:numRef>
          </c:val>
          <c:smooth val="0"/>
          <c:extLst>
            <c:ext xmlns:c16="http://schemas.microsoft.com/office/drawing/2014/chart" uri="{C3380CC4-5D6E-409C-BE32-E72D297353CC}">
              <c16:uniqueId val="{00000002-3456-4EF4-A787-E1F454E7B215}"/>
            </c:ext>
          </c:extLst>
        </c:ser>
        <c:dLbls>
          <c:showLegendKey val="0"/>
          <c:showVal val="0"/>
          <c:showCatName val="0"/>
          <c:showSerName val="0"/>
          <c:showPercent val="0"/>
          <c:showBubbleSize val="0"/>
        </c:dLbls>
        <c:smooth val="0"/>
        <c:axId val="591118655"/>
        <c:axId val="591117823"/>
      </c:lineChart>
      <c:catAx>
        <c:axId val="59111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117823"/>
        <c:crosses val="autoZero"/>
        <c:auto val="1"/>
        <c:lblAlgn val="ctr"/>
        <c:lblOffset val="100"/>
        <c:noMultiLvlLbl val="0"/>
      </c:catAx>
      <c:valAx>
        <c:axId val="59111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11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9E826-3081-5D44-BEB6-7BF33BBC74DC}"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23077-DF82-9342-A42B-FFD4CA3CC9CE}" type="slidenum">
              <a:rPr lang="en-US" smtClean="0"/>
              <a:t>‹#›</a:t>
            </a:fld>
            <a:endParaRPr lang="en-US"/>
          </a:p>
        </p:txBody>
      </p:sp>
    </p:spTree>
    <p:extLst>
      <p:ext uri="{BB962C8B-B14F-4D97-AF65-F5344CB8AC3E}">
        <p14:creationId xmlns:p14="http://schemas.microsoft.com/office/powerpoint/2010/main" val="6292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0E5C-49EC-4152-A9E9-B71EF8D26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C3493-1F61-40B5-B543-FA7F5F13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A70D3-01E8-4D65-80CF-0E42282C699B}"/>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8326790-F352-4C7F-A5B0-15322D02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CF6B5-5E22-44A2-AA4D-F621B5C7AD7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19440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7571-4EDF-46A6-9DEC-74BA4290A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28B6C-6B46-4868-A45A-104CFB1C8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CFD4B-BCD4-4565-B230-48D9A53D1B72}"/>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BDCFF3F-86EB-455B-B7AE-0968865E0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EB902-8246-4D31-830D-098B87B8115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48437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A2630-CFF0-41D2-B272-221D2796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AF21-CF2E-4A0D-A9FC-A6A083930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71E01-5924-40BC-9FF0-A46F49CC49D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1EF530F1-05C7-4E9B-9F20-900F04F7D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4DD5-CAE4-4B1B-A77C-474BE0139E6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96590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E06-F6CD-422C-8769-3BC43D49E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766D1-BBE2-4730-8B18-8DFB408F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3B20E-4B6E-41AC-B99B-8101E39A7277}"/>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2345555F-A84D-42F5-94A2-F892D9D6F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BD2E-342F-48D9-8D55-7B6B3D1AE10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14312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C388-7824-48D1-9AF0-E139AD3AC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FE4D7-7861-432C-95BD-341F7B58E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823FDF-9E7B-462D-A3A8-23F4BEDC51C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793B352A-595D-4CD3-A226-CAE595B9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A8C0-F5D5-4ADD-A952-6F4A2073A127}"/>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22724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0047-440A-45E4-9D4C-C1256BFDC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1095D-A92B-4C8C-8CED-4B0AF5178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BF212-1E0F-4675-A9E4-E2BF4443A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00129-12B0-452F-B60B-8D6242F6DAB2}"/>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C5D56D7E-CCC8-486A-B642-398F7D463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EB637-E87B-4953-919B-B37DA3E06142}"/>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32697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44D7-619A-4880-B277-253F4D790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FA776-CF88-4D04-B73D-985337FB3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6E696-9C14-42B2-8C60-61E11CAA1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6DCF3-7CAF-4637-8C2F-D51DF6351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9D7BE-AC45-4D6A-9A4B-F48653870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B8442-B0E1-4B00-A97C-40BDCFAD12E7}"/>
              </a:ext>
            </a:extLst>
          </p:cNvPr>
          <p:cNvSpPr>
            <a:spLocks noGrp="1"/>
          </p:cNvSpPr>
          <p:nvPr>
            <p:ph type="dt" sz="half" idx="10"/>
          </p:nvPr>
        </p:nvSpPr>
        <p:spPr/>
        <p:txBody>
          <a:bodyPr/>
          <a:lstStyle/>
          <a:p>
            <a:r>
              <a:rPr lang="en-US"/>
              <a:t>2/17/17</a:t>
            </a:r>
          </a:p>
        </p:txBody>
      </p:sp>
      <p:sp>
        <p:nvSpPr>
          <p:cNvPr id="8" name="Footer Placeholder 7">
            <a:extLst>
              <a:ext uri="{FF2B5EF4-FFF2-40B4-BE49-F238E27FC236}">
                <a16:creationId xmlns:a16="http://schemas.microsoft.com/office/drawing/2014/main" id="{70D7EDD4-AB0A-4659-B49D-535A5B5D9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98732-B7AA-467D-B1B1-CD33C1504F5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120481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B08A-3200-4963-902D-5E3B398BE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83CB4-8F0B-494C-96A7-CE6E559D5053}"/>
              </a:ext>
            </a:extLst>
          </p:cNvPr>
          <p:cNvSpPr>
            <a:spLocks noGrp="1"/>
          </p:cNvSpPr>
          <p:nvPr>
            <p:ph type="dt" sz="half" idx="10"/>
          </p:nvPr>
        </p:nvSpPr>
        <p:spPr/>
        <p:txBody>
          <a:bodyPr/>
          <a:lstStyle/>
          <a:p>
            <a:r>
              <a:rPr lang="en-US"/>
              <a:t>2/17/17</a:t>
            </a:r>
          </a:p>
        </p:txBody>
      </p:sp>
      <p:sp>
        <p:nvSpPr>
          <p:cNvPr id="4" name="Footer Placeholder 3">
            <a:extLst>
              <a:ext uri="{FF2B5EF4-FFF2-40B4-BE49-F238E27FC236}">
                <a16:creationId xmlns:a16="http://schemas.microsoft.com/office/drawing/2014/main" id="{5304A4CD-F6AA-4F50-8557-D7BA7A1AC4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B47C63-A699-4089-8742-EB036862B1E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51724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DD529-90E9-4584-BFF5-E8AAA2B4CD8D}"/>
              </a:ext>
            </a:extLst>
          </p:cNvPr>
          <p:cNvSpPr>
            <a:spLocks noGrp="1"/>
          </p:cNvSpPr>
          <p:nvPr>
            <p:ph type="dt" sz="half" idx="10"/>
          </p:nvPr>
        </p:nvSpPr>
        <p:spPr/>
        <p:txBody>
          <a:bodyPr/>
          <a:lstStyle/>
          <a:p>
            <a:r>
              <a:rPr lang="en-US"/>
              <a:t>2/17/17</a:t>
            </a:r>
          </a:p>
        </p:txBody>
      </p:sp>
      <p:sp>
        <p:nvSpPr>
          <p:cNvPr id="3" name="Footer Placeholder 2">
            <a:extLst>
              <a:ext uri="{FF2B5EF4-FFF2-40B4-BE49-F238E27FC236}">
                <a16:creationId xmlns:a16="http://schemas.microsoft.com/office/drawing/2014/main" id="{5940D051-DA14-4EFA-84A2-A9579FA18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5C21F-D017-47BF-AF2F-DE31FF0B6FB4}"/>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40634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7040-6A6A-439D-A5DD-3D3948BE3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0BAFF-8F17-48AB-8199-E1A96C4E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03EC0-E320-4F0E-8874-BE0F423AD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525CB-4182-4597-BBF7-B0BD8D40A86D}"/>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0E8F00FB-F345-4F65-B269-BC7B96549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D3113-7038-460A-A8AD-432B37B558C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69974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694B-83AB-44DD-8586-ED6F6A4F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4AC0C-40D8-40FE-9DDB-708F12220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E699D-7460-4121-A363-973DF8294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F4CBC-BE17-4732-A126-DFD02CC618B4}"/>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99A15175-1843-4294-8A21-99AE55CC4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53CF7-B220-46AD-8A56-724CFEBFD08C}"/>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4002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00942-387F-4174-9C8C-7C32F2D59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1997ED-CA1C-4644-B442-B1F8DFB65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53AF5-A448-4503-8C26-B3B4023F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2/17/17</a:t>
            </a:r>
          </a:p>
        </p:txBody>
      </p:sp>
      <p:sp>
        <p:nvSpPr>
          <p:cNvPr id="5" name="Footer Placeholder 4">
            <a:extLst>
              <a:ext uri="{FF2B5EF4-FFF2-40B4-BE49-F238E27FC236}">
                <a16:creationId xmlns:a16="http://schemas.microsoft.com/office/drawing/2014/main" id="{137118B1-8A06-4879-9D27-472098607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1C3111-0F14-4267-A7D3-8712306AA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BB39-BFBA-8A45-A286-EACC7725FCB0}" type="slidenum">
              <a:rPr lang="en-US" smtClean="0"/>
              <a:t>‹#›</a:t>
            </a:fld>
            <a:endParaRPr lang="en-US"/>
          </a:p>
        </p:txBody>
      </p:sp>
    </p:spTree>
    <p:extLst>
      <p:ext uri="{BB962C8B-B14F-4D97-AF65-F5344CB8AC3E}">
        <p14:creationId xmlns:p14="http://schemas.microsoft.com/office/powerpoint/2010/main" val="3863590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bls.gov/opub/reports/womens-databook/2020/home.htm#:~:text=Women's%20labor%20force%20participation%20was%2057.4%20percent%20in%202019%2C%20up,previous%20year%20(69.1%20percen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A75C-D2A2-4877-96E2-F2D07D681F48}"/>
              </a:ext>
            </a:extLst>
          </p:cNvPr>
          <p:cNvSpPr>
            <a:spLocks noGrp="1"/>
          </p:cNvSpPr>
          <p:nvPr>
            <p:ph type="ctrTitle"/>
          </p:nvPr>
        </p:nvSpPr>
        <p:spPr/>
        <p:txBody>
          <a:bodyPr>
            <a:normAutofit/>
          </a:bodyPr>
          <a:lstStyle/>
          <a:p>
            <a:r>
              <a:rPr lang="en-US"/>
              <a:t>Section #3: Inequality</a:t>
            </a:r>
          </a:p>
        </p:txBody>
      </p:sp>
      <p:sp>
        <p:nvSpPr>
          <p:cNvPr id="3" name="Subtitle 2">
            <a:extLst>
              <a:ext uri="{FF2B5EF4-FFF2-40B4-BE49-F238E27FC236}">
                <a16:creationId xmlns:a16="http://schemas.microsoft.com/office/drawing/2014/main" id="{2AC20A4A-97E9-4726-9250-CBFDD428A954}"/>
              </a:ext>
            </a:extLst>
          </p:cNvPr>
          <p:cNvSpPr>
            <a:spLocks noGrp="1"/>
          </p:cNvSpPr>
          <p:nvPr>
            <p:ph type="subTitle" idx="1"/>
          </p:nvPr>
        </p:nvSpPr>
        <p:spPr/>
        <p:txBody>
          <a:bodyPr/>
          <a:lstStyle/>
          <a:p>
            <a:r>
              <a:rPr lang="en-US"/>
              <a:t>API 102A</a:t>
            </a:r>
          </a:p>
          <a:p>
            <a:r>
              <a:rPr lang="en-US"/>
              <a:t>Kelsey Pukelis</a:t>
            </a:r>
          </a:p>
          <a:p>
            <a:r>
              <a:rPr lang="en-US"/>
              <a:t>2022-02-11</a:t>
            </a:r>
          </a:p>
        </p:txBody>
      </p:sp>
    </p:spTree>
    <p:extLst>
      <p:ext uri="{BB962C8B-B14F-4D97-AF65-F5344CB8AC3E}">
        <p14:creationId xmlns:p14="http://schemas.microsoft.com/office/powerpoint/2010/main" val="56693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 a</a:t>
            </a:r>
          </a:p>
        </p:txBody>
      </p:sp>
      <p:sp>
        <p:nvSpPr>
          <p:cNvPr id="3" name="Content Placeholder 2"/>
          <p:cNvSpPr>
            <a:spLocks noGrp="1"/>
          </p:cNvSpPr>
          <p:nvPr>
            <p:ph idx="1"/>
          </p:nvPr>
        </p:nvSpPr>
        <p:spPr/>
        <p:txBody>
          <a:bodyPr/>
          <a:lstStyle/>
          <a:p>
            <a:pPr marL="0" lvl="0" indent="0">
              <a:buNone/>
            </a:pPr>
            <a:r>
              <a:rPr lang="en-US">
                <a:solidFill>
                  <a:schemeClr val="accent6">
                    <a:lumMod val="75000"/>
                  </a:schemeClr>
                </a:solidFill>
              </a:rPr>
              <a:t>a) First, cumulative income percentiles.  </a:t>
            </a:r>
          </a:p>
          <a:p>
            <a:pPr lvl="0"/>
            <a:endParaRPr lang="en-US">
              <a:solidFill>
                <a:schemeClr val="accent1"/>
              </a:solidFill>
            </a:endParaRPr>
          </a:p>
        </p:txBody>
      </p:sp>
      <p:graphicFrame>
        <p:nvGraphicFramePr>
          <p:cNvPr id="7" name="Table 6"/>
          <p:cNvGraphicFramePr>
            <a:graphicFrameLocks noGrp="1"/>
          </p:cNvGraphicFramePr>
          <p:nvPr/>
        </p:nvGraphicFramePr>
        <p:xfrm>
          <a:off x="1535429" y="2555018"/>
          <a:ext cx="8875395" cy="1860042"/>
        </p:xfrm>
        <a:graphic>
          <a:graphicData uri="http://schemas.openxmlformats.org/drawingml/2006/table">
            <a:tbl>
              <a:tblPr firstRow="1" firstCol="1" bandRow="1">
                <a:tableStyleId>{5940675A-B579-460E-94D1-54222C63F5DA}</a:tableStyleId>
              </a:tblPr>
              <a:tblGrid>
                <a:gridCol w="2710687">
                  <a:extLst>
                    <a:ext uri="{9D8B030D-6E8A-4147-A177-3AD203B41FA5}">
                      <a16:colId xmlns:a16="http://schemas.microsoft.com/office/drawing/2014/main" val="20000"/>
                    </a:ext>
                  </a:extLst>
                </a:gridCol>
                <a:gridCol w="2554734">
                  <a:extLst>
                    <a:ext uri="{9D8B030D-6E8A-4147-A177-3AD203B41FA5}">
                      <a16:colId xmlns:a16="http://schemas.microsoft.com/office/drawing/2014/main" val="20001"/>
                    </a:ext>
                  </a:extLst>
                </a:gridCol>
                <a:gridCol w="3609974">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r>
                        <a:rPr lang="en-US" sz="2000" b="1" i="1" u="sng">
                          <a:solidFill>
                            <a:schemeClr val="accent6">
                              <a:lumMod val="75000"/>
                            </a:schemeClr>
                          </a:solidFill>
                          <a:effectLst/>
                        </a:rPr>
                        <a:t>Quintile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Cumulative 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Lowest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$10,000 /$200,000=5%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Second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Middle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Fourth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62.5%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Highest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514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199B73-B0CA-46A1-BE19-011BB6E18CED}"/>
              </a:ext>
            </a:extLst>
          </p:cNvPr>
          <p:cNvSpPr>
            <a:spLocks noGrp="1"/>
          </p:cNvSpPr>
          <p:nvPr>
            <p:ph type="title"/>
          </p:nvPr>
        </p:nvSpPr>
        <p:spPr/>
        <p:txBody>
          <a:bodyPr/>
          <a:lstStyle/>
          <a:p>
            <a:r>
              <a:rPr lang="en-US"/>
              <a:t>Practice Problem a</a:t>
            </a:r>
          </a:p>
        </p:txBody>
      </p:sp>
      <p:pic>
        <p:nvPicPr>
          <p:cNvPr id="8"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887" y="1825625"/>
            <a:ext cx="6898916" cy="4351338"/>
          </a:xfrm>
        </p:spPr>
      </p:pic>
      <p:sp>
        <p:nvSpPr>
          <p:cNvPr id="7" name="Rectangle 6"/>
          <p:cNvSpPr/>
          <p:nvPr/>
        </p:nvSpPr>
        <p:spPr>
          <a:xfrm>
            <a:off x="5654745" y="3146356"/>
            <a:ext cx="1574800" cy="584775"/>
          </a:xfrm>
          <a:prstGeom prst="rect">
            <a:avLst/>
          </a:prstGeom>
        </p:spPr>
        <p:txBody>
          <a:bodyPr wrap="square">
            <a:spAutoFit/>
          </a:bodyPr>
          <a:lstStyle/>
          <a:p>
            <a:r>
              <a:rPr lang="en-US" sz="1600" b="1">
                <a:solidFill>
                  <a:srgbClr val="C00000"/>
                </a:solidFill>
              </a:rPr>
              <a:t>Lorenz Curve </a:t>
            </a:r>
            <a:br>
              <a:rPr lang="en-US" sz="1600" b="1">
                <a:solidFill>
                  <a:srgbClr val="C00000"/>
                </a:solidFill>
              </a:rPr>
            </a:br>
            <a:endParaRPr lang="en-US" sz="1600" b="1">
              <a:solidFill>
                <a:srgbClr val="C00000"/>
              </a:solidFill>
            </a:endParaRPr>
          </a:p>
        </p:txBody>
      </p:sp>
      <p:cxnSp>
        <p:nvCxnSpPr>
          <p:cNvPr id="9" name="Straight Arrow Connector 8"/>
          <p:cNvCxnSpPr/>
          <p:nvPr/>
        </p:nvCxnSpPr>
        <p:spPr>
          <a:xfrm flipH="1" flipV="1">
            <a:off x="5044152" y="2868650"/>
            <a:ext cx="923860" cy="2777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49149" y="2868650"/>
            <a:ext cx="1600200" cy="523220"/>
          </a:xfrm>
          <a:prstGeom prst="rect">
            <a:avLst/>
          </a:prstGeom>
          <a:noFill/>
        </p:spPr>
        <p:txBody>
          <a:bodyPr wrap="square" rtlCol="0">
            <a:spAutoFit/>
          </a:bodyPr>
          <a:lstStyle/>
          <a:p>
            <a:r>
              <a:rPr lang="en-US" sz="1400">
                <a:solidFill>
                  <a:schemeClr val="accent1"/>
                </a:solidFill>
              </a:rPr>
              <a:t>Line of Equality </a:t>
            </a:r>
          </a:p>
          <a:p>
            <a:r>
              <a:rPr lang="en-US" sz="1400">
                <a:solidFill>
                  <a:schemeClr val="accent1"/>
                </a:solidFill>
              </a:rPr>
              <a:t>(45⁰)</a:t>
            </a:r>
          </a:p>
        </p:txBody>
      </p:sp>
      <p:sp>
        <p:nvSpPr>
          <p:cNvPr id="12" name="Content Placeholder 2">
            <a:extLst>
              <a:ext uri="{FF2B5EF4-FFF2-40B4-BE49-F238E27FC236}">
                <a16:creationId xmlns:a16="http://schemas.microsoft.com/office/drawing/2014/main" id="{564CC3B3-7D08-484D-ACC6-A72602DA6C8C}"/>
              </a:ext>
            </a:extLst>
          </p:cNvPr>
          <p:cNvSpPr txBox="1">
            <a:spLocks/>
          </p:cNvSpPr>
          <p:nvPr/>
        </p:nvSpPr>
        <p:spPr>
          <a:xfrm>
            <a:off x="7224823" y="2170260"/>
            <a:ext cx="4967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6">
                    <a:lumMod val="75000"/>
                  </a:schemeClr>
                </a:solidFill>
              </a:rPr>
              <a:t>Note: The Gini coefficient would be calculated as the ratio of the area between the Lorenz curve and the 45-degree line and the total area below the 45-degree line; in other words, A/(A+B) as shown in the graph. (Note: this is too tedious of a calculation to include in </a:t>
            </a:r>
            <a:r>
              <a:rPr lang="en-US" err="1">
                <a:solidFill>
                  <a:schemeClr val="accent6">
                    <a:lumMod val="75000"/>
                  </a:schemeClr>
                </a:solidFill>
              </a:rPr>
              <a:t>Pset</a:t>
            </a:r>
            <a:r>
              <a:rPr lang="en-US">
                <a:solidFill>
                  <a:schemeClr val="accent6">
                    <a:lumMod val="75000"/>
                  </a:schemeClr>
                </a:solidFill>
              </a:rPr>
              <a:t> or exam, but important conceptually.)</a:t>
            </a:r>
          </a:p>
          <a:p>
            <a:endParaRPr lang="en-US"/>
          </a:p>
        </p:txBody>
      </p:sp>
    </p:spTree>
    <p:extLst>
      <p:ext uri="{BB962C8B-B14F-4D97-AF65-F5344CB8AC3E}">
        <p14:creationId xmlns:p14="http://schemas.microsoft.com/office/powerpoint/2010/main" val="215303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E86-5116-4DE0-A2D9-E46A08C9E4CB}"/>
              </a:ext>
            </a:extLst>
          </p:cNvPr>
          <p:cNvSpPr>
            <a:spLocks noGrp="1"/>
          </p:cNvSpPr>
          <p:nvPr>
            <p:ph type="title"/>
          </p:nvPr>
        </p:nvSpPr>
        <p:spPr/>
        <p:txBody>
          <a:bodyPr/>
          <a:lstStyle/>
          <a:p>
            <a:r>
              <a:rPr lang="en-US"/>
              <a:t>Practice Problem b</a:t>
            </a:r>
          </a:p>
        </p:txBody>
      </p:sp>
      <p:sp>
        <p:nvSpPr>
          <p:cNvPr id="4" name="Content Placeholder 3">
            <a:extLst>
              <a:ext uri="{FF2B5EF4-FFF2-40B4-BE49-F238E27FC236}">
                <a16:creationId xmlns:a16="http://schemas.microsoft.com/office/drawing/2014/main" id="{B9CF7949-8924-46C0-A539-BFB18B6922C0}"/>
              </a:ext>
            </a:extLst>
          </p:cNvPr>
          <p:cNvSpPr>
            <a:spLocks noGrp="1"/>
          </p:cNvSpPr>
          <p:nvPr>
            <p:ph idx="1"/>
          </p:nvPr>
        </p:nvSpPr>
        <p:spPr/>
        <p:txBody>
          <a:bodyPr/>
          <a:lstStyle/>
          <a:p>
            <a:r>
              <a:rPr lang="en-US" i="1"/>
              <a:t>Suppose all incomes rise by 10,000. How does the Gini Index change?  </a:t>
            </a:r>
          </a:p>
          <a:p>
            <a:r>
              <a:rPr lang="en-US"/>
              <a:t>b) Intuition:</a:t>
            </a:r>
          </a:p>
          <a:p>
            <a:endParaRPr lang="en-US"/>
          </a:p>
          <a:p>
            <a:endParaRPr lang="en-US"/>
          </a:p>
          <a:p>
            <a:endParaRPr lang="en-US"/>
          </a:p>
          <a:p>
            <a:endParaRPr lang="en-US"/>
          </a:p>
          <a:p>
            <a:endParaRPr lang="en-US"/>
          </a:p>
        </p:txBody>
      </p:sp>
      <p:graphicFrame>
        <p:nvGraphicFramePr>
          <p:cNvPr id="3" name="Table 2">
            <a:extLst>
              <a:ext uri="{FF2B5EF4-FFF2-40B4-BE49-F238E27FC236}">
                <a16:creationId xmlns:a16="http://schemas.microsoft.com/office/drawing/2014/main" id="{7F985F25-DE1D-49D6-A4E0-981E012CAEB7}"/>
              </a:ext>
            </a:extLst>
          </p:cNvPr>
          <p:cNvGraphicFramePr>
            <a:graphicFrameLocks noGrp="1"/>
          </p:cNvGraphicFramePr>
          <p:nvPr/>
        </p:nvGraphicFramePr>
        <p:xfrm>
          <a:off x="1017604" y="2981642"/>
          <a:ext cx="10156791" cy="2039304"/>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gridCol w="1712597">
                  <a:extLst>
                    <a:ext uri="{9D8B030D-6E8A-4147-A177-3AD203B41FA5}">
                      <a16:colId xmlns:a16="http://schemas.microsoft.com/office/drawing/2014/main" val="3189763108"/>
                    </a:ext>
                  </a:extLst>
                </a:gridCol>
                <a:gridCol w="1712597">
                  <a:extLst>
                    <a:ext uri="{9D8B030D-6E8A-4147-A177-3AD203B41FA5}">
                      <a16:colId xmlns:a16="http://schemas.microsoft.com/office/drawing/2014/main" val="3640055963"/>
                    </a:ext>
                  </a:extLst>
                </a:gridCol>
                <a:gridCol w="1712597">
                  <a:extLst>
                    <a:ext uri="{9D8B030D-6E8A-4147-A177-3AD203B41FA5}">
                      <a16:colId xmlns:a16="http://schemas.microsoft.com/office/drawing/2014/main" val="485270317"/>
                    </a:ext>
                  </a:extLst>
                </a:gridCol>
                <a:gridCol w="1712597">
                  <a:extLst>
                    <a:ext uri="{9D8B030D-6E8A-4147-A177-3AD203B41FA5}">
                      <a16:colId xmlns:a16="http://schemas.microsoft.com/office/drawing/2014/main" val="1813829038"/>
                    </a:ext>
                  </a:extLst>
                </a:gridCol>
              </a:tblGrid>
              <a:tr h="339884">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(1)</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(2)</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(3)</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(4)</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(5)</a:t>
                      </a:r>
                    </a:p>
                  </a:txBody>
                  <a:tcPr marL="68580" marR="68580" marT="0" marB="0"/>
                </a:tc>
                <a:extLst>
                  <a:ext uri="{0D108BD9-81ED-4DB2-BD59-A6C34878D82A}">
                    <a16:rowId xmlns:a16="http://schemas.microsoft.com/office/drawing/2014/main" val="1851344875"/>
                  </a:ext>
                </a:extLst>
              </a:tr>
              <a:tr h="339884">
                <a:tc>
                  <a:txBody>
                    <a:bodyPr/>
                    <a:lstStyle/>
                    <a:p>
                      <a:pPr marL="0" marR="0" algn="just">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$30,000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$50,000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$65,000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$85,000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4257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1DC254C-156D-468A-AE31-B237C5B1D300}"/>
              </a:ext>
            </a:extLst>
          </p:cNvPr>
          <p:cNvSpPr>
            <a:spLocks noGrp="1"/>
          </p:cNvSpPr>
          <p:nvPr>
            <p:ph type="title"/>
          </p:nvPr>
        </p:nvSpPr>
        <p:spPr/>
        <p:txBody>
          <a:bodyPr/>
          <a:lstStyle/>
          <a:p>
            <a:r>
              <a:rPr lang="en-US"/>
              <a:t>Practice Problem </a:t>
            </a:r>
          </a:p>
        </p:txBody>
      </p:sp>
      <p:sp>
        <p:nvSpPr>
          <p:cNvPr id="8" name="Content Placeholder 7">
            <a:extLst>
              <a:ext uri="{FF2B5EF4-FFF2-40B4-BE49-F238E27FC236}">
                <a16:creationId xmlns:a16="http://schemas.microsoft.com/office/drawing/2014/main" id="{63D7C9C7-8091-48FE-AB87-A35095FDB9A9}"/>
              </a:ext>
            </a:extLst>
          </p:cNvPr>
          <p:cNvSpPr>
            <a:spLocks noGrp="1"/>
          </p:cNvSpPr>
          <p:nvPr>
            <p:ph idx="1"/>
          </p:nvPr>
        </p:nvSpPr>
        <p:spPr/>
        <p:txBody>
          <a:bodyPr>
            <a:normAutofit/>
          </a:bodyPr>
          <a:lstStyle/>
          <a:p>
            <a:pPr marL="0" indent="0">
              <a:buNone/>
            </a:pPr>
            <a:r>
              <a:rPr lang="en-US">
                <a:solidFill>
                  <a:schemeClr val="accent6">
                    <a:lumMod val="75000"/>
                  </a:schemeClr>
                </a:solidFill>
              </a:rPr>
              <a:t>b) The $10,000 increase the share of income held by low earners, so the Gini index decreases. </a:t>
            </a:r>
          </a:p>
          <a:p>
            <a:pPr marL="0" indent="0">
              <a:buNone/>
            </a:pPr>
            <a:r>
              <a:rPr lang="en-US" i="1">
                <a:solidFill>
                  <a:schemeClr val="accent6">
                    <a:lumMod val="75000"/>
                  </a:schemeClr>
                </a:solidFill>
              </a:rPr>
              <a:t>I’ve done out the math on the next slide in case it helps with intuition, but you can answer this question intuitively without doing new calculations</a:t>
            </a:r>
          </a:p>
          <a:p>
            <a:pPr marL="0" indent="0">
              <a:buNone/>
            </a:pPr>
            <a:r>
              <a:rPr lang="en-US" i="1" u="sng">
                <a:solidFill>
                  <a:schemeClr val="accent6">
                    <a:lumMod val="75000"/>
                  </a:schemeClr>
                </a:solidFill>
              </a:rPr>
              <a:t>However, if you were asked to plot and label the new Lorenz curve (like you will be on the next problem set), you’ll have to do the math in order to properly plot and label the new points .</a:t>
            </a:r>
          </a:p>
          <a:p>
            <a:endParaRPr lang="en-US">
              <a:solidFill>
                <a:schemeClr val="accent1"/>
              </a:solidFill>
            </a:endParaRPr>
          </a:p>
          <a:p>
            <a:endParaRPr lang="en-US" b="1"/>
          </a:p>
        </p:txBody>
      </p:sp>
    </p:spTree>
    <p:extLst>
      <p:ext uri="{BB962C8B-B14F-4D97-AF65-F5344CB8AC3E}">
        <p14:creationId xmlns:p14="http://schemas.microsoft.com/office/powerpoint/2010/main" val="421259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8629" y="1686760"/>
          <a:ext cx="4554742" cy="2341193"/>
        </p:xfrm>
        <a:graphic>
          <a:graphicData uri="http://schemas.openxmlformats.org/drawingml/2006/table">
            <a:tbl>
              <a:tblPr firstRow="1" firstCol="1" bandRow="1">
                <a:tableStyleId>{5940675A-B579-460E-94D1-54222C63F5DA}</a:tableStyleId>
              </a:tblPr>
              <a:tblGrid>
                <a:gridCol w="2000250">
                  <a:extLst>
                    <a:ext uri="{9D8B030D-6E8A-4147-A177-3AD203B41FA5}">
                      <a16:colId xmlns:a16="http://schemas.microsoft.com/office/drawing/2014/main" val="20000"/>
                    </a:ext>
                  </a:extLst>
                </a:gridCol>
                <a:gridCol w="2554492">
                  <a:extLst>
                    <a:ext uri="{9D8B030D-6E8A-4147-A177-3AD203B41FA5}">
                      <a16:colId xmlns:a16="http://schemas.microsoft.com/office/drawing/2014/main" val="20001"/>
                    </a:ext>
                  </a:extLst>
                </a:gridCol>
              </a:tblGrid>
              <a:tr h="339884">
                <a:tc>
                  <a:txBody>
                    <a:bodyPr/>
                    <a:lstStyle/>
                    <a:p>
                      <a:pPr marL="0" marR="0" algn="just">
                        <a:lnSpc>
                          <a:spcPct val="107000"/>
                        </a:lnSpc>
                        <a:spcBef>
                          <a:spcPts val="0"/>
                        </a:spcBef>
                        <a:spcAft>
                          <a:spcPts val="0"/>
                        </a:spcAft>
                      </a:pP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Income</a:t>
                      </a:r>
                      <a:r>
                        <a:rPr lang="en-US" sz="2000" baseline="0">
                          <a:solidFill>
                            <a:schemeClr val="accent6">
                              <a:lumMod val="75000"/>
                            </a:schemeClr>
                          </a:solidFill>
                          <a:effectLst/>
                          <a:latin typeface="+mn-lt"/>
                          <a:ea typeface="Times New Roman" charset="0"/>
                          <a:cs typeface="Times New Roman" charset="0"/>
                        </a:rPr>
                        <a:t> after 10,000 increase</a:t>
                      </a:r>
                      <a:endParaRPr lang="en-US" sz="2000">
                        <a:solidFill>
                          <a:schemeClr val="accent6">
                            <a:lumMod val="75000"/>
                          </a:schemeClr>
                        </a:solidFill>
                        <a:effectLst/>
                        <a:latin typeface="+mn-lt"/>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Ann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$20,000</a:t>
                      </a: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Bryan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$30,000</a:t>
                      </a:r>
                    </a:p>
                  </a:txBody>
                  <a:tcPr marL="68580" marR="68580" marT="0" marB="0"/>
                </a:tc>
                <a:extLst>
                  <a:ext uri="{0D108BD9-81ED-4DB2-BD59-A6C34878D82A}">
                    <a16:rowId xmlns:a16="http://schemas.microsoft.com/office/drawing/2014/main" val="10002"/>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Catelyn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$50,000</a:t>
                      </a:r>
                    </a:p>
                  </a:txBody>
                  <a:tcPr marL="68580" marR="68580" marT="0" marB="0"/>
                </a:tc>
                <a:extLst>
                  <a:ext uri="{0D108BD9-81ED-4DB2-BD59-A6C34878D82A}">
                    <a16:rowId xmlns:a16="http://schemas.microsoft.com/office/drawing/2014/main" val="10003"/>
                  </a:ext>
                </a:extLst>
              </a:tr>
              <a:tr h="343863">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Yasmin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$65,000</a:t>
                      </a:r>
                    </a:p>
                  </a:txBody>
                  <a:tcPr marL="68580" marR="68580" marT="0" marB="0"/>
                </a:tc>
                <a:extLst>
                  <a:ext uri="{0D108BD9-81ED-4DB2-BD59-A6C34878D82A}">
                    <a16:rowId xmlns:a16="http://schemas.microsoft.com/office/drawing/2014/main" val="10004"/>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Ellen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$85,000</a:t>
                      </a:r>
                    </a:p>
                  </a:txBody>
                  <a:tcPr marL="68580" marR="68580" marT="0" marB="0"/>
                </a:tc>
                <a:extLst>
                  <a:ext uri="{0D108BD9-81ED-4DB2-BD59-A6C34878D82A}">
                    <a16:rowId xmlns:a16="http://schemas.microsoft.com/office/drawing/2014/main" val="10005"/>
                  </a:ext>
                </a:extLst>
              </a:tr>
            </a:tbl>
          </a:graphicData>
        </a:graphic>
      </p:graphicFrame>
      <p:sp>
        <p:nvSpPr>
          <p:cNvPr id="9" name="Title 1">
            <a:extLst>
              <a:ext uri="{FF2B5EF4-FFF2-40B4-BE49-F238E27FC236}">
                <a16:creationId xmlns:a16="http://schemas.microsoft.com/office/drawing/2014/main" id="{674400EC-1CDC-4C6D-BCE2-90ED10F3481B}"/>
              </a:ext>
            </a:extLst>
          </p:cNvPr>
          <p:cNvSpPr>
            <a:spLocks noGrp="1"/>
          </p:cNvSpPr>
          <p:nvPr>
            <p:ph type="title"/>
          </p:nvPr>
        </p:nvSpPr>
        <p:spPr/>
        <p:txBody>
          <a:bodyPr/>
          <a:lstStyle/>
          <a:p>
            <a:r>
              <a:rPr lang="en-US"/>
              <a:t>Practice Problem </a:t>
            </a:r>
          </a:p>
        </p:txBody>
      </p:sp>
      <p:graphicFrame>
        <p:nvGraphicFramePr>
          <p:cNvPr id="5" name="Content Placeholder 3"/>
          <p:cNvGraphicFramePr>
            <a:graphicFrameLocks noGrp="1"/>
          </p:cNvGraphicFramePr>
          <p:nvPr>
            <p:ph idx="1"/>
          </p:nvPr>
        </p:nvGraphicFramePr>
        <p:xfrm>
          <a:off x="916516" y="4236316"/>
          <a:ext cx="10358968" cy="1897127"/>
        </p:xfrm>
        <a:graphic>
          <a:graphicData uri="http://schemas.openxmlformats.org/drawingml/2006/table">
            <a:tbl>
              <a:tblPr firstRow="1" firstCol="1" bandRow="1">
                <a:tableStyleId>{5940675A-B579-460E-94D1-54222C63F5DA}</a:tableStyleId>
              </a:tblPr>
              <a:tblGrid>
                <a:gridCol w="1843618">
                  <a:extLst>
                    <a:ext uri="{9D8B030D-6E8A-4147-A177-3AD203B41FA5}">
                      <a16:colId xmlns:a16="http://schemas.microsoft.com/office/drawing/2014/main" val="20000"/>
                    </a:ext>
                  </a:extLst>
                </a:gridCol>
                <a:gridCol w="4057650">
                  <a:extLst>
                    <a:ext uri="{9D8B030D-6E8A-4147-A177-3AD203B41FA5}">
                      <a16:colId xmlns:a16="http://schemas.microsoft.com/office/drawing/2014/main" val="20001"/>
                    </a:ext>
                  </a:extLst>
                </a:gridCol>
                <a:gridCol w="4457700">
                  <a:extLst>
                    <a:ext uri="{9D8B030D-6E8A-4147-A177-3AD203B41FA5}">
                      <a16:colId xmlns:a16="http://schemas.microsoft.com/office/drawing/2014/main" val="20002"/>
                    </a:ext>
                  </a:extLst>
                </a:gridCol>
              </a:tblGrid>
              <a:tr h="347092">
                <a:tc>
                  <a:txBody>
                    <a:bodyPr/>
                    <a:lstStyle/>
                    <a:p>
                      <a:pPr marL="0" marR="0">
                        <a:lnSpc>
                          <a:spcPct val="107000"/>
                        </a:lnSpc>
                        <a:spcBef>
                          <a:spcPts val="0"/>
                        </a:spcBef>
                        <a:spcAft>
                          <a:spcPts val="0"/>
                        </a:spcAft>
                      </a:pPr>
                      <a:r>
                        <a:rPr lang="en-US" sz="2000" b="1" i="1" u="sng">
                          <a:solidFill>
                            <a:schemeClr val="accent6">
                              <a:lumMod val="75000"/>
                            </a:schemeClr>
                          </a:solidFill>
                          <a:effectLst/>
                        </a:rPr>
                        <a:t>Quintile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Cumulative 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Lowest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$20,000/$250,000=8%</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8%</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Second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12%</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Middle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40%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Fourth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26%</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66%</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Highest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34%</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778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E86-5116-4DE0-A2D9-E46A08C9E4CB}"/>
              </a:ext>
            </a:extLst>
          </p:cNvPr>
          <p:cNvSpPr>
            <a:spLocks noGrp="1"/>
          </p:cNvSpPr>
          <p:nvPr>
            <p:ph type="title"/>
          </p:nvPr>
        </p:nvSpPr>
        <p:spPr/>
        <p:txBody>
          <a:bodyPr/>
          <a:lstStyle/>
          <a:p>
            <a:r>
              <a:rPr lang="en-US"/>
              <a:t>Practice Problem c</a:t>
            </a:r>
          </a:p>
        </p:txBody>
      </p:sp>
      <p:sp>
        <p:nvSpPr>
          <p:cNvPr id="4" name="Content Placeholder 3">
            <a:extLst>
              <a:ext uri="{FF2B5EF4-FFF2-40B4-BE49-F238E27FC236}">
                <a16:creationId xmlns:a16="http://schemas.microsoft.com/office/drawing/2014/main" id="{B9CF7949-8924-46C0-A539-BFB18B6922C0}"/>
              </a:ext>
            </a:extLst>
          </p:cNvPr>
          <p:cNvSpPr>
            <a:spLocks noGrp="1"/>
          </p:cNvSpPr>
          <p:nvPr>
            <p:ph idx="1"/>
          </p:nvPr>
        </p:nvSpPr>
        <p:spPr/>
        <p:txBody>
          <a:bodyPr/>
          <a:lstStyle/>
          <a:p>
            <a:r>
              <a:rPr lang="en-US" i="1"/>
              <a:t>Suppose all incomes rise by 25%. How does the Gini Index change?</a:t>
            </a:r>
          </a:p>
          <a:p>
            <a:r>
              <a:rPr lang="en-US"/>
              <a:t>c) Intuition:</a:t>
            </a:r>
          </a:p>
          <a:p>
            <a:endParaRPr lang="en-US"/>
          </a:p>
          <a:p>
            <a:endParaRPr lang="en-US"/>
          </a:p>
          <a:p>
            <a:endParaRPr lang="en-US"/>
          </a:p>
          <a:p>
            <a:endParaRPr lang="en-US"/>
          </a:p>
          <a:p>
            <a:endParaRPr lang="en-US"/>
          </a:p>
        </p:txBody>
      </p:sp>
      <p:graphicFrame>
        <p:nvGraphicFramePr>
          <p:cNvPr id="3" name="Table 2">
            <a:extLst>
              <a:ext uri="{FF2B5EF4-FFF2-40B4-BE49-F238E27FC236}">
                <a16:creationId xmlns:a16="http://schemas.microsoft.com/office/drawing/2014/main" id="{7F985F25-DE1D-49D6-A4E0-981E012CAEB7}"/>
              </a:ext>
            </a:extLst>
          </p:cNvPr>
          <p:cNvGraphicFramePr>
            <a:graphicFrameLocks noGrp="1"/>
          </p:cNvGraphicFramePr>
          <p:nvPr/>
        </p:nvGraphicFramePr>
        <p:xfrm>
          <a:off x="1017604" y="2981642"/>
          <a:ext cx="10156791" cy="2039304"/>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gridCol w="1712597">
                  <a:extLst>
                    <a:ext uri="{9D8B030D-6E8A-4147-A177-3AD203B41FA5}">
                      <a16:colId xmlns:a16="http://schemas.microsoft.com/office/drawing/2014/main" val="3189763108"/>
                    </a:ext>
                  </a:extLst>
                </a:gridCol>
                <a:gridCol w="1712597">
                  <a:extLst>
                    <a:ext uri="{9D8B030D-6E8A-4147-A177-3AD203B41FA5}">
                      <a16:colId xmlns:a16="http://schemas.microsoft.com/office/drawing/2014/main" val="3640055963"/>
                    </a:ext>
                  </a:extLst>
                </a:gridCol>
                <a:gridCol w="1712597">
                  <a:extLst>
                    <a:ext uri="{9D8B030D-6E8A-4147-A177-3AD203B41FA5}">
                      <a16:colId xmlns:a16="http://schemas.microsoft.com/office/drawing/2014/main" val="485270317"/>
                    </a:ext>
                  </a:extLst>
                </a:gridCol>
                <a:gridCol w="1712597">
                  <a:extLst>
                    <a:ext uri="{9D8B030D-6E8A-4147-A177-3AD203B41FA5}">
                      <a16:colId xmlns:a16="http://schemas.microsoft.com/office/drawing/2014/main" val="1813829038"/>
                    </a:ext>
                  </a:extLst>
                </a:gridCol>
              </a:tblGrid>
              <a:tr h="339884">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(1)</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(2)</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(3)</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(4)</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(5)</a:t>
                      </a:r>
                    </a:p>
                  </a:txBody>
                  <a:tcPr marL="68580" marR="68580" marT="0" marB="0"/>
                </a:tc>
                <a:extLst>
                  <a:ext uri="{0D108BD9-81ED-4DB2-BD59-A6C34878D82A}">
                    <a16:rowId xmlns:a16="http://schemas.microsoft.com/office/drawing/2014/main" val="1851344875"/>
                  </a:ext>
                </a:extLst>
              </a:tr>
              <a:tr h="339884">
                <a:tc>
                  <a:txBody>
                    <a:bodyPr/>
                    <a:lstStyle/>
                    <a:p>
                      <a:pPr marL="0" marR="0" algn="just">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$10,000*0.25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$20,000*0.25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$30,000*0.25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$55,000*0.25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450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5BCAC0-009F-46F5-B0DA-3CB7CD0F5B3C}"/>
              </a:ext>
            </a:extLst>
          </p:cNvPr>
          <p:cNvSpPr>
            <a:spLocks noGrp="1"/>
          </p:cNvSpPr>
          <p:nvPr>
            <p:ph type="title"/>
          </p:nvPr>
        </p:nvSpPr>
        <p:spPr/>
        <p:txBody>
          <a:bodyPr/>
          <a:lstStyle/>
          <a:p>
            <a:r>
              <a:rPr lang="en-US"/>
              <a:t>Practice Problem </a:t>
            </a:r>
          </a:p>
        </p:txBody>
      </p:sp>
      <p:sp>
        <p:nvSpPr>
          <p:cNvPr id="5" name="Content Placeholder 4">
            <a:extLst>
              <a:ext uri="{FF2B5EF4-FFF2-40B4-BE49-F238E27FC236}">
                <a16:creationId xmlns:a16="http://schemas.microsoft.com/office/drawing/2014/main" id="{3E853B39-C495-4182-8CED-F4ED5A7B5170}"/>
              </a:ext>
            </a:extLst>
          </p:cNvPr>
          <p:cNvSpPr>
            <a:spLocks noGrp="1"/>
          </p:cNvSpPr>
          <p:nvPr>
            <p:ph idx="1"/>
          </p:nvPr>
        </p:nvSpPr>
        <p:spPr/>
        <p:txBody>
          <a:bodyPr/>
          <a:lstStyle/>
          <a:p>
            <a:pPr marL="0" indent="0">
              <a:buNone/>
            </a:pPr>
            <a:r>
              <a:rPr lang="en-US">
                <a:solidFill>
                  <a:schemeClr val="accent6">
                    <a:lumMod val="75000"/>
                  </a:schemeClr>
                </a:solidFill>
              </a:rPr>
              <a:t>c) The proportional increase doesn’t change the </a:t>
            </a:r>
            <a:r>
              <a:rPr lang="en-US" u="sng">
                <a:solidFill>
                  <a:schemeClr val="accent6">
                    <a:lumMod val="75000"/>
                  </a:schemeClr>
                </a:solidFill>
              </a:rPr>
              <a:t>share</a:t>
            </a:r>
            <a:r>
              <a:rPr lang="en-US">
                <a:solidFill>
                  <a:schemeClr val="accent6">
                    <a:lumMod val="75000"/>
                  </a:schemeClr>
                </a:solidFill>
              </a:rPr>
              <a:t> of total income received by each person, so the Gini index remains the same. </a:t>
            </a:r>
          </a:p>
          <a:p>
            <a:endParaRPr lang="en-US">
              <a:solidFill>
                <a:schemeClr val="accent6">
                  <a:lumMod val="75000"/>
                </a:schemeClr>
              </a:solidFill>
            </a:endParaRPr>
          </a:p>
          <a:p>
            <a:pPr marL="0" indent="0">
              <a:buNone/>
            </a:pPr>
            <a:r>
              <a:rPr lang="en-US" i="1">
                <a:solidFill>
                  <a:schemeClr val="accent6">
                    <a:lumMod val="75000"/>
                  </a:schemeClr>
                </a:solidFill>
              </a:rPr>
              <a:t>I’ve done out the math on the next slide in case it helps with intuition, but you can answer this question intuitively without doing new calculations. </a:t>
            </a:r>
            <a:endParaRPr lang="en-US">
              <a:solidFill>
                <a:schemeClr val="accent6">
                  <a:lumMod val="75000"/>
                </a:schemeClr>
              </a:solidFill>
            </a:endParaRPr>
          </a:p>
          <a:p>
            <a:endParaRPr lang="en-US">
              <a:solidFill>
                <a:schemeClr val="accent1"/>
              </a:solidFill>
            </a:endParaRPr>
          </a:p>
          <a:p>
            <a:endParaRPr lang="en-US">
              <a:solidFill>
                <a:schemeClr val="accent1"/>
              </a:solidFill>
            </a:endParaRPr>
          </a:p>
          <a:p>
            <a:endParaRPr lang="en-US"/>
          </a:p>
        </p:txBody>
      </p:sp>
    </p:spTree>
    <p:extLst>
      <p:ext uri="{BB962C8B-B14F-4D97-AF65-F5344CB8AC3E}">
        <p14:creationId xmlns:p14="http://schemas.microsoft.com/office/powerpoint/2010/main" val="14473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285230" y="2039545"/>
          <a:ext cx="5621541" cy="2337214"/>
        </p:xfrm>
        <a:graphic>
          <a:graphicData uri="http://schemas.openxmlformats.org/drawingml/2006/table">
            <a:tbl>
              <a:tblPr firstRow="1" firstCol="1" bandRow="1">
                <a:tableStyleId>{5940675A-B579-460E-94D1-54222C63F5DA}</a:tableStyleId>
              </a:tblPr>
              <a:tblGrid>
                <a:gridCol w="3138652">
                  <a:extLst>
                    <a:ext uri="{9D8B030D-6E8A-4147-A177-3AD203B41FA5}">
                      <a16:colId xmlns:a16="http://schemas.microsoft.com/office/drawing/2014/main" val="20000"/>
                    </a:ext>
                  </a:extLst>
                </a:gridCol>
                <a:gridCol w="2482889">
                  <a:extLst>
                    <a:ext uri="{9D8B030D-6E8A-4147-A177-3AD203B41FA5}">
                      <a16:colId xmlns:a16="http://schemas.microsoft.com/office/drawing/2014/main" val="20001"/>
                    </a:ext>
                  </a:extLst>
                </a:gridCol>
              </a:tblGrid>
              <a:tr h="339884">
                <a:tc>
                  <a:txBody>
                    <a:bodyPr/>
                    <a:lstStyle/>
                    <a:p>
                      <a:pPr marL="0" marR="0" algn="just">
                        <a:lnSpc>
                          <a:spcPct val="107000"/>
                        </a:lnSpc>
                        <a:spcBef>
                          <a:spcPts val="0"/>
                        </a:spcBef>
                        <a:spcAft>
                          <a:spcPts val="0"/>
                        </a:spcAft>
                      </a:pP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Income</a:t>
                      </a:r>
                      <a:r>
                        <a:rPr lang="en-US" sz="2000" baseline="0">
                          <a:solidFill>
                            <a:schemeClr val="accent6">
                              <a:lumMod val="75000"/>
                            </a:schemeClr>
                          </a:solidFill>
                          <a:effectLst/>
                          <a:latin typeface="+mn-lt"/>
                          <a:ea typeface="Times New Roman" charset="0"/>
                          <a:cs typeface="Times New Roman" charset="0"/>
                        </a:rPr>
                        <a:t> after 25% increase</a:t>
                      </a:r>
                      <a:endParaRPr lang="en-US" sz="2000">
                        <a:solidFill>
                          <a:schemeClr val="accent6">
                            <a:lumMod val="75000"/>
                          </a:schemeClr>
                        </a:solidFill>
                        <a:effectLst/>
                        <a:latin typeface="+mn-lt"/>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Ann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$12,500</a:t>
                      </a: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Bryan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$25,000</a:t>
                      </a:r>
                    </a:p>
                  </a:txBody>
                  <a:tcPr marL="68580" marR="68580" marT="0" marB="0"/>
                </a:tc>
                <a:extLst>
                  <a:ext uri="{0D108BD9-81ED-4DB2-BD59-A6C34878D82A}">
                    <a16:rowId xmlns:a16="http://schemas.microsoft.com/office/drawing/2014/main" val="10002"/>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Catelyn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$50,000</a:t>
                      </a:r>
                    </a:p>
                  </a:txBody>
                  <a:tcPr marL="68580" marR="68580" marT="0" marB="0"/>
                </a:tc>
                <a:extLst>
                  <a:ext uri="{0D108BD9-81ED-4DB2-BD59-A6C34878D82A}">
                    <a16:rowId xmlns:a16="http://schemas.microsoft.com/office/drawing/2014/main" val="10003"/>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Yasmin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$68,750</a:t>
                      </a:r>
                    </a:p>
                  </a:txBody>
                  <a:tcPr marL="68580" marR="68580" marT="0" marB="0"/>
                </a:tc>
                <a:extLst>
                  <a:ext uri="{0D108BD9-81ED-4DB2-BD59-A6C34878D82A}">
                    <a16:rowId xmlns:a16="http://schemas.microsoft.com/office/drawing/2014/main" val="10004"/>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Ellen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$93,750</a:t>
                      </a:r>
                    </a:p>
                  </a:txBody>
                  <a:tcPr marL="68580" marR="68580" marT="0" marB="0"/>
                </a:tc>
                <a:extLst>
                  <a:ext uri="{0D108BD9-81ED-4DB2-BD59-A6C34878D82A}">
                    <a16:rowId xmlns:a16="http://schemas.microsoft.com/office/drawing/2014/main" val="10005"/>
                  </a:ext>
                </a:extLst>
              </a:tr>
            </a:tbl>
          </a:graphicData>
        </a:graphic>
      </p:graphicFrame>
      <p:sp>
        <p:nvSpPr>
          <p:cNvPr id="8" name="Title 1">
            <a:extLst>
              <a:ext uri="{FF2B5EF4-FFF2-40B4-BE49-F238E27FC236}">
                <a16:creationId xmlns:a16="http://schemas.microsoft.com/office/drawing/2014/main" id="{68499538-D78F-4E04-A4AE-21177E29655B}"/>
              </a:ext>
            </a:extLst>
          </p:cNvPr>
          <p:cNvSpPr>
            <a:spLocks noGrp="1"/>
          </p:cNvSpPr>
          <p:nvPr>
            <p:ph type="title"/>
          </p:nvPr>
        </p:nvSpPr>
        <p:spPr/>
        <p:txBody>
          <a:bodyPr/>
          <a:lstStyle/>
          <a:p>
            <a:r>
              <a:rPr lang="en-US"/>
              <a:t>Practice Problem </a:t>
            </a:r>
          </a:p>
        </p:txBody>
      </p:sp>
      <p:graphicFrame>
        <p:nvGraphicFramePr>
          <p:cNvPr id="6" name="Content Placeholder 3"/>
          <p:cNvGraphicFramePr>
            <a:graphicFrameLocks noGrp="1"/>
          </p:cNvGraphicFramePr>
          <p:nvPr>
            <p:ph idx="4294967295"/>
          </p:nvPr>
        </p:nvGraphicFramePr>
        <p:xfrm>
          <a:off x="1439333" y="4722441"/>
          <a:ext cx="9313334" cy="1917202"/>
        </p:xfrm>
        <a:graphic>
          <a:graphicData uri="http://schemas.openxmlformats.org/drawingml/2006/table">
            <a:tbl>
              <a:tblPr firstRow="1" firstCol="1" bandRow="1">
                <a:tableStyleId>{5940675A-B579-460E-94D1-54222C63F5DA}</a:tableStyleId>
              </a:tblPr>
              <a:tblGrid>
                <a:gridCol w="1960035">
                  <a:extLst>
                    <a:ext uri="{9D8B030D-6E8A-4147-A177-3AD203B41FA5}">
                      <a16:colId xmlns:a16="http://schemas.microsoft.com/office/drawing/2014/main" val="20000"/>
                    </a:ext>
                  </a:extLst>
                </a:gridCol>
                <a:gridCol w="3724275">
                  <a:extLst>
                    <a:ext uri="{9D8B030D-6E8A-4147-A177-3AD203B41FA5}">
                      <a16:colId xmlns:a16="http://schemas.microsoft.com/office/drawing/2014/main" val="20001"/>
                    </a:ext>
                  </a:extLst>
                </a:gridCol>
                <a:gridCol w="3629024">
                  <a:extLst>
                    <a:ext uri="{9D8B030D-6E8A-4147-A177-3AD203B41FA5}">
                      <a16:colId xmlns:a16="http://schemas.microsoft.com/office/drawing/2014/main" val="20002"/>
                    </a:ext>
                  </a:extLst>
                </a:gridCol>
              </a:tblGrid>
              <a:tr h="367167">
                <a:tc>
                  <a:txBody>
                    <a:bodyPr/>
                    <a:lstStyle/>
                    <a:p>
                      <a:pPr marL="0" marR="0">
                        <a:lnSpc>
                          <a:spcPct val="107000"/>
                        </a:lnSpc>
                        <a:spcBef>
                          <a:spcPts val="0"/>
                        </a:spcBef>
                        <a:spcAft>
                          <a:spcPts val="0"/>
                        </a:spcAft>
                      </a:pPr>
                      <a:r>
                        <a:rPr lang="en-US" sz="2000" b="1" i="1" u="sng">
                          <a:solidFill>
                            <a:schemeClr val="accent6">
                              <a:lumMod val="75000"/>
                            </a:schemeClr>
                          </a:solidFill>
                          <a:effectLst/>
                        </a:rPr>
                        <a:t>Quintile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Cumulative 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Lowest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$12,500/$250,000=5%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Second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Middle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Fourth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62.5%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Highest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3723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Extra Practice Problem - Gini</a:t>
            </a:r>
          </a:p>
        </p:txBody>
      </p:sp>
      <p:sp>
        <p:nvSpPr>
          <p:cNvPr id="3" name="Content Placeholder 2"/>
          <p:cNvSpPr>
            <a:spLocks noGrp="1"/>
          </p:cNvSpPr>
          <p:nvPr>
            <p:ph idx="1"/>
          </p:nvPr>
        </p:nvSpPr>
        <p:spPr>
          <a:xfrm>
            <a:off x="838200" y="1825624"/>
            <a:ext cx="10515600" cy="4885893"/>
          </a:xfrm>
        </p:spPr>
        <p:txBody>
          <a:bodyPr>
            <a:normAutofit fontScale="77500" lnSpcReduction="20000"/>
          </a:bodyPr>
          <a:lstStyle/>
          <a:p>
            <a:pPr lvl="0"/>
            <a:r>
              <a:rPr lang="en-US"/>
              <a:t>Consider the same economy as before. But now, we have taxes and transfers: suppose there is a $65,000 deduction, with an MTR of 50% on any remaining taxable income. All taxes collected are redistributed equally to the 2 poorest people in the economy. Assume the rich have a behavioral response, with a taxable income elasticity that is quite small: 0.1. Everyone’s initial annual income is given in the following table.</a:t>
            </a:r>
          </a:p>
          <a:p>
            <a:pPr lvl="0"/>
            <a:endParaRPr lang="en-US"/>
          </a:p>
          <a:p>
            <a:pPr lvl="0"/>
            <a:endParaRPr lang="en-US"/>
          </a:p>
          <a:p>
            <a:pPr lvl="0"/>
            <a:endParaRPr lang="en-US"/>
          </a:p>
          <a:p>
            <a:pPr lvl="0"/>
            <a:endParaRPr lang="en-US"/>
          </a:p>
          <a:p>
            <a:pPr lvl="0"/>
            <a:endParaRPr lang="en-US"/>
          </a:p>
          <a:p>
            <a:pPr lvl="0"/>
            <a:endParaRPr lang="en-US"/>
          </a:p>
          <a:p>
            <a:pPr marL="514350" indent="-514350">
              <a:buFont typeface="+mj-lt"/>
              <a:buAutoNum type="alphaLcParenR" startAt="4"/>
            </a:pPr>
            <a:r>
              <a:rPr lang="en-US"/>
              <a:t>What is Ellen’s taxable income after accounting for her behavioral response to taxes?</a:t>
            </a:r>
          </a:p>
          <a:p>
            <a:pPr marL="514350" indent="-514350">
              <a:buFont typeface="+mj-lt"/>
              <a:buAutoNum type="alphaLcParenR" startAt="4"/>
            </a:pPr>
            <a:r>
              <a:rPr lang="en-US"/>
              <a:t>What is the total tax revenue collected? </a:t>
            </a:r>
          </a:p>
          <a:p>
            <a:pPr marL="514350" indent="-514350">
              <a:buFont typeface="+mj-lt"/>
              <a:buAutoNum type="alphaLcParenR" startAt="4"/>
            </a:pPr>
            <a:r>
              <a:rPr lang="en-US"/>
              <a:t>What is the total size of transfers given? What is the size of each individual transfer? </a:t>
            </a:r>
          </a:p>
        </p:txBody>
      </p:sp>
      <p:graphicFrame>
        <p:nvGraphicFramePr>
          <p:cNvPr id="9" name="Table 8"/>
          <p:cNvGraphicFramePr>
            <a:graphicFrameLocks noGrp="1"/>
          </p:cNvGraphicFramePr>
          <p:nvPr/>
        </p:nvGraphicFramePr>
        <p:xfrm>
          <a:off x="3949823" y="3307258"/>
          <a:ext cx="3306403" cy="1699420"/>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tblGrid>
              <a:tr h="339884">
                <a:tc>
                  <a:txBody>
                    <a:bodyPr/>
                    <a:lstStyle/>
                    <a:p>
                      <a:pPr marL="0" marR="0" algn="l">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l">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l">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719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BD7-24D8-4000-A5E6-49925700A691}"/>
              </a:ext>
            </a:extLst>
          </p:cNvPr>
          <p:cNvSpPr>
            <a:spLocks noGrp="1"/>
          </p:cNvSpPr>
          <p:nvPr>
            <p:ph type="title"/>
          </p:nvPr>
        </p:nvSpPr>
        <p:spPr/>
        <p:txBody>
          <a:bodyPr/>
          <a:lstStyle/>
          <a:p>
            <a:r>
              <a:rPr lang="en-US"/>
              <a:t>Extra Practice Problem – Gini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98019-4421-43B8-992F-649F87AB30D9}"/>
                  </a:ext>
                </a:extLst>
              </p:cNvPr>
              <p:cNvSpPr>
                <a:spLocks noGrp="1"/>
              </p:cNvSpPr>
              <p:nvPr>
                <p:ph idx="1"/>
              </p:nvPr>
            </p:nvSpPr>
            <p:spPr>
              <a:xfrm>
                <a:off x="838200" y="1825625"/>
                <a:ext cx="4186561" cy="4351338"/>
              </a:xfrm>
            </p:spPr>
            <p:txBody>
              <a:bodyPr>
                <a:normAutofit fontScale="92500" lnSpcReduction="10000"/>
              </a:bodyPr>
              <a:lstStyle/>
              <a:p>
                <a:r>
                  <a:rPr lang="en-US" i="1">
                    <a:solidFill>
                      <a:schemeClr val="accent6">
                        <a:lumMod val="75000"/>
                      </a:schemeClr>
                    </a:solidFill>
                    <a:latin typeface="Cambria Math" panose="02040503050406030204" pitchFamily="18" charset="0"/>
                  </a:rPr>
                  <a:t>Part d)</a:t>
                </a:r>
              </a:p>
              <a:p>
                <a14:m>
                  <m:oMath xmlns:m="http://schemas.openxmlformats.org/officeDocument/2006/math">
                    <m:sSub>
                      <m:sSubPr>
                        <m:ctrlPr>
                          <a:rPr lang="en-US" b="1"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a:ea typeface="Cambria Math"/>
                          </a:rPr>
                          <m:t>𝜺</m:t>
                        </m:r>
                      </m:e>
                      <m:sub>
                        <m:r>
                          <a:rPr lang="en-US" b="1" i="1">
                            <a:solidFill>
                              <a:schemeClr val="accent6">
                                <a:lumMod val="75000"/>
                              </a:schemeClr>
                            </a:solidFill>
                            <a:latin typeface="Cambria Math"/>
                            <a:ea typeface="Cambria Math"/>
                          </a:rPr>
                          <m:t>𝑻𝑰</m:t>
                        </m:r>
                      </m:sub>
                    </m:sSub>
                    <m:r>
                      <a:rPr lang="en-US" b="1" i="1">
                        <a:solidFill>
                          <a:schemeClr val="accent6">
                            <a:lumMod val="75000"/>
                          </a:schemeClr>
                        </a:solidFill>
                        <a:latin typeface="Cambria Math"/>
                      </a:rPr>
                      <m:t>=</m:t>
                    </m:r>
                  </m:oMath>
                </a14:m>
                <a:r>
                  <a:rPr lang="en-US">
                    <a:solidFill>
                      <a:schemeClr val="accent6">
                        <a:lumMod val="75000"/>
                      </a:schemeClr>
                    </a:solidFill>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1</m:t>
                            </m:r>
                          </m:sub>
                        </m:sSub>
                        <m:r>
                          <a:rPr lang="en-US" b="0" i="1" smtClean="0">
                            <a:solidFill>
                              <a:schemeClr val="accent6">
                                <a:lumMod val="75000"/>
                              </a:schemeClr>
                            </a:solidFill>
                            <a:latin typeface="Cambria Math" panose="02040503050406030204" pitchFamily="18" charset="0"/>
                            <a:ea typeface="Cambria Math"/>
                          </a:rPr>
                          <m:t>−</m:t>
                        </m:r>
                        <m:sSub>
                          <m:sSubPr>
                            <m:ctrlPr>
                              <a:rPr lang="en-US" i="1">
                                <a:solidFill>
                                  <a:schemeClr val="accent6">
                                    <a:lumMod val="75000"/>
                                  </a:schemeClr>
                                </a:solidFill>
                                <a:latin typeface="Cambria Math" panose="02040503050406030204" pitchFamily="18" charset="0"/>
                                <a:ea typeface="Cambria Math"/>
                              </a:rPr>
                            </m:ctrlPr>
                          </m:sSubPr>
                          <m:e>
                            <m:r>
                              <a:rPr lang="en-US" i="1">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0</m:t>
                            </m:r>
                          </m:sub>
                        </m:sSub>
                      </m:num>
                      <m:den>
                        <m:d>
                          <m:dPr>
                            <m:ctrlPr>
                              <a:rPr lang="en-US" i="1">
                                <a:solidFill>
                                  <a:schemeClr val="accent6">
                                    <a:lumMod val="75000"/>
                                  </a:schemeClr>
                                </a:solidFill>
                                <a:latin typeface="Cambria Math" panose="02040503050406030204" pitchFamily="18" charset="0"/>
                                <a:ea typeface="Cambria Math"/>
                              </a:rPr>
                            </m:ctrlPr>
                          </m:dPr>
                          <m:e>
                            <m:r>
                              <a:rPr lang="en-US" i="1">
                                <a:solidFill>
                                  <a:schemeClr val="accent6">
                                    <a:lumMod val="75000"/>
                                  </a:schemeClr>
                                </a:solidFill>
                                <a:latin typeface="Cambria Math"/>
                                <a:ea typeface="Cambria Math"/>
                              </a:rPr>
                              <m:t>1−</m:t>
                            </m:r>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1</m:t>
                                </m:r>
                              </m:sub>
                            </m:sSub>
                          </m:e>
                        </m:d>
                        <m:r>
                          <a:rPr lang="en-US" b="0" i="1" smtClean="0">
                            <a:solidFill>
                              <a:schemeClr val="accent6">
                                <a:lumMod val="75000"/>
                              </a:schemeClr>
                            </a:solidFill>
                            <a:latin typeface="Cambria Math" panose="02040503050406030204" pitchFamily="18" charset="0"/>
                            <a:ea typeface="Cambria Math"/>
                          </a:rPr>
                          <m:t>−(1−</m:t>
                        </m:r>
                        <m:sSub>
                          <m:sSubPr>
                            <m:ctrlPr>
                              <a:rPr lang="en-US" b="0"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0</m:t>
                            </m:r>
                          </m:sub>
                        </m:sSub>
                        <m:r>
                          <a:rPr lang="en-US" b="0" i="1" smtClean="0">
                            <a:solidFill>
                              <a:schemeClr val="accent6">
                                <a:lumMod val="75000"/>
                              </a:schemeClr>
                            </a:solidFill>
                            <a:latin typeface="Cambria Math" panose="02040503050406030204" pitchFamily="18" charset="0"/>
                            <a:ea typeface="Cambria Math"/>
                          </a:rPr>
                          <m:t>)</m:t>
                        </m:r>
                      </m:den>
                    </m:f>
                  </m:oMath>
                </a14:m>
                <a:r>
                  <a:rPr lang="en-US">
                    <a:solidFill>
                      <a:schemeClr val="accent6">
                        <a:lumMod val="75000"/>
                      </a:schemeClr>
                    </a:solidFill>
                    <a:ea typeface="Cambria Math"/>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r>
                          <a:rPr lang="en-US" i="1">
                            <a:solidFill>
                              <a:schemeClr val="accent6">
                                <a:lumMod val="75000"/>
                              </a:schemeClr>
                            </a:solidFill>
                            <a:latin typeface="Cambria Math" panose="02040503050406030204" pitchFamily="18" charset="0"/>
                            <a:ea typeface="Cambria Math"/>
                          </a:rPr>
                          <m:t>(1−</m:t>
                        </m:r>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0</m:t>
                            </m:r>
                          </m:sub>
                        </m:sSub>
                        <m:r>
                          <a:rPr lang="en-US" i="1">
                            <a:solidFill>
                              <a:schemeClr val="accent6">
                                <a:lumMod val="75000"/>
                              </a:schemeClr>
                            </a:solidFill>
                            <a:latin typeface="Cambria Math" panose="02040503050406030204" pitchFamily="18" charset="0"/>
                            <a:ea typeface="Cambria Math"/>
                          </a:rPr>
                          <m:t>)</m:t>
                        </m:r>
                      </m:num>
                      <m:den>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0</m:t>
                            </m:r>
                          </m:sub>
                        </m:sSub>
                      </m:den>
                    </m:f>
                  </m:oMath>
                </a14:m>
                <a:endParaRPr lang="en-US">
                  <a:solidFill>
                    <a:schemeClr val="accent6">
                      <a:lumMod val="75000"/>
                    </a:schemeClr>
                  </a:solidFill>
                </a:endParaRPr>
              </a:p>
              <a:p>
                <a14:m>
                  <m:oMath xmlns:m="http://schemas.openxmlformats.org/officeDocument/2006/math">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0</m:t>
                        </m:r>
                      </m:sub>
                    </m:sSub>
                  </m:oMath>
                </a14:m>
                <a:r>
                  <a:rPr lang="en-US">
                    <a:solidFill>
                      <a:schemeClr val="accent6">
                        <a:lumMod val="75000"/>
                      </a:schemeClr>
                    </a:solidFill>
                  </a:rPr>
                  <a:t> = 75,000</a:t>
                </a:r>
              </a:p>
              <a:p>
                <a14:m>
                  <m:oMath xmlns:m="http://schemas.openxmlformats.org/officeDocument/2006/math">
                    <m:sSub>
                      <m:sSubPr>
                        <m:ctrlPr>
                          <a:rPr lang="en-US" b="0"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0</m:t>
                        </m:r>
                      </m:sub>
                    </m:sSub>
                  </m:oMath>
                </a14:m>
                <a:r>
                  <a:rPr lang="en-US">
                    <a:solidFill>
                      <a:schemeClr val="accent6">
                        <a:lumMod val="75000"/>
                      </a:schemeClr>
                    </a:solidFill>
                  </a:rPr>
                  <a:t> = 0.0</a:t>
                </a:r>
              </a:p>
              <a:p>
                <a14:m>
                  <m:oMath xmlns:m="http://schemas.openxmlformats.org/officeDocument/2006/math">
                    <m:sSub>
                      <m:sSubPr>
                        <m:ctrlPr>
                          <a:rPr lang="en-US" b="0"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1</m:t>
                        </m:r>
                      </m:sub>
                    </m:sSub>
                    <m:r>
                      <a:rPr lang="en-US" b="0" i="1" smtClean="0">
                        <a:solidFill>
                          <a:schemeClr val="accent6">
                            <a:lumMod val="75000"/>
                          </a:schemeClr>
                        </a:solidFill>
                        <a:latin typeface="Cambria Math" panose="02040503050406030204" pitchFamily="18" charset="0"/>
                        <a:ea typeface="Cambria Math"/>
                      </a:rPr>
                      <m:t>=0.5</m:t>
                    </m:r>
                  </m:oMath>
                </a14:m>
                <a:endParaRPr lang="en-US">
                  <a:solidFill>
                    <a:schemeClr val="accent6">
                      <a:lumMod val="75000"/>
                    </a:schemeClr>
                  </a:solidFill>
                </a:endParaRPr>
              </a:p>
              <a:p>
                <a14:m>
                  <m:oMath xmlns:m="http://schemas.openxmlformats.org/officeDocument/2006/math">
                    <m:sSub>
                      <m:sSubPr>
                        <m:ctrlPr>
                          <a:rPr lang="en-US" b="1"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a:ea typeface="Cambria Math"/>
                          </a:rPr>
                          <m:t>𝜺</m:t>
                        </m:r>
                      </m:e>
                      <m:sub>
                        <m:r>
                          <a:rPr lang="en-US" b="1" i="1">
                            <a:solidFill>
                              <a:schemeClr val="accent6">
                                <a:lumMod val="75000"/>
                              </a:schemeClr>
                            </a:solidFill>
                            <a:latin typeface="Cambria Math"/>
                            <a:ea typeface="Cambria Math"/>
                          </a:rPr>
                          <m:t>𝑻𝑰</m:t>
                        </m:r>
                      </m:sub>
                    </m:sSub>
                  </m:oMath>
                </a14:m>
                <a:r>
                  <a:rPr lang="en-US">
                    <a:solidFill>
                      <a:schemeClr val="accent6">
                        <a:lumMod val="75000"/>
                      </a:schemeClr>
                    </a:solidFill>
                  </a:rPr>
                  <a:t> = 0.1</a:t>
                </a:r>
              </a:p>
              <a:p>
                <a:r>
                  <a:rPr lang="en-US">
                    <a:solidFill>
                      <a:schemeClr val="accent6">
                        <a:lumMod val="75000"/>
                      </a:schemeClr>
                    </a:solidFill>
                  </a:rPr>
                  <a:t>Solve for </a:t>
                </a:r>
                <a14:m>
                  <m:oMath xmlns:m="http://schemas.openxmlformats.org/officeDocument/2006/math">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1</m:t>
                        </m:r>
                      </m:sub>
                    </m:sSub>
                  </m:oMath>
                </a14:m>
                <a:r>
                  <a:rPr lang="en-US">
                    <a:solidFill>
                      <a:schemeClr val="accent6">
                        <a:lumMod val="75000"/>
                      </a:schemeClr>
                    </a:solidFill>
                  </a:rPr>
                  <a:t>:</a:t>
                </a:r>
              </a:p>
              <a:p>
                <a:r>
                  <a:rPr lang="en-US" b="1">
                    <a:solidFill>
                      <a:schemeClr val="accent6">
                        <a:lumMod val="75000"/>
                      </a:schemeClr>
                    </a:solidFill>
                  </a:rPr>
                  <a:t>0.1</a:t>
                </a:r>
                <a14:m>
                  <m:oMath xmlns:m="http://schemas.openxmlformats.org/officeDocument/2006/math">
                    <m:r>
                      <a:rPr lang="en-US" b="1" i="1">
                        <a:solidFill>
                          <a:schemeClr val="accent6">
                            <a:lumMod val="75000"/>
                          </a:schemeClr>
                        </a:solidFill>
                        <a:latin typeface="Cambria Math"/>
                      </a:rPr>
                      <m:t>=</m:t>
                    </m:r>
                  </m:oMath>
                </a14:m>
                <a:r>
                  <a:rPr lang="en-US">
                    <a:solidFill>
                      <a:schemeClr val="accent6">
                        <a:lumMod val="75000"/>
                      </a:schemeClr>
                    </a:solidFill>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sSub>
                          <m:sSubPr>
                            <m:ctrlPr>
                              <a:rPr lang="en-US" i="1" smtClean="0">
                                <a:solidFill>
                                  <a:schemeClr val="accent6">
                                    <a:lumMod val="75000"/>
                                  </a:schemeClr>
                                </a:solidFill>
                                <a:latin typeface="Cambria Math" panose="02040503050406030204" pitchFamily="18" charset="0"/>
                                <a:ea typeface="Cambria Math"/>
                              </a:rPr>
                            </m:ctrlPr>
                          </m:sSubPr>
                          <m:e>
                            <m:r>
                              <a:rPr lang="en-US" i="1" smtClean="0">
                                <a:solidFill>
                                  <a:schemeClr val="accent6">
                                    <a:lumMod val="75000"/>
                                  </a:schemeClr>
                                </a:solidFill>
                                <a:latin typeface="Cambria Math" panose="02040503050406030204" pitchFamily="18" charset="0"/>
                                <a:ea typeface="Cambria Math"/>
                              </a:rPr>
                              <m:t>𝑇𝐼</m:t>
                            </m:r>
                          </m:e>
                          <m:sub>
                            <m:r>
                              <a:rPr lang="en-US" i="1" smtClean="0">
                                <a:solidFill>
                                  <a:schemeClr val="accent6">
                                    <a:lumMod val="75000"/>
                                  </a:schemeClr>
                                </a:solidFill>
                                <a:latin typeface="Cambria Math" panose="02040503050406030204" pitchFamily="18" charset="0"/>
                                <a:ea typeface="Cambria Math"/>
                              </a:rPr>
                              <m:t>1</m:t>
                            </m:r>
                          </m:sub>
                        </m:sSub>
                        <m:r>
                          <a:rPr lang="en-US" i="1" smtClean="0">
                            <a:solidFill>
                              <a:schemeClr val="accent6">
                                <a:lumMod val="75000"/>
                              </a:schemeClr>
                            </a:solidFill>
                            <a:latin typeface="Cambria Math" panose="02040503050406030204" pitchFamily="18" charset="0"/>
                            <a:ea typeface="Cambria Math"/>
                          </a:rPr>
                          <m:t>−</m:t>
                        </m:r>
                        <m:r>
                          <a:rPr lang="en-US" b="0" i="1" smtClean="0">
                            <a:solidFill>
                              <a:schemeClr val="accent6">
                                <a:lumMod val="75000"/>
                              </a:schemeClr>
                            </a:solidFill>
                            <a:latin typeface="Cambria Math" panose="02040503050406030204" pitchFamily="18" charset="0"/>
                            <a:ea typeface="Cambria Math"/>
                          </a:rPr>
                          <m:t>75,000</m:t>
                        </m:r>
                      </m:num>
                      <m:den>
                        <m:r>
                          <a:rPr lang="en-US" b="0" i="1" smtClean="0">
                            <a:solidFill>
                              <a:schemeClr val="accent6">
                                <a:lumMod val="75000"/>
                              </a:schemeClr>
                            </a:solidFill>
                            <a:latin typeface="Cambria Math" panose="02040503050406030204" pitchFamily="18" charset="0"/>
                            <a:ea typeface="Cambria Math"/>
                          </a:rPr>
                          <m:t>0.5</m:t>
                        </m:r>
                        <m:r>
                          <a:rPr lang="en-US" i="1" smtClean="0">
                            <a:solidFill>
                              <a:schemeClr val="accent6">
                                <a:lumMod val="75000"/>
                              </a:schemeClr>
                            </a:solidFill>
                            <a:latin typeface="Cambria Math" panose="02040503050406030204" pitchFamily="18" charset="0"/>
                            <a:ea typeface="Cambria Math"/>
                          </a:rPr>
                          <m:t>−</m:t>
                        </m:r>
                        <m:r>
                          <a:rPr lang="en-US" b="0" i="1" smtClean="0">
                            <a:solidFill>
                              <a:schemeClr val="accent6">
                                <a:lumMod val="75000"/>
                              </a:schemeClr>
                            </a:solidFill>
                            <a:latin typeface="Cambria Math" panose="02040503050406030204" pitchFamily="18" charset="0"/>
                            <a:ea typeface="Cambria Math"/>
                          </a:rPr>
                          <m:t>1</m:t>
                        </m:r>
                      </m:den>
                    </m:f>
                  </m:oMath>
                </a14:m>
                <a:r>
                  <a:rPr lang="en-US">
                    <a:solidFill>
                      <a:schemeClr val="accent6">
                        <a:lumMod val="75000"/>
                      </a:schemeClr>
                    </a:solidFill>
                    <a:ea typeface="Cambria Math"/>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r>
                          <a:rPr lang="en-US" b="0" i="1" smtClean="0">
                            <a:solidFill>
                              <a:schemeClr val="accent6">
                                <a:lumMod val="75000"/>
                              </a:schemeClr>
                            </a:solidFill>
                            <a:latin typeface="Cambria Math" panose="02040503050406030204" pitchFamily="18" charset="0"/>
                            <a:ea typeface="Cambria Math"/>
                          </a:rPr>
                          <m:t>1</m:t>
                        </m:r>
                      </m:num>
                      <m:den>
                        <m:r>
                          <a:rPr lang="en-US" b="0" i="1" smtClean="0">
                            <a:solidFill>
                              <a:schemeClr val="accent6">
                                <a:lumMod val="75000"/>
                              </a:schemeClr>
                            </a:solidFill>
                            <a:latin typeface="Cambria Math" panose="02040503050406030204" pitchFamily="18" charset="0"/>
                            <a:ea typeface="Cambria Math"/>
                          </a:rPr>
                          <m:t>75,000</m:t>
                        </m:r>
                      </m:den>
                    </m:f>
                  </m:oMath>
                </a14:m>
                <a:endParaRPr lang="en-US">
                  <a:solidFill>
                    <a:schemeClr val="accent6">
                      <a:lumMod val="75000"/>
                    </a:schemeClr>
                  </a:solidFill>
                </a:endParaRPr>
              </a:p>
              <a:p>
                <a14:m>
                  <m:oMath xmlns:m="http://schemas.openxmlformats.org/officeDocument/2006/math">
                    <m:sSub>
                      <m:sSubPr>
                        <m:ctrlPr>
                          <a:rPr lang="en-US" i="1" u="sng" smtClean="0">
                            <a:solidFill>
                              <a:schemeClr val="accent6">
                                <a:lumMod val="75000"/>
                              </a:schemeClr>
                            </a:solidFill>
                            <a:latin typeface="Cambria Math" panose="02040503050406030204" pitchFamily="18" charset="0"/>
                            <a:ea typeface="Cambria Math"/>
                          </a:rPr>
                        </m:ctrlPr>
                      </m:sSubPr>
                      <m:e>
                        <m:r>
                          <a:rPr lang="en-US" i="1" u="sng" smtClean="0">
                            <a:solidFill>
                              <a:schemeClr val="accent6">
                                <a:lumMod val="75000"/>
                              </a:schemeClr>
                            </a:solidFill>
                            <a:latin typeface="Cambria Math" panose="02040503050406030204" pitchFamily="18" charset="0"/>
                            <a:ea typeface="Cambria Math"/>
                          </a:rPr>
                          <m:t>𝑇𝐼</m:t>
                        </m:r>
                      </m:e>
                      <m:sub>
                        <m:r>
                          <a:rPr lang="en-US" b="0" i="1" u="sng" smtClean="0">
                            <a:solidFill>
                              <a:schemeClr val="accent6">
                                <a:lumMod val="75000"/>
                              </a:schemeClr>
                            </a:solidFill>
                            <a:latin typeface="Cambria Math" panose="02040503050406030204" pitchFamily="18" charset="0"/>
                            <a:ea typeface="Cambria Math"/>
                          </a:rPr>
                          <m:t>1</m:t>
                        </m:r>
                      </m:sub>
                    </m:sSub>
                  </m:oMath>
                </a14:m>
                <a:r>
                  <a:rPr lang="en-US" u="sng">
                    <a:solidFill>
                      <a:schemeClr val="accent6">
                        <a:lumMod val="75000"/>
                      </a:schemeClr>
                    </a:solidFill>
                  </a:rPr>
                  <a:t> = $71,250</a:t>
                </a:r>
              </a:p>
              <a:p>
                <a:endParaRPr lang="en-US"/>
              </a:p>
            </p:txBody>
          </p:sp>
        </mc:Choice>
        <mc:Fallback xmlns="">
          <p:sp>
            <p:nvSpPr>
              <p:cNvPr id="3" name="Content Placeholder 2">
                <a:extLst>
                  <a:ext uri="{FF2B5EF4-FFF2-40B4-BE49-F238E27FC236}">
                    <a16:creationId xmlns:a16="http://schemas.microsoft.com/office/drawing/2014/main" id="{FC198019-4421-43B8-992F-649F87AB30D9}"/>
                  </a:ext>
                </a:extLst>
              </p:cNvPr>
              <p:cNvSpPr>
                <a:spLocks noGrp="1" noRot="1" noChangeAspect="1" noMove="1" noResize="1" noEditPoints="1" noAdjustHandles="1" noChangeArrowheads="1" noChangeShapeType="1" noTextEdit="1"/>
              </p:cNvSpPr>
              <p:nvPr>
                <p:ph idx="1"/>
              </p:nvPr>
            </p:nvSpPr>
            <p:spPr>
              <a:xfrm>
                <a:off x="838200" y="1825625"/>
                <a:ext cx="4186561" cy="4351338"/>
              </a:xfrm>
              <a:blipFill>
                <a:blip r:embed="rId2"/>
                <a:stretch>
                  <a:fillRect l="-2332" t="-3081" b="-364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20D3D46-EAD9-4187-8A21-498AB0C22478}"/>
              </a:ext>
            </a:extLst>
          </p:cNvPr>
          <p:cNvSpPr txBox="1">
            <a:spLocks/>
          </p:cNvSpPr>
          <p:nvPr/>
        </p:nvSpPr>
        <p:spPr>
          <a:xfrm>
            <a:off x="5456075" y="1827104"/>
            <a:ext cx="4186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u="sng"/>
          </a:p>
        </p:txBody>
      </p:sp>
      <p:sp>
        <p:nvSpPr>
          <p:cNvPr id="5" name="Content Placeholder 2">
            <a:extLst>
              <a:ext uri="{FF2B5EF4-FFF2-40B4-BE49-F238E27FC236}">
                <a16:creationId xmlns:a16="http://schemas.microsoft.com/office/drawing/2014/main" id="{814D60D9-29B7-4E6A-B060-9C6FBA453E5F}"/>
              </a:ext>
            </a:extLst>
          </p:cNvPr>
          <p:cNvSpPr txBox="1">
            <a:spLocks/>
          </p:cNvSpPr>
          <p:nvPr/>
        </p:nvSpPr>
        <p:spPr>
          <a:xfrm>
            <a:off x="4603813" y="1806174"/>
            <a:ext cx="4186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a:solidFill>
                  <a:schemeClr val="accent6">
                    <a:lumMod val="75000"/>
                  </a:schemeClr>
                </a:solidFill>
                <a:latin typeface="Cambria Math" panose="02040503050406030204" pitchFamily="18" charset="0"/>
              </a:rPr>
              <a:t>Part e)</a:t>
            </a:r>
          </a:p>
          <a:p>
            <a:r>
              <a:rPr lang="en-US">
                <a:solidFill>
                  <a:schemeClr val="accent6">
                    <a:lumMod val="75000"/>
                  </a:schemeClr>
                </a:solidFill>
              </a:rPr>
              <a:t>Taxable income = total income – deduction = 71,250 – 65,000 = $6,250</a:t>
            </a:r>
          </a:p>
          <a:p>
            <a:r>
              <a:rPr lang="en-US">
                <a:solidFill>
                  <a:schemeClr val="accent6">
                    <a:lumMod val="75000"/>
                  </a:schemeClr>
                </a:solidFill>
              </a:rPr>
              <a:t>50% MTR applies to the taxable income, so</a:t>
            </a:r>
          </a:p>
          <a:p>
            <a:r>
              <a:rPr lang="en-US">
                <a:solidFill>
                  <a:schemeClr val="accent6">
                    <a:lumMod val="75000"/>
                  </a:schemeClr>
                </a:solidFill>
              </a:rPr>
              <a:t>Total tax revenue collected (from Ellen) = 6250*0.5 = </a:t>
            </a:r>
            <a:r>
              <a:rPr lang="en-US" u="sng">
                <a:solidFill>
                  <a:schemeClr val="accent6">
                    <a:lumMod val="75000"/>
                  </a:schemeClr>
                </a:solidFill>
              </a:rPr>
              <a:t>$3,125</a:t>
            </a:r>
          </a:p>
        </p:txBody>
      </p:sp>
      <p:sp>
        <p:nvSpPr>
          <p:cNvPr id="6" name="Content Placeholder 2">
            <a:extLst>
              <a:ext uri="{FF2B5EF4-FFF2-40B4-BE49-F238E27FC236}">
                <a16:creationId xmlns:a16="http://schemas.microsoft.com/office/drawing/2014/main" id="{423C3E55-D6D3-4762-8D09-13F21EF0F7ED}"/>
              </a:ext>
            </a:extLst>
          </p:cNvPr>
          <p:cNvSpPr txBox="1">
            <a:spLocks/>
          </p:cNvSpPr>
          <p:nvPr/>
        </p:nvSpPr>
        <p:spPr>
          <a:xfrm>
            <a:off x="8522563" y="1848034"/>
            <a:ext cx="3429741"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a:solidFill>
                  <a:schemeClr val="accent6">
                    <a:lumMod val="75000"/>
                  </a:schemeClr>
                </a:solidFill>
                <a:latin typeface="Cambria Math" panose="02040503050406030204" pitchFamily="18" charset="0"/>
              </a:rPr>
              <a:t>Part f)</a:t>
            </a:r>
          </a:p>
          <a:p>
            <a:r>
              <a:rPr lang="en-US">
                <a:solidFill>
                  <a:schemeClr val="accent6">
                    <a:lumMod val="75000"/>
                  </a:schemeClr>
                </a:solidFill>
              </a:rPr>
              <a:t>Total transfers given must equal total tax revenue collected = </a:t>
            </a:r>
            <a:r>
              <a:rPr lang="en-US" u="sng">
                <a:solidFill>
                  <a:schemeClr val="accent6">
                    <a:lumMod val="75000"/>
                  </a:schemeClr>
                </a:solidFill>
              </a:rPr>
              <a:t>$3,125</a:t>
            </a:r>
          </a:p>
          <a:p>
            <a:r>
              <a:rPr lang="en-US">
                <a:solidFill>
                  <a:schemeClr val="accent6">
                    <a:lumMod val="75000"/>
                  </a:schemeClr>
                </a:solidFill>
              </a:rPr>
              <a:t>Size of </a:t>
            </a:r>
            <a:r>
              <a:rPr lang="en-US" err="1">
                <a:solidFill>
                  <a:schemeClr val="accent6">
                    <a:lumMod val="75000"/>
                  </a:schemeClr>
                </a:solidFill>
              </a:rPr>
              <a:t>indiv</a:t>
            </a:r>
            <a:r>
              <a:rPr lang="en-US">
                <a:solidFill>
                  <a:schemeClr val="accent6">
                    <a:lumMod val="75000"/>
                  </a:schemeClr>
                </a:solidFill>
              </a:rPr>
              <a:t> transfer, since given to two people:</a:t>
            </a:r>
          </a:p>
          <a:p>
            <a:r>
              <a:rPr lang="en-US">
                <a:solidFill>
                  <a:schemeClr val="accent6">
                    <a:lumMod val="75000"/>
                  </a:schemeClr>
                </a:solidFill>
              </a:rPr>
              <a:t>2T = 3125</a:t>
            </a:r>
          </a:p>
          <a:p>
            <a:r>
              <a:rPr lang="en-US">
                <a:solidFill>
                  <a:schemeClr val="accent6">
                    <a:lumMod val="75000"/>
                  </a:schemeClr>
                </a:solidFill>
              </a:rPr>
              <a:t>So T = 3125/2 = </a:t>
            </a:r>
            <a:r>
              <a:rPr lang="en-US" u="sng">
                <a:solidFill>
                  <a:schemeClr val="accent6">
                    <a:lumMod val="75000"/>
                  </a:schemeClr>
                </a:solidFill>
              </a:rPr>
              <a:t>$1,562.50</a:t>
            </a:r>
          </a:p>
        </p:txBody>
      </p:sp>
    </p:spTree>
    <p:extLst>
      <p:ext uri="{BB962C8B-B14F-4D97-AF65-F5344CB8AC3E}">
        <p14:creationId xmlns:p14="http://schemas.microsoft.com/office/powerpoint/2010/main" val="305171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2890-1F8C-49CB-8704-A66B5E7224DF}"/>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AE3D25BE-B7C8-4A1F-B04E-EFC1055DEEC7}"/>
              </a:ext>
            </a:extLst>
          </p:cNvPr>
          <p:cNvSpPr>
            <a:spLocks noGrp="1"/>
          </p:cNvSpPr>
          <p:nvPr>
            <p:ph idx="1"/>
          </p:nvPr>
        </p:nvSpPr>
        <p:spPr/>
        <p:txBody>
          <a:bodyPr>
            <a:normAutofit/>
          </a:bodyPr>
          <a:lstStyle/>
          <a:p>
            <a:pPr marL="514350" indent="-514350">
              <a:lnSpc>
                <a:spcPct val="100000"/>
              </a:lnSpc>
              <a:spcBef>
                <a:spcPts val="600"/>
              </a:spcBef>
              <a:buFont typeface="+mj-lt"/>
              <a:buAutoNum type="arabicPeriod"/>
            </a:pPr>
            <a:r>
              <a:rPr lang="en-US" sz="3200" dirty="0"/>
              <a:t>Gini practice</a:t>
            </a:r>
          </a:p>
          <a:p>
            <a:pPr marL="514350" indent="-514350">
              <a:lnSpc>
                <a:spcPct val="100000"/>
              </a:lnSpc>
              <a:spcBef>
                <a:spcPts val="600"/>
              </a:spcBef>
              <a:buFont typeface="+mj-lt"/>
              <a:buAutoNum type="arabicPeriod"/>
            </a:pPr>
            <a:r>
              <a:rPr lang="en-US" sz="3200" dirty="0"/>
              <a:t>Supply and demand framework </a:t>
            </a:r>
          </a:p>
          <a:p>
            <a:pPr marL="514350" indent="-514350">
              <a:lnSpc>
                <a:spcPct val="100000"/>
              </a:lnSpc>
              <a:spcBef>
                <a:spcPts val="600"/>
              </a:spcBef>
              <a:buFont typeface="+mj-lt"/>
              <a:buAutoNum type="arabicPeriod"/>
            </a:pPr>
            <a:r>
              <a:rPr lang="en-US" sz="3200" dirty="0"/>
              <a:t>Extras: </a:t>
            </a:r>
          </a:p>
          <a:p>
            <a:pPr marL="971550" lvl="1" indent="-514350">
              <a:lnSpc>
                <a:spcPct val="100000"/>
              </a:lnSpc>
              <a:spcBef>
                <a:spcPts val="600"/>
              </a:spcBef>
              <a:buFont typeface="+mj-lt"/>
              <a:buAutoNum type="alphaLcPeriod"/>
            </a:pPr>
            <a:r>
              <a:rPr lang="en-US" sz="2800" dirty="0"/>
              <a:t>Human capital vs. signaling models of the returns to education</a:t>
            </a:r>
          </a:p>
          <a:p>
            <a:pPr marL="971550" lvl="1" indent="-514350">
              <a:lnSpc>
                <a:spcPct val="100000"/>
              </a:lnSpc>
              <a:spcBef>
                <a:spcPts val="600"/>
              </a:spcBef>
              <a:buFont typeface="+mj-lt"/>
              <a:buAutoNum type="alphaLcPeriod"/>
            </a:pPr>
            <a:r>
              <a:rPr lang="en-US" sz="2800" dirty="0"/>
              <a:t>Supply-Demand-Institutions framework</a:t>
            </a:r>
          </a:p>
          <a:p>
            <a:pPr marL="971550" lvl="1" indent="-514350">
              <a:lnSpc>
                <a:spcPct val="100000"/>
              </a:lnSpc>
              <a:spcBef>
                <a:spcPts val="600"/>
              </a:spcBef>
              <a:buFont typeface="+mj-lt"/>
              <a:buAutoNum type="alphaLcPeriod"/>
            </a:pPr>
            <a:r>
              <a:rPr lang="en-US" sz="2800" dirty="0"/>
              <a:t>Unions and inequality</a:t>
            </a:r>
          </a:p>
          <a:p>
            <a:pPr marL="971550" lvl="1" indent="-514350">
              <a:lnSpc>
                <a:spcPct val="100000"/>
              </a:lnSpc>
              <a:spcBef>
                <a:spcPts val="600"/>
              </a:spcBef>
              <a:buFont typeface="+mj-lt"/>
              <a:buAutoNum type="alphaLcPeriod"/>
            </a:pPr>
            <a:r>
              <a:rPr lang="en-US" sz="2800" dirty="0"/>
              <a:t>Minimum wage and inequality</a:t>
            </a:r>
          </a:p>
          <a:p>
            <a:pPr marL="971550" lvl="1" indent="-514350">
              <a:lnSpc>
                <a:spcPct val="100000"/>
              </a:lnSpc>
              <a:spcBef>
                <a:spcPts val="600"/>
              </a:spcBef>
              <a:buFont typeface="+mj-lt"/>
              <a:buAutoNum type="alphaLcPeriod"/>
            </a:pPr>
            <a:endParaRPr lang="en-US" sz="2800" dirty="0"/>
          </a:p>
          <a:p>
            <a:pPr marL="971550" lvl="1" indent="-514350">
              <a:lnSpc>
                <a:spcPct val="100000"/>
              </a:lnSpc>
              <a:spcBef>
                <a:spcPts val="600"/>
              </a:spcBef>
              <a:buFont typeface="+mj-lt"/>
              <a:buAutoNum type="alphaLcPeriod"/>
            </a:pPr>
            <a:endParaRPr lang="en-US" sz="2800" dirty="0"/>
          </a:p>
        </p:txBody>
      </p:sp>
    </p:spTree>
    <p:extLst>
      <p:ext uri="{BB962C8B-B14F-4D97-AF65-F5344CB8AC3E}">
        <p14:creationId xmlns:p14="http://schemas.microsoft.com/office/powerpoint/2010/main" val="192356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E1C3-28D6-4593-B02E-0D648E5AF71C}"/>
              </a:ext>
            </a:extLst>
          </p:cNvPr>
          <p:cNvSpPr>
            <a:spLocks noGrp="1"/>
          </p:cNvSpPr>
          <p:nvPr>
            <p:ph type="title"/>
          </p:nvPr>
        </p:nvSpPr>
        <p:spPr/>
        <p:txBody>
          <a:bodyPr/>
          <a:lstStyle/>
          <a:p>
            <a:r>
              <a:rPr lang="en-US"/>
              <a:t>Extra Practice Problem - Gini</a:t>
            </a:r>
          </a:p>
        </p:txBody>
      </p:sp>
      <p:sp>
        <p:nvSpPr>
          <p:cNvPr id="3" name="Content Placeholder 2">
            <a:extLst>
              <a:ext uri="{FF2B5EF4-FFF2-40B4-BE49-F238E27FC236}">
                <a16:creationId xmlns:a16="http://schemas.microsoft.com/office/drawing/2014/main" id="{C02F558A-C956-4621-BA72-228B5AF14628}"/>
              </a:ext>
            </a:extLst>
          </p:cNvPr>
          <p:cNvSpPr>
            <a:spLocks noGrp="1"/>
          </p:cNvSpPr>
          <p:nvPr>
            <p:ph idx="1"/>
          </p:nvPr>
        </p:nvSpPr>
        <p:spPr/>
        <p:txBody>
          <a:bodyPr>
            <a:normAutofit fontScale="92500" lnSpcReduction="10000"/>
          </a:bodyPr>
          <a:lstStyle/>
          <a:p>
            <a:pPr marL="514350" indent="-514350">
              <a:buFont typeface="+mj-lt"/>
              <a:buAutoNum type="alphaLcParenR" startAt="7"/>
            </a:pPr>
            <a:r>
              <a:rPr lang="en-US"/>
              <a:t>On your own: fill in the following table</a:t>
            </a:r>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r>
              <a:rPr lang="en-US"/>
              <a:t>On your own: Plot the Lorenz curve for this economy before and after taxes and transfers.  </a:t>
            </a:r>
          </a:p>
          <a:p>
            <a:endParaRPr lang="en-US"/>
          </a:p>
        </p:txBody>
      </p:sp>
      <p:graphicFrame>
        <p:nvGraphicFramePr>
          <p:cNvPr id="4" name="Table 4">
            <a:extLst>
              <a:ext uri="{FF2B5EF4-FFF2-40B4-BE49-F238E27FC236}">
                <a16:creationId xmlns:a16="http://schemas.microsoft.com/office/drawing/2014/main" id="{56A77F2A-A4FF-4847-8D2B-6BF1A8C75430}"/>
              </a:ext>
            </a:extLst>
          </p:cNvPr>
          <p:cNvGraphicFramePr>
            <a:graphicFrameLocks noGrp="1"/>
          </p:cNvGraphicFramePr>
          <p:nvPr/>
        </p:nvGraphicFramePr>
        <p:xfrm>
          <a:off x="1783425" y="2616994"/>
          <a:ext cx="8128000" cy="249428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592039420"/>
                    </a:ext>
                  </a:extLst>
                </a:gridCol>
                <a:gridCol w="2032000">
                  <a:extLst>
                    <a:ext uri="{9D8B030D-6E8A-4147-A177-3AD203B41FA5}">
                      <a16:colId xmlns:a16="http://schemas.microsoft.com/office/drawing/2014/main" val="3366681968"/>
                    </a:ext>
                  </a:extLst>
                </a:gridCol>
                <a:gridCol w="2032000">
                  <a:extLst>
                    <a:ext uri="{9D8B030D-6E8A-4147-A177-3AD203B41FA5}">
                      <a16:colId xmlns:a16="http://schemas.microsoft.com/office/drawing/2014/main" val="3923160919"/>
                    </a:ext>
                  </a:extLst>
                </a:gridCol>
                <a:gridCol w="2032000">
                  <a:extLst>
                    <a:ext uri="{9D8B030D-6E8A-4147-A177-3AD203B41FA5}">
                      <a16:colId xmlns:a16="http://schemas.microsoft.com/office/drawing/2014/main" val="4078117364"/>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ysClr val="windowText" lastClr="000000"/>
                          </a:solidFill>
                        </a:rPr>
                        <a:t>Income before tax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ysClr val="windowText" lastClr="000000"/>
                          </a:solidFill>
                        </a:rPr>
                        <a:t>Income before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ysClr val="windowText" lastClr="000000"/>
                          </a:solidFill>
                        </a:rPr>
                        <a:t>Income after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6448"/>
                  </a:ext>
                </a:extLst>
              </a:tr>
              <a:tr h="370840">
                <a:tc>
                  <a:txBody>
                    <a:bodyPr/>
                    <a:lstStyle/>
                    <a:p>
                      <a:pPr marL="0" marR="0" algn="l">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9703573"/>
                  </a:ext>
                </a:extLst>
              </a:tr>
              <a:tr h="370840">
                <a:tc>
                  <a:txBody>
                    <a:bodyPr/>
                    <a:lstStyle/>
                    <a:p>
                      <a:pPr marL="0" marR="0" algn="l">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816365"/>
                  </a:ext>
                </a:extLst>
              </a:tr>
              <a:tr h="370840">
                <a:tc>
                  <a:txBody>
                    <a:bodyPr/>
                    <a:lstStyle/>
                    <a:p>
                      <a:pPr marL="0" marR="0" algn="l">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5572180"/>
                  </a:ext>
                </a:extLst>
              </a:tr>
              <a:tr h="370840">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377349"/>
                  </a:ext>
                </a:extLst>
              </a:tr>
              <a:tr h="370840">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680437"/>
                  </a:ext>
                </a:extLst>
              </a:tr>
            </a:tbl>
          </a:graphicData>
        </a:graphic>
      </p:graphicFrame>
    </p:spTree>
    <p:extLst>
      <p:ext uri="{BB962C8B-B14F-4D97-AF65-F5344CB8AC3E}">
        <p14:creationId xmlns:p14="http://schemas.microsoft.com/office/powerpoint/2010/main" val="234075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E1C3-28D6-4593-B02E-0D648E5AF71C}"/>
              </a:ext>
            </a:extLst>
          </p:cNvPr>
          <p:cNvSpPr>
            <a:spLocks noGrp="1"/>
          </p:cNvSpPr>
          <p:nvPr>
            <p:ph type="title"/>
          </p:nvPr>
        </p:nvSpPr>
        <p:spPr>
          <a:xfrm>
            <a:off x="838200" y="330922"/>
            <a:ext cx="10515600" cy="1325563"/>
          </a:xfrm>
        </p:spPr>
        <p:txBody>
          <a:bodyPr/>
          <a:lstStyle/>
          <a:p>
            <a:r>
              <a:rPr lang="en-US"/>
              <a:t>Extra Practice Problem - Gini</a:t>
            </a:r>
          </a:p>
        </p:txBody>
      </p:sp>
      <p:sp>
        <p:nvSpPr>
          <p:cNvPr id="3" name="Content Placeholder 2">
            <a:extLst>
              <a:ext uri="{FF2B5EF4-FFF2-40B4-BE49-F238E27FC236}">
                <a16:creationId xmlns:a16="http://schemas.microsoft.com/office/drawing/2014/main" id="{C02F558A-C956-4621-BA72-228B5AF14628}"/>
              </a:ext>
            </a:extLst>
          </p:cNvPr>
          <p:cNvSpPr>
            <a:spLocks noGrp="1"/>
          </p:cNvSpPr>
          <p:nvPr>
            <p:ph idx="1"/>
          </p:nvPr>
        </p:nvSpPr>
        <p:spPr>
          <a:xfrm>
            <a:off x="838200" y="1493115"/>
            <a:ext cx="10515600" cy="4351338"/>
          </a:xfrm>
        </p:spPr>
        <p:txBody>
          <a:bodyPr>
            <a:normAutofit/>
          </a:bodyPr>
          <a:lstStyle/>
          <a:p>
            <a:pPr marL="514350" indent="-514350">
              <a:buFont typeface="+mj-lt"/>
              <a:buAutoNum type="alphaLcParenR" startAt="7"/>
            </a:pPr>
            <a:r>
              <a:rPr lang="en-US"/>
              <a:t> </a:t>
            </a:r>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endParaRPr lang="en-US"/>
          </a:p>
        </p:txBody>
      </p:sp>
      <p:graphicFrame>
        <p:nvGraphicFramePr>
          <p:cNvPr id="4" name="Table 4">
            <a:extLst>
              <a:ext uri="{FF2B5EF4-FFF2-40B4-BE49-F238E27FC236}">
                <a16:creationId xmlns:a16="http://schemas.microsoft.com/office/drawing/2014/main" id="{56A77F2A-A4FF-4847-8D2B-6BF1A8C75430}"/>
              </a:ext>
            </a:extLst>
          </p:cNvPr>
          <p:cNvGraphicFramePr>
            <a:graphicFrameLocks noGrp="1"/>
          </p:cNvGraphicFramePr>
          <p:nvPr/>
        </p:nvGraphicFramePr>
        <p:xfrm>
          <a:off x="583622" y="2211749"/>
          <a:ext cx="11024755" cy="3850640"/>
        </p:xfrm>
        <a:graphic>
          <a:graphicData uri="http://schemas.openxmlformats.org/drawingml/2006/table">
            <a:tbl>
              <a:tblPr firstRow="1" bandRow="1">
                <a:tableStyleId>{073A0DAA-6AF3-43AB-8588-CEC1D06C72B9}</a:tableStyleId>
              </a:tblPr>
              <a:tblGrid>
                <a:gridCol w="985405">
                  <a:extLst>
                    <a:ext uri="{9D8B030D-6E8A-4147-A177-3AD203B41FA5}">
                      <a16:colId xmlns:a16="http://schemas.microsoft.com/office/drawing/2014/main" val="592039420"/>
                    </a:ext>
                  </a:extLst>
                </a:gridCol>
                <a:gridCol w="1787237">
                  <a:extLst>
                    <a:ext uri="{9D8B030D-6E8A-4147-A177-3AD203B41FA5}">
                      <a16:colId xmlns:a16="http://schemas.microsoft.com/office/drawing/2014/main" val="3366681968"/>
                    </a:ext>
                  </a:extLst>
                </a:gridCol>
                <a:gridCol w="1319645">
                  <a:extLst>
                    <a:ext uri="{9D8B030D-6E8A-4147-A177-3AD203B41FA5}">
                      <a16:colId xmlns:a16="http://schemas.microsoft.com/office/drawing/2014/main" val="3923160919"/>
                    </a:ext>
                  </a:extLst>
                </a:gridCol>
                <a:gridCol w="2182091">
                  <a:extLst>
                    <a:ext uri="{9D8B030D-6E8A-4147-A177-3AD203B41FA5}">
                      <a16:colId xmlns:a16="http://schemas.microsoft.com/office/drawing/2014/main" val="4078117364"/>
                    </a:ext>
                  </a:extLst>
                </a:gridCol>
                <a:gridCol w="1600447">
                  <a:extLst>
                    <a:ext uri="{9D8B030D-6E8A-4147-A177-3AD203B41FA5}">
                      <a16:colId xmlns:a16="http://schemas.microsoft.com/office/drawing/2014/main" val="3762714704"/>
                    </a:ext>
                  </a:extLst>
                </a:gridCol>
                <a:gridCol w="1574965">
                  <a:extLst>
                    <a:ext uri="{9D8B030D-6E8A-4147-A177-3AD203B41FA5}">
                      <a16:colId xmlns:a16="http://schemas.microsoft.com/office/drawing/2014/main" val="2666822749"/>
                    </a:ext>
                  </a:extLst>
                </a:gridCol>
                <a:gridCol w="1574965">
                  <a:extLst>
                    <a:ext uri="{9D8B030D-6E8A-4147-A177-3AD203B41FA5}">
                      <a16:colId xmlns:a16="http://schemas.microsoft.com/office/drawing/2014/main" val="1342183903"/>
                    </a:ext>
                  </a:extLst>
                </a:gridCol>
              </a:tblGrid>
              <a:tr h="370840">
                <a:tc>
                  <a:txBody>
                    <a:bodyPr/>
                    <a:lstStyle/>
                    <a:p>
                      <a:endParaRPr lang="en-US">
                        <a:solidFill>
                          <a:schemeClr val="accent6">
                            <a:lumMod val="75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Income before tax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Income before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Income after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Cumulative income, after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Cumulative % income (y-axis of Lorentz curve, after)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Cumulative % of households (x-axis of Lorentz curve)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6448"/>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Ann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$10,000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$10,000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10,000+1562.50=</a:t>
                      </a:r>
                    </a:p>
                    <a:p>
                      <a:r>
                        <a:rPr lang="en-US">
                          <a:solidFill>
                            <a:schemeClr val="accent6">
                              <a:lumMod val="75000"/>
                            </a:schemeClr>
                          </a:solidFill>
                          <a:latin typeface="+mn-lt"/>
                        </a:rPr>
                        <a:t>$11,562.50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6">
                              <a:lumMod val="75000"/>
                            </a:schemeClr>
                          </a:solidFill>
                          <a:latin typeface="+mn-lt"/>
                        </a:rPr>
                        <a:t>$11,562.50</a:t>
                      </a:r>
                    </a:p>
                    <a:p>
                      <a:endParaRPr lang="en-US">
                        <a:solidFill>
                          <a:schemeClr val="accent6">
                            <a:lumMod val="75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5.89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9703573"/>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Bryan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$20,000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$20,000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20,000+1562.50=</a:t>
                      </a:r>
                    </a:p>
                    <a:p>
                      <a:r>
                        <a:rPr lang="en-US">
                          <a:solidFill>
                            <a:schemeClr val="accent6">
                              <a:lumMod val="75000"/>
                            </a:schemeClr>
                          </a:solidFill>
                          <a:latin typeface="+mn-lt"/>
                        </a:rPr>
                        <a:t>$21,562.50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$33,125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16.88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816365"/>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Catelyn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$40,000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$40,000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$40,000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$73,125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37.26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5572180"/>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Yasmin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$55,000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$55,000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$55,000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$128,125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65.29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80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377349"/>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Ellen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$75,000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$71,250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71250-3125 = </a:t>
                      </a:r>
                    </a:p>
                    <a:p>
                      <a:r>
                        <a:rPr lang="en-US">
                          <a:solidFill>
                            <a:schemeClr val="accent6">
                              <a:lumMod val="75000"/>
                            </a:schemeClr>
                          </a:solidFill>
                          <a:latin typeface="+mn-lt"/>
                        </a:rPr>
                        <a:t>$68,125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$196,250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680437"/>
                  </a:ext>
                </a:extLst>
              </a:tr>
            </a:tbl>
          </a:graphicData>
        </a:graphic>
      </p:graphicFrame>
    </p:spTree>
    <p:extLst>
      <p:ext uri="{BB962C8B-B14F-4D97-AF65-F5344CB8AC3E}">
        <p14:creationId xmlns:p14="http://schemas.microsoft.com/office/powerpoint/2010/main" val="2878643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BBE8-59FF-4F81-96C3-DDC1575DCA23}"/>
              </a:ext>
            </a:extLst>
          </p:cNvPr>
          <p:cNvSpPr>
            <a:spLocks noGrp="1"/>
          </p:cNvSpPr>
          <p:nvPr>
            <p:ph type="title"/>
          </p:nvPr>
        </p:nvSpPr>
        <p:spPr/>
        <p:txBody>
          <a:bodyPr/>
          <a:lstStyle/>
          <a:p>
            <a:r>
              <a:rPr lang="en-US" sz="6000"/>
              <a:t>Supply-demand framework </a:t>
            </a:r>
            <a:endParaRPr lang="en-US"/>
          </a:p>
        </p:txBody>
      </p:sp>
      <p:sp>
        <p:nvSpPr>
          <p:cNvPr id="3" name="Text Placeholder 2">
            <a:extLst>
              <a:ext uri="{FF2B5EF4-FFF2-40B4-BE49-F238E27FC236}">
                <a16:creationId xmlns:a16="http://schemas.microsoft.com/office/drawing/2014/main" id="{E62CD18A-D611-4157-8E1F-AE59BA1CD9C8}"/>
              </a:ext>
            </a:extLst>
          </p:cNvPr>
          <p:cNvSpPr>
            <a:spLocks noGrp="1"/>
          </p:cNvSpPr>
          <p:nvPr>
            <p:ph type="body" idx="1"/>
          </p:nvPr>
        </p:nvSpPr>
        <p:spPr/>
        <p:txBody>
          <a:bodyPr/>
          <a:lstStyle/>
          <a:p>
            <a:r>
              <a:rPr lang="en-US"/>
              <a:t>Race between education and technology (Katz &amp; Goldin)</a:t>
            </a:r>
          </a:p>
        </p:txBody>
      </p:sp>
    </p:spTree>
    <p:extLst>
      <p:ext uri="{BB962C8B-B14F-4D97-AF65-F5344CB8AC3E}">
        <p14:creationId xmlns:p14="http://schemas.microsoft.com/office/powerpoint/2010/main" val="22586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6CA8-F63A-4F54-A9F0-490A32AAA377}"/>
              </a:ext>
            </a:extLst>
          </p:cNvPr>
          <p:cNvSpPr>
            <a:spLocks noGrp="1"/>
          </p:cNvSpPr>
          <p:nvPr>
            <p:ph type="title"/>
          </p:nvPr>
        </p:nvSpPr>
        <p:spPr/>
        <p:txBody>
          <a:bodyPr/>
          <a:lstStyle/>
          <a:p>
            <a:r>
              <a:rPr lang="en-US"/>
              <a:t>“Education-Technology Race” Model</a:t>
            </a:r>
          </a:p>
        </p:txBody>
      </p:sp>
      <p:sp>
        <p:nvSpPr>
          <p:cNvPr id="3" name="Content Placeholder 2">
            <a:extLst>
              <a:ext uri="{FF2B5EF4-FFF2-40B4-BE49-F238E27FC236}">
                <a16:creationId xmlns:a16="http://schemas.microsoft.com/office/drawing/2014/main" id="{0747EFC2-D425-4F1B-859A-1C86FEE88624}"/>
              </a:ext>
            </a:extLst>
          </p:cNvPr>
          <p:cNvSpPr>
            <a:spLocks noGrp="1"/>
          </p:cNvSpPr>
          <p:nvPr>
            <p:ph idx="1"/>
          </p:nvPr>
        </p:nvSpPr>
        <p:spPr/>
        <p:txBody>
          <a:bodyPr>
            <a:normAutofit/>
          </a:bodyPr>
          <a:lstStyle/>
          <a:p>
            <a:r>
              <a:rPr lang="en-US" dirty="0"/>
              <a:t>Changes in broad inequality are mostly accounted for by </a:t>
            </a:r>
            <a:r>
              <a:rPr lang="en-US" b="1" u="sng" dirty="0"/>
              <a:t>rising returns to education</a:t>
            </a:r>
            <a:r>
              <a:rPr lang="en-US" dirty="0"/>
              <a:t>. </a:t>
            </a:r>
          </a:p>
          <a:p>
            <a:pPr lvl="1"/>
            <a:r>
              <a:rPr lang="en-US" i="1" dirty="0"/>
              <a:t>Review: What do we mean by the “returns to education”?</a:t>
            </a:r>
          </a:p>
          <a:p>
            <a:endParaRPr lang="en-US" dirty="0"/>
          </a:p>
          <a:p>
            <a:r>
              <a:rPr lang="en-US" dirty="0"/>
              <a:t>But why have returns to education increased?</a:t>
            </a:r>
          </a:p>
          <a:p>
            <a:pPr lvl="1"/>
            <a:r>
              <a:rPr lang="en-US" dirty="0"/>
              <a:t>Key economic model and evidence presented by Claudia Goldin and Larry Katz in </a:t>
            </a:r>
            <a:r>
              <a:rPr lang="en-US" i="1" dirty="0"/>
              <a:t>The Race Between Education and Technology </a:t>
            </a:r>
            <a:r>
              <a:rPr lang="en-US" dirty="0"/>
              <a:t>(2008)</a:t>
            </a:r>
          </a:p>
          <a:p>
            <a:pPr lvl="1"/>
            <a:r>
              <a:rPr lang="en-US" dirty="0"/>
              <a:t>Known as the </a:t>
            </a:r>
            <a:r>
              <a:rPr lang="en-US" b="1" dirty="0"/>
              <a:t>“Education-Technology Race” model</a:t>
            </a:r>
          </a:p>
          <a:p>
            <a:pPr lvl="2"/>
            <a:r>
              <a:rPr lang="en-US" dirty="0"/>
              <a:t>Or Supply-Demand(-Institutions) framework</a:t>
            </a:r>
          </a:p>
          <a:p>
            <a:pPr lvl="1"/>
            <a:endParaRPr lang="en-US" dirty="0"/>
          </a:p>
        </p:txBody>
      </p:sp>
    </p:spTree>
    <p:extLst>
      <p:ext uri="{BB962C8B-B14F-4D97-AF65-F5344CB8AC3E}">
        <p14:creationId xmlns:p14="http://schemas.microsoft.com/office/powerpoint/2010/main" val="399976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67D3-6DB7-4313-A54B-BC83900A0725}"/>
              </a:ext>
            </a:extLst>
          </p:cNvPr>
          <p:cNvSpPr>
            <a:spLocks noGrp="1"/>
          </p:cNvSpPr>
          <p:nvPr>
            <p:ph type="title"/>
          </p:nvPr>
        </p:nvSpPr>
        <p:spPr/>
        <p:txBody>
          <a:bodyPr/>
          <a:lstStyle/>
          <a:p>
            <a:r>
              <a:rPr lang="en-US"/>
              <a:t>Supply and demand framework: big picture</a:t>
            </a:r>
          </a:p>
        </p:txBody>
      </p:sp>
      <p:sp>
        <p:nvSpPr>
          <p:cNvPr id="3" name="Content Placeholder 2">
            <a:extLst>
              <a:ext uri="{FF2B5EF4-FFF2-40B4-BE49-F238E27FC236}">
                <a16:creationId xmlns:a16="http://schemas.microsoft.com/office/drawing/2014/main" id="{35DBF04E-6472-4A30-AAF6-E3FD9F5F1F6C}"/>
              </a:ext>
            </a:extLst>
          </p:cNvPr>
          <p:cNvSpPr>
            <a:spLocks noGrp="1"/>
          </p:cNvSpPr>
          <p:nvPr>
            <p:ph idx="1"/>
          </p:nvPr>
        </p:nvSpPr>
        <p:spPr/>
        <p:txBody>
          <a:bodyPr/>
          <a:lstStyle/>
          <a:p>
            <a:r>
              <a:rPr lang="en-US"/>
              <a:t>Framework introduced in class to understand wage inequality dynamics over time</a:t>
            </a:r>
          </a:p>
          <a:p>
            <a:r>
              <a:rPr lang="en-US" i="1"/>
              <a:t>Supply and demand of what? _______ </a:t>
            </a:r>
          </a:p>
          <a:p>
            <a:r>
              <a:rPr lang="en-US" i="1"/>
              <a:t>Supply in this context is _______ </a:t>
            </a:r>
          </a:p>
          <a:p>
            <a:r>
              <a:rPr lang="en-US" i="1"/>
              <a:t>Demand in this context is driven primarily by _______ </a:t>
            </a:r>
          </a:p>
          <a:p>
            <a:endParaRPr lang="en-US" i="1"/>
          </a:p>
        </p:txBody>
      </p:sp>
    </p:spTree>
    <p:extLst>
      <p:ext uri="{BB962C8B-B14F-4D97-AF65-F5344CB8AC3E}">
        <p14:creationId xmlns:p14="http://schemas.microsoft.com/office/powerpoint/2010/main" val="362687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67D3-6DB7-4313-A54B-BC83900A0725}"/>
              </a:ext>
            </a:extLst>
          </p:cNvPr>
          <p:cNvSpPr>
            <a:spLocks noGrp="1"/>
          </p:cNvSpPr>
          <p:nvPr>
            <p:ph type="title"/>
          </p:nvPr>
        </p:nvSpPr>
        <p:spPr/>
        <p:txBody>
          <a:bodyPr/>
          <a:lstStyle/>
          <a:p>
            <a:r>
              <a:rPr lang="en-US"/>
              <a:t>Supply and demand framework: big picture</a:t>
            </a:r>
          </a:p>
        </p:txBody>
      </p:sp>
      <p:sp>
        <p:nvSpPr>
          <p:cNvPr id="3" name="Content Placeholder 2">
            <a:extLst>
              <a:ext uri="{FF2B5EF4-FFF2-40B4-BE49-F238E27FC236}">
                <a16:creationId xmlns:a16="http://schemas.microsoft.com/office/drawing/2014/main" id="{35DBF04E-6472-4A30-AAF6-E3FD9F5F1F6C}"/>
              </a:ext>
            </a:extLst>
          </p:cNvPr>
          <p:cNvSpPr>
            <a:spLocks noGrp="1"/>
          </p:cNvSpPr>
          <p:nvPr>
            <p:ph idx="1"/>
          </p:nvPr>
        </p:nvSpPr>
        <p:spPr/>
        <p:txBody>
          <a:bodyPr/>
          <a:lstStyle/>
          <a:p>
            <a:r>
              <a:rPr lang="en-US"/>
              <a:t>Framework introduced in class to understand wage inequality dynamics over time</a:t>
            </a:r>
          </a:p>
          <a:p>
            <a:r>
              <a:rPr lang="en-US" i="1"/>
              <a:t>Supply and demand of what? </a:t>
            </a:r>
            <a:r>
              <a:rPr lang="en-US" b="1" i="1" u="sng"/>
              <a:t>Skill</a:t>
            </a:r>
          </a:p>
          <a:p>
            <a:r>
              <a:rPr lang="en-US" i="1"/>
              <a:t>Supply in this context is </a:t>
            </a:r>
            <a:r>
              <a:rPr lang="en-US" b="1" i="1" u="sng"/>
              <a:t>education, i.e. the supply of skill in the economy </a:t>
            </a:r>
          </a:p>
          <a:p>
            <a:r>
              <a:rPr lang="en-US" i="1"/>
              <a:t>Demand in this context is driven primarily by </a:t>
            </a:r>
            <a:r>
              <a:rPr lang="en-US" b="1" i="1" u="sng"/>
              <a:t>technology, or technological change</a:t>
            </a:r>
          </a:p>
          <a:p>
            <a:r>
              <a:rPr lang="en-US" b="1" u="sng"/>
              <a:t>Key insight: Returns to education determined by supply &amp; demand of skill, or equivalently skilled workers, in the economy</a:t>
            </a:r>
          </a:p>
          <a:p>
            <a:endParaRPr lang="en-US" b="1" i="1" u="sng"/>
          </a:p>
          <a:p>
            <a:endParaRPr lang="en-US" i="1"/>
          </a:p>
        </p:txBody>
      </p:sp>
    </p:spTree>
    <p:extLst>
      <p:ext uri="{BB962C8B-B14F-4D97-AF65-F5344CB8AC3E}">
        <p14:creationId xmlns:p14="http://schemas.microsoft.com/office/powerpoint/2010/main" val="176445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6CA8-F63A-4F54-A9F0-490A32AAA377}"/>
              </a:ext>
            </a:extLst>
          </p:cNvPr>
          <p:cNvSpPr>
            <a:spLocks noGrp="1"/>
          </p:cNvSpPr>
          <p:nvPr>
            <p:ph type="title"/>
          </p:nvPr>
        </p:nvSpPr>
        <p:spPr/>
        <p:txBody>
          <a:bodyPr/>
          <a:lstStyle/>
          <a:p>
            <a:r>
              <a:rPr lang="en-US"/>
              <a:t>Aside on “skill” terminology </a:t>
            </a:r>
          </a:p>
        </p:txBody>
      </p:sp>
      <p:sp>
        <p:nvSpPr>
          <p:cNvPr id="3" name="Content Placeholder 2">
            <a:extLst>
              <a:ext uri="{FF2B5EF4-FFF2-40B4-BE49-F238E27FC236}">
                <a16:creationId xmlns:a16="http://schemas.microsoft.com/office/drawing/2014/main" id="{0747EFC2-D425-4F1B-859A-1C86FEE88624}"/>
              </a:ext>
            </a:extLst>
          </p:cNvPr>
          <p:cNvSpPr>
            <a:spLocks noGrp="1"/>
          </p:cNvSpPr>
          <p:nvPr>
            <p:ph idx="1"/>
          </p:nvPr>
        </p:nvSpPr>
        <p:spPr/>
        <p:txBody>
          <a:bodyPr>
            <a:normAutofit lnSpcReduction="10000"/>
          </a:bodyPr>
          <a:lstStyle/>
          <a:p>
            <a:r>
              <a:rPr lang="en-US" dirty="0"/>
              <a:t>“High-skill” typically refers to college grads (vs. lower skilled HS grads), but the term could also be applied to other, often finer dimensions of skill.</a:t>
            </a:r>
          </a:p>
          <a:p>
            <a:endParaRPr lang="en-US" dirty="0"/>
          </a:p>
          <a:p>
            <a:r>
              <a:rPr lang="en-US" dirty="0"/>
              <a:t>Skill and education are roughly interchangeable in these discussions</a:t>
            </a:r>
          </a:p>
          <a:p>
            <a:endParaRPr lang="en-US" dirty="0"/>
          </a:p>
          <a:p>
            <a:r>
              <a:rPr lang="en-US" dirty="0"/>
              <a:t>The use of the word “skill” has been discussed / criticized recently in economics and related circles. </a:t>
            </a:r>
          </a:p>
          <a:p>
            <a:endParaRPr lang="en-US" dirty="0"/>
          </a:p>
          <a:p>
            <a:r>
              <a:rPr lang="en-US" dirty="0"/>
              <a:t>I will use these terms freely, as they are in the literature</a:t>
            </a:r>
          </a:p>
          <a:p>
            <a:pPr lvl="1"/>
            <a:endParaRPr lang="en-US" dirty="0"/>
          </a:p>
        </p:txBody>
      </p:sp>
    </p:spTree>
    <p:extLst>
      <p:ext uri="{BB962C8B-B14F-4D97-AF65-F5344CB8AC3E}">
        <p14:creationId xmlns:p14="http://schemas.microsoft.com/office/powerpoint/2010/main" val="192004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41B7-E4D1-4212-A8F6-F6B89D4A4243}"/>
              </a:ext>
            </a:extLst>
          </p:cNvPr>
          <p:cNvSpPr>
            <a:spLocks noGrp="1"/>
          </p:cNvSpPr>
          <p:nvPr>
            <p:ph type="title"/>
          </p:nvPr>
        </p:nvSpPr>
        <p:spPr/>
        <p:txBody>
          <a:bodyPr/>
          <a:lstStyle/>
          <a:p>
            <a:r>
              <a:rPr lang="en-US"/>
              <a:t>Two Key Trends</a:t>
            </a:r>
          </a:p>
        </p:txBody>
      </p:sp>
      <p:sp>
        <p:nvSpPr>
          <p:cNvPr id="3" name="Content Placeholder 2">
            <a:extLst>
              <a:ext uri="{FF2B5EF4-FFF2-40B4-BE49-F238E27FC236}">
                <a16:creationId xmlns:a16="http://schemas.microsoft.com/office/drawing/2014/main" id="{71A3E6C1-8A4A-4A26-8091-E1195BEEA33D}"/>
              </a:ext>
            </a:extLst>
          </p:cNvPr>
          <p:cNvSpPr>
            <a:spLocks noGrp="1"/>
          </p:cNvSpPr>
          <p:nvPr>
            <p:ph idx="1"/>
          </p:nvPr>
        </p:nvSpPr>
        <p:spPr/>
        <p:txBody>
          <a:bodyPr>
            <a:normAutofit fontScale="92500" lnSpcReduction="10000"/>
          </a:bodyPr>
          <a:lstStyle/>
          <a:p>
            <a:r>
              <a:rPr lang="en-US" dirty="0"/>
              <a:t>Demand for high-skilled has increased steadily over time</a:t>
            </a:r>
          </a:p>
          <a:p>
            <a:pPr lvl="1"/>
            <a:r>
              <a:rPr lang="en-US" dirty="0"/>
              <a:t>Key story: “Skill-biased technical change”</a:t>
            </a:r>
          </a:p>
          <a:p>
            <a:pPr lvl="1"/>
            <a:r>
              <a:rPr lang="en-US" dirty="0"/>
              <a:t>Computers and automation have made </a:t>
            </a:r>
            <a:r>
              <a:rPr lang="en-US" b="1" dirty="0"/>
              <a:t>high-skilled workers more productive</a:t>
            </a:r>
            <a:r>
              <a:rPr lang="en-US" dirty="0"/>
              <a:t>, but have </a:t>
            </a:r>
            <a:r>
              <a:rPr lang="en-US" b="1" dirty="0"/>
              <a:t>replaced middle-skilled jobs </a:t>
            </a:r>
            <a:r>
              <a:rPr lang="en-US" dirty="0"/>
              <a:t>(e.g., clerical work, manufacturing)</a:t>
            </a:r>
          </a:p>
          <a:p>
            <a:pPr lvl="1"/>
            <a:endParaRPr lang="en-US" dirty="0"/>
          </a:p>
          <a:p>
            <a:r>
              <a:rPr lang="en-US" dirty="0"/>
              <a:t>Supply growth of high-skilled has fluctuated over time</a:t>
            </a:r>
          </a:p>
          <a:p>
            <a:pPr lvl="1"/>
            <a:r>
              <a:rPr lang="en-US" dirty="0"/>
              <a:t>1900s-1970s: Growth of number of college grads</a:t>
            </a:r>
          </a:p>
          <a:p>
            <a:pPr lvl="1"/>
            <a:r>
              <a:rPr lang="en-US" dirty="0"/>
              <a:t>Early 1970s-onwards: Slowdown in growth of college grads</a:t>
            </a:r>
          </a:p>
          <a:p>
            <a:pPr lvl="1"/>
            <a:endParaRPr lang="en-US" dirty="0"/>
          </a:p>
          <a:p>
            <a:r>
              <a:rPr lang="en-US" dirty="0"/>
              <a:t>Punchline: steady increase in demand for college workers + slowdown in the growth of college grads </a:t>
            </a:r>
            <a:r>
              <a:rPr lang="en-US" dirty="0">
                <a:latin typeface="Trirong" panose="00000500000000000000" pitchFamily="2" charset="-34"/>
                <a:cs typeface="Trirong" panose="00000500000000000000" pitchFamily="2" charset="-34"/>
              </a:rPr>
              <a:t>→</a:t>
            </a:r>
            <a:r>
              <a:rPr lang="en-US" dirty="0"/>
              <a:t> rising wage inequality </a:t>
            </a:r>
          </a:p>
          <a:p>
            <a:pPr lvl="1"/>
            <a:r>
              <a:rPr lang="en-US" dirty="0"/>
              <a:t>in particular, the college/non-college wage gap</a:t>
            </a:r>
          </a:p>
        </p:txBody>
      </p:sp>
    </p:spTree>
    <p:extLst>
      <p:ext uri="{BB962C8B-B14F-4D97-AF65-F5344CB8AC3E}">
        <p14:creationId xmlns:p14="http://schemas.microsoft.com/office/powerpoint/2010/main" val="413908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D78F-2995-4772-AE1F-FC141492FDE8}"/>
              </a:ext>
            </a:extLst>
          </p:cNvPr>
          <p:cNvSpPr>
            <a:spLocks noGrp="1"/>
          </p:cNvSpPr>
          <p:nvPr>
            <p:ph type="title"/>
          </p:nvPr>
        </p:nvSpPr>
        <p:spPr/>
        <p:txBody>
          <a:bodyPr/>
          <a:lstStyle/>
          <a:p>
            <a:r>
              <a:rPr lang="en-US"/>
              <a:t>Skill-biased technological changes: examples</a:t>
            </a:r>
          </a:p>
        </p:txBody>
      </p:sp>
      <p:sp>
        <p:nvSpPr>
          <p:cNvPr id="3" name="Content Placeholder 2">
            <a:extLst>
              <a:ext uri="{FF2B5EF4-FFF2-40B4-BE49-F238E27FC236}">
                <a16:creationId xmlns:a16="http://schemas.microsoft.com/office/drawing/2014/main" id="{1965898F-1E49-4248-AD80-01FB2739CD90}"/>
              </a:ext>
            </a:extLst>
          </p:cNvPr>
          <p:cNvSpPr>
            <a:spLocks noGrp="1"/>
          </p:cNvSpPr>
          <p:nvPr>
            <p:ph idx="1"/>
          </p:nvPr>
        </p:nvSpPr>
        <p:spPr/>
        <p:txBody>
          <a:bodyPr/>
          <a:lstStyle/>
          <a:p>
            <a:r>
              <a:rPr lang="en-US" dirty="0"/>
              <a:t>Industrial robots</a:t>
            </a:r>
          </a:p>
          <a:p>
            <a:endParaRPr lang="en-US" dirty="0"/>
          </a:p>
          <a:p>
            <a:r>
              <a:rPr lang="en-US" dirty="0"/>
              <a:t>Broadband internet</a:t>
            </a:r>
          </a:p>
          <a:p>
            <a:endParaRPr lang="en-US" dirty="0"/>
          </a:p>
          <a:p>
            <a:r>
              <a:rPr lang="en-US" dirty="0"/>
              <a:t>Computers, information technology</a:t>
            </a:r>
          </a:p>
          <a:p>
            <a:endParaRPr lang="en-US" dirty="0"/>
          </a:p>
          <a:p>
            <a:r>
              <a:rPr lang="en-US" dirty="0"/>
              <a:t>“automation”</a:t>
            </a:r>
          </a:p>
        </p:txBody>
      </p:sp>
    </p:spTree>
    <p:extLst>
      <p:ext uri="{BB962C8B-B14F-4D97-AF65-F5344CB8AC3E}">
        <p14:creationId xmlns:p14="http://schemas.microsoft.com/office/powerpoint/2010/main" val="3859976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EA50-C372-4274-B484-1FF1184FF317}"/>
              </a:ext>
            </a:extLst>
          </p:cNvPr>
          <p:cNvSpPr>
            <a:spLocks noGrp="1"/>
          </p:cNvSpPr>
          <p:nvPr>
            <p:ph type="title"/>
          </p:nvPr>
        </p:nvSpPr>
        <p:spPr/>
        <p:txBody>
          <a:bodyPr/>
          <a:lstStyle/>
          <a:p>
            <a:r>
              <a:rPr lang="en-US"/>
              <a:t>Supply: Decelerating Supply of Education</a:t>
            </a:r>
          </a:p>
        </p:txBody>
      </p:sp>
      <p:pic>
        <p:nvPicPr>
          <p:cNvPr id="8" name="Picture 2" descr="19 k16 education chart">
            <a:extLst>
              <a:ext uri="{FF2B5EF4-FFF2-40B4-BE49-F238E27FC236}">
                <a16:creationId xmlns:a16="http://schemas.microsoft.com/office/drawing/2014/main" id="{2A20E4C2-F7BA-4D0C-BED6-35DD031C5A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991009" y="1604942"/>
            <a:ext cx="6167053" cy="4341350"/>
          </a:xfrm>
        </p:spPr>
      </p:pic>
      <p:sp>
        <p:nvSpPr>
          <p:cNvPr id="10" name="Content Placeholder 9">
            <a:extLst>
              <a:ext uri="{FF2B5EF4-FFF2-40B4-BE49-F238E27FC236}">
                <a16:creationId xmlns:a16="http://schemas.microsoft.com/office/drawing/2014/main" id="{52FC8A33-4D36-4976-A9B4-DF77C5113CD3}"/>
              </a:ext>
            </a:extLst>
          </p:cNvPr>
          <p:cNvSpPr>
            <a:spLocks noGrp="1"/>
          </p:cNvSpPr>
          <p:nvPr>
            <p:ph sz="half" idx="2"/>
          </p:nvPr>
        </p:nvSpPr>
        <p:spPr>
          <a:xfrm>
            <a:off x="7540830" y="4061361"/>
            <a:ext cx="3812969" cy="2115602"/>
          </a:xfrm>
        </p:spPr>
        <p:txBody>
          <a:bodyPr>
            <a:normAutofit/>
          </a:bodyPr>
          <a:lstStyle/>
          <a:p>
            <a:pPr marL="0" indent="0">
              <a:buNone/>
            </a:pPr>
            <a:r>
              <a:rPr lang="en-US"/>
              <a:t>…but technology marches forward.</a:t>
            </a:r>
          </a:p>
        </p:txBody>
      </p:sp>
    </p:spTree>
    <p:extLst>
      <p:ext uri="{BB962C8B-B14F-4D97-AF65-F5344CB8AC3E}">
        <p14:creationId xmlns:p14="http://schemas.microsoft.com/office/powerpoint/2010/main" val="2841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3AED-79FF-40EE-A814-B31D19B2D01C}"/>
              </a:ext>
            </a:extLst>
          </p:cNvPr>
          <p:cNvSpPr>
            <a:spLocks noGrp="1"/>
          </p:cNvSpPr>
          <p:nvPr>
            <p:ph type="title"/>
          </p:nvPr>
        </p:nvSpPr>
        <p:spPr/>
        <p:txBody>
          <a:bodyPr/>
          <a:lstStyle/>
          <a:p>
            <a:r>
              <a:rPr lang="is-IS" sz="6000"/>
              <a:t>Measures of Inequality and Gini Index</a:t>
            </a:r>
            <a:endParaRPr lang="en-US"/>
          </a:p>
        </p:txBody>
      </p:sp>
      <p:sp>
        <p:nvSpPr>
          <p:cNvPr id="3" name="Text Placeholder 2">
            <a:extLst>
              <a:ext uri="{FF2B5EF4-FFF2-40B4-BE49-F238E27FC236}">
                <a16:creationId xmlns:a16="http://schemas.microsoft.com/office/drawing/2014/main" id="{2A58C693-BAAE-4B6B-B890-56D1547EBB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6458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Race between Education and Technology</a:t>
            </a:r>
          </a:p>
        </p:txBody>
      </p:sp>
      <p:cxnSp>
        <p:nvCxnSpPr>
          <p:cNvPr id="21" name="Straight Connector 20">
            <a:extLst>
              <a:ext uri="{FF2B5EF4-FFF2-40B4-BE49-F238E27FC236}">
                <a16:creationId xmlns:a16="http://schemas.microsoft.com/office/drawing/2014/main" id="{665A8669-1244-46BD-8A5F-E5FBB2E8EB97}"/>
              </a:ext>
            </a:extLst>
          </p:cNvPr>
          <p:cNvCxnSpPr>
            <a:cxnSpLocks/>
          </p:cNvCxnSpPr>
          <p:nvPr/>
        </p:nvCxnSpPr>
        <p:spPr>
          <a:xfrm>
            <a:off x="1981200" y="1918096"/>
            <a:ext cx="0" cy="45577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A58EFF-5C7D-4A7E-BA06-99BC63B68B32}"/>
              </a:ext>
            </a:extLst>
          </p:cNvPr>
          <p:cNvCxnSpPr>
            <a:cxnSpLocks/>
          </p:cNvCxnSpPr>
          <p:nvPr/>
        </p:nvCxnSpPr>
        <p:spPr>
          <a:xfrm flipH="1">
            <a:off x="1981200" y="6469035"/>
            <a:ext cx="3657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1548763"/>
            <a:ext cx="914400" cy="369332"/>
          </a:xfrm>
          <a:prstGeom prst="rect">
            <a:avLst/>
          </a:prstGeom>
          <a:noFill/>
        </p:spPr>
        <p:txBody>
          <a:bodyPr wrap="square" rtlCol="0">
            <a:spAutoFit/>
          </a:bodyPr>
          <a:lstStyle/>
          <a:p>
            <a:r>
              <a:rPr lang="en-US"/>
              <a:t>Wage</a:t>
            </a:r>
          </a:p>
        </p:txBody>
      </p:sp>
      <p:sp>
        <p:nvSpPr>
          <p:cNvPr id="27" name="TextBox 26"/>
          <p:cNvSpPr txBox="1"/>
          <p:nvPr/>
        </p:nvSpPr>
        <p:spPr>
          <a:xfrm>
            <a:off x="4762500" y="6542615"/>
            <a:ext cx="1742062" cy="369332"/>
          </a:xfrm>
          <a:prstGeom prst="rect">
            <a:avLst/>
          </a:prstGeom>
          <a:noFill/>
        </p:spPr>
        <p:txBody>
          <a:bodyPr wrap="square" rtlCol="0">
            <a:spAutoFit/>
          </a:bodyPr>
          <a:lstStyle/>
          <a:p>
            <a:r>
              <a:rPr lang="en-US"/>
              <a:t>Q of Workers</a:t>
            </a:r>
          </a:p>
        </p:txBody>
      </p:sp>
      <p:cxnSp>
        <p:nvCxnSpPr>
          <p:cNvPr id="33" name="Straight Connector 32">
            <a:extLst>
              <a:ext uri="{FF2B5EF4-FFF2-40B4-BE49-F238E27FC236}">
                <a16:creationId xmlns:a16="http://schemas.microsoft.com/office/drawing/2014/main" id="{665A8669-1244-46BD-8A5F-E5FBB2E8EB97}"/>
              </a:ext>
            </a:extLst>
          </p:cNvPr>
          <p:cNvCxnSpPr>
            <a:cxnSpLocks/>
          </p:cNvCxnSpPr>
          <p:nvPr/>
        </p:nvCxnSpPr>
        <p:spPr>
          <a:xfrm>
            <a:off x="6629400" y="1909992"/>
            <a:ext cx="0" cy="45577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58EFF-5C7D-4A7E-BA06-99BC63B68B32}"/>
              </a:ext>
            </a:extLst>
          </p:cNvPr>
          <p:cNvCxnSpPr>
            <a:cxnSpLocks/>
          </p:cNvCxnSpPr>
          <p:nvPr/>
        </p:nvCxnSpPr>
        <p:spPr>
          <a:xfrm flipH="1">
            <a:off x="6629400" y="6460931"/>
            <a:ext cx="3657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686800" y="6534511"/>
            <a:ext cx="1752600" cy="369332"/>
          </a:xfrm>
          <a:prstGeom prst="rect">
            <a:avLst/>
          </a:prstGeom>
          <a:noFill/>
        </p:spPr>
        <p:txBody>
          <a:bodyPr wrap="square" rtlCol="0">
            <a:spAutoFit/>
          </a:bodyPr>
          <a:lstStyle/>
          <a:p>
            <a:r>
              <a:rPr lang="en-US"/>
              <a:t>Q of Workers</a:t>
            </a:r>
          </a:p>
        </p:txBody>
      </p:sp>
      <p:sp>
        <p:nvSpPr>
          <p:cNvPr id="37" name="TextBox 36"/>
          <p:cNvSpPr txBox="1"/>
          <p:nvPr/>
        </p:nvSpPr>
        <p:spPr>
          <a:xfrm>
            <a:off x="6073302" y="1548763"/>
            <a:ext cx="914400" cy="369332"/>
          </a:xfrm>
          <a:prstGeom prst="rect">
            <a:avLst/>
          </a:prstGeom>
          <a:noFill/>
        </p:spPr>
        <p:txBody>
          <a:bodyPr wrap="square" rtlCol="0">
            <a:spAutoFit/>
          </a:bodyPr>
          <a:lstStyle/>
          <a:p>
            <a:r>
              <a:rPr lang="en-US"/>
              <a:t>Wage</a:t>
            </a:r>
          </a:p>
        </p:txBody>
      </p:sp>
      <p:sp>
        <p:nvSpPr>
          <p:cNvPr id="24" name="TextBox 23"/>
          <p:cNvSpPr txBox="1"/>
          <p:nvPr/>
        </p:nvSpPr>
        <p:spPr>
          <a:xfrm>
            <a:off x="2133600" y="1358738"/>
            <a:ext cx="3657600" cy="400110"/>
          </a:xfrm>
          <a:prstGeom prst="rect">
            <a:avLst/>
          </a:prstGeom>
          <a:noFill/>
        </p:spPr>
        <p:txBody>
          <a:bodyPr wrap="square" rtlCol="0">
            <a:spAutoFit/>
          </a:bodyPr>
          <a:lstStyle/>
          <a:p>
            <a:pPr algn="ctr"/>
            <a:r>
              <a:rPr lang="en-US" sz="2000" u="sng"/>
              <a:t>Low-Education</a:t>
            </a:r>
          </a:p>
        </p:txBody>
      </p:sp>
      <p:sp>
        <p:nvSpPr>
          <p:cNvPr id="38" name="TextBox 37"/>
          <p:cNvSpPr txBox="1"/>
          <p:nvPr/>
        </p:nvSpPr>
        <p:spPr>
          <a:xfrm>
            <a:off x="6781800" y="1358738"/>
            <a:ext cx="3657600" cy="400110"/>
          </a:xfrm>
          <a:prstGeom prst="rect">
            <a:avLst/>
          </a:prstGeom>
          <a:noFill/>
        </p:spPr>
        <p:txBody>
          <a:bodyPr wrap="square" rtlCol="0">
            <a:spAutoFit/>
          </a:bodyPr>
          <a:lstStyle/>
          <a:p>
            <a:pPr algn="ctr"/>
            <a:r>
              <a:rPr lang="en-US" sz="2000" u="sng"/>
              <a:t>High-Education</a:t>
            </a:r>
          </a:p>
        </p:txBody>
      </p:sp>
      <p:cxnSp>
        <p:nvCxnSpPr>
          <p:cNvPr id="39" name="Straight Connector 38"/>
          <p:cNvCxnSpPr/>
          <p:nvPr/>
        </p:nvCxnSpPr>
        <p:spPr>
          <a:xfrm>
            <a:off x="2133601" y="4274132"/>
            <a:ext cx="3499931" cy="1960169"/>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1801" y="2773699"/>
            <a:ext cx="3499931" cy="1960169"/>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733801" y="2131105"/>
            <a:ext cx="639307" cy="4296047"/>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661814" y="2132710"/>
            <a:ext cx="639307" cy="4296047"/>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81200" y="5264731"/>
            <a:ext cx="426720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832976" y="3502704"/>
            <a:ext cx="4377824"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37494" y="3912003"/>
            <a:ext cx="1443708" cy="1200329"/>
          </a:xfrm>
          <a:prstGeom prst="rect">
            <a:avLst/>
          </a:prstGeom>
          <a:noFill/>
        </p:spPr>
        <p:txBody>
          <a:bodyPr wrap="square" rtlCol="0">
            <a:spAutoFit/>
          </a:bodyPr>
          <a:lstStyle/>
          <a:p>
            <a:r>
              <a:rPr lang="en-US" b="1"/>
              <a:t>Education wage gap</a:t>
            </a:r>
          </a:p>
          <a:p>
            <a:r>
              <a:rPr lang="en-US" i="1"/>
              <a:t>(= returns to education)</a:t>
            </a:r>
          </a:p>
        </p:txBody>
      </p:sp>
      <p:sp>
        <p:nvSpPr>
          <p:cNvPr id="51" name="Left Brace 50"/>
          <p:cNvSpPr/>
          <p:nvPr/>
        </p:nvSpPr>
        <p:spPr>
          <a:xfrm>
            <a:off x="5550978" y="3503713"/>
            <a:ext cx="271646" cy="17628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5774007" y="3113175"/>
            <a:ext cx="914400" cy="369332"/>
          </a:xfrm>
          <a:prstGeom prst="rect">
            <a:avLst/>
          </a:prstGeom>
          <a:noFill/>
        </p:spPr>
        <p:txBody>
          <a:bodyPr wrap="square" rtlCol="0">
            <a:spAutoFit/>
          </a:bodyPr>
          <a:lstStyle/>
          <a:p>
            <a:r>
              <a:rPr lang="en-US" i="1" err="1"/>
              <a:t>W</a:t>
            </a:r>
            <a:r>
              <a:rPr lang="en-US" i="1" baseline="-25000" err="1"/>
              <a:t>High</a:t>
            </a:r>
            <a:endParaRPr lang="en-US" i="1" baseline="-25000"/>
          </a:p>
        </p:txBody>
      </p:sp>
      <p:sp>
        <p:nvSpPr>
          <p:cNvPr id="54" name="TextBox 53"/>
          <p:cNvSpPr txBox="1"/>
          <p:nvPr/>
        </p:nvSpPr>
        <p:spPr>
          <a:xfrm>
            <a:off x="5799214" y="4918419"/>
            <a:ext cx="914400" cy="369332"/>
          </a:xfrm>
          <a:prstGeom prst="rect">
            <a:avLst/>
          </a:prstGeom>
          <a:noFill/>
        </p:spPr>
        <p:txBody>
          <a:bodyPr wrap="square" rtlCol="0">
            <a:spAutoFit/>
          </a:bodyPr>
          <a:lstStyle/>
          <a:p>
            <a:r>
              <a:rPr lang="en-US" i="1" err="1"/>
              <a:t>W</a:t>
            </a:r>
            <a:r>
              <a:rPr lang="en-US" i="1" baseline="-25000" err="1"/>
              <a:t>Low</a:t>
            </a:r>
            <a:endParaRPr lang="en-US" i="1" baseline="-25000"/>
          </a:p>
        </p:txBody>
      </p:sp>
      <p:sp>
        <p:nvSpPr>
          <p:cNvPr id="56" name="TextBox 55"/>
          <p:cNvSpPr txBox="1"/>
          <p:nvPr/>
        </p:nvSpPr>
        <p:spPr>
          <a:xfrm>
            <a:off x="2026442" y="3877621"/>
            <a:ext cx="433354" cy="369332"/>
          </a:xfrm>
          <a:prstGeom prst="rect">
            <a:avLst/>
          </a:prstGeom>
          <a:noFill/>
        </p:spPr>
        <p:txBody>
          <a:bodyPr wrap="square" rtlCol="0">
            <a:spAutoFit/>
          </a:bodyPr>
          <a:lstStyle/>
          <a:p>
            <a:r>
              <a:rPr lang="en-US" b="1">
                <a:solidFill>
                  <a:schemeClr val="accent2"/>
                </a:solidFill>
              </a:rPr>
              <a:t>D</a:t>
            </a:r>
            <a:r>
              <a:rPr lang="en-US" b="1" baseline="-25000">
                <a:solidFill>
                  <a:schemeClr val="accent2"/>
                </a:solidFill>
              </a:rPr>
              <a:t>0</a:t>
            </a:r>
          </a:p>
        </p:txBody>
      </p:sp>
      <p:sp>
        <p:nvSpPr>
          <p:cNvPr id="57" name="TextBox 56"/>
          <p:cNvSpPr txBox="1"/>
          <p:nvPr/>
        </p:nvSpPr>
        <p:spPr>
          <a:xfrm>
            <a:off x="10065053" y="4339319"/>
            <a:ext cx="433354" cy="369332"/>
          </a:xfrm>
          <a:prstGeom prst="rect">
            <a:avLst/>
          </a:prstGeom>
          <a:noFill/>
        </p:spPr>
        <p:txBody>
          <a:bodyPr wrap="square" rtlCol="0">
            <a:spAutoFit/>
          </a:bodyPr>
          <a:lstStyle/>
          <a:p>
            <a:r>
              <a:rPr lang="en-US" b="1">
                <a:solidFill>
                  <a:schemeClr val="accent2"/>
                </a:solidFill>
              </a:rPr>
              <a:t>D</a:t>
            </a:r>
            <a:r>
              <a:rPr lang="en-US" b="1" baseline="-25000">
                <a:solidFill>
                  <a:schemeClr val="accent2"/>
                </a:solidFill>
              </a:rPr>
              <a:t>0</a:t>
            </a:r>
          </a:p>
        </p:txBody>
      </p:sp>
      <p:sp>
        <p:nvSpPr>
          <p:cNvPr id="58" name="TextBox 57"/>
          <p:cNvSpPr txBox="1"/>
          <p:nvPr/>
        </p:nvSpPr>
        <p:spPr>
          <a:xfrm>
            <a:off x="4284795" y="1779049"/>
            <a:ext cx="433354" cy="369332"/>
          </a:xfrm>
          <a:prstGeom prst="rect">
            <a:avLst/>
          </a:prstGeom>
          <a:noFill/>
        </p:spPr>
        <p:txBody>
          <a:bodyPr wrap="square" rtlCol="0">
            <a:spAutoFit/>
          </a:bodyPr>
          <a:lstStyle/>
          <a:p>
            <a:r>
              <a:rPr lang="en-US" b="1">
                <a:solidFill>
                  <a:schemeClr val="accent1"/>
                </a:solidFill>
              </a:rPr>
              <a:t>S</a:t>
            </a:r>
            <a:r>
              <a:rPr lang="en-US" b="1" baseline="-25000">
                <a:solidFill>
                  <a:schemeClr val="accent1"/>
                </a:solidFill>
              </a:rPr>
              <a:t>0</a:t>
            </a:r>
          </a:p>
        </p:txBody>
      </p:sp>
      <p:sp>
        <p:nvSpPr>
          <p:cNvPr id="59" name="TextBox 58"/>
          <p:cNvSpPr txBox="1"/>
          <p:nvPr/>
        </p:nvSpPr>
        <p:spPr>
          <a:xfrm>
            <a:off x="8177246" y="1779049"/>
            <a:ext cx="433354" cy="369332"/>
          </a:xfrm>
          <a:prstGeom prst="rect">
            <a:avLst/>
          </a:prstGeom>
          <a:noFill/>
        </p:spPr>
        <p:txBody>
          <a:bodyPr wrap="square" rtlCol="0">
            <a:spAutoFit/>
          </a:bodyPr>
          <a:lstStyle/>
          <a:p>
            <a:r>
              <a:rPr lang="en-US" b="1">
                <a:solidFill>
                  <a:schemeClr val="accent1"/>
                </a:solidFill>
              </a:rPr>
              <a:t>S</a:t>
            </a:r>
            <a:r>
              <a:rPr lang="en-US" b="1" baseline="-25000">
                <a:solidFill>
                  <a:schemeClr val="accent1"/>
                </a:solidFill>
              </a:rPr>
              <a:t>0</a:t>
            </a:r>
          </a:p>
        </p:txBody>
      </p:sp>
    </p:spTree>
    <p:extLst>
      <p:ext uri="{BB962C8B-B14F-4D97-AF65-F5344CB8AC3E}">
        <p14:creationId xmlns:p14="http://schemas.microsoft.com/office/powerpoint/2010/main" val="38944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3" grpId="0"/>
      <p:bldP spid="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Take-Aways</a:t>
            </a:r>
          </a:p>
        </p:txBody>
      </p:sp>
      <p:sp>
        <p:nvSpPr>
          <p:cNvPr id="10" name="Content Placeholder 9">
            <a:extLst>
              <a:ext uri="{FF2B5EF4-FFF2-40B4-BE49-F238E27FC236}">
                <a16:creationId xmlns:a16="http://schemas.microsoft.com/office/drawing/2014/main" id="{AED89A4B-5AD8-4F08-9257-BE26464F3591}"/>
              </a:ext>
            </a:extLst>
          </p:cNvPr>
          <p:cNvSpPr>
            <a:spLocks noGrp="1"/>
          </p:cNvSpPr>
          <p:nvPr>
            <p:ph idx="1"/>
          </p:nvPr>
        </p:nvSpPr>
        <p:spPr/>
        <p:txBody>
          <a:bodyPr/>
          <a:lstStyle/>
          <a:p>
            <a:r>
              <a:rPr lang="en-US"/>
              <a:t>Pay gap between high and low-skill workers are driven by a “race” between supply and demand of educated workers or skill</a:t>
            </a:r>
          </a:p>
          <a:p>
            <a:pPr lvl="1"/>
            <a:r>
              <a:rPr lang="en-US"/>
              <a:t>Changes in technology increase demand for educated workers. Can supply keep up?</a:t>
            </a:r>
          </a:p>
          <a:p>
            <a:pPr marL="457200" lvl="1" indent="0">
              <a:buNone/>
            </a:pPr>
            <a:endParaRPr lang="en-US"/>
          </a:p>
          <a:p>
            <a:r>
              <a:rPr lang="en-US" b="1"/>
              <a:t>Policy implications</a:t>
            </a:r>
            <a:r>
              <a:rPr lang="en-US"/>
              <a:t>:</a:t>
            </a:r>
          </a:p>
          <a:p>
            <a:pPr lvl="1"/>
            <a:r>
              <a:rPr lang="en-US"/>
              <a:t>Increasing pay gaps between high- and low-skill workers are not inevitable</a:t>
            </a:r>
          </a:p>
          <a:p>
            <a:pPr lvl="1"/>
            <a:r>
              <a:rPr lang="en-US"/>
              <a:t>Investments in education can play a key role in offsetting rising inequality</a:t>
            </a:r>
          </a:p>
        </p:txBody>
      </p:sp>
    </p:spTree>
    <p:extLst>
      <p:ext uri="{BB962C8B-B14F-4D97-AF65-F5344CB8AC3E}">
        <p14:creationId xmlns:p14="http://schemas.microsoft.com/office/powerpoint/2010/main" val="3298418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78E4-8B09-4796-9218-D4B03EFEAF3F}"/>
              </a:ext>
            </a:extLst>
          </p:cNvPr>
          <p:cNvSpPr>
            <a:spLocks noGrp="1"/>
          </p:cNvSpPr>
          <p:nvPr>
            <p:ph type="title"/>
          </p:nvPr>
        </p:nvSpPr>
        <p:spPr/>
        <p:txBody>
          <a:bodyPr/>
          <a:lstStyle/>
          <a:p>
            <a:r>
              <a:rPr lang="en-US"/>
              <a:t>Extras</a:t>
            </a:r>
          </a:p>
        </p:txBody>
      </p:sp>
      <p:sp>
        <p:nvSpPr>
          <p:cNvPr id="3" name="Text Placeholder 2">
            <a:extLst>
              <a:ext uri="{FF2B5EF4-FFF2-40B4-BE49-F238E27FC236}">
                <a16:creationId xmlns:a16="http://schemas.microsoft.com/office/drawing/2014/main" id="{FB883ECF-F5BF-4D11-9981-BAA18C74A8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06624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0EEF-B51B-4AE2-87E8-57C02246699F}"/>
              </a:ext>
            </a:extLst>
          </p:cNvPr>
          <p:cNvSpPr>
            <a:spLocks noGrp="1"/>
          </p:cNvSpPr>
          <p:nvPr>
            <p:ph type="title"/>
          </p:nvPr>
        </p:nvSpPr>
        <p:spPr/>
        <p:txBody>
          <a:bodyPr/>
          <a:lstStyle/>
          <a:p>
            <a:r>
              <a:rPr lang="en-US"/>
              <a:t>Human capital vs. signaling models of returns to education</a:t>
            </a:r>
          </a:p>
        </p:txBody>
      </p:sp>
      <p:sp>
        <p:nvSpPr>
          <p:cNvPr id="3" name="Content Placeholder 2">
            <a:extLst>
              <a:ext uri="{FF2B5EF4-FFF2-40B4-BE49-F238E27FC236}">
                <a16:creationId xmlns:a16="http://schemas.microsoft.com/office/drawing/2014/main" id="{36B46C5E-ABF5-41A9-9A02-7573432D0398}"/>
              </a:ext>
            </a:extLst>
          </p:cNvPr>
          <p:cNvSpPr>
            <a:spLocks noGrp="1"/>
          </p:cNvSpPr>
          <p:nvPr>
            <p:ph idx="1"/>
          </p:nvPr>
        </p:nvSpPr>
        <p:spPr/>
        <p:txBody>
          <a:bodyPr>
            <a:normAutofit fontScale="85000" lnSpcReduction="20000"/>
          </a:bodyPr>
          <a:lstStyle/>
          <a:p>
            <a:r>
              <a:rPr lang="en-US" b="1" u="sng"/>
              <a:t>Pure human capital</a:t>
            </a:r>
            <a:r>
              <a:rPr lang="en-US" b="1"/>
              <a:t>:</a:t>
            </a:r>
            <a:r>
              <a:rPr lang="en-US"/>
              <a:t> </a:t>
            </a:r>
            <a:r>
              <a:rPr lang="en-US" i="1"/>
              <a:t>education provides real skills </a:t>
            </a:r>
            <a:r>
              <a:rPr lang="en-US"/>
              <a:t>valuable in the labor market</a:t>
            </a:r>
          </a:p>
          <a:p>
            <a:pPr lvl="1"/>
            <a:r>
              <a:rPr lang="en-US" i="1"/>
              <a:t>Prediction</a:t>
            </a:r>
            <a:r>
              <a:rPr lang="en-US"/>
              <a:t>: Increasing education for some would:</a:t>
            </a:r>
          </a:p>
          <a:p>
            <a:pPr lvl="2"/>
            <a:r>
              <a:rPr lang="en-US"/>
              <a:t>increase their earnings</a:t>
            </a:r>
          </a:p>
          <a:p>
            <a:pPr lvl="2"/>
            <a:r>
              <a:rPr lang="en-US"/>
              <a:t>not affect earnings of other groups</a:t>
            </a:r>
          </a:p>
          <a:p>
            <a:endParaRPr lang="en-US" b="1"/>
          </a:p>
          <a:p>
            <a:r>
              <a:rPr lang="en-US" b="1" u="sng"/>
              <a:t>Pure signaling</a:t>
            </a:r>
            <a:r>
              <a:rPr lang="en-US"/>
              <a:t>: </a:t>
            </a:r>
            <a:r>
              <a:rPr lang="en-US" i="1"/>
              <a:t>education provides no skills</a:t>
            </a:r>
            <a:r>
              <a:rPr lang="en-US"/>
              <a:t>; level of education as just a signal of innate “ability”</a:t>
            </a:r>
          </a:p>
          <a:p>
            <a:pPr lvl="1"/>
            <a:r>
              <a:rPr lang="en-US"/>
              <a:t>The only reason college-goers earn more than HS grads is because they have signaled they are smarter</a:t>
            </a:r>
          </a:p>
          <a:p>
            <a:pPr lvl="1"/>
            <a:r>
              <a:rPr lang="en-US" i="1"/>
              <a:t>Predictions</a:t>
            </a:r>
            <a:r>
              <a:rPr lang="en-US"/>
              <a:t>: Increasing education for some would: </a:t>
            </a:r>
          </a:p>
          <a:p>
            <a:pPr lvl="2"/>
            <a:r>
              <a:rPr lang="en-US" i="1"/>
              <a:t>Short-term</a:t>
            </a:r>
            <a:r>
              <a:rPr lang="en-US"/>
              <a:t>: Increase their earnings BUT also effect wage level of other groups</a:t>
            </a:r>
            <a:endParaRPr lang="en-US" i="1"/>
          </a:p>
          <a:p>
            <a:pPr lvl="2"/>
            <a:r>
              <a:rPr lang="en-US" i="1"/>
              <a:t>Long-term</a:t>
            </a:r>
            <a:r>
              <a:rPr lang="en-US"/>
              <a:t>: “rat race” – others would like to increase their education to keep up same wages</a:t>
            </a:r>
          </a:p>
          <a:p>
            <a:pPr lvl="1"/>
            <a:endParaRPr lang="en-US"/>
          </a:p>
          <a:p>
            <a:r>
              <a:rPr lang="en-US" b="1"/>
              <a:t>Real world</a:t>
            </a:r>
            <a:r>
              <a:rPr lang="en-US"/>
              <a:t>: some combination of both, but mostly human capital </a:t>
            </a:r>
          </a:p>
        </p:txBody>
      </p:sp>
    </p:spTree>
    <p:extLst>
      <p:ext uri="{BB962C8B-B14F-4D97-AF65-F5344CB8AC3E}">
        <p14:creationId xmlns:p14="http://schemas.microsoft.com/office/powerpoint/2010/main" val="71454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835B-7F75-4F97-8892-A2A3E159CD64}"/>
              </a:ext>
            </a:extLst>
          </p:cNvPr>
          <p:cNvSpPr>
            <a:spLocks noGrp="1"/>
          </p:cNvSpPr>
          <p:nvPr>
            <p:ph type="title"/>
          </p:nvPr>
        </p:nvSpPr>
        <p:spPr/>
        <p:txBody>
          <a:bodyPr/>
          <a:lstStyle/>
          <a:p>
            <a:r>
              <a:rPr lang="en-US"/>
              <a:t>Evidence: Human capital</a:t>
            </a:r>
          </a:p>
        </p:txBody>
      </p:sp>
      <p:sp>
        <p:nvSpPr>
          <p:cNvPr id="3" name="Content Placeholder 2">
            <a:extLst>
              <a:ext uri="{FF2B5EF4-FFF2-40B4-BE49-F238E27FC236}">
                <a16:creationId xmlns:a16="http://schemas.microsoft.com/office/drawing/2014/main" id="{65DB4956-33AD-41DE-B0AD-1EC921E16B09}"/>
              </a:ext>
            </a:extLst>
          </p:cNvPr>
          <p:cNvSpPr>
            <a:spLocks noGrp="1"/>
          </p:cNvSpPr>
          <p:nvPr>
            <p:ph idx="1"/>
          </p:nvPr>
        </p:nvSpPr>
        <p:spPr/>
        <p:txBody>
          <a:bodyPr>
            <a:normAutofit fontScale="92500" lnSpcReduction="20000"/>
          </a:bodyPr>
          <a:lstStyle/>
          <a:p>
            <a:r>
              <a:rPr lang="en-US" dirty="0"/>
              <a:t>Compulsory schooling laws increase earnings for affected cohorts</a:t>
            </a:r>
          </a:p>
          <a:p>
            <a:endParaRPr lang="en-US" dirty="0"/>
          </a:p>
          <a:p>
            <a:r>
              <a:rPr lang="en-US" dirty="0"/>
              <a:t>Students who just cross FIU GPA admissions threshold see earnings increase – 8.7 percent </a:t>
            </a:r>
            <a:r>
              <a:rPr lang="en-US" sz="2200" dirty="0">
                <a:solidFill>
                  <a:schemeClr val="tx1">
                    <a:lumMod val="50000"/>
                    <a:lumOff val="50000"/>
                  </a:schemeClr>
                </a:solidFill>
              </a:rPr>
              <a:t>(Zimmerman 2014)</a:t>
            </a:r>
          </a:p>
          <a:p>
            <a:endParaRPr lang="en-US" dirty="0"/>
          </a:p>
          <a:p>
            <a:r>
              <a:rPr lang="en-US" dirty="0"/>
              <a:t>Individuals who win lottery to attend nursing schools see increased earnings – 44 percent </a:t>
            </a:r>
            <a:r>
              <a:rPr lang="en-US" sz="2200" dirty="0">
                <a:solidFill>
                  <a:schemeClr val="tx1">
                    <a:lumMod val="50000"/>
                    <a:lumOff val="50000"/>
                  </a:schemeClr>
                </a:solidFill>
              </a:rPr>
              <a:t>(Grosz 2020)</a:t>
            </a:r>
          </a:p>
          <a:p>
            <a:endParaRPr lang="en-US" dirty="0"/>
          </a:p>
          <a:p>
            <a:r>
              <a:rPr lang="en-US" dirty="0"/>
              <a:t>Qualification: education needs to be good quality</a:t>
            </a:r>
          </a:p>
          <a:p>
            <a:pPr lvl="1"/>
            <a:r>
              <a:rPr lang="en-US" dirty="0"/>
              <a:t>4-year colleges vs. 2-year colleges’ graduation rates</a:t>
            </a:r>
          </a:p>
          <a:p>
            <a:pPr lvl="1"/>
            <a:r>
              <a:rPr lang="en-US" dirty="0"/>
              <a:t>For-profit vs. public/private non-profit</a:t>
            </a:r>
          </a:p>
          <a:p>
            <a:endParaRPr lang="en-US" dirty="0"/>
          </a:p>
        </p:txBody>
      </p:sp>
    </p:spTree>
    <p:extLst>
      <p:ext uri="{BB962C8B-B14F-4D97-AF65-F5344CB8AC3E}">
        <p14:creationId xmlns:p14="http://schemas.microsoft.com/office/powerpoint/2010/main" val="61086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1357-D86A-4BD3-815C-6590DBC4A307}"/>
              </a:ext>
            </a:extLst>
          </p:cNvPr>
          <p:cNvSpPr>
            <a:spLocks noGrp="1"/>
          </p:cNvSpPr>
          <p:nvPr>
            <p:ph type="title"/>
          </p:nvPr>
        </p:nvSpPr>
        <p:spPr/>
        <p:txBody>
          <a:bodyPr/>
          <a:lstStyle/>
          <a:p>
            <a:r>
              <a:rPr lang="en-US"/>
              <a:t>Example: signaling model setup</a:t>
            </a:r>
          </a:p>
        </p:txBody>
      </p:sp>
      <p:sp>
        <p:nvSpPr>
          <p:cNvPr id="3" name="Content Placeholder 2">
            <a:extLst>
              <a:ext uri="{FF2B5EF4-FFF2-40B4-BE49-F238E27FC236}">
                <a16:creationId xmlns:a16="http://schemas.microsoft.com/office/drawing/2014/main" id="{B1615AA1-051D-41D3-BE09-09D6DD2C5C3C}"/>
              </a:ext>
            </a:extLst>
          </p:cNvPr>
          <p:cNvSpPr>
            <a:spLocks noGrp="1"/>
          </p:cNvSpPr>
          <p:nvPr>
            <p:ph idx="1"/>
          </p:nvPr>
        </p:nvSpPr>
        <p:spPr>
          <a:xfrm>
            <a:off x="838200" y="1371600"/>
            <a:ext cx="10515600" cy="5486399"/>
          </a:xfrm>
        </p:spPr>
        <p:txBody>
          <a:bodyPr>
            <a:normAutofit/>
          </a:bodyPr>
          <a:lstStyle/>
          <a:p>
            <a:r>
              <a:rPr lang="en-US" sz="3200" dirty="0"/>
              <a:t>3 possible education levels: HS dropout, HS grad, college</a:t>
            </a:r>
          </a:p>
          <a:p>
            <a:pPr lvl="1"/>
            <a:r>
              <a:rPr lang="en-US" sz="2800" dirty="0"/>
              <a:t>Each with corresponding wage</a:t>
            </a:r>
          </a:p>
          <a:p>
            <a:r>
              <a:rPr lang="en-US" sz="3200" dirty="0"/>
              <a:t>Individuals’ personal cost of schooling increases with “ability”</a:t>
            </a:r>
          </a:p>
          <a:p>
            <a:pPr lvl="1"/>
            <a:r>
              <a:rPr lang="en-US" sz="2800" dirty="0"/>
              <a:t>Higher ability </a:t>
            </a:r>
            <a:r>
              <a:rPr lang="en-US" sz="2800" dirty="0">
                <a:latin typeface="Trirong" panose="00000500000000000000" pitchFamily="2" charset="-34"/>
                <a:cs typeface="Trirong" panose="00000500000000000000" pitchFamily="2" charset="-34"/>
              </a:rPr>
              <a:t>→</a:t>
            </a:r>
            <a:r>
              <a:rPr lang="en-US" sz="2800" dirty="0"/>
              <a:t> easier to attend more school</a:t>
            </a:r>
          </a:p>
          <a:p>
            <a:r>
              <a:rPr lang="en-US" sz="3200" dirty="0"/>
              <a:t>Employers don’t observe individual ability</a:t>
            </a:r>
          </a:p>
          <a:p>
            <a:pPr lvl="1"/>
            <a:r>
              <a:rPr lang="en-US" sz="2800" dirty="0"/>
              <a:t>Only observe schooling level</a:t>
            </a:r>
          </a:p>
          <a:p>
            <a:pPr lvl="1"/>
            <a:r>
              <a:rPr lang="en-US" sz="2800" dirty="0">
                <a:latin typeface="Trirong" panose="00000500000000000000" pitchFamily="2" charset="-34"/>
                <a:cs typeface="Trirong" panose="00000500000000000000" pitchFamily="2" charset="-34"/>
              </a:rPr>
              <a:t>→</a:t>
            </a:r>
            <a:r>
              <a:rPr lang="en-US" sz="2800" dirty="0"/>
              <a:t> one wage for each schooling level, which reflects the avg ability of the group (“pooling”)</a:t>
            </a:r>
          </a:p>
          <a:p>
            <a:r>
              <a:rPr lang="en-US" sz="3200" dirty="0"/>
              <a:t>Imagine sudden increase in college access</a:t>
            </a:r>
          </a:p>
        </p:txBody>
      </p:sp>
    </p:spTree>
    <p:extLst>
      <p:ext uri="{BB962C8B-B14F-4D97-AF65-F5344CB8AC3E}">
        <p14:creationId xmlns:p14="http://schemas.microsoft.com/office/powerpoint/2010/main" val="4030771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1357-D86A-4BD3-815C-6590DBC4A307}"/>
              </a:ext>
            </a:extLst>
          </p:cNvPr>
          <p:cNvSpPr>
            <a:spLocks noGrp="1"/>
          </p:cNvSpPr>
          <p:nvPr>
            <p:ph type="title"/>
          </p:nvPr>
        </p:nvSpPr>
        <p:spPr/>
        <p:txBody>
          <a:bodyPr/>
          <a:lstStyle/>
          <a:p>
            <a:r>
              <a:rPr lang="en-US"/>
              <a:t>Example: signaling model prediction</a:t>
            </a:r>
          </a:p>
        </p:txBody>
      </p:sp>
      <p:sp>
        <p:nvSpPr>
          <p:cNvPr id="3" name="Content Placeholder 2">
            <a:extLst>
              <a:ext uri="{FF2B5EF4-FFF2-40B4-BE49-F238E27FC236}">
                <a16:creationId xmlns:a16="http://schemas.microsoft.com/office/drawing/2014/main" id="{B1615AA1-051D-41D3-BE09-09D6DD2C5C3C}"/>
              </a:ext>
            </a:extLst>
          </p:cNvPr>
          <p:cNvSpPr>
            <a:spLocks noGrp="1"/>
          </p:cNvSpPr>
          <p:nvPr>
            <p:ph idx="1"/>
          </p:nvPr>
        </p:nvSpPr>
        <p:spPr>
          <a:xfrm>
            <a:off x="838200" y="1371600"/>
            <a:ext cx="10515600" cy="5486399"/>
          </a:xfrm>
        </p:spPr>
        <p:txBody>
          <a:bodyPr>
            <a:normAutofit/>
          </a:bodyPr>
          <a:lstStyle/>
          <a:p>
            <a:r>
              <a:rPr lang="en-US" dirty="0"/>
              <a:t>Imagine sudden increase in college access</a:t>
            </a:r>
          </a:p>
          <a:p>
            <a:r>
              <a:rPr lang="en-US" sz="2800" dirty="0">
                <a:latin typeface="Trirong" panose="00000500000000000000" pitchFamily="2" charset="-34"/>
                <a:cs typeface="Trirong" panose="00000500000000000000" pitchFamily="2" charset="-34"/>
              </a:rPr>
              <a:t>→</a:t>
            </a:r>
            <a:r>
              <a:rPr lang="en-US" dirty="0"/>
              <a:t> </a:t>
            </a:r>
            <a:r>
              <a:rPr lang="en-US" b="1" dirty="0"/>
              <a:t>highest ability individuals </a:t>
            </a:r>
            <a:r>
              <a:rPr lang="en-US" dirty="0"/>
              <a:t>who would have been HS grads now </a:t>
            </a:r>
            <a:r>
              <a:rPr lang="en-US" b="1" dirty="0"/>
              <a:t>go to college </a:t>
            </a:r>
          </a:p>
          <a:p>
            <a:r>
              <a:rPr lang="en-US" sz="2800" dirty="0">
                <a:latin typeface="Trirong" panose="00000500000000000000" pitchFamily="2" charset="-34"/>
                <a:cs typeface="Trirong" panose="00000500000000000000" pitchFamily="2" charset="-34"/>
              </a:rPr>
              <a:t>→</a:t>
            </a:r>
            <a:r>
              <a:rPr lang="en-US" dirty="0"/>
              <a:t> employers know average ability among HS grads has fallen, so </a:t>
            </a:r>
            <a:r>
              <a:rPr lang="en-US" b="1" dirty="0"/>
              <a:t>wages for HS grads fall</a:t>
            </a:r>
          </a:p>
          <a:p>
            <a:r>
              <a:rPr lang="en-US" sz="2800" dirty="0">
                <a:latin typeface="Trirong" panose="00000500000000000000" pitchFamily="2" charset="-34"/>
                <a:cs typeface="Trirong" panose="00000500000000000000" pitchFamily="2" charset="-34"/>
              </a:rPr>
              <a:t>→</a:t>
            </a:r>
            <a:r>
              <a:rPr lang="en-US" dirty="0"/>
              <a:t> among those who </a:t>
            </a:r>
            <a:r>
              <a:rPr lang="en-US" i="1" dirty="0"/>
              <a:t>would have </a:t>
            </a:r>
            <a:r>
              <a:rPr lang="en-US" dirty="0"/>
              <a:t>been HS grads, </a:t>
            </a:r>
            <a:r>
              <a:rPr lang="en-US" b="1" dirty="0"/>
              <a:t>lowest ability individuals</a:t>
            </a:r>
            <a:r>
              <a:rPr lang="en-US" dirty="0"/>
              <a:t> </a:t>
            </a:r>
            <a:r>
              <a:rPr lang="en-US" b="1" dirty="0"/>
              <a:t>now</a:t>
            </a:r>
            <a:r>
              <a:rPr lang="en-US" dirty="0"/>
              <a:t> </a:t>
            </a:r>
            <a:r>
              <a:rPr lang="en-US" b="1" dirty="0"/>
              <a:t>drop out of HS</a:t>
            </a:r>
          </a:p>
          <a:p>
            <a:pPr lvl="1"/>
            <a:r>
              <a:rPr lang="en-US" dirty="0"/>
              <a:t>because finishing HS has a lower reward, or wage</a:t>
            </a:r>
          </a:p>
          <a:p>
            <a:r>
              <a:rPr lang="en-US" sz="2800" dirty="0">
                <a:latin typeface="Trirong" panose="00000500000000000000" pitchFamily="2" charset="-34"/>
                <a:cs typeface="Trirong" panose="00000500000000000000" pitchFamily="2" charset="-34"/>
              </a:rPr>
              <a:t>→</a:t>
            </a:r>
            <a:r>
              <a:rPr lang="en-US" dirty="0"/>
              <a:t> </a:t>
            </a:r>
            <a:r>
              <a:rPr lang="en-US" u="sng" dirty="0"/>
              <a:t>key prediction</a:t>
            </a:r>
            <a:r>
              <a:rPr lang="en-US" dirty="0"/>
              <a:t>: increase in college access </a:t>
            </a:r>
            <a:r>
              <a:rPr lang="en-US" sz="2800" dirty="0">
                <a:latin typeface="Trirong" panose="00000500000000000000" pitchFamily="2" charset="-34"/>
                <a:cs typeface="Trirong" panose="00000500000000000000" pitchFamily="2" charset="-34"/>
              </a:rPr>
              <a:t>→</a:t>
            </a:r>
            <a:r>
              <a:rPr lang="en-US" dirty="0"/>
              <a:t> increase in HS dropout rates</a:t>
            </a:r>
          </a:p>
          <a:p>
            <a:r>
              <a:rPr lang="en-US" dirty="0"/>
              <a:t>Some, but weak evidence of this </a:t>
            </a:r>
            <a:r>
              <a:rPr lang="en-US" sz="2000" dirty="0">
                <a:solidFill>
                  <a:schemeClr val="tx1">
                    <a:lumMod val="50000"/>
                    <a:lumOff val="50000"/>
                  </a:schemeClr>
                </a:solidFill>
              </a:rPr>
              <a:t>(Bedard 2001)</a:t>
            </a:r>
            <a:endParaRPr lang="en-US" dirty="0">
              <a:solidFill>
                <a:schemeClr val="tx1">
                  <a:lumMod val="50000"/>
                  <a:lumOff val="50000"/>
                </a:schemeClr>
              </a:solidFill>
            </a:endParaRPr>
          </a:p>
        </p:txBody>
      </p:sp>
    </p:spTree>
    <p:extLst>
      <p:ext uri="{BB962C8B-B14F-4D97-AF65-F5344CB8AC3E}">
        <p14:creationId xmlns:p14="http://schemas.microsoft.com/office/powerpoint/2010/main" val="4191604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BD89-F947-496B-AE89-147EC52CFE8D}"/>
              </a:ext>
            </a:extLst>
          </p:cNvPr>
          <p:cNvSpPr>
            <a:spLocks noGrp="1"/>
          </p:cNvSpPr>
          <p:nvPr>
            <p:ph type="title"/>
          </p:nvPr>
        </p:nvSpPr>
        <p:spPr/>
        <p:txBody>
          <a:bodyPr/>
          <a:lstStyle/>
          <a:p>
            <a:r>
              <a:rPr lang="en-US"/>
              <a:t>College-going trends differ for women</a:t>
            </a:r>
          </a:p>
        </p:txBody>
      </p:sp>
      <p:pic>
        <p:nvPicPr>
          <p:cNvPr id="6" name="Content Placeholder 5">
            <a:extLst>
              <a:ext uri="{FF2B5EF4-FFF2-40B4-BE49-F238E27FC236}">
                <a16:creationId xmlns:a16="http://schemas.microsoft.com/office/drawing/2014/main" id="{BE305B66-63BF-41EC-84E9-4DF9369ED336}"/>
              </a:ext>
            </a:extLst>
          </p:cNvPr>
          <p:cNvPicPr>
            <a:picLocks noGrp="1" noChangeAspect="1"/>
          </p:cNvPicPr>
          <p:nvPr>
            <p:ph idx="1"/>
          </p:nvPr>
        </p:nvPicPr>
        <p:blipFill>
          <a:blip r:embed="rId2"/>
          <a:stretch>
            <a:fillRect/>
          </a:stretch>
        </p:blipFill>
        <p:spPr>
          <a:xfrm>
            <a:off x="2736335" y="1825625"/>
            <a:ext cx="6719330" cy="4351338"/>
          </a:xfrm>
        </p:spPr>
      </p:pic>
      <p:sp>
        <p:nvSpPr>
          <p:cNvPr id="4" name="TextBox 3">
            <a:extLst>
              <a:ext uri="{FF2B5EF4-FFF2-40B4-BE49-F238E27FC236}">
                <a16:creationId xmlns:a16="http://schemas.microsoft.com/office/drawing/2014/main" id="{35FAD3E7-5738-4044-8969-27B97559945A}"/>
              </a:ext>
            </a:extLst>
          </p:cNvPr>
          <p:cNvSpPr txBox="1"/>
          <p:nvPr/>
        </p:nvSpPr>
        <p:spPr>
          <a:xfrm>
            <a:off x="838200" y="6400800"/>
            <a:ext cx="10515600" cy="646331"/>
          </a:xfrm>
          <a:prstGeom prst="rect">
            <a:avLst/>
          </a:prstGeom>
          <a:noFill/>
        </p:spPr>
        <p:txBody>
          <a:bodyPr wrap="square" rtlCol="0">
            <a:spAutoFit/>
          </a:bodyPr>
          <a:lstStyle/>
          <a:p>
            <a:r>
              <a:rPr lang="en-US"/>
              <a:t>Why do I bring this up? (1) it’s important! and (2) labor economists have studied men much more than women </a:t>
            </a:r>
          </a:p>
          <a:p>
            <a:endParaRPr lang="en-US"/>
          </a:p>
        </p:txBody>
      </p:sp>
    </p:spTree>
    <p:extLst>
      <p:ext uri="{BB962C8B-B14F-4D97-AF65-F5344CB8AC3E}">
        <p14:creationId xmlns:p14="http://schemas.microsoft.com/office/powerpoint/2010/main" val="2566386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0F07-4FCD-4E76-BB1B-F5C966ED4F2F}"/>
              </a:ext>
            </a:extLst>
          </p:cNvPr>
          <p:cNvSpPr>
            <a:spLocks noGrp="1"/>
          </p:cNvSpPr>
          <p:nvPr>
            <p:ph type="title"/>
          </p:nvPr>
        </p:nvSpPr>
        <p:spPr/>
        <p:txBody>
          <a:bodyPr/>
          <a:lstStyle/>
          <a:p>
            <a:r>
              <a:rPr lang="en-US"/>
              <a:t>Labor force participation rates  by gender</a:t>
            </a:r>
          </a:p>
        </p:txBody>
      </p:sp>
      <p:sp>
        <p:nvSpPr>
          <p:cNvPr id="3" name="Content Placeholder 2">
            <a:extLst>
              <a:ext uri="{FF2B5EF4-FFF2-40B4-BE49-F238E27FC236}">
                <a16:creationId xmlns:a16="http://schemas.microsoft.com/office/drawing/2014/main" id="{74F34C46-11B9-4C0E-A5A9-8FA9EA2B8BC5}"/>
              </a:ext>
            </a:extLst>
          </p:cNvPr>
          <p:cNvSpPr>
            <a:spLocks noGrp="1"/>
          </p:cNvSpPr>
          <p:nvPr>
            <p:ph idx="1"/>
          </p:nvPr>
        </p:nvSpPr>
        <p:spPr>
          <a:xfrm>
            <a:off x="838200" y="1825624"/>
            <a:ext cx="10515600" cy="5032375"/>
          </a:xfrm>
        </p:spPr>
        <p:txBody>
          <a:bodyPr>
            <a:normAutofit/>
          </a:bodyPr>
          <a:lstStyle/>
          <a:p>
            <a:endParaRPr lang="en-US"/>
          </a:p>
          <a:p>
            <a:endParaRPr lang="en-US"/>
          </a:p>
          <a:p>
            <a:endParaRPr lang="en-US"/>
          </a:p>
          <a:p>
            <a:endParaRPr lang="en-US"/>
          </a:p>
          <a:p>
            <a:endParaRPr lang="en-US"/>
          </a:p>
          <a:p>
            <a:endParaRPr lang="en-US"/>
          </a:p>
          <a:p>
            <a:endParaRPr lang="en-US"/>
          </a:p>
          <a:p>
            <a:endParaRPr lang="en-US"/>
          </a:p>
          <a:p>
            <a:endParaRPr lang="en-US" sz="1100"/>
          </a:p>
          <a:p>
            <a:r>
              <a:rPr lang="en-US" sz="1100"/>
              <a:t>Source: </a:t>
            </a:r>
            <a:r>
              <a:rPr lang="en-US" sz="1100">
                <a:hlinkClick r:id="rId2"/>
              </a:rPr>
              <a:t>https://www.bls.gov/opub/reports/womens-databook/2020/home.htm#:~:text=Women's%20labor%20force%20participation%20was%2057.4%20percent%20in%202019%2C%20up,previous%20year%20(69.1%20percent)</a:t>
            </a:r>
            <a:r>
              <a:rPr lang="en-US" sz="1100"/>
              <a:t> Table 2</a:t>
            </a:r>
          </a:p>
        </p:txBody>
      </p:sp>
      <p:graphicFrame>
        <p:nvGraphicFramePr>
          <p:cNvPr id="4" name="Chart 3">
            <a:extLst>
              <a:ext uri="{FF2B5EF4-FFF2-40B4-BE49-F238E27FC236}">
                <a16:creationId xmlns:a16="http://schemas.microsoft.com/office/drawing/2014/main" id="{7DC9897E-EDB6-43A4-BA51-8F7D7E088FDA}"/>
              </a:ext>
            </a:extLst>
          </p:cNvPr>
          <p:cNvGraphicFramePr>
            <a:graphicFrameLocks/>
          </p:cNvGraphicFramePr>
          <p:nvPr>
            <p:extLst>
              <p:ext uri="{D42A27DB-BD31-4B8C-83A1-F6EECF244321}">
                <p14:modId xmlns:p14="http://schemas.microsoft.com/office/powerpoint/2010/main" val="202733522"/>
              </p:ext>
            </p:extLst>
          </p:nvPr>
        </p:nvGraphicFramePr>
        <p:xfrm>
          <a:off x="838199" y="1524541"/>
          <a:ext cx="10402229" cy="46309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5915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5F6D-48EB-4FC1-AD6C-94F848C2DEE9}"/>
              </a:ext>
            </a:extLst>
          </p:cNvPr>
          <p:cNvSpPr>
            <a:spLocks noGrp="1"/>
          </p:cNvSpPr>
          <p:nvPr>
            <p:ph type="title"/>
          </p:nvPr>
        </p:nvSpPr>
        <p:spPr/>
        <p:txBody>
          <a:bodyPr/>
          <a:lstStyle/>
          <a:p>
            <a:r>
              <a:rPr lang="en-US"/>
              <a:t>When do SD predictions deviate from reality?</a:t>
            </a:r>
          </a:p>
        </p:txBody>
      </p:sp>
      <p:pic>
        <p:nvPicPr>
          <p:cNvPr id="5" name="Content Placeholder 4">
            <a:extLst>
              <a:ext uri="{FF2B5EF4-FFF2-40B4-BE49-F238E27FC236}">
                <a16:creationId xmlns:a16="http://schemas.microsoft.com/office/drawing/2014/main" id="{61D1BA07-0B2D-4D10-B730-C2C1AA4532D8}"/>
              </a:ext>
            </a:extLst>
          </p:cNvPr>
          <p:cNvPicPr>
            <a:picLocks noGrp="1" noChangeAspect="1"/>
          </p:cNvPicPr>
          <p:nvPr>
            <p:ph idx="1"/>
          </p:nvPr>
        </p:nvPicPr>
        <p:blipFill>
          <a:blip r:embed="rId2"/>
          <a:stretch>
            <a:fillRect/>
          </a:stretch>
        </p:blipFill>
        <p:spPr>
          <a:xfrm>
            <a:off x="2553826" y="1459864"/>
            <a:ext cx="6699901" cy="5254637"/>
          </a:xfrm>
        </p:spPr>
      </p:pic>
    </p:spTree>
    <p:extLst>
      <p:ext uri="{BB962C8B-B14F-4D97-AF65-F5344CB8AC3E}">
        <p14:creationId xmlns:p14="http://schemas.microsoft.com/office/powerpoint/2010/main" val="339148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Quick review: Measures of Inequality</a:t>
            </a:r>
          </a:p>
        </p:txBody>
      </p:sp>
      <p:sp>
        <p:nvSpPr>
          <p:cNvPr id="3" name="Content Placeholder 2"/>
          <p:cNvSpPr>
            <a:spLocks noGrp="1"/>
          </p:cNvSpPr>
          <p:nvPr>
            <p:ph idx="1"/>
          </p:nvPr>
        </p:nvSpPr>
        <p:spPr>
          <a:xfrm>
            <a:off x="838200" y="1451728"/>
            <a:ext cx="10515600" cy="5184742"/>
          </a:xfrm>
        </p:spPr>
        <p:txBody>
          <a:bodyPr>
            <a:normAutofit fontScale="92500" lnSpcReduction="10000"/>
          </a:bodyPr>
          <a:lstStyle/>
          <a:p>
            <a:pPr marL="457200" indent="-457200">
              <a:buFont typeface="+mj-lt"/>
              <a:buAutoNum type="arabicPeriod"/>
            </a:pPr>
            <a:r>
              <a:rPr lang="en-US" b="1"/>
              <a:t>Top X% shares </a:t>
            </a:r>
            <a:r>
              <a:rPr lang="en-US" i="1"/>
              <a:t>(X = 1%, 10%, 0.1%, etc.)</a:t>
            </a:r>
          </a:p>
          <a:p>
            <a:pPr lvl="1"/>
            <a:r>
              <a:rPr lang="en-US"/>
              <a:t>= (Total income earned by top X%) / (Total income earned by everyone)</a:t>
            </a:r>
          </a:p>
          <a:p>
            <a:pPr lvl="1"/>
            <a:r>
              <a:rPr lang="en-US"/>
              <a:t>Captures inequality driven by the </a:t>
            </a:r>
            <a:r>
              <a:rPr lang="en-US" i="1"/>
              <a:t>very top</a:t>
            </a:r>
          </a:p>
          <a:p>
            <a:pPr lvl="1"/>
            <a:r>
              <a:rPr lang="en-US" i="1"/>
              <a:t>Pros</a:t>
            </a:r>
            <a:r>
              <a:rPr lang="en-US"/>
              <a:t>: only need data on top earners, total income</a:t>
            </a:r>
          </a:p>
          <a:p>
            <a:pPr lvl="1"/>
            <a:r>
              <a:rPr lang="en-US" i="1"/>
              <a:t>Cons</a:t>
            </a:r>
            <a:r>
              <a:rPr lang="en-US"/>
              <a:t>: miss what’s going on in the rest of the distribution</a:t>
            </a:r>
          </a:p>
          <a:p>
            <a:endParaRPr lang="en-US"/>
          </a:p>
          <a:p>
            <a:pPr marL="457200" indent="-457200">
              <a:buFont typeface="+mj-lt"/>
              <a:buAutoNum type="arabicPeriod" startAt="2"/>
            </a:pPr>
            <a:r>
              <a:rPr lang="en-US" b="1"/>
              <a:t>Percentile ratios</a:t>
            </a:r>
            <a:endParaRPr lang="en-US"/>
          </a:p>
          <a:p>
            <a:pPr lvl="1"/>
            <a:r>
              <a:rPr lang="en-US"/>
              <a:t>E.g., 90/50 ratio: Ratio of income at 90</a:t>
            </a:r>
            <a:r>
              <a:rPr lang="en-US" baseline="30000"/>
              <a:t>th</a:t>
            </a:r>
            <a:r>
              <a:rPr lang="en-US"/>
              <a:t>% to income at 50</a:t>
            </a:r>
            <a:r>
              <a:rPr lang="en-US" baseline="30000"/>
              <a:t>th</a:t>
            </a:r>
            <a:r>
              <a:rPr lang="en-US"/>
              <a:t>% (median)</a:t>
            </a:r>
          </a:p>
          <a:p>
            <a:pPr lvl="1"/>
            <a:r>
              <a:rPr lang="en-US" i="1"/>
              <a:t>Cons</a:t>
            </a:r>
            <a:r>
              <a:rPr lang="en-US"/>
              <a:t>: Misses inequality from the very top (and bottom)</a:t>
            </a:r>
          </a:p>
          <a:p>
            <a:endParaRPr lang="en-US"/>
          </a:p>
          <a:p>
            <a:pPr marL="457200" indent="-457200">
              <a:buFont typeface="+mj-lt"/>
              <a:buAutoNum type="arabicPeriod" startAt="3"/>
            </a:pPr>
            <a:r>
              <a:rPr lang="en-US" b="1"/>
              <a:t>Gini index </a:t>
            </a:r>
            <a:r>
              <a:rPr lang="en-US"/>
              <a:t>(or Gini coefficient)</a:t>
            </a:r>
            <a:endParaRPr lang="en-US" b="1"/>
          </a:p>
          <a:p>
            <a:pPr lvl="1"/>
            <a:r>
              <a:rPr lang="en-US"/>
              <a:t>Summarizes inequality across </a:t>
            </a:r>
            <a:r>
              <a:rPr lang="en-US" i="1"/>
              <a:t>entire</a:t>
            </a:r>
            <a:r>
              <a:rPr lang="en-US"/>
              <a:t> distribution (Pro)</a:t>
            </a:r>
          </a:p>
          <a:p>
            <a:pPr lvl="1"/>
            <a:r>
              <a:rPr lang="en-US" i="1"/>
              <a:t>Basic idea</a:t>
            </a:r>
            <a:r>
              <a:rPr lang="en-US"/>
              <a:t>: Measure “how far” the distribution is from </a:t>
            </a:r>
            <a:r>
              <a:rPr lang="en-US" i="1"/>
              <a:t>perfect equality</a:t>
            </a:r>
          </a:p>
          <a:p>
            <a:pPr lvl="1"/>
            <a:r>
              <a:rPr lang="en-US" i="1"/>
              <a:t>Cons</a:t>
            </a:r>
            <a:r>
              <a:rPr lang="en-US"/>
              <a:t>: A lot of data needed</a:t>
            </a:r>
          </a:p>
        </p:txBody>
      </p:sp>
    </p:spTree>
    <p:extLst>
      <p:ext uri="{BB962C8B-B14F-4D97-AF65-F5344CB8AC3E}">
        <p14:creationId xmlns:p14="http://schemas.microsoft.com/office/powerpoint/2010/main" val="420826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8470-AE4C-4D05-A4C1-B0AB5DEDCCBF}"/>
              </a:ext>
            </a:extLst>
          </p:cNvPr>
          <p:cNvSpPr>
            <a:spLocks noGrp="1"/>
          </p:cNvSpPr>
          <p:nvPr>
            <p:ph type="title"/>
          </p:nvPr>
        </p:nvSpPr>
        <p:spPr/>
        <p:txBody>
          <a:bodyPr/>
          <a:lstStyle/>
          <a:p>
            <a:r>
              <a:rPr lang="en-US"/>
              <a:t>Supply-demand-</a:t>
            </a:r>
            <a:r>
              <a:rPr lang="en-US" i="1"/>
              <a:t>institutions</a:t>
            </a:r>
            <a:r>
              <a:rPr lang="en-US"/>
              <a:t> (SDI) framework</a:t>
            </a:r>
          </a:p>
        </p:txBody>
      </p:sp>
      <p:sp>
        <p:nvSpPr>
          <p:cNvPr id="3" name="Content Placeholder 2">
            <a:extLst>
              <a:ext uri="{FF2B5EF4-FFF2-40B4-BE49-F238E27FC236}">
                <a16:creationId xmlns:a16="http://schemas.microsoft.com/office/drawing/2014/main" id="{522263A0-7C5F-4998-A7A6-8DEC768074DA}"/>
              </a:ext>
            </a:extLst>
          </p:cNvPr>
          <p:cNvSpPr>
            <a:spLocks noGrp="1"/>
          </p:cNvSpPr>
          <p:nvPr>
            <p:ph idx="1"/>
          </p:nvPr>
        </p:nvSpPr>
        <p:spPr/>
        <p:txBody>
          <a:bodyPr/>
          <a:lstStyle/>
          <a:p>
            <a:r>
              <a:rPr lang="en-US" dirty="0"/>
              <a:t>Katz-Goldin: supply and demand of skilled workers explains much of the variation in wage gaps between education groups over time</a:t>
            </a:r>
          </a:p>
          <a:p>
            <a:pPr lvl="1"/>
            <a:endParaRPr lang="en-US" dirty="0"/>
          </a:p>
          <a:p>
            <a:pPr lvl="1"/>
            <a:r>
              <a:rPr lang="en-US" dirty="0"/>
              <a:t>Any gaps or “anomalies” can be explained by outsized influence of institutions</a:t>
            </a:r>
          </a:p>
          <a:p>
            <a:endParaRPr lang="en-US" dirty="0"/>
          </a:p>
          <a:p>
            <a:r>
              <a:rPr lang="en-US" dirty="0"/>
              <a:t>There is some disagreement among economists about </a:t>
            </a:r>
            <a:r>
              <a:rPr lang="en-US" i="1" dirty="0"/>
              <a:t>how much </a:t>
            </a:r>
            <a:r>
              <a:rPr lang="en-US" dirty="0"/>
              <a:t>institutions matter for wage inequality</a:t>
            </a:r>
          </a:p>
          <a:p>
            <a:pPr lvl="1"/>
            <a:endParaRPr lang="en-US" dirty="0"/>
          </a:p>
          <a:p>
            <a:pPr lvl="1"/>
            <a:r>
              <a:rPr lang="en-US" dirty="0"/>
              <a:t>Key concern: are the timing of institutional changes truly random/exogenous?</a:t>
            </a:r>
          </a:p>
        </p:txBody>
      </p:sp>
    </p:spTree>
    <p:extLst>
      <p:ext uri="{BB962C8B-B14F-4D97-AF65-F5344CB8AC3E}">
        <p14:creationId xmlns:p14="http://schemas.microsoft.com/office/powerpoint/2010/main" val="2997327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F6B3-3AA2-407A-8E71-E8A1333333DE}"/>
              </a:ext>
            </a:extLst>
          </p:cNvPr>
          <p:cNvSpPr>
            <a:spLocks noGrp="1"/>
          </p:cNvSpPr>
          <p:nvPr>
            <p:ph type="title"/>
          </p:nvPr>
        </p:nvSpPr>
        <p:spPr/>
        <p:txBody>
          <a:bodyPr/>
          <a:lstStyle/>
          <a:p>
            <a:r>
              <a:rPr lang="en-US"/>
              <a:t>Which “institutions” might influence wage inequality?</a:t>
            </a:r>
          </a:p>
        </p:txBody>
      </p:sp>
      <p:sp>
        <p:nvSpPr>
          <p:cNvPr id="3" name="Content Placeholder 2">
            <a:extLst>
              <a:ext uri="{FF2B5EF4-FFF2-40B4-BE49-F238E27FC236}">
                <a16:creationId xmlns:a16="http://schemas.microsoft.com/office/drawing/2014/main" id="{259DF4B4-ED0A-4DB8-B48F-A5B529DED8D0}"/>
              </a:ext>
            </a:extLst>
          </p:cNvPr>
          <p:cNvSpPr>
            <a:spLocks noGrp="1"/>
          </p:cNvSpPr>
          <p:nvPr>
            <p:ph idx="1"/>
          </p:nvPr>
        </p:nvSpPr>
        <p:spPr/>
        <p:txBody>
          <a:bodyPr>
            <a:normAutofit fontScale="85000" lnSpcReduction="20000"/>
          </a:bodyPr>
          <a:lstStyle/>
          <a:p>
            <a:r>
              <a:rPr lang="en-US" b="1" dirty="0"/>
              <a:t>Unions</a:t>
            </a:r>
          </a:p>
          <a:p>
            <a:r>
              <a:rPr lang="en-US" b="1" dirty="0"/>
              <a:t>Minimum wage</a:t>
            </a:r>
          </a:p>
          <a:p>
            <a:r>
              <a:rPr lang="en-US" dirty="0"/>
              <a:t>Works councils (Europe)</a:t>
            </a:r>
          </a:p>
          <a:p>
            <a:r>
              <a:rPr lang="en-US" dirty="0"/>
              <a:t>Shift to “performance” pay</a:t>
            </a:r>
          </a:p>
          <a:p>
            <a:pPr lvl="1"/>
            <a:r>
              <a:rPr lang="en-US" dirty="0"/>
              <a:t>commission</a:t>
            </a:r>
          </a:p>
          <a:p>
            <a:r>
              <a:rPr lang="en-US" dirty="0"/>
              <a:t>Fissuring of the workplace, i.e. contracting, outsourcing</a:t>
            </a:r>
          </a:p>
          <a:p>
            <a:pPr lvl="1"/>
            <a:r>
              <a:rPr lang="en-US" dirty="0"/>
              <a:t>e.g. food service workers at Harvard no longer work for Harvard directly</a:t>
            </a:r>
          </a:p>
          <a:p>
            <a:r>
              <a:rPr lang="en-US" dirty="0"/>
              <a:t>Monopsony? </a:t>
            </a:r>
          </a:p>
          <a:p>
            <a:pPr lvl="1"/>
            <a:r>
              <a:rPr lang="en-US" dirty="0"/>
              <a:t>i.e. rising monopoly power in labor market</a:t>
            </a:r>
          </a:p>
          <a:p>
            <a:r>
              <a:rPr lang="en-US" dirty="0"/>
              <a:t>Changes in pay setting norms, decline in worker power (Stansbury &amp; Summers)</a:t>
            </a:r>
          </a:p>
          <a:p>
            <a:r>
              <a:rPr lang="en-US" dirty="0"/>
              <a:t>Trade policy (China shock), globalization, immigration</a:t>
            </a:r>
          </a:p>
          <a:p>
            <a:r>
              <a:rPr lang="en-US" dirty="0"/>
              <a:t>Child care..?</a:t>
            </a:r>
          </a:p>
          <a:p>
            <a:pPr lvl="1"/>
            <a:endParaRPr lang="en-US" dirty="0"/>
          </a:p>
          <a:p>
            <a:endParaRPr lang="en-US" dirty="0"/>
          </a:p>
        </p:txBody>
      </p:sp>
      <p:sp>
        <p:nvSpPr>
          <p:cNvPr id="6" name="TextBox 5">
            <a:extLst>
              <a:ext uri="{FF2B5EF4-FFF2-40B4-BE49-F238E27FC236}">
                <a16:creationId xmlns:a16="http://schemas.microsoft.com/office/drawing/2014/main" id="{FF751515-9D67-40BC-A94B-F34559F43F4B}"/>
              </a:ext>
            </a:extLst>
          </p:cNvPr>
          <p:cNvSpPr txBox="1"/>
          <p:nvPr/>
        </p:nvSpPr>
        <p:spPr>
          <a:xfrm>
            <a:off x="100361" y="6454402"/>
            <a:ext cx="9980341" cy="369332"/>
          </a:xfrm>
          <a:prstGeom prst="rect">
            <a:avLst/>
          </a:prstGeom>
          <a:noFill/>
        </p:spPr>
        <p:txBody>
          <a:bodyPr wrap="square" rtlCol="0">
            <a:spAutoFit/>
          </a:bodyPr>
          <a:lstStyle/>
          <a:p>
            <a:r>
              <a:rPr lang="en-US" dirty="0">
                <a:solidFill>
                  <a:schemeClr val="tx1">
                    <a:lumMod val="50000"/>
                    <a:lumOff val="50000"/>
                  </a:schemeClr>
                </a:solidFill>
              </a:rPr>
              <a:t>Based on slide from Larry Katz</a:t>
            </a:r>
          </a:p>
        </p:txBody>
      </p:sp>
    </p:spTree>
    <p:extLst>
      <p:ext uri="{BB962C8B-B14F-4D97-AF65-F5344CB8AC3E}">
        <p14:creationId xmlns:p14="http://schemas.microsoft.com/office/powerpoint/2010/main" val="343912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DD89-0B57-47A2-A5CA-06D91002E196}"/>
              </a:ext>
            </a:extLst>
          </p:cNvPr>
          <p:cNvSpPr>
            <a:spLocks noGrp="1"/>
          </p:cNvSpPr>
          <p:nvPr>
            <p:ph type="title"/>
          </p:nvPr>
        </p:nvSpPr>
        <p:spPr/>
        <p:txBody>
          <a:bodyPr/>
          <a:lstStyle/>
          <a:p>
            <a:r>
              <a:rPr lang="en-US"/>
              <a:t>With all of these factors, things are quite complex!</a:t>
            </a:r>
          </a:p>
        </p:txBody>
      </p:sp>
      <p:sp>
        <p:nvSpPr>
          <p:cNvPr id="3" name="Content Placeholder 2">
            <a:extLst>
              <a:ext uri="{FF2B5EF4-FFF2-40B4-BE49-F238E27FC236}">
                <a16:creationId xmlns:a16="http://schemas.microsoft.com/office/drawing/2014/main" id="{35429B29-955F-4986-947F-90654C05AAF3}"/>
              </a:ext>
            </a:extLst>
          </p:cNvPr>
          <p:cNvSpPr>
            <a:spLocks noGrp="1"/>
          </p:cNvSpPr>
          <p:nvPr>
            <p:ph idx="1"/>
          </p:nvPr>
        </p:nvSpPr>
        <p:spPr/>
        <p:txBody>
          <a:bodyPr>
            <a:normAutofit lnSpcReduction="10000"/>
          </a:bodyPr>
          <a:lstStyle/>
          <a:p>
            <a:pPr marL="0" indent="0">
              <a:buNone/>
            </a:pPr>
            <a:r>
              <a:rPr lang="en-US" sz="4000" dirty="0"/>
              <a:t>Wage structure changes likely are a result of all three:</a:t>
            </a:r>
          </a:p>
          <a:p>
            <a:pPr marL="914400" lvl="1" indent="-457200">
              <a:buFont typeface="+mj-lt"/>
              <a:buAutoNum type="arabicPeriod"/>
            </a:pPr>
            <a:r>
              <a:rPr lang="en-US" sz="3600" dirty="0"/>
              <a:t>Supply and Demand Shocks </a:t>
            </a:r>
          </a:p>
          <a:p>
            <a:pPr lvl="2"/>
            <a:r>
              <a:rPr lang="en-US" sz="2400" dirty="0"/>
              <a:t>what the problem set focuses on</a:t>
            </a:r>
          </a:p>
          <a:p>
            <a:pPr marL="914400" lvl="1" indent="-457200">
              <a:buFont typeface="+mj-lt"/>
              <a:buAutoNum type="arabicPeriod"/>
            </a:pPr>
            <a:endParaRPr lang="en-US" sz="3600" dirty="0"/>
          </a:p>
          <a:p>
            <a:pPr marL="914400" lvl="1" indent="-457200">
              <a:buFont typeface="+mj-lt"/>
              <a:buAutoNum type="arabicPeriod"/>
            </a:pPr>
            <a:r>
              <a:rPr lang="en-US" sz="3600" dirty="0"/>
              <a:t>Interactions of Market Forces and Institutions </a:t>
            </a:r>
          </a:p>
          <a:p>
            <a:pPr marL="914400" lvl="1" indent="-457200">
              <a:buFont typeface="+mj-lt"/>
              <a:buAutoNum type="arabicPeriod"/>
            </a:pPr>
            <a:endParaRPr lang="en-US" sz="3600" dirty="0"/>
          </a:p>
          <a:p>
            <a:pPr marL="914400" lvl="1" indent="-457200">
              <a:buFont typeface="+mj-lt"/>
              <a:buAutoNum type="arabicPeriod"/>
            </a:pPr>
            <a:r>
              <a:rPr lang="en-US" sz="3600" dirty="0"/>
              <a:t>Institutional Changes</a:t>
            </a:r>
          </a:p>
        </p:txBody>
      </p:sp>
    </p:spTree>
    <p:extLst>
      <p:ext uri="{BB962C8B-B14F-4D97-AF65-F5344CB8AC3E}">
        <p14:creationId xmlns:p14="http://schemas.microsoft.com/office/powerpoint/2010/main" val="1914810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3976-6908-45C3-96D9-1D0706F58AC4}"/>
              </a:ext>
            </a:extLst>
          </p:cNvPr>
          <p:cNvSpPr>
            <a:spLocks noGrp="1"/>
          </p:cNvSpPr>
          <p:nvPr>
            <p:ph type="title"/>
          </p:nvPr>
        </p:nvSpPr>
        <p:spPr/>
        <p:txBody>
          <a:bodyPr/>
          <a:lstStyle/>
          <a:p>
            <a:r>
              <a:rPr lang="en-US"/>
              <a:t>How might </a:t>
            </a:r>
            <a:r>
              <a:rPr lang="en-US" b="1"/>
              <a:t>unions</a:t>
            </a:r>
            <a:r>
              <a:rPr lang="en-US"/>
              <a:t> reduce wage inequality?</a:t>
            </a:r>
          </a:p>
        </p:txBody>
      </p:sp>
      <p:sp>
        <p:nvSpPr>
          <p:cNvPr id="3" name="Content Placeholder 2">
            <a:extLst>
              <a:ext uri="{FF2B5EF4-FFF2-40B4-BE49-F238E27FC236}">
                <a16:creationId xmlns:a16="http://schemas.microsoft.com/office/drawing/2014/main" id="{B6C8BDD4-99D0-43EC-872E-D3CB9471F6DC}"/>
              </a:ext>
            </a:extLst>
          </p:cNvPr>
          <p:cNvSpPr>
            <a:spLocks noGrp="1"/>
          </p:cNvSpPr>
          <p:nvPr>
            <p:ph idx="1"/>
          </p:nvPr>
        </p:nvSpPr>
        <p:spPr>
          <a:xfrm>
            <a:off x="838200" y="1447060"/>
            <a:ext cx="10515600" cy="5410939"/>
          </a:xfrm>
        </p:spPr>
        <p:txBody>
          <a:bodyPr>
            <a:normAutofit/>
          </a:bodyPr>
          <a:lstStyle/>
          <a:p>
            <a:r>
              <a:rPr lang="en-US" u="sng" dirty="0"/>
              <a:t>Institutionally</a:t>
            </a:r>
            <a:r>
              <a:rPr lang="en-US" dirty="0"/>
              <a:t>, through rules governing labor markets: </a:t>
            </a:r>
          </a:p>
          <a:p>
            <a:pPr lvl="1"/>
            <a:r>
              <a:rPr lang="en-US" dirty="0"/>
              <a:t>Union membership wage premium (selection problem?)</a:t>
            </a:r>
          </a:p>
          <a:p>
            <a:pPr lvl="1"/>
            <a:r>
              <a:rPr lang="en-US" dirty="0"/>
              <a:t>Non-members can still enjoy increased wages if covered by a union contract </a:t>
            </a:r>
          </a:p>
          <a:p>
            <a:r>
              <a:rPr lang="en-US" u="sng" dirty="0"/>
              <a:t>Culturally</a:t>
            </a:r>
            <a:r>
              <a:rPr lang="en-US" dirty="0"/>
              <a:t> </a:t>
            </a:r>
          </a:p>
          <a:p>
            <a:pPr lvl="1"/>
            <a:r>
              <a:rPr lang="en-US" dirty="0"/>
              <a:t>Union threat effect: firms increase wages to prevent union formation; can affect entire industries or segments of the economy</a:t>
            </a:r>
          </a:p>
          <a:p>
            <a:pPr lvl="1"/>
            <a:r>
              <a:rPr lang="en-US" dirty="0"/>
              <a:t>Unions could influence pay setting norms, job security, etc.</a:t>
            </a:r>
          </a:p>
          <a:p>
            <a:r>
              <a:rPr lang="en-US" u="sng" dirty="0"/>
              <a:t>Politically</a:t>
            </a:r>
            <a:endParaRPr lang="en-US" dirty="0"/>
          </a:p>
          <a:p>
            <a:pPr lvl="1"/>
            <a:r>
              <a:rPr lang="en-US" dirty="0"/>
              <a:t>Unions are one of the few kinds of political interest groups which represent the working class </a:t>
            </a:r>
          </a:p>
          <a:p>
            <a:pPr lvl="1"/>
            <a:r>
              <a:rPr lang="en-US" dirty="0"/>
              <a:t>Thus, can also advocate for more generous social policy (not wage inequality, but transfer policy)</a:t>
            </a:r>
          </a:p>
          <a:p>
            <a:pPr marL="0" indent="0">
              <a:buNone/>
            </a:pPr>
            <a:r>
              <a:rPr lang="en-US" sz="2000" dirty="0">
                <a:solidFill>
                  <a:schemeClr val="tx1">
                    <a:lumMod val="50000"/>
                    <a:lumOff val="50000"/>
                  </a:schemeClr>
                </a:solidFill>
              </a:rPr>
              <a:t>(Western &amp; Rosenfeld 2011, Brady et al 2013)</a:t>
            </a:r>
          </a:p>
        </p:txBody>
      </p:sp>
    </p:spTree>
    <p:extLst>
      <p:ext uri="{BB962C8B-B14F-4D97-AF65-F5344CB8AC3E}">
        <p14:creationId xmlns:p14="http://schemas.microsoft.com/office/powerpoint/2010/main" val="392228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E153-F235-454A-8605-42D96162A4BE}"/>
              </a:ext>
            </a:extLst>
          </p:cNvPr>
          <p:cNvSpPr>
            <a:spLocks noGrp="1"/>
          </p:cNvSpPr>
          <p:nvPr>
            <p:ph type="title"/>
          </p:nvPr>
        </p:nvSpPr>
        <p:spPr/>
        <p:txBody>
          <a:bodyPr/>
          <a:lstStyle/>
          <a:p>
            <a:r>
              <a:rPr lang="en-US"/>
              <a:t>Unions and inequality: evidence</a:t>
            </a:r>
          </a:p>
        </p:txBody>
      </p:sp>
      <p:sp>
        <p:nvSpPr>
          <p:cNvPr id="3" name="Content Placeholder 2">
            <a:extLst>
              <a:ext uri="{FF2B5EF4-FFF2-40B4-BE49-F238E27FC236}">
                <a16:creationId xmlns:a16="http://schemas.microsoft.com/office/drawing/2014/main" id="{A67AE76C-2373-4D18-93F0-290E97ACAEB8}"/>
              </a:ext>
            </a:extLst>
          </p:cNvPr>
          <p:cNvSpPr>
            <a:spLocks noGrp="1"/>
          </p:cNvSpPr>
          <p:nvPr>
            <p:ph idx="1"/>
          </p:nvPr>
        </p:nvSpPr>
        <p:spPr>
          <a:xfrm>
            <a:off x="838200" y="1496291"/>
            <a:ext cx="10515600" cy="4680672"/>
          </a:xfrm>
        </p:spPr>
        <p:txBody>
          <a:bodyPr/>
          <a:lstStyle/>
          <a:p>
            <a:r>
              <a:rPr lang="en-US" dirty="0"/>
              <a:t>1936-present</a:t>
            </a:r>
          </a:p>
          <a:p>
            <a:r>
              <a:rPr lang="en-US" dirty="0"/>
              <a:t>mid-20</a:t>
            </a:r>
            <a:r>
              <a:rPr lang="en-US" baseline="30000" dirty="0"/>
              <a:t>th</a:t>
            </a:r>
            <a:r>
              <a:rPr lang="en-US" dirty="0"/>
              <a:t> century: union households were much less educated and more nonwhite </a:t>
            </a:r>
          </a:p>
          <a:p>
            <a:r>
              <a:rPr lang="en-US" dirty="0"/>
              <a:t>pre-World War II and today: union and nonunion </a:t>
            </a:r>
            <a:r>
              <a:rPr lang="en-US" dirty="0" err="1"/>
              <a:t>hh’s</a:t>
            </a:r>
            <a:r>
              <a:rPr lang="en-US" dirty="0"/>
              <a:t> are similar</a:t>
            </a:r>
          </a:p>
          <a:p>
            <a:r>
              <a:rPr lang="en-US" dirty="0"/>
              <a:t>Union wage premium steady throughout entire period (10-20%)</a:t>
            </a:r>
          </a:p>
          <a:p>
            <a:r>
              <a:rPr lang="en-US" dirty="0"/>
              <a:t>“consistent evidence that unions reduce inequality, explaining a significant share of the dramatic fall in inequality between the mid-1930s and late 1940s”</a:t>
            </a:r>
          </a:p>
          <a:p>
            <a:pPr marL="0" indent="0">
              <a:buNone/>
            </a:pPr>
            <a:r>
              <a:rPr lang="en-US" sz="2400" dirty="0">
                <a:solidFill>
                  <a:schemeClr val="tx1">
                    <a:lumMod val="50000"/>
                    <a:lumOff val="50000"/>
                  </a:schemeClr>
                </a:solidFill>
              </a:rPr>
              <a:t>Source: Farber et al 2021: “Unions and Inequality over the Twentieth Century: New Evidence from Survey Data”</a:t>
            </a:r>
          </a:p>
          <a:p>
            <a:endParaRPr lang="en-US" dirty="0"/>
          </a:p>
        </p:txBody>
      </p:sp>
    </p:spTree>
    <p:extLst>
      <p:ext uri="{BB962C8B-B14F-4D97-AF65-F5344CB8AC3E}">
        <p14:creationId xmlns:p14="http://schemas.microsoft.com/office/powerpoint/2010/main" val="1734152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19803-D869-45C0-B1E7-208D9BB1D466}"/>
              </a:ext>
            </a:extLst>
          </p:cNvPr>
          <p:cNvPicPr>
            <a:picLocks noChangeAspect="1"/>
          </p:cNvPicPr>
          <p:nvPr/>
        </p:nvPicPr>
        <p:blipFill>
          <a:blip r:embed="rId2"/>
          <a:stretch>
            <a:fillRect/>
          </a:stretch>
        </p:blipFill>
        <p:spPr>
          <a:xfrm>
            <a:off x="2433126" y="242443"/>
            <a:ext cx="7325747" cy="6373114"/>
          </a:xfrm>
          <a:prstGeom prst="rect">
            <a:avLst/>
          </a:prstGeom>
        </p:spPr>
      </p:pic>
    </p:spTree>
    <p:extLst>
      <p:ext uri="{BB962C8B-B14F-4D97-AF65-F5344CB8AC3E}">
        <p14:creationId xmlns:p14="http://schemas.microsoft.com/office/powerpoint/2010/main" val="2590176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0172-FB94-464B-BDB4-D0FCD543D761}"/>
              </a:ext>
            </a:extLst>
          </p:cNvPr>
          <p:cNvSpPr>
            <a:spLocks noGrp="1"/>
          </p:cNvSpPr>
          <p:nvPr>
            <p:ph type="title"/>
          </p:nvPr>
        </p:nvSpPr>
        <p:spPr/>
        <p:txBody>
          <a:bodyPr/>
          <a:lstStyle/>
          <a:p>
            <a:r>
              <a:rPr lang="en-US"/>
              <a:t>Unions membership more beneficial for lower-education individuals</a:t>
            </a:r>
          </a:p>
        </p:txBody>
      </p:sp>
      <p:pic>
        <p:nvPicPr>
          <p:cNvPr id="4" name="Picture 3">
            <a:extLst>
              <a:ext uri="{FF2B5EF4-FFF2-40B4-BE49-F238E27FC236}">
                <a16:creationId xmlns:a16="http://schemas.microsoft.com/office/drawing/2014/main" id="{B9FFEB06-3965-4394-B692-9B5EF2E2D19D}"/>
              </a:ext>
            </a:extLst>
          </p:cNvPr>
          <p:cNvPicPr>
            <a:picLocks noChangeAspect="1"/>
          </p:cNvPicPr>
          <p:nvPr/>
        </p:nvPicPr>
        <p:blipFill>
          <a:blip r:embed="rId2"/>
          <a:stretch>
            <a:fillRect/>
          </a:stretch>
        </p:blipFill>
        <p:spPr>
          <a:xfrm>
            <a:off x="2702096" y="1690688"/>
            <a:ext cx="6796457" cy="7567612"/>
          </a:xfrm>
          <a:prstGeom prst="rect">
            <a:avLst/>
          </a:prstGeom>
        </p:spPr>
      </p:pic>
    </p:spTree>
    <p:extLst>
      <p:ext uri="{BB962C8B-B14F-4D97-AF65-F5344CB8AC3E}">
        <p14:creationId xmlns:p14="http://schemas.microsoft.com/office/powerpoint/2010/main" val="3085891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3431-FD66-4132-AC26-DD275FF717DD}"/>
              </a:ext>
            </a:extLst>
          </p:cNvPr>
          <p:cNvSpPr>
            <a:spLocks noGrp="1"/>
          </p:cNvSpPr>
          <p:nvPr>
            <p:ph type="title"/>
          </p:nvPr>
        </p:nvSpPr>
        <p:spPr/>
        <p:txBody>
          <a:bodyPr/>
          <a:lstStyle/>
          <a:p>
            <a:r>
              <a:rPr lang="en-US"/>
              <a:t>Union membership slightly more beneficial for racial minorities</a:t>
            </a:r>
          </a:p>
        </p:txBody>
      </p:sp>
      <p:sp>
        <p:nvSpPr>
          <p:cNvPr id="3" name="Content Placeholder 2">
            <a:extLst>
              <a:ext uri="{FF2B5EF4-FFF2-40B4-BE49-F238E27FC236}">
                <a16:creationId xmlns:a16="http://schemas.microsoft.com/office/drawing/2014/main" id="{8BCA967A-90B4-4751-A256-098E270DB02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53DD4F7-8074-4D07-8033-177BA50AE6D5}"/>
              </a:ext>
            </a:extLst>
          </p:cNvPr>
          <p:cNvPicPr>
            <a:picLocks noChangeAspect="1"/>
          </p:cNvPicPr>
          <p:nvPr/>
        </p:nvPicPr>
        <p:blipFill>
          <a:blip r:embed="rId2"/>
          <a:stretch>
            <a:fillRect/>
          </a:stretch>
        </p:blipFill>
        <p:spPr>
          <a:xfrm>
            <a:off x="2242691" y="1825624"/>
            <a:ext cx="6872734" cy="7272193"/>
          </a:xfrm>
          <a:prstGeom prst="rect">
            <a:avLst/>
          </a:prstGeom>
        </p:spPr>
      </p:pic>
    </p:spTree>
    <p:extLst>
      <p:ext uri="{BB962C8B-B14F-4D97-AF65-F5344CB8AC3E}">
        <p14:creationId xmlns:p14="http://schemas.microsoft.com/office/powerpoint/2010/main" val="4245247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84A7-915C-4ACB-9B6C-0230054D82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250CF1-786B-4498-90E5-FB938ABC02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B67AEB8-6743-40AC-B594-29410E0F1A15}"/>
              </a:ext>
            </a:extLst>
          </p:cNvPr>
          <p:cNvPicPr>
            <a:picLocks noChangeAspect="1"/>
          </p:cNvPicPr>
          <p:nvPr/>
        </p:nvPicPr>
        <p:blipFill>
          <a:blip r:embed="rId2"/>
          <a:stretch>
            <a:fillRect/>
          </a:stretch>
        </p:blipFill>
        <p:spPr>
          <a:xfrm>
            <a:off x="715479" y="950459"/>
            <a:ext cx="10515600" cy="5226504"/>
          </a:xfrm>
          <a:prstGeom prst="rect">
            <a:avLst/>
          </a:prstGeom>
        </p:spPr>
      </p:pic>
    </p:spTree>
    <p:extLst>
      <p:ext uri="{BB962C8B-B14F-4D97-AF65-F5344CB8AC3E}">
        <p14:creationId xmlns:p14="http://schemas.microsoft.com/office/powerpoint/2010/main" val="3030870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60C-906C-40BE-A912-3D0B7FF14217}"/>
              </a:ext>
            </a:extLst>
          </p:cNvPr>
          <p:cNvSpPr>
            <a:spLocks noGrp="1"/>
          </p:cNvSpPr>
          <p:nvPr>
            <p:ph type="title"/>
          </p:nvPr>
        </p:nvSpPr>
        <p:spPr/>
        <p:txBody>
          <a:bodyPr/>
          <a:lstStyle/>
          <a:p>
            <a:r>
              <a:rPr lang="en-US"/>
              <a:t>Why </a:t>
            </a:r>
            <a:r>
              <a:rPr lang="en-US" b="1"/>
              <a:t>raising the minimum wage </a:t>
            </a:r>
            <a:r>
              <a:rPr lang="en-US" i="1"/>
              <a:t>might not</a:t>
            </a:r>
            <a:r>
              <a:rPr lang="en-US"/>
              <a:t> reduce wage inequality?</a:t>
            </a:r>
          </a:p>
        </p:txBody>
      </p:sp>
      <p:sp>
        <p:nvSpPr>
          <p:cNvPr id="3" name="Content Placeholder 2">
            <a:extLst>
              <a:ext uri="{FF2B5EF4-FFF2-40B4-BE49-F238E27FC236}">
                <a16:creationId xmlns:a16="http://schemas.microsoft.com/office/drawing/2014/main" id="{6EBF82C9-AA09-4A9B-9AAD-FADFBC6751DA}"/>
              </a:ext>
            </a:extLst>
          </p:cNvPr>
          <p:cNvSpPr>
            <a:spLocks noGrp="1"/>
          </p:cNvSpPr>
          <p:nvPr>
            <p:ph idx="1"/>
          </p:nvPr>
        </p:nvSpPr>
        <p:spPr/>
        <p:txBody>
          <a:bodyPr/>
          <a:lstStyle/>
          <a:p>
            <a:r>
              <a:rPr lang="en-US" dirty="0"/>
              <a:t>If employers cut low-wage employment in response.</a:t>
            </a:r>
          </a:p>
          <a:p>
            <a:pPr lvl="1"/>
            <a:endParaRPr lang="en-US" dirty="0"/>
          </a:p>
          <a:p>
            <a:pPr lvl="1"/>
            <a:endParaRPr lang="en-US" dirty="0"/>
          </a:p>
          <a:p>
            <a:pPr lvl="1"/>
            <a:r>
              <a:rPr lang="en-US" dirty="0"/>
              <a:t>But little evidence of this in the past</a:t>
            </a:r>
          </a:p>
          <a:p>
            <a:pPr lvl="1"/>
            <a:endParaRPr lang="en-US" dirty="0"/>
          </a:p>
          <a:p>
            <a:pPr lvl="1"/>
            <a:endParaRPr lang="en-US" dirty="0"/>
          </a:p>
          <a:p>
            <a:pPr lvl="1"/>
            <a:r>
              <a:rPr lang="en-US" dirty="0"/>
              <a:t>Still, we’re not sure what would happen for an unprecedented, large min wage increase</a:t>
            </a:r>
          </a:p>
        </p:txBody>
      </p:sp>
    </p:spTree>
    <p:extLst>
      <p:ext uri="{BB962C8B-B14F-4D97-AF65-F5344CB8AC3E}">
        <p14:creationId xmlns:p14="http://schemas.microsoft.com/office/powerpoint/2010/main" val="372485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124749-EA53-441D-9532-DA7A19FFFD84}"/>
              </a:ext>
            </a:extLst>
          </p:cNvPr>
          <p:cNvPicPr>
            <a:picLocks noChangeAspect="1"/>
          </p:cNvPicPr>
          <p:nvPr/>
        </p:nvPicPr>
        <p:blipFill>
          <a:blip r:embed="rId2"/>
          <a:stretch>
            <a:fillRect/>
          </a:stretch>
        </p:blipFill>
        <p:spPr>
          <a:xfrm>
            <a:off x="1760029" y="270488"/>
            <a:ext cx="8836325" cy="6464849"/>
          </a:xfrm>
          <a:prstGeom prst="rect">
            <a:avLst/>
          </a:prstGeom>
        </p:spPr>
      </p:pic>
    </p:spTree>
    <p:extLst>
      <p:ext uri="{BB962C8B-B14F-4D97-AF65-F5344CB8AC3E}">
        <p14:creationId xmlns:p14="http://schemas.microsoft.com/office/powerpoint/2010/main" val="654853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60C-906C-40BE-A912-3D0B7FF14217}"/>
              </a:ext>
            </a:extLst>
          </p:cNvPr>
          <p:cNvSpPr>
            <a:spLocks noGrp="1"/>
          </p:cNvSpPr>
          <p:nvPr>
            <p:ph type="title"/>
          </p:nvPr>
        </p:nvSpPr>
        <p:spPr/>
        <p:txBody>
          <a:bodyPr/>
          <a:lstStyle/>
          <a:p>
            <a:r>
              <a:rPr lang="en-US"/>
              <a:t>How might </a:t>
            </a:r>
            <a:r>
              <a:rPr lang="en-US" b="1"/>
              <a:t>raising the minimum wage</a:t>
            </a:r>
            <a:r>
              <a:rPr lang="en-US"/>
              <a:t> reduce wage inequality?</a:t>
            </a:r>
          </a:p>
        </p:txBody>
      </p:sp>
      <p:sp>
        <p:nvSpPr>
          <p:cNvPr id="3" name="Content Placeholder 2">
            <a:extLst>
              <a:ext uri="{FF2B5EF4-FFF2-40B4-BE49-F238E27FC236}">
                <a16:creationId xmlns:a16="http://schemas.microsoft.com/office/drawing/2014/main" id="{6EBF82C9-AA09-4A9B-9AAD-FADFBC6751DA}"/>
              </a:ext>
            </a:extLst>
          </p:cNvPr>
          <p:cNvSpPr>
            <a:spLocks noGrp="1"/>
          </p:cNvSpPr>
          <p:nvPr>
            <p:ph idx="1"/>
          </p:nvPr>
        </p:nvSpPr>
        <p:spPr/>
        <p:txBody>
          <a:bodyPr>
            <a:normAutofit/>
          </a:bodyPr>
          <a:lstStyle/>
          <a:p>
            <a:r>
              <a:rPr lang="en-US" dirty="0"/>
              <a:t>Directly affected workers, or for whom the new minimum wage “binds”</a:t>
            </a:r>
          </a:p>
          <a:p>
            <a:endParaRPr lang="en-US" dirty="0"/>
          </a:p>
          <a:p>
            <a:r>
              <a:rPr lang="en-US" dirty="0"/>
              <a:t>Spillovers for workers near the minimum wage</a:t>
            </a:r>
          </a:p>
          <a:p>
            <a:pPr lvl="1"/>
            <a:r>
              <a:rPr lang="en-US" dirty="0"/>
              <a:t>Evidence: for workers within </a:t>
            </a:r>
            <a:r>
              <a:rPr lang="en-US" dirty="0">
                <a:latin typeface="Trirong" panose="00000500000000000000" pitchFamily="2" charset="-34"/>
                <a:cs typeface="Trirong" panose="00000500000000000000" pitchFamily="2" charset="-34"/>
              </a:rPr>
              <a:t>≈</a:t>
            </a:r>
            <a:r>
              <a:rPr lang="en-US" dirty="0"/>
              <a:t>$4 above the new min wage </a:t>
            </a:r>
            <a:r>
              <a:rPr lang="en-US" sz="1800" dirty="0">
                <a:solidFill>
                  <a:schemeClr val="tx1">
                    <a:lumMod val="50000"/>
                    <a:lumOff val="50000"/>
                  </a:schemeClr>
                </a:solidFill>
              </a:rPr>
              <a:t>(Cengiz et al 2019)</a:t>
            </a:r>
          </a:p>
          <a:p>
            <a:pPr lvl="1"/>
            <a:r>
              <a:rPr lang="en-US" dirty="0"/>
              <a:t>Evidence: for workers within several percentile groups of the min wage level </a:t>
            </a:r>
            <a:r>
              <a:rPr lang="en-US" sz="1800" dirty="0">
                <a:solidFill>
                  <a:schemeClr val="tx1">
                    <a:lumMod val="50000"/>
                    <a:lumOff val="50000"/>
                  </a:schemeClr>
                </a:solidFill>
              </a:rPr>
              <a:t>(Autor et al 2016)</a:t>
            </a:r>
          </a:p>
          <a:p>
            <a:endParaRPr lang="en-US" dirty="0"/>
          </a:p>
          <a:p>
            <a:r>
              <a:rPr lang="en-US" dirty="0"/>
              <a:t>Any effects should be concentrated at bottom of income distribution (e.g. 50/10)</a:t>
            </a:r>
          </a:p>
        </p:txBody>
      </p:sp>
    </p:spTree>
    <p:extLst>
      <p:ext uri="{BB962C8B-B14F-4D97-AF65-F5344CB8AC3E}">
        <p14:creationId xmlns:p14="http://schemas.microsoft.com/office/powerpoint/2010/main" val="1880614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E153-F235-454A-8605-42D96162A4BE}"/>
              </a:ext>
            </a:extLst>
          </p:cNvPr>
          <p:cNvSpPr>
            <a:spLocks noGrp="1"/>
          </p:cNvSpPr>
          <p:nvPr>
            <p:ph type="title"/>
          </p:nvPr>
        </p:nvSpPr>
        <p:spPr/>
        <p:txBody>
          <a:bodyPr/>
          <a:lstStyle/>
          <a:p>
            <a:r>
              <a:rPr lang="en-US"/>
              <a:t>Minimum wage and inequality: evidence</a:t>
            </a:r>
          </a:p>
        </p:txBody>
      </p:sp>
      <p:sp>
        <p:nvSpPr>
          <p:cNvPr id="3" name="Content Placeholder 2">
            <a:extLst>
              <a:ext uri="{FF2B5EF4-FFF2-40B4-BE49-F238E27FC236}">
                <a16:creationId xmlns:a16="http://schemas.microsoft.com/office/drawing/2014/main" id="{A67AE76C-2373-4D18-93F0-290E97ACAEB8}"/>
              </a:ext>
            </a:extLst>
          </p:cNvPr>
          <p:cNvSpPr>
            <a:spLocks noGrp="1"/>
          </p:cNvSpPr>
          <p:nvPr>
            <p:ph idx="1"/>
          </p:nvPr>
        </p:nvSpPr>
        <p:spPr/>
        <p:txBody>
          <a:bodyPr/>
          <a:lstStyle/>
          <a:p>
            <a:r>
              <a:rPr lang="en-US" dirty="0"/>
              <a:t>Overall: “We find that the minimum wage reduces inequality in the lower tail of the wage distribution, though by substantially less than previous estimates” </a:t>
            </a:r>
            <a:r>
              <a:rPr lang="en-US" sz="2000" dirty="0">
                <a:solidFill>
                  <a:schemeClr val="tx1">
                    <a:lumMod val="50000"/>
                    <a:lumOff val="50000"/>
                  </a:schemeClr>
                </a:solidFill>
              </a:rPr>
              <a:t>(Autor et al 2016)</a:t>
            </a:r>
          </a:p>
          <a:p>
            <a:endParaRPr lang="en-US" dirty="0"/>
          </a:p>
        </p:txBody>
      </p:sp>
    </p:spTree>
    <p:extLst>
      <p:ext uri="{BB962C8B-B14F-4D97-AF65-F5344CB8AC3E}">
        <p14:creationId xmlns:p14="http://schemas.microsoft.com/office/powerpoint/2010/main" val="1058689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4D1B-B87D-4457-BB49-AF5943A1416F}"/>
              </a:ext>
            </a:extLst>
          </p:cNvPr>
          <p:cNvSpPr>
            <a:spLocks noGrp="1"/>
          </p:cNvSpPr>
          <p:nvPr>
            <p:ph type="title"/>
          </p:nvPr>
        </p:nvSpPr>
        <p:spPr/>
        <p:txBody>
          <a:bodyPr/>
          <a:lstStyle/>
          <a:p>
            <a:r>
              <a:rPr lang="en-US"/>
              <a:t>Lower-tail inequality (50/10)</a:t>
            </a:r>
          </a:p>
        </p:txBody>
      </p:sp>
      <p:pic>
        <p:nvPicPr>
          <p:cNvPr id="4" name="Picture 3">
            <a:extLst>
              <a:ext uri="{FF2B5EF4-FFF2-40B4-BE49-F238E27FC236}">
                <a16:creationId xmlns:a16="http://schemas.microsoft.com/office/drawing/2014/main" id="{107C574F-0E5C-4D60-800A-327513905687}"/>
              </a:ext>
            </a:extLst>
          </p:cNvPr>
          <p:cNvPicPr>
            <a:picLocks noChangeAspect="1"/>
          </p:cNvPicPr>
          <p:nvPr/>
        </p:nvPicPr>
        <p:blipFill>
          <a:blip r:embed="rId2"/>
          <a:stretch>
            <a:fillRect/>
          </a:stretch>
        </p:blipFill>
        <p:spPr>
          <a:xfrm>
            <a:off x="2344379" y="1690688"/>
            <a:ext cx="7525761" cy="4926732"/>
          </a:xfrm>
          <a:prstGeom prst="rect">
            <a:avLst/>
          </a:prstGeom>
        </p:spPr>
      </p:pic>
    </p:spTree>
    <p:extLst>
      <p:ext uri="{BB962C8B-B14F-4D97-AF65-F5344CB8AC3E}">
        <p14:creationId xmlns:p14="http://schemas.microsoft.com/office/powerpoint/2010/main" val="1923377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4D1B-B87D-4457-BB49-AF5943A1416F}"/>
              </a:ext>
            </a:extLst>
          </p:cNvPr>
          <p:cNvSpPr>
            <a:spLocks noGrp="1"/>
          </p:cNvSpPr>
          <p:nvPr>
            <p:ph type="title"/>
          </p:nvPr>
        </p:nvSpPr>
        <p:spPr/>
        <p:txBody>
          <a:bodyPr/>
          <a:lstStyle/>
          <a:p>
            <a:r>
              <a:rPr lang="en-US"/>
              <a:t>Upper-tail inequality (90/50)</a:t>
            </a:r>
          </a:p>
        </p:txBody>
      </p:sp>
      <p:pic>
        <p:nvPicPr>
          <p:cNvPr id="4" name="Picture 3">
            <a:extLst>
              <a:ext uri="{FF2B5EF4-FFF2-40B4-BE49-F238E27FC236}">
                <a16:creationId xmlns:a16="http://schemas.microsoft.com/office/drawing/2014/main" id="{882EB968-C0B3-4A89-840F-C16FD5C936DD}"/>
              </a:ext>
            </a:extLst>
          </p:cNvPr>
          <p:cNvPicPr>
            <a:picLocks noChangeAspect="1"/>
          </p:cNvPicPr>
          <p:nvPr/>
        </p:nvPicPr>
        <p:blipFill>
          <a:blip r:embed="rId2"/>
          <a:stretch>
            <a:fillRect/>
          </a:stretch>
        </p:blipFill>
        <p:spPr>
          <a:xfrm>
            <a:off x="2559365" y="1552313"/>
            <a:ext cx="6772894" cy="5222154"/>
          </a:xfrm>
          <a:prstGeom prst="rect">
            <a:avLst/>
          </a:prstGeom>
        </p:spPr>
      </p:pic>
    </p:spTree>
    <p:extLst>
      <p:ext uri="{BB962C8B-B14F-4D97-AF65-F5344CB8AC3E}">
        <p14:creationId xmlns:p14="http://schemas.microsoft.com/office/powerpoint/2010/main" val="224960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32057-2893-4DB3-84CD-D7C56F8A8C44}"/>
              </a:ext>
            </a:extLst>
          </p:cNvPr>
          <p:cNvPicPr>
            <a:picLocks noChangeAspect="1"/>
          </p:cNvPicPr>
          <p:nvPr/>
        </p:nvPicPr>
        <p:blipFill>
          <a:blip r:embed="rId2"/>
          <a:stretch>
            <a:fillRect/>
          </a:stretch>
        </p:blipFill>
        <p:spPr>
          <a:xfrm>
            <a:off x="1570379" y="2055813"/>
            <a:ext cx="9051242" cy="4802187"/>
          </a:xfrm>
          <a:prstGeom prst="rect">
            <a:avLst/>
          </a:prstGeom>
        </p:spPr>
      </p:pic>
      <p:sp>
        <p:nvSpPr>
          <p:cNvPr id="4" name="Title 3">
            <a:extLst>
              <a:ext uri="{FF2B5EF4-FFF2-40B4-BE49-F238E27FC236}">
                <a16:creationId xmlns:a16="http://schemas.microsoft.com/office/drawing/2014/main" id="{DFD97117-93D8-4852-9361-613B55305027}"/>
              </a:ext>
            </a:extLst>
          </p:cNvPr>
          <p:cNvSpPr>
            <a:spLocks noGrp="1"/>
          </p:cNvSpPr>
          <p:nvPr>
            <p:ph type="title"/>
          </p:nvPr>
        </p:nvSpPr>
        <p:spPr/>
        <p:txBody>
          <a:bodyPr/>
          <a:lstStyle/>
          <a:p>
            <a:r>
              <a:rPr lang="en-US"/>
              <a:t>Min wage raises wages at the bottom of the income distribution</a:t>
            </a:r>
          </a:p>
        </p:txBody>
      </p:sp>
    </p:spTree>
    <p:extLst>
      <p:ext uri="{BB962C8B-B14F-4D97-AF65-F5344CB8AC3E}">
        <p14:creationId xmlns:p14="http://schemas.microsoft.com/office/powerpoint/2010/main" val="3161082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69FE-2344-46B3-B6B3-ACFCF9E2AE7F}"/>
              </a:ext>
            </a:extLst>
          </p:cNvPr>
          <p:cNvSpPr>
            <a:spLocks noGrp="1"/>
          </p:cNvSpPr>
          <p:nvPr>
            <p:ph type="title"/>
          </p:nvPr>
        </p:nvSpPr>
        <p:spPr/>
        <p:txBody>
          <a:bodyPr/>
          <a:lstStyle/>
          <a:p>
            <a:r>
              <a:rPr lang="en-US"/>
              <a:t>Slightly </a:t>
            </a:r>
            <a:r>
              <a:rPr lang="en-US" err="1"/>
              <a:t>moreso</a:t>
            </a:r>
            <a:r>
              <a:rPr lang="en-US"/>
              <a:t> for women</a:t>
            </a:r>
          </a:p>
        </p:txBody>
      </p:sp>
      <p:pic>
        <p:nvPicPr>
          <p:cNvPr id="4" name="Picture 3">
            <a:extLst>
              <a:ext uri="{FF2B5EF4-FFF2-40B4-BE49-F238E27FC236}">
                <a16:creationId xmlns:a16="http://schemas.microsoft.com/office/drawing/2014/main" id="{C4CE30D2-E7AF-406B-8159-E13D194364F6}"/>
              </a:ext>
            </a:extLst>
          </p:cNvPr>
          <p:cNvPicPr>
            <a:picLocks noChangeAspect="1"/>
          </p:cNvPicPr>
          <p:nvPr/>
        </p:nvPicPr>
        <p:blipFill>
          <a:blip r:embed="rId2"/>
          <a:stretch>
            <a:fillRect/>
          </a:stretch>
        </p:blipFill>
        <p:spPr>
          <a:xfrm>
            <a:off x="1346787" y="1536465"/>
            <a:ext cx="10704154" cy="4438308"/>
          </a:xfrm>
          <a:prstGeom prst="rect">
            <a:avLst/>
          </a:prstGeom>
        </p:spPr>
      </p:pic>
    </p:spTree>
    <p:extLst>
      <p:ext uri="{BB962C8B-B14F-4D97-AF65-F5344CB8AC3E}">
        <p14:creationId xmlns:p14="http://schemas.microsoft.com/office/powerpoint/2010/main" val="1421136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9052-CB8E-40F5-ACAA-C3A1FA47BA65}"/>
              </a:ext>
            </a:extLst>
          </p:cNvPr>
          <p:cNvSpPr>
            <a:spLocks noGrp="1"/>
          </p:cNvSpPr>
          <p:nvPr>
            <p:ph type="title"/>
          </p:nvPr>
        </p:nvSpPr>
        <p:spPr/>
        <p:txBody>
          <a:bodyPr/>
          <a:lstStyle/>
          <a:p>
            <a:r>
              <a:rPr lang="en-US"/>
              <a:t>Expansion of min wage in 1967 reduced the black-white earnings gap</a:t>
            </a:r>
          </a:p>
        </p:txBody>
      </p:sp>
      <p:sp>
        <p:nvSpPr>
          <p:cNvPr id="3" name="Content Placeholder 2">
            <a:extLst>
              <a:ext uri="{FF2B5EF4-FFF2-40B4-BE49-F238E27FC236}">
                <a16:creationId xmlns:a16="http://schemas.microsoft.com/office/drawing/2014/main" id="{DEB0DF64-C1D6-49BB-A53A-57147B31831F}"/>
              </a:ext>
            </a:extLst>
          </p:cNvPr>
          <p:cNvSpPr>
            <a:spLocks noGrp="1"/>
          </p:cNvSpPr>
          <p:nvPr>
            <p:ph idx="1"/>
          </p:nvPr>
        </p:nvSpPr>
        <p:spPr/>
        <p:txBody>
          <a:bodyPr>
            <a:normAutofit/>
          </a:bodyPr>
          <a:lstStyle/>
          <a:p>
            <a:r>
              <a:rPr lang="en-US" dirty="0"/>
              <a:t>Compared to other policies, the population covered by this policy was more likely to be black</a:t>
            </a:r>
          </a:p>
          <a:p>
            <a:endParaRPr lang="en-US" dirty="0"/>
          </a:p>
          <a:p>
            <a:endParaRPr lang="en-US" dirty="0"/>
          </a:p>
          <a:p>
            <a:r>
              <a:rPr lang="en-US" dirty="0"/>
              <a:t>Policy “can explain more than 20% of the reduction in the racial earnings and income gap during the civil rights era”</a:t>
            </a:r>
          </a:p>
          <a:p>
            <a:pPr marL="0" indent="0">
              <a:buNone/>
            </a:pPr>
            <a:endParaRPr lang="en-US" sz="2000" dirty="0">
              <a:solidFill>
                <a:schemeClr val="tx1">
                  <a:lumMod val="50000"/>
                  <a:lumOff val="50000"/>
                </a:schemeClr>
              </a:solidFill>
            </a:endParaRPr>
          </a:p>
          <a:p>
            <a:pPr marL="0" indent="0">
              <a:buNone/>
            </a:pPr>
            <a:endParaRPr lang="en-US" sz="2000" dirty="0">
              <a:solidFill>
                <a:schemeClr val="tx1">
                  <a:lumMod val="50000"/>
                  <a:lumOff val="50000"/>
                </a:schemeClr>
              </a:solidFill>
            </a:endParaRPr>
          </a:p>
          <a:p>
            <a:pPr marL="0" indent="0">
              <a:buNone/>
            </a:pPr>
            <a:r>
              <a:rPr lang="en-US" sz="2000" dirty="0">
                <a:solidFill>
                  <a:schemeClr val="tx1">
                    <a:lumMod val="50000"/>
                    <a:lumOff val="50000"/>
                  </a:schemeClr>
                </a:solidFill>
              </a:rPr>
              <a:t>(</a:t>
            </a:r>
            <a:r>
              <a:rPr lang="en-US" sz="2000" dirty="0" err="1">
                <a:solidFill>
                  <a:schemeClr val="tx1">
                    <a:lumMod val="50000"/>
                    <a:lumOff val="50000"/>
                  </a:schemeClr>
                </a:solidFill>
              </a:rPr>
              <a:t>Derenoncourt</a:t>
            </a:r>
            <a:r>
              <a:rPr lang="en-US" sz="2000" dirty="0">
                <a:solidFill>
                  <a:schemeClr val="tx1">
                    <a:lumMod val="50000"/>
                    <a:lumOff val="50000"/>
                  </a:schemeClr>
                </a:solidFill>
              </a:rPr>
              <a:t> &amp; </a:t>
            </a:r>
            <a:r>
              <a:rPr lang="en-US" sz="2000" dirty="0" err="1">
                <a:solidFill>
                  <a:schemeClr val="tx1">
                    <a:lumMod val="50000"/>
                    <a:lumOff val="50000"/>
                  </a:schemeClr>
                </a:solidFill>
              </a:rPr>
              <a:t>Montialoux</a:t>
            </a:r>
            <a:r>
              <a:rPr lang="en-US" sz="2000" dirty="0">
                <a:solidFill>
                  <a:schemeClr val="tx1">
                    <a:lumMod val="50000"/>
                    <a:lumOff val="50000"/>
                  </a:schemeClr>
                </a:solidFill>
              </a:rPr>
              <a:t> 2021)</a:t>
            </a:r>
          </a:p>
        </p:txBody>
      </p:sp>
    </p:spTree>
    <p:extLst>
      <p:ext uri="{BB962C8B-B14F-4D97-AF65-F5344CB8AC3E}">
        <p14:creationId xmlns:p14="http://schemas.microsoft.com/office/powerpoint/2010/main" val="1149674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D25-96DF-46CE-83C2-B9EBC3CA9509}"/>
              </a:ext>
            </a:extLst>
          </p:cNvPr>
          <p:cNvSpPr>
            <a:spLocks noGrp="1"/>
          </p:cNvSpPr>
          <p:nvPr>
            <p:ph type="title"/>
          </p:nvPr>
        </p:nvSpPr>
        <p:spPr>
          <a:xfrm>
            <a:off x="838200" y="1831068"/>
            <a:ext cx="3748314" cy="1325563"/>
          </a:xfrm>
        </p:spPr>
        <p:txBody>
          <a:bodyPr>
            <a:normAutofit fontScale="90000"/>
          </a:bodyPr>
          <a:lstStyle/>
          <a:p>
            <a:r>
              <a:rPr lang="en-US"/>
              <a:t>Earnings increased more for black workers</a:t>
            </a:r>
          </a:p>
        </p:txBody>
      </p:sp>
      <p:pic>
        <p:nvPicPr>
          <p:cNvPr id="4" name="Picture 3">
            <a:extLst>
              <a:ext uri="{FF2B5EF4-FFF2-40B4-BE49-F238E27FC236}">
                <a16:creationId xmlns:a16="http://schemas.microsoft.com/office/drawing/2014/main" id="{ADED5356-4321-410A-849B-3E8411AD893A}"/>
              </a:ext>
            </a:extLst>
          </p:cNvPr>
          <p:cNvPicPr>
            <a:picLocks noChangeAspect="1"/>
          </p:cNvPicPr>
          <p:nvPr/>
        </p:nvPicPr>
        <p:blipFill>
          <a:blip r:embed="rId2"/>
          <a:stretch>
            <a:fillRect/>
          </a:stretch>
        </p:blipFill>
        <p:spPr>
          <a:xfrm>
            <a:off x="5313082" y="183077"/>
            <a:ext cx="6592261" cy="6674923"/>
          </a:xfrm>
          <a:prstGeom prst="rect">
            <a:avLst/>
          </a:prstGeom>
        </p:spPr>
      </p:pic>
    </p:spTree>
    <p:extLst>
      <p:ext uri="{BB962C8B-B14F-4D97-AF65-F5344CB8AC3E}">
        <p14:creationId xmlns:p14="http://schemas.microsoft.com/office/powerpoint/2010/main" val="738550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C122-5FA6-474C-BA1B-457C1BD68E02}"/>
              </a:ext>
            </a:extLst>
          </p:cNvPr>
          <p:cNvSpPr>
            <a:spLocks noGrp="1"/>
          </p:cNvSpPr>
          <p:nvPr>
            <p:ph type="title"/>
          </p:nvPr>
        </p:nvSpPr>
        <p:spPr>
          <a:xfrm>
            <a:off x="838200" y="2571297"/>
            <a:ext cx="4401457" cy="1325563"/>
          </a:xfrm>
        </p:spPr>
        <p:txBody>
          <a:bodyPr>
            <a:normAutofit fontScale="90000"/>
          </a:bodyPr>
          <a:lstStyle/>
          <a:p>
            <a:r>
              <a:rPr lang="en-US"/>
              <a:t>No effect on employment (or hours worked)</a:t>
            </a:r>
          </a:p>
        </p:txBody>
      </p:sp>
      <p:pic>
        <p:nvPicPr>
          <p:cNvPr id="4" name="Picture 3">
            <a:extLst>
              <a:ext uri="{FF2B5EF4-FFF2-40B4-BE49-F238E27FC236}">
                <a16:creationId xmlns:a16="http://schemas.microsoft.com/office/drawing/2014/main" id="{FC2052E0-9FEB-4B25-B4FF-984467375F68}"/>
              </a:ext>
            </a:extLst>
          </p:cNvPr>
          <p:cNvPicPr>
            <a:picLocks noChangeAspect="1"/>
          </p:cNvPicPr>
          <p:nvPr/>
        </p:nvPicPr>
        <p:blipFill>
          <a:blip r:embed="rId2"/>
          <a:stretch>
            <a:fillRect/>
          </a:stretch>
        </p:blipFill>
        <p:spPr>
          <a:xfrm>
            <a:off x="5077958" y="189569"/>
            <a:ext cx="6506483" cy="6668431"/>
          </a:xfrm>
          <a:prstGeom prst="rect">
            <a:avLst/>
          </a:prstGeom>
        </p:spPr>
      </p:pic>
    </p:spTree>
    <p:extLst>
      <p:ext uri="{BB962C8B-B14F-4D97-AF65-F5344CB8AC3E}">
        <p14:creationId xmlns:p14="http://schemas.microsoft.com/office/powerpoint/2010/main" val="906170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D25-96DF-46CE-83C2-B9EBC3CA9509}"/>
              </a:ext>
            </a:extLst>
          </p:cNvPr>
          <p:cNvSpPr>
            <a:spLocks noGrp="1"/>
          </p:cNvSpPr>
          <p:nvPr>
            <p:ph type="title"/>
          </p:nvPr>
        </p:nvSpPr>
        <p:spPr>
          <a:xfrm>
            <a:off x="838200" y="1831068"/>
            <a:ext cx="3748314" cy="1325563"/>
          </a:xfrm>
        </p:spPr>
        <p:txBody>
          <a:bodyPr>
            <a:normAutofit fontScale="90000"/>
          </a:bodyPr>
          <a:lstStyle/>
          <a:p>
            <a:r>
              <a:rPr lang="en-US"/>
              <a:t>Reform reduced racial wage inequality</a:t>
            </a:r>
          </a:p>
        </p:txBody>
      </p:sp>
      <p:pic>
        <p:nvPicPr>
          <p:cNvPr id="5" name="Picture 4">
            <a:extLst>
              <a:ext uri="{FF2B5EF4-FFF2-40B4-BE49-F238E27FC236}">
                <a16:creationId xmlns:a16="http://schemas.microsoft.com/office/drawing/2014/main" id="{7F204333-595E-48DB-BEDE-5F4CCB9FA3C4}"/>
              </a:ext>
            </a:extLst>
          </p:cNvPr>
          <p:cNvPicPr>
            <a:picLocks noChangeAspect="1"/>
          </p:cNvPicPr>
          <p:nvPr/>
        </p:nvPicPr>
        <p:blipFill>
          <a:blip r:embed="rId2"/>
          <a:stretch>
            <a:fillRect/>
          </a:stretch>
        </p:blipFill>
        <p:spPr>
          <a:xfrm>
            <a:off x="5387676" y="153560"/>
            <a:ext cx="6590450" cy="6450440"/>
          </a:xfrm>
          <a:prstGeom prst="rect">
            <a:avLst/>
          </a:prstGeom>
        </p:spPr>
      </p:pic>
    </p:spTree>
    <p:extLst>
      <p:ext uri="{BB962C8B-B14F-4D97-AF65-F5344CB8AC3E}">
        <p14:creationId xmlns:p14="http://schemas.microsoft.com/office/powerpoint/2010/main" val="57724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Calculating the Gini Coefficient: A/(A+B)</a:t>
            </a:r>
          </a:p>
        </p:txBody>
      </p:sp>
      <mc:AlternateContent xmlns:mc="http://schemas.openxmlformats.org/markup-compatibility/2006" xmlns:a14="http://schemas.microsoft.com/office/drawing/2010/main">
        <mc:Choice Requires="a14">
          <p:sp>
            <p:nvSpPr>
              <p:cNvPr id="9" name="Content Placeholder 8"/>
              <p:cNvSpPr>
                <a:spLocks noGrp="1"/>
              </p:cNvSpPr>
              <p:nvPr>
                <p:ph sz="half" idx="1"/>
              </p:nvPr>
            </p:nvSpPr>
            <p:spPr/>
            <p:txBody>
              <a:bodyPr>
                <a:normAutofit/>
              </a:bodyPr>
              <a:lstStyle/>
              <a:p>
                <a:r>
                  <a:rPr lang="en-US" altLang="en-US"/>
                  <a:t>Gini=</a:t>
                </a:r>
                <a14:m>
                  <m:oMath xmlns:m="http://schemas.openxmlformats.org/officeDocument/2006/math">
                    <m:f>
                      <m:fPr>
                        <m:ctrlPr>
                          <a:rPr lang="bg-BG" altLang="en-US" i="1" smtClean="0">
                            <a:latin typeface="Cambria Math" panose="02040503050406030204" pitchFamily="18" charset="0"/>
                          </a:rPr>
                        </m:ctrlPr>
                      </m:fPr>
                      <m:num>
                        <m:r>
                          <a:rPr lang="en-US" altLang="en-US" smtClean="0">
                            <a:latin typeface="Cambria Math" panose="02040503050406030204" pitchFamily="18" charset="0"/>
                          </a:rPr>
                          <m:t>𝐴</m:t>
                        </m:r>
                      </m:num>
                      <m:den>
                        <m:r>
                          <a:rPr lang="en-US" altLang="en-US" smtClean="0">
                            <a:latin typeface="Cambria Math" panose="02040503050406030204" pitchFamily="18" charset="0"/>
                          </a:rPr>
                          <m:t>𝐴</m:t>
                        </m:r>
                        <m:r>
                          <a:rPr lang="en-US" altLang="en-US" smtClean="0">
                            <a:latin typeface="Cambria Math" panose="02040503050406030204" pitchFamily="18" charset="0"/>
                          </a:rPr>
                          <m:t>+</m:t>
                        </m:r>
                        <m:r>
                          <a:rPr lang="en-US" altLang="en-US" smtClean="0">
                            <a:latin typeface="Cambria Math" panose="02040503050406030204" pitchFamily="18" charset="0"/>
                          </a:rPr>
                          <m:t>𝐵</m:t>
                        </m:r>
                      </m:den>
                    </m:f>
                  </m:oMath>
                </a14:m>
                <a:endParaRPr lang="en-US" altLang="en-US"/>
              </a:p>
              <a:p>
                <a:r>
                  <a:rPr lang="en-US" altLang="en-US"/>
                  <a:t>Captures the concentration of income relative to the population size in a single number </a:t>
                </a:r>
              </a:p>
              <a:p>
                <a:r>
                  <a:rPr lang="en-US" altLang="en-US"/>
                  <a:t>**Higher Gini = More Inequality</a:t>
                </a:r>
              </a:p>
              <a:p>
                <a:endParaRPr lang="en-US" altLang="en-US"/>
              </a:p>
              <a:p>
                <a:pPr lvl="1"/>
                <a:endParaRPr lang="en-US" altLang="en-US"/>
              </a:p>
              <a:p>
                <a:endParaRPr lang="en-US"/>
              </a:p>
            </p:txBody>
          </p:sp>
        </mc:Choice>
        <mc:Fallback xmlns="">
          <p:sp>
            <p:nvSpPr>
              <p:cNvPr id="9" name="Content Placeholder 8"/>
              <p:cNvSpPr>
                <a:spLocks noGrp="1" noRot="1" noChangeAspect="1" noMove="1" noResize="1" noEditPoints="1" noAdjustHandles="1" noChangeArrowheads="1" noChangeShapeType="1" noTextEdit="1"/>
              </p:cNvSpPr>
              <p:nvPr>
                <p:ph sz="half" idx="1"/>
              </p:nvPr>
            </p:nvSpPr>
            <p:spPr>
              <a:blipFill>
                <a:blip r:embed="rId2"/>
                <a:stretch>
                  <a:fillRect l="-2118" t="-140"/>
                </a:stretch>
              </a:blipFill>
            </p:spPr>
            <p:txBody>
              <a:bodyPr/>
              <a:lstStyle/>
              <a:p>
                <a:r>
                  <a:rPr lang="en-US">
                    <a:noFill/>
                  </a:rPr>
                  <a:t> </a:t>
                </a:r>
              </a:p>
            </p:txBody>
          </p:sp>
        </mc:Fallback>
      </mc:AlternateContent>
      <p:sp>
        <p:nvSpPr>
          <p:cNvPr id="3" name="Rectangle 2"/>
          <p:cNvSpPr/>
          <p:nvPr/>
        </p:nvSpPr>
        <p:spPr>
          <a:xfrm>
            <a:off x="5742433" y="6110128"/>
            <a:ext cx="6096000" cy="246221"/>
          </a:xfrm>
          <a:prstGeom prst="rect">
            <a:avLst/>
          </a:prstGeom>
        </p:spPr>
        <p:txBody>
          <a:bodyPr>
            <a:spAutoFit/>
          </a:bodyPr>
          <a:lstStyle/>
          <a:p>
            <a:pPr>
              <a:spcBef>
                <a:spcPct val="0"/>
              </a:spcBef>
            </a:pPr>
            <a:r>
              <a:rPr lang="en-US" altLang="en-US" sz="1000" i="1">
                <a:latin typeface="Arial" panose="020B0604020202020204" pitchFamily="34" charset="0"/>
              </a:rPr>
              <a:t>Source: </a:t>
            </a:r>
            <a:r>
              <a:rPr lang="en-US" altLang="en-US" sz="1000">
                <a:latin typeface="Arial" panose="020B0604020202020204" pitchFamily="34" charset="0"/>
              </a:rPr>
              <a:t>U.S. Census Bureau, Historical Income Tables, Households, Table H-2.</a:t>
            </a:r>
          </a:p>
        </p:txBody>
      </p:sp>
      <p:pic>
        <p:nvPicPr>
          <p:cNvPr id="11" name="Picture 2">
            <a:extLst>
              <a:ext uri="{FF2B5EF4-FFF2-40B4-BE49-F238E27FC236}">
                <a16:creationId xmlns:a16="http://schemas.microsoft.com/office/drawing/2014/main" id="{3905FA35-41EF-40B3-9960-6BD2E7103F6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463815"/>
            <a:ext cx="5181600" cy="307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04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make a Lorenz Curve</a:t>
            </a:r>
          </a:p>
        </p:txBody>
      </p:sp>
      <p:sp>
        <p:nvSpPr>
          <p:cNvPr id="6" name="Content Placeholder 5"/>
          <p:cNvSpPr>
            <a:spLocks noGrp="1"/>
          </p:cNvSpPr>
          <p:nvPr>
            <p:ph sz="half" idx="1"/>
          </p:nvPr>
        </p:nvSpPr>
        <p:spPr/>
        <p:txBody>
          <a:bodyPr>
            <a:normAutofit fontScale="85000" lnSpcReduction="20000"/>
          </a:bodyPr>
          <a:lstStyle/>
          <a:p>
            <a:pPr marL="514350" indent="-514350">
              <a:buFont typeface="+mj-lt"/>
              <a:buAutoNum type="arabicPeriod"/>
            </a:pPr>
            <a:r>
              <a:rPr lang="en-US"/>
              <a:t>Table column 1: Order households from lowest to highest income</a:t>
            </a:r>
          </a:p>
          <a:p>
            <a:pPr marL="514350" indent="-514350">
              <a:buFont typeface="+mj-lt"/>
              <a:buAutoNum type="arabicPeriod"/>
            </a:pPr>
            <a:r>
              <a:rPr lang="en-US"/>
              <a:t>Col 2: </a:t>
            </a:r>
            <a:r>
              <a:rPr lang="en-US" i="1"/>
              <a:t>Cumulative</a:t>
            </a:r>
            <a:r>
              <a:rPr lang="en-US"/>
              <a:t> income </a:t>
            </a:r>
          </a:p>
          <a:p>
            <a:pPr lvl="1"/>
            <a:r>
              <a:rPr lang="en-US"/>
              <a:t>E.g. third line in table is income totaled across 3 poorest individuals</a:t>
            </a:r>
          </a:p>
          <a:p>
            <a:pPr marL="514350" indent="-514350">
              <a:buFont typeface="+mj-lt"/>
              <a:buAutoNum type="arabicPeriod"/>
            </a:pPr>
            <a:r>
              <a:rPr lang="en-US"/>
              <a:t>Col 3: Total income in economy</a:t>
            </a:r>
          </a:p>
          <a:p>
            <a:pPr marL="514350" indent="-514350">
              <a:buFont typeface="+mj-lt"/>
              <a:buAutoNum type="arabicPeriod"/>
            </a:pPr>
            <a:r>
              <a:rPr lang="en-US"/>
              <a:t>Col 4: cumulative </a:t>
            </a:r>
            <a:r>
              <a:rPr lang="en-US" err="1"/>
              <a:t>inc</a:t>
            </a:r>
            <a:r>
              <a:rPr lang="en-US"/>
              <a:t> as % of total </a:t>
            </a:r>
            <a:r>
              <a:rPr lang="en-US" err="1"/>
              <a:t>inc</a:t>
            </a:r>
            <a:r>
              <a:rPr lang="en-US"/>
              <a:t> </a:t>
            </a:r>
          </a:p>
          <a:p>
            <a:pPr lvl="1"/>
            <a:r>
              <a:rPr lang="en-US"/>
              <a:t>= col 2 / col 3 * 100%</a:t>
            </a:r>
          </a:p>
          <a:p>
            <a:pPr marL="514350" indent="-514350">
              <a:buFont typeface="+mj-lt"/>
              <a:buAutoNum type="arabicPeriod"/>
            </a:pPr>
            <a:r>
              <a:rPr lang="en-US"/>
              <a:t>Col 5: Cumulative % of population</a:t>
            </a:r>
          </a:p>
          <a:p>
            <a:pPr lvl="1"/>
            <a:r>
              <a:rPr lang="en-US"/>
              <a:t>E.g. if 20 people, increment by 5%</a:t>
            </a:r>
          </a:p>
          <a:p>
            <a:pPr marL="514350" indent="-514350">
              <a:buFont typeface="+mj-lt"/>
              <a:buAutoNum type="arabicPeriod"/>
            </a:pPr>
            <a:r>
              <a:rPr lang="en-US"/>
              <a:t>Plot: cumulative % of income (y-axis, col 4) against cumulative % of population (x-axis, col 5)</a:t>
            </a:r>
          </a:p>
        </p:txBody>
      </p:sp>
      <p:pic>
        <p:nvPicPr>
          <p:cNvPr id="8" name="Picture 2"/>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823" r="-5" b="-5"/>
          <a:stretch/>
        </p:blipFill>
        <p:spPr>
          <a:xfrm>
            <a:off x="6172200" y="2225354"/>
            <a:ext cx="5181600" cy="3551879"/>
          </a:xfrm>
        </p:spPr>
      </p:pic>
      <p:sp>
        <p:nvSpPr>
          <p:cNvPr id="3" name="Rectangle 2"/>
          <p:cNvSpPr/>
          <p:nvPr/>
        </p:nvSpPr>
        <p:spPr>
          <a:xfrm>
            <a:off x="6304457" y="5960612"/>
            <a:ext cx="5049343" cy="246221"/>
          </a:xfrm>
          <a:prstGeom prst="rect">
            <a:avLst/>
          </a:prstGeom>
        </p:spPr>
        <p:txBody>
          <a:bodyPr wrap="square">
            <a:spAutoFit/>
          </a:bodyPr>
          <a:lstStyle/>
          <a:p>
            <a:pPr>
              <a:spcBef>
                <a:spcPct val="0"/>
              </a:spcBef>
            </a:pPr>
            <a:r>
              <a:rPr lang="en-US" altLang="en-US" sz="1000" i="1">
                <a:latin typeface="Arial" panose="020B0604020202020204" pitchFamily="34" charset="0"/>
              </a:rPr>
              <a:t>Source: </a:t>
            </a:r>
            <a:r>
              <a:rPr lang="en-US" altLang="en-US" sz="1000">
                <a:latin typeface="Arial" panose="020B0604020202020204" pitchFamily="34" charset="0"/>
              </a:rPr>
              <a:t>U.S. Census Bureau, Historical Income Tables, Households, Table H-2.</a:t>
            </a:r>
          </a:p>
        </p:txBody>
      </p:sp>
      <p:cxnSp>
        <p:nvCxnSpPr>
          <p:cNvPr id="9" name="Straight Arrow Connector 8"/>
          <p:cNvCxnSpPr/>
          <p:nvPr/>
        </p:nvCxnSpPr>
        <p:spPr>
          <a:xfrm>
            <a:off x="8351520" y="3063240"/>
            <a:ext cx="28956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21982" y="2408733"/>
            <a:ext cx="2230475" cy="923330"/>
          </a:xfrm>
          <a:prstGeom prst="rect">
            <a:avLst/>
          </a:prstGeom>
          <a:noFill/>
        </p:spPr>
        <p:txBody>
          <a:bodyPr wrap="square" rtlCol="0">
            <a:spAutoFit/>
          </a:bodyPr>
          <a:lstStyle/>
          <a:p>
            <a:r>
              <a:rPr lang="en-US"/>
              <a:t>45-degree line represents absolute equality </a:t>
            </a:r>
          </a:p>
        </p:txBody>
      </p:sp>
    </p:spTree>
    <p:extLst>
      <p:ext uri="{BB962C8B-B14F-4D97-AF65-F5344CB8AC3E}">
        <p14:creationId xmlns:p14="http://schemas.microsoft.com/office/powerpoint/2010/main" val="325393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Extra Practice Problem - Gini</a:t>
            </a:r>
          </a:p>
        </p:txBody>
      </p:sp>
      <p:sp>
        <p:nvSpPr>
          <p:cNvPr id="3" name="Content Placeholder 2"/>
          <p:cNvSpPr>
            <a:spLocks noGrp="1"/>
          </p:cNvSpPr>
          <p:nvPr>
            <p:ph idx="1"/>
          </p:nvPr>
        </p:nvSpPr>
        <p:spPr/>
        <p:txBody>
          <a:bodyPr>
            <a:normAutofit fontScale="85000" lnSpcReduction="20000"/>
          </a:bodyPr>
          <a:lstStyle/>
          <a:p>
            <a:pPr lvl="0"/>
            <a:r>
              <a:rPr lang="en-US"/>
              <a:t>Suppose that there are 5 individuals in the economy and no taxes or transfers. Everyone’s annual income is given in the following table.</a:t>
            </a:r>
          </a:p>
          <a:p>
            <a:pPr lvl="0"/>
            <a:endParaRPr lang="en-US"/>
          </a:p>
          <a:p>
            <a:pPr lvl="0"/>
            <a:endParaRPr lang="en-US"/>
          </a:p>
          <a:p>
            <a:pPr lvl="0"/>
            <a:endParaRPr lang="en-US"/>
          </a:p>
          <a:p>
            <a:pPr lvl="0"/>
            <a:endParaRPr lang="en-US"/>
          </a:p>
          <a:p>
            <a:pPr lvl="0"/>
            <a:endParaRPr lang="en-US"/>
          </a:p>
          <a:p>
            <a:pPr lvl="0"/>
            <a:endParaRPr lang="en-US"/>
          </a:p>
          <a:p>
            <a:pPr marL="514350" indent="-514350">
              <a:buFont typeface="+mj-lt"/>
              <a:buAutoNum type="alphaLcParenR"/>
            </a:pPr>
            <a:r>
              <a:rPr lang="en-US"/>
              <a:t>Plot the Lorenz curve for this economy.  </a:t>
            </a:r>
          </a:p>
          <a:p>
            <a:pPr marL="514350" indent="-514350">
              <a:buFont typeface="+mj-lt"/>
              <a:buAutoNum type="alphaLcParenR"/>
            </a:pPr>
            <a:r>
              <a:rPr lang="en-US"/>
              <a:t>Suppose all incomes rise by 10,000. How does the Gini Index change?  </a:t>
            </a:r>
          </a:p>
          <a:p>
            <a:pPr marL="514350" lvl="0" indent="-514350">
              <a:buFont typeface="+mj-lt"/>
              <a:buAutoNum type="alphaLcParenR"/>
            </a:pPr>
            <a:r>
              <a:rPr lang="en-US"/>
              <a:t>Suppose all incomes rise by 25%. How does the Gini Index change?</a:t>
            </a:r>
          </a:p>
        </p:txBody>
      </p:sp>
      <p:graphicFrame>
        <p:nvGraphicFramePr>
          <p:cNvPr id="9" name="Table 8"/>
          <p:cNvGraphicFramePr>
            <a:graphicFrameLocks noGrp="1"/>
          </p:cNvGraphicFramePr>
          <p:nvPr/>
        </p:nvGraphicFramePr>
        <p:xfrm>
          <a:off x="4011967" y="2676944"/>
          <a:ext cx="3306403" cy="1699420"/>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tblGrid>
              <a:tr h="339884">
                <a:tc>
                  <a:txBody>
                    <a:bodyPr/>
                    <a:lstStyle/>
                    <a:p>
                      <a:pPr marL="0" marR="0" algn="l">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l">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l">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482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E86-5116-4DE0-A2D9-E46A08C9E4CB}"/>
              </a:ext>
            </a:extLst>
          </p:cNvPr>
          <p:cNvSpPr>
            <a:spLocks noGrp="1"/>
          </p:cNvSpPr>
          <p:nvPr>
            <p:ph type="title"/>
          </p:nvPr>
        </p:nvSpPr>
        <p:spPr/>
        <p:txBody>
          <a:bodyPr/>
          <a:lstStyle/>
          <a:p>
            <a:r>
              <a:rPr lang="en-US"/>
              <a:t>Practice Problem a</a:t>
            </a:r>
          </a:p>
        </p:txBody>
      </p:sp>
      <p:graphicFrame>
        <p:nvGraphicFramePr>
          <p:cNvPr id="3" name="Table 2">
            <a:extLst>
              <a:ext uri="{FF2B5EF4-FFF2-40B4-BE49-F238E27FC236}">
                <a16:creationId xmlns:a16="http://schemas.microsoft.com/office/drawing/2014/main" id="{95309AB8-9A82-4B05-AD6C-6BD1E5A6AB39}"/>
              </a:ext>
            </a:extLst>
          </p:cNvPr>
          <p:cNvGraphicFramePr>
            <a:graphicFrameLocks noGrp="1"/>
          </p:cNvGraphicFramePr>
          <p:nvPr/>
        </p:nvGraphicFramePr>
        <p:xfrm>
          <a:off x="1017604" y="1690688"/>
          <a:ext cx="10156791" cy="2039304"/>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gridCol w="1712597">
                  <a:extLst>
                    <a:ext uri="{9D8B030D-6E8A-4147-A177-3AD203B41FA5}">
                      <a16:colId xmlns:a16="http://schemas.microsoft.com/office/drawing/2014/main" val="3189763108"/>
                    </a:ext>
                  </a:extLst>
                </a:gridCol>
                <a:gridCol w="1712597">
                  <a:extLst>
                    <a:ext uri="{9D8B030D-6E8A-4147-A177-3AD203B41FA5}">
                      <a16:colId xmlns:a16="http://schemas.microsoft.com/office/drawing/2014/main" val="3640055963"/>
                    </a:ext>
                  </a:extLst>
                </a:gridCol>
                <a:gridCol w="1712597">
                  <a:extLst>
                    <a:ext uri="{9D8B030D-6E8A-4147-A177-3AD203B41FA5}">
                      <a16:colId xmlns:a16="http://schemas.microsoft.com/office/drawing/2014/main" val="485270317"/>
                    </a:ext>
                  </a:extLst>
                </a:gridCol>
                <a:gridCol w="1712597">
                  <a:extLst>
                    <a:ext uri="{9D8B030D-6E8A-4147-A177-3AD203B41FA5}">
                      <a16:colId xmlns:a16="http://schemas.microsoft.com/office/drawing/2014/main" val="1813829038"/>
                    </a:ext>
                  </a:extLst>
                </a:gridCol>
              </a:tblGrid>
              <a:tr h="339884">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(1)</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(2)</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(3)</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(4)</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(5)</a:t>
                      </a:r>
                    </a:p>
                  </a:txBody>
                  <a:tcPr marL="68580" marR="68580" marT="0" marB="0"/>
                </a:tc>
                <a:extLst>
                  <a:ext uri="{0D108BD9-81ED-4DB2-BD59-A6C34878D82A}">
                    <a16:rowId xmlns:a16="http://schemas.microsoft.com/office/drawing/2014/main" val="1851344875"/>
                  </a:ext>
                </a:extLst>
              </a:tr>
              <a:tr h="339884">
                <a:tc>
                  <a:txBody>
                    <a:bodyPr/>
                    <a:lstStyle/>
                    <a:p>
                      <a:pPr marL="0" marR="0" algn="just">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83237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3079</Words>
  <Application>Microsoft Office PowerPoint</Application>
  <PresentationFormat>Widescreen</PresentationFormat>
  <Paragraphs>544</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 Math</vt:lpstr>
      <vt:lpstr>Times New Roman</vt:lpstr>
      <vt:lpstr>Trirong</vt:lpstr>
      <vt:lpstr>1_Office Theme</vt:lpstr>
      <vt:lpstr>Section #3: Inequality</vt:lpstr>
      <vt:lpstr>Outline</vt:lpstr>
      <vt:lpstr>Measures of Inequality and Gini Index</vt:lpstr>
      <vt:lpstr>Quick review: Measures of Inequality</vt:lpstr>
      <vt:lpstr>PowerPoint Presentation</vt:lpstr>
      <vt:lpstr>Calculating the Gini Coefficient: A/(A+B)</vt:lpstr>
      <vt:lpstr>How to make a Lorenz Curve</vt:lpstr>
      <vt:lpstr>Extra Practice Problem - Gini</vt:lpstr>
      <vt:lpstr>Practice Problem a</vt:lpstr>
      <vt:lpstr>Practice Problem a</vt:lpstr>
      <vt:lpstr>Practice Problem a</vt:lpstr>
      <vt:lpstr>Practice Problem b</vt:lpstr>
      <vt:lpstr>Practice Problem </vt:lpstr>
      <vt:lpstr>Practice Problem </vt:lpstr>
      <vt:lpstr>Practice Problem c</vt:lpstr>
      <vt:lpstr>Practice Problem </vt:lpstr>
      <vt:lpstr>Practice Problem </vt:lpstr>
      <vt:lpstr>Extra Practice Problem - Gini</vt:lpstr>
      <vt:lpstr>Extra Practice Problem – Gini</vt:lpstr>
      <vt:lpstr>Extra Practice Problem - Gini</vt:lpstr>
      <vt:lpstr>Extra Practice Problem - Gini</vt:lpstr>
      <vt:lpstr>Supply-demand framework </vt:lpstr>
      <vt:lpstr>“Education-Technology Race” Model</vt:lpstr>
      <vt:lpstr>Supply and demand framework: big picture</vt:lpstr>
      <vt:lpstr>Supply and demand framework: big picture</vt:lpstr>
      <vt:lpstr>Aside on “skill” terminology </vt:lpstr>
      <vt:lpstr>Two Key Trends</vt:lpstr>
      <vt:lpstr>Skill-biased technological changes: examples</vt:lpstr>
      <vt:lpstr>Supply: Decelerating Supply of Education</vt:lpstr>
      <vt:lpstr>Race between Education and Technology</vt:lpstr>
      <vt:lpstr>Take-Aways</vt:lpstr>
      <vt:lpstr>Extras</vt:lpstr>
      <vt:lpstr>Human capital vs. signaling models of returns to education</vt:lpstr>
      <vt:lpstr>Evidence: Human capital</vt:lpstr>
      <vt:lpstr>Example: signaling model setup</vt:lpstr>
      <vt:lpstr>Example: signaling model prediction</vt:lpstr>
      <vt:lpstr>College-going trends differ for women</vt:lpstr>
      <vt:lpstr>Labor force participation rates  by gender</vt:lpstr>
      <vt:lpstr>When do SD predictions deviate from reality?</vt:lpstr>
      <vt:lpstr>Supply-demand-institutions (SDI) framework</vt:lpstr>
      <vt:lpstr>Which “institutions” might influence wage inequality?</vt:lpstr>
      <vt:lpstr>With all of these factors, things are quite complex!</vt:lpstr>
      <vt:lpstr>How might unions reduce wage inequality?</vt:lpstr>
      <vt:lpstr>Unions and inequality: evidence</vt:lpstr>
      <vt:lpstr>PowerPoint Presentation</vt:lpstr>
      <vt:lpstr>Unions membership more beneficial for lower-education individuals</vt:lpstr>
      <vt:lpstr>Union membership slightly more beneficial for racial minorities</vt:lpstr>
      <vt:lpstr>PowerPoint Presentation</vt:lpstr>
      <vt:lpstr>Why raising the minimum wage might not reduce wage inequality?</vt:lpstr>
      <vt:lpstr>How might raising the minimum wage reduce wage inequality?</vt:lpstr>
      <vt:lpstr>Minimum wage and inequality: evidence</vt:lpstr>
      <vt:lpstr>Lower-tail inequality (50/10)</vt:lpstr>
      <vt:lpstr>Upper-tail inequality (90/50)</vt:lpstr>
      <vt:lpstr>Min wage raises wages at the bottom of the income distribution</vt:lpstr>
      <vt:lpstr>Slightly moreso for women</vt:lpstr>
      <vt:lpstr>Expansion of min wage in 1967 reduced the black-white earnings gap</vt:lpstr>
      <vt:lpstr>Earnings increased more for black workers</vt:lpstr>
      <vt:lpstr>No effect on employment (or hours worked)</vt:lpstr>
      <vt:lpstr>Reform reduced racial wage inequality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DWL Measurement and Tax Incidence</dc:title>
  <dc:creator>Sachs, Rebecca Marqusee</dc:creator>
  <cp:lastModifiedBy>Pukelis, Kelsey</cp:lastModifiedBy>
  <cp:revision>7</cp:revision>
  <cp:lastPrinted>2018-02-02T14:17:11Z</cp:lastPrinted>
  <dcterms:created xsi:type="dcterms:W3CDTF">2018-02-01T15:18:09Z</dcterms:created>
  <dcterms:modified xsi:type="dcterms:W3CDTF">2023-03-14T00:29:35Z</dcterms:modified>
</cp:coreProperties>
</file>