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46"/>
  </p:notesMasterIdLst>
  <p:sldIdLst>
    <p:sldId id="567" r:id="rId2"/>
    <p:sldId id="680" r:id="rId3"/>
    <p:sldId id="707" r:id="rId4"/>
    <p:sldId id="702" r:id="rId5"/>
    <p:sldId id="705" r:id="rId6"/>
    <p:sldId id="728" r:id="rId7"/>
    <p:sldId id="425" r:id="rId8"/>
    <p:sldId id="729" r:id="rId9"/>
    <p:sldId id="434" r:id="rId10"/>
    <p:sldId id="727" r:id="rId11"/>
    <p:sldId id="731" r:id="rId12"/>
    <p:sldId id="435" r:id="rId13"/>
    <p:sldId id="730" r:id="rId14"/>
    <p:sldId id="726" r:id="rId15"/>
    <p:sldId id="725" r:id="rId16"/>
    <p:sldId id="708" r:id="rId17"/>
    <p:sldId id="736" r:id="rId18"/>
    <p:sldId id="737" r:id="rId19"/>
    <p:sldId id="712" r:id="rId20"/>
    <p:sldId id="738" r:id="rId21"/>
    <p:sldId id="739" r:id="rId22"/>
    <p:sldId id="709" r:id="rId23"/>
    <p:sldId id="741" r:id="rId24"/>
    <p:sldId id="742" r:id="rId25"/>
    <p:sldId id="715" r:id="rId26"/>
    <p:sldId id="743" r:id="rId27"/>
    <p:sldId id="716" r:id="rId28"/>
    <p:sldId id="733" r:id="rId29"/>
    <p:sldId id="744" r:id="rId30"/>
    <p:sldId id="734" r:id="rId31"/>
    <p:sldId id="717" r:id="rId32"/>
    <p:sldId id="745" r:id="rId33"/>
    <p:sldId id="721" r:id="rId34"/>
    <p:sldId id="719" r:id="rId35"/>
    <p:sldId id="722" r:id="rId36"/>
    <p:sldId id="754" r:id="rId37"/>
    <p:sldId id="749" r:id="rId38"/>
    <p:sldId id="747" r:id="rId39"/>
    <p:sldId id="750" r:id="rId40"/>
    <p:sldId id="751" r:id="rId41"/>
    <p:sldId id="752" r:id="rId42"/>
    <p:sldId id="753" r:id="rId43"/>
    <p:sldId id="748" r:id="rId44"/>
    <p:sldId id="732"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7ACFC7E-2D52-4A27-B988-1ABDC2363392}" v="138" dt="2022-03-11T00:03:27.11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098"/>
    <p:restoredTop sz="94639"/>
  </p:normalViewPr>
  <p:slideViewPr>
    <p:cSldViewPr snapToGrid="0" snapToObjects="1">
      <p:cViewPr varScale="1">
        <p:scale>
          <a:sx n="105" d="100"/>
          <a:sy n="105" d="100"/>
        </p:scale>
        <p:origin x="36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51" Type="http://schemas.microsoft.com/office/2015/10/relationships/revisionInfo" Target="revisionInfo.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99E826-3081-5D44-BEB6-7BF33BBC74DC}" type="datetimeFigureOut">
              <a:rPr lang="en-US" smtClean="0"/>
              <a:t>3/13/2023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423077-DF82-9342-A42B-FFD4CA3CC9CE}" type="slidenum">
              <a:rPr lang="en-US" smtClean="0"/>
              <a:t>‹#›</a:t>
            </a:fld>
            <a:endParaRPr lang="en-US"/>
          </a:p>
        </p:txBody>
      </p:sp>
    </p:spTree>
    <p:extLst>
      <p:ext uri="{BB962C8B-B14F-4D97-AF65-F5344CB8AC3E}">
        <p14:creationId xmlns:p14="http://schemas.microsoft.com/office/powerpoint/2010/main" val="6292010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423077-DF82-9342-A42B-FFD4CA3CC9CE}" type="slidenum">
              <a:rPr lang="en-US" smtClean="0"/>
              <a:t>43</a:t>
            </a:fld>
            <a:endParaRPr lang="en-US"/>
          </a:p>
        </p:txBody>
      </p:sp>
    </p:spTree>
    <p:extLst>
      <p:ext uri="{BB962C8B-B14F-4D97-AF65-F5344CB8AC3E}">
        <p14:creationId xmlns:p14="http://schemas.microsoft.com/office/powerpoint/2010/main" val="41185228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F0E5C-49EC-4152-A9E9-B71EF8D2664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81C3493-1F61-40B5-B543-FA7F5F13AE8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57A70D3-01E8-4D65-80CF-0E42282C699B}"/>
              </a:ext>
            </a:extLst>
          </p:cNvPr>
          <p:cNvSpPr>
            <a:spLocks noGrp="1"/>
          </p:cNvSpPr>
          <p:nvPr>
            <p:ph type="dt" sz="half" idx="10"/>
          </p:nvPr>
        </p:nvSpPr>
        <p:spPr/>
        <p:txBody>
          <a:bodyPr/>
          <a:lstStyle/>
          <a:p>
            <a:r>
              <a:rPr lang="en-US"/>
              <a:t>2/17/17</a:t>
            </a:r>
          </a:p>
        </p:txBody>
      </p:sp>
      <p:sp>
        <p:nvSpPr>
          <p:cNvPr id="5" name="Footer Placeholder 4">
            <a:extLst>
              <a:ext uri="{FF2B5EF4-FFF2-40B4-BE49-F238E27FC236}">
                <a16:creationId xmlns:a16="http://schemas.microsoft.com/office/drawing/2014/main" id="{88326790-F352-4C7F-A5B0-15322D0248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4CF6B5-5E22-44A2-AA4D-F621B5C7AD71}"/>
              </a:ext>
            </a:extLst>
          </p:cNvPr>
          <p:cNvSpPr>
            <a:spLocks noGrp="1"/>
          </p:cNvSpPr>
          <p:nvPr>
            <p:ph type="sldNum" sz="quarter" idx="12"/>
          </p:nvPr>
        </p:nvSpPr>
        <p:spPr/>
        <p:txBody>
          <a:bodyPr/>
          <a:lstStyle/>
          <a:p>
            <a:fld id="{FB00BB39-BFBA-8A45-A286-EACC7725FCB0}" type="slidenum">
              <a:rPr lang="en-US" smtClean="0"/>
              <a:t>‹#›</a:t>
            </a:fld>
            <a:endParaRPr lang="en-US"/>
          </a:p>
        </p:txBody>
      </p:sp>
    </p:spTree>
    <p:extLst>
      <p:ext uri="{BB962C8B-B14F-4D97-AF65-F5344CB8AC3E}">
        <p14:creationId xmlns:p14="http://schemas.microsoft.com/office/powerpoint/2010/main" val="41944089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D7571-4EDF-46A6-9DEC-74BA4290AD1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7628B6C-6B46-4868-A45A-104CFB1C8B6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19CFD4B-BCD4-4565-B230-48D9A53D1B72}"/>
              </a:ext>
            </a:extLst>
          </p:cNvPr>
          <p:cNvSpPr>
            <a:spLocks noGrp="1"/>
          </p:cNvSpPr>
          <p:nvPr>
            <p:ph type="dt" sz="half" idx="10"/>
          </p:nvPr>
        </p:nvSpPr>
        <p:spPr/>
        <p:txBody>
          <a:bodyPr/>
          <a:lstStyle/>
          <a:p>
            <a:r>
              <a:rPr lang="en-US"/>
              <a:t>2/17/17</a:t>
            </a:r>
          </a:p>
        </p:txBody>
      </p:sp>
      <p:sp>
        <p:nvSpPr>
          <p:cNvPr id="5" name="Footer Placeholder 4">
            <a:extLst>
              <a:ext uri="{FF2B5EF4-FFF2-40B4-BE49-F238E27FC236}">
                <a16:creationId xmlns:a16="http://schemas.microsoft.com/office/drawing/2014/main" id="{8BDCFF3F-86EB-455B-B7AE-0968865E04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EEB902-8246-4D31-830D-098B87B8115A}"/>
              </a:ext>
            </a:extLst>
          </p:cNvPr>
          <p:cNvSpPr>
            <a:spLocks noGrp="1"/>
          </p:cNvSpPr>
          <p:nvPr>
            <p:ph type="sldNum" sz="quarter" idx="12"/>
          </p:nvPr>
        </p:nvSpPr>
        <p:spPr/>
        <p:txBody>
          <a:bodyPr/>
          <a:lstStyle/>
          <a:p>
            <a:fld id="{FB00BB39-BFBA-8A45-A286-EACC7725FCB0}" type="slidenum">
              <a:rPr lang="en-US" smtClean="0"/>
              <a:t>‹#›</a:t>
            </a:fld>
            <a:endParaRPr lang="en-US"/>
          </a:p>
        </p:txBody>
      </p:sp>
    </p:spTree>
    <p:extLst>
      <p:ext uri="{BB962C8B-B14F-4D97-AF65-F5344CB8AC3E}">
        <p14:creationId xmlns:p14="http://schemas.microsoft.com/office/powerpoint/2010/main" val="34843740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75A2630-CFF0-41D2-B272-221D279682E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D0AAF21-CF2E-4A0D-A9FC-A6A0839308E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571E01-5924-40BC-9FF0-A46F49CC49D3}"/>
              </a:ext>
            </a:extLst>
          </p:cNvPr>
          <p:cNvSpPr>
            <a:spLocks noGrp="1"/>
          </p:cNvSpPr>
          <p:nvPr>
            <p:ph type="dt" sz="half" idx="10"/>
          </p:nvPr>
        </p:nvSpPr>
        <p:spPr/>
        <p:txBody>
          <a:bodyPr/>
          <a:lstStyle/>
          <a:p>
            <a:r>
              <a:rPr lang="en-US"/>
              <a:t>2/17/17</a:t>
            </a:r>
          </a:p>
        </p:txBody>
      </p:sp>
      <p:sp>
        <p:nvSpPr>
          <p:cNvPr id="5" name="Footer Placeholder 4">
            <a:extLst>
              <a:ext uri="{FF2B5EF4-FFF2-40B4-BE49-F238E27FC236}">
                <a16:creationId xmlns:a16="http://schemas.microsoft.com/office/drawing/2014/main" id="{1EF530F1-05C7-4E9B-9F20-900F04F7D7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824DD5-CAE4-4B1B-A77C-474BE0139E6A}"/>
              </a:ext>
            </a:extLst>
          </p:cNvPr>
          <p:cNvSpPr>
            <a:spLocks noGrp="1"/>
          </p:cNvSpPr>
          <p:nvPr>
            <p:ph type="sldNum" sz="quarter" idx="12"/>
          </p:nvPr>
        </p:nvSpPr>
        <p:spPr/>
        <p:txBody>
          <a:bodyPr/>
          <a:lstStyle/>
          <a:p>
            <a:fld id="{FB00BB39-BFBA-8A45-A286-EACC7725FCB0}" type="slidenum">
              <a:rPr lang="en-US" smtClean="0"/>
              <a:t>‹#›</a:t>
            </a:fld>
            <a:endParaRPr lang="en-US"/>
          </a:p>
        </p:txBody>
      </p:sp>
    </p:spTree>
    <p:extLst>
      <p:ext uri="{BB962C8B-B14F-4D97-AF65-F5344CB8AC3E}">
        <p14:creationId xmlns:p14="http://schemas.microsoft.com/office/powerpoint/2010/main" val="9659054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3CE06-F6CD-422C-8769-3BC43D49EDC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A7766D1-BBE2-4730-8B18-8DFB408F8EA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5F3B20E-4B6E-41AC-B99B-8101E39A7277}"/>
              </a:ext>
            </a:extLst>
          </p:cNvPr>
          <p:cNvSpPr>
            <a:spLocks noGrp="1"/>
          </p:cNvSpPr>
          <p:nvPr>
            <p:ph type="dt" sz="half" idx="10"/>
          </p:nvPr>
        </p:nvSpPr>
        <p:spPr/>
        <p:txBody>
          <a:bodyPr/>
          <a:lstStyle/>
          <a:p>
            <a:r>
              <a:rPr lang="en-US"/>
              <a:t>2/17/17</a:t>
            </a:r>
          </a:p>
        </p:txBody>
      </p:sp>
      <p:sp>
        <p:nvSpPr>
          <p:cNvPr id="5" name="Footer Placeholder 4">
            <a:extLst>
              <a:ext uri="{FF2B5EF4-FFF2-40B4-BE49-F238E27FC236}">
                <a16:creationId xmlns:a16="http://schemas.microsoft.com/office/drawing/2014/main" id="{2345555F-A84D-42F5-94A2-F892D9D6F23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4EBD2E-342F-48D9-8D55-7B6B3D1AE106}"/>
              </a:ext>
            </a:extLst>
          </p:cNvPr>
          <p:cNvSpPr>
            <a:spLocks noGrp="1"/>
          </p:cNvSpPr>
          <p:nvPr>
            <p:ph type="sldNum" sz="quarter" idx="12"/>
          </p:nvPr>
        </p:nvSpPr>
        <p:spPr/>
        <p:txBody>
          <a:bodyPr/>
          <a:lstStyle/>
          <a:p>
            <a:fld id="{FB00BB39-BFBA-8A45-A286-EACC7725FCB0}" type="slidenum">
              <a:rPr lang="en-US" smtClean="0"/>
              <a:t>‹#›</a:t>
            </a:fld>
            <a:endParaRPr lang="en-US"/>
          </a:p>
        </p:txBody>
      </p:sp>
    </p:spTree>
    <p:extLst>
      <p:ext uri="{BB962C8B-B14F-4D97-AF65-F5344CB8AC3E}">
        <p14:creationId xmlns:p14="http://schemas.microsoft.com/office/powerpoint/2010/main" val="21431290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FC388-7824-48D1-9AF0-E139AD3ACD5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A2FE4D7-7861-432C-95BD-341F7B58E9F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C823FDF-9E7B-462D-A3A8-23F4BEDC51C3}"/>
              </a:ext>
            </a:extLst>
          </p:cNvPr>
          <p:cNvSpPr>
            <a:spLocks noGrp="1"/>
          </p:cNvSpPr>
          <p:nvPr>
            <p:ph type="dt" sz="half" idx="10"/>
          </p:nvPr>
        </p:nvSpPr>
        <p:spPr/>
        <p:txBody>
          <a:bodyPr/>
          <a:lstStyle/>
          <a:p>
            <a:r>
              <a:rPr lang="en-US"/>
              <a:t>2/17/17</a:t>
            </a:r>
          </a:p>
        </p:txBody>
      </p:sp>
      <p:sp>
        <p:nvSpPr>
          <p:cNvPr id="5" name="Footer Placeholder 4">
            <a:extLst>
              <a:ext uri="{FF2B5EF4-FFF2-40B4-BE49-F238E27FC236}">
                <a16:creationId xmlns:a16="http://schemas.microsoft.com/office/drawing/2014/main" id="{793B352A-595D-4CD3-A226-CAE595B943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09A8C0-F5D5-4ADD-A952-6F4A2073A127}"/>
              </a:ext>
            </a:extLst>
          </p:cNvPr>
          <p:cNvSpPr>
            <a:spLocks noGrp="1"/>
          </p:cNvSpPr>
          <p:nvPr>
            <p:ph type="sldNum" sz="quarter" idx="12"/>
          </p:nvPr>
        </p:nvSpPr>
        <p:spPr/>
        <p:txBody>
          <a:bodyPr/>
          <a:lstStyle/>
          <a:p>
            <a:fld id="{FB00BB39-BFBA-8A45-A286-EACC7725FCB0}" type="slidenum">
              <a:rPr lang="en-US" smtClean="0"/>
              <a:t>‹#›</a:t>
            </a:fld>
            <a:endParaRPr lang="en-US"/>
          </a:p>
        </p:txBody>
      </p:sp>
    </p:spTree>
    <p:extLst>
      <p:ext uri="{BB962C8B-B14F-4D97-AF65-F5344CB8AC3E}">
        <p14:creationId xmlns:p14="http://schemas.microsoft.com/office/powerpoint/2010/main" val="42272425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D40047-440A-45E4-9D4C-C1256BFDC51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581095D-A92B-4C8C-8CED-4B0AF517852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E2BF212-1E0F-4675-A9E4-E2BF4443AFD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A100129-12B0-452F-B60B-8D6242F6DAB2}"/>
              </a:ext>
            </a:extLst>
          </p:cNvPr>
          <p:cNvSpPr>
            <a:spLocks noGrp="1"/>
          </p:cNvSpPr>
          <p:nvPr>
            <p:ph type="dt" sz="half" idx="10"/>
          </p:nvPr>
        </p:nvSpPr>
        <p:spPr/>
        <p:txBody>
          <a:bodyPr/>
          <a:lstStyle/>
          <a:p>
            <a:r>
              <a:rPr lang="en-US"/>
              <a:t>2/17/17</a:t>
            </a:r>
          </a:p>
        </p:txBody>
      </p:sp>
      <p:sp>
        <p:nvSpPr>
          <p:cNvPr id="6" name="Footer Placeholder 5">
            <a:extLst>
              <a:ext uri="{FF2B5EF4-FFF2-40B4-BE49-F238E27FC236}">
                <a16:creationId xmlns:a16="http://schemas.microsoft.com/office/drawing/2014/main" id="{C5D56D7E-CCC8-486A-B642-398F7D4639F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49EB637-E87B-4953-919B-B37DA3E06142}"/>
              </a:ext>
            </a:extLst>
          </p:cNvPr>
          <p:cNvSpPr>
            <a:spLocks noGrp="1"/>
          </p:cNvSpPr>
          <p:nvPr>
            <p:ph type="sldNum" sz="quarter" idx="12"/>
          </p:nvPr>
        </p:nvSpPr>
        <p:spPr/>
        <p:txBody>
          <a:bodyPr/>
          <a:lstStyle/>
          <a:p>
            <a:fld id="{FB00BB39-BFBA-8A45-A286-EACC7725FCB0}" type="slidenum">
              <a:rPr lang="en-US" smtClean="0"/>
              <a:t>‹#›</a:t>
            </a:fld>
            <a:endParaRPr lang="en-US"/>
          </a:p>
        </p:txBody>
      </p:sp>
    </p:spTree>
    <p:extLst>
      <p:ext uri="{BB962C8B-B14F-4D97-AF65-F5344CB8AC3E}">
        <p14:creationId xmlns:p14="http://schemas.microsoft.com/office/powerpoint/2010/main" val="33269717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FA44D7-619A-4880-B277-253F4D790FE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A0FA776-CF88-4D04-B73D-985337FB3C3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66E696-9C14-42B2-8C60-61E11CAA10B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1F6DCF3-7CAF-4637-8C2F-D51DF6351A4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289D7BE-AC45-4D6A-9A4B-F4865387012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18B8442-B0E1-4B00-A97C-40BDCFAD12E7}"/>
              </a:ext>
            </a:extLst>
          </p:cNvPr>
          <p:cNvSpPr>
            <a:spLocks noGrp="1"/>
          </p:cNvSpPr>
          <p:nvPr>
            <p:ph type="dt" sz="half" idx="10"/>
          </p:nvPr>
        </p:nvSpPr>
        <p:spPr/>
        <p:txBody>
          <a:bodyPr/>
          <a:lstStyle/>
          <a:p>
            <a:r>
              <a:rPr lang="en-US"/>
              <a:t>2/17/17</a:t>
            </a:r>
          </a:p>
        </p:txBody>
      </p:sp>
      <p:sp>
        <p:nvSpPr>
          <p:cNvPr id="8" name="Footer Placeholder 7">
            <a:extLst>
              <a:ext uri="{FF2B5EF4-FFF2-40B4-BE49-F238E27FC236}">
                <a16:creationId xmlns:a16="http://schemas.microsoft.com/office/drawing/2014/main" id="{70D7EDD4-AB0A-4659-B49D-535A5B5D94D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2698732-B7AA-467D-B1B1-CD33C1504F51}"/>
              </a:ext>
            </a:extLst>
          </p:cNvPr>
          <p:cNvSpPr>
            <a:spLocks noGrp="1"/>
          </p:cNvSpPr>
          <p:nvPr>
            <p:ph type="sldNum" sz="quarter" idx="12"/>
          </p:nvPr>
        </p:nvSpPr>
        <p:spPr/>
        <p:txBody>
          <a:bodyPr/>
          <a:lstStyle/>
          <a:p>
            <a:fld id="{FB00BB39-BFBA-8A45-A286-EACC7725FCB0}" type="slidenum">
              <a:rPr lang="en-US" smtClean="0"/>
              <a:t>‹#›</a:t>
            </a:fld>
            <a:endParaRPr lang="en-US"/>
          </a:p>
        </p:txBody>
      </p:sp>
    </p:spTree>
    <p:extLst>
      <p:ext uri="{BB962C8B-B14F-4D97-AF65-F5344CB8AC3E}">
        <p14:creationId xmlns:p14="http://schemas.microsoft.com/office/powerpoint/2010/main" val="12048185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FB08A-3200-4963-902D-5E3B398BEA4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F883CB4-8F0B-494C-96A7-CE6E559D5053}"/>
              </a:ext>
            </a:extLst>
          </p:cNvPr>
          <p:cNvSpPr>
            <a:spLocks noGrp="1"/>
          </p:cNvSpPr>
          <p:nvPr>
            <p:ph type="dt" sz="half" idx="10"/>
          </p:nvPr>
        </p:nvSpPr>
        <p:spPr/>
        <p:txBody>
          <a:bodyPr/>
          <a:lstStyle/>
          <a:p>
            <a:r>
              <a:rPr lang="en-US"/>
              <a:t>2/17/17</a:t>
            </a:r>
          </a:p>
        </p:txBody>
      </p:sp>
      <p:sp>
        <p:nvSpPr>
          <p:cNvPr id="4" name="Footer Placeholder 3">
            <a:extLst>
              <a:ext uri="{FF2B5EF4-FFF2-40B4-BE49-F238E27FC236}">
                <a16:creationId xmlns:a16="http://schemas.microsoft.com/office/drawing/2014/main" id="{5304A4CD-F6AA-4F50-8557-D7BA7A1AC47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6B47C63-A699-4089-8742-EB036862B1E1}"/>
              </a:ext>
            </a:extLst>
          </p:cNvPr>
          <p:cNvSpPr>
            <a:spLocks noGrp="1"/>
          </p:cNvSpPr>
          <p:nvPr>
            <p:ph type="sldNum" sz="quarter" idx="12"/>
          </p:nvPr>
        </p:nvSpPr>
        <p:spPr/>
        <p:txBody>
          <a:bodyPr/>
          <a:lstStyle/>
          <a:p>
            <a:fld id="{FB00BB39-BFBA-8A45-A286-EACC7725FCB0}" type="slidenum">
              <a:rPr lang="en-US" smtClean="0"/>
              <a:t>‹#›</a:t>
            </a:fld>
            <a:endParaRPr lang="en-US"/>
          </a:p>
        </p:txBody>
      </p:sp>
    </p:spTree>
    <p:extLst>
      <p:ext uri="{BB962C8B-B14F-4D97-AF65-F5344CB8AC3E}">
        <p14:creationId xmlns:p14="http://schemas.microsoft.com/office/powerpoint/2010/main" val="25172424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1DD529-90E9-4584-BFF5-E8AAA2B4CD8D}"/>
              </a:ext>
            </a:extLst>
          </p:cNvPr>
          <p:cNvSpPr>
            <a:spLocks noGrp="1"/>
          </p:cNvSpPr>
          <p:nvPr>
            <p:ph type="dt" sz="half" idx="10"/>
          </p:nvPr>
        </p:nvSpPr>
        <p:spPr/>
        <p:txBody>
          <a:bodyPr/>
          <a:lstStyle/>
          <a:p>
            <a:r>
              <a:rPr lang="en-US"/>
              <a:t>2/17/17</a:t>
            </a:r>
          </a:p>
        </p:txBody>
      </p:sp>
      <p:sp>
        <p:nvSpPr>
          <p:cNvPr id="3" name="Footer Placeholder 2">
            <a:extLst>
              <a:ext uri="{FF2B5EF4-FFF2-40B4-BE49-F238E27FC236}">
                <a16:creationId xmlns:a16="http://schemas.microsoft.com/office/drawing/2014/main" id="{5940D051-DA14-4EFA-84A2-A9579FA1866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F85C21F-D017-47BF-AF2F-DE31FF0B6FB4}"/>
              </a:ext>
            </a:extLst>
          </p:cNvPr>
          <p:cNvSpPr>
            <a:spLocks noGrp="1"/>
          </p:cNvSpPr>
          <p:nvPr>
            <p:ph type="sldNum" sz="quarter" idx="12"/>
          </p:nvPr>
        </p:nvSpPr>
        <p:spPr/>
        <p:txBody>
          <a:bodyPr/>
          <a:lstStyle/>
          <a:p>
            <a:fld id="{FB00BB39-BFBA-8A45-A286-EACC7725FCB0}" type="slidenum">
              <a:rPr lang="en-US" smtClean="0"/>
              <a:t>‹#›</a:t>
            </a:fld>
            <a:endParaRPr lang="en-US"/>
          </a:p>
        </p:txBody>
      </p:sp>
    </p:spTree>
    <p:extLst>
      <p:ext uri="{BB962C8B-B14F-4D97-AF65-F5344CB8AC3E}">
        <p14:creationId xmlns:p14="http://schemas.microsoft.com/office/powerpoint/2010/main" val="24063484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B67040-6A6A-439D-A5DD-3D3948BE35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9D0BAFF-8F17-48AB-8199-E1A96C4E3BE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4903EC0-E320-4F0E-8874-BE0F423AD1F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E9525CB-4182-4597-BBF7-B0BD8D40A86D}"/>
              </a:ext>
            </a:extLst>
          </p:cNvPr>
          <p:cNvSpPr>
            <a:spLocks noGrp="1"/>
          </p:cNvSpPr>
          <p:nvPr>
            <p:ph type="dt" sz="half" idx="10"/>
          </p:nvPr>
        </p:nvSpPr>
        <p:spPr/>
        <p:txBody>
          <a:bodyPr/>
          <a:lstStyle/>
          <a:p>
            <a:r>
              <a:rPr lang="en-US"/>
              <a:t>2/17/17</a:t>
            </a:r>
          </a:p>
        </p:txBody>
      </p:sp>
      <p:sp>
        <p:nvSpPr>
          <p:cNvPr id="6" name="Footer Placeholder 5">
            <a:extLst>
              <a:ext uri="{FF2B5EF4-FFF2-40B4-BE49-F238E27FC236}">
                <a16:creationId xmlns:a16="http://schemas.microsoft.com/office/drawing/2014/main" id="{0E8F00FB-F345-4F65-B269-BC7B9654943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BD3113-7038-460A-A8AD-432B37B558C6}"/>
              </a:ext>
            </a:extLst>
          </p:cNvPr>
          <p:cNvSpPr>
            <a:spLocks noGrp="1"/>
          </p:cNvSpPr>
          <p:nvPr>
            <p:ph type="sldNum" sz="quarter" idx="12"/>
          </p:nvPr>
        </p:nvSpPr>
        <p:spPr/>
        <p:txBody>
          <a:bodyPr/>
          <a:lstStyle/>
          <a:p>
            <a:fld id="{FB00BB39-BFBA-8A45-A286-EACC7725FCB0}" type="slidenum">
              <a:rPr lang="en-US" smtClean="0"/>
              <a:t>‹#›</a:t>
            </a:fld>
            <a:endParaRPr lang="en-US"/>
          </a:p>
        </p:txBody>
      </p:sp>
    </p:spTree>
    <p:extLst>
      <p:ext uri="{BB962C8B-B14F-4D97-AF65-F5344CB8AC3E}">
        <p14:creationId xmlns:p14="http://schemas.microsoft.com/office/powerpoint/2010/main" val="6997486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7694B-83AB-44DD-8586-ED6F6A4F6A7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CB4AC0C-40D8-40FE-9DDB-708F122201E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3DE699D-7460-4121-A363-973DF8294F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EF4CBC-BE17-4732-A126-DFD02CC618B4}"/>
              </a:ext>
            </a:extLst>
          </p:cNvPr>
          <p:cNvSpPr>
            <a:spLocks noGrp="1"/>
          </p:cNvSpPr>
          <p:nvPr>
            <p:ph type="dt" sz="half" idx="10"/>
          </p:nvPr>
        </p:nvSpPr>
        <p:spPr/>
        <p:txBody>
          <a:bodyPr/>
          <a:lstStyle/>
          <a:p>
            <a:r>
              <a:rPr lang="en-US"/>
              <a:t>2/17/17</a:t>
            </a:r>
          </a:p>
        </p:txBody>
      </p:sp>
      <p:sp>
        <p:nvSpPr>
          <p:cNvPr id="6" name="Footer Placeholder 5">
            <a:extLst>
              <a:ext uri="{FF2B5EF4-FFF2-40B4-BE49-F238E27FC236}">
                <a16:creationId xmlns:a16="http://schemas.microsoft.com/office/drawing/2014/main" id="{99A15175-1843-4294-8A21-99AE55CC405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B353CF7-B220-46AD-8A56-724CFEBFD08C}"/>
              </a:ext>
            </a:extLst>
          </p:cNvPr>
          <p:cNvSpPr>
            <a:spLocks noGrp="1"/>
          </p:cNvSpPr>
          <p:nvPr>
            <p:ph type="sldNum" sz="quarter" idx="12"/>
          </p:nvPr>
        </p:nvSpPr>
        <p:spPr/>
        <p:txBody>
          <a:bodyPr/>
          <a:lstStyle/>
          <a:p>
            <a:fld id="{FB00BB39-BFBA-8A45-A286-EACC7725FCB0}" type="slidenum">
              <a:rPr lang="en-US" smtClean="0"/>
              <a:t>‹#›</a:t>
            </a:fld>
            <a:endParaRPr lang="en-US"/>
          </a:p>
        </p:txBody>
      </p:sp>
    </p:spTree>
    <p:extLst>
      <p:ext uri="{BB962C8B-B14F-4D97-AF65-F5344CB8AC3E}">
        <p14:creationId xmlns:p14="http://schemas.microsoft.com/office/powerpoint/2010/main" val="4400288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CD00942-387F-4174-9C8C-7C32F2D594E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C1997ED-CA1C-4644-B442-B1F8DFB65E8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3453AF5-A448-4503-8C26-B3B4023FF02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2/17/17</a:t>
            </a:r>
          </a:p>
        </p:txBody>
      </p:sp>
      <p:sp>
        <p:nvSpPr>
          <p:cNvPr id="5" name="Footer Placeholder 4">
            <a:extLst>
              <a:ext uri="{FF2B5EF4-FFF2-40B4-BE49-F238E27FC236}">
                <a16:creationId xmlns:a16="http://schemas.microsoft.com/office/drawing/2014/main" id="{137118B1-8A06-4879-9D27-472098607AA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01C3111-0F14-4267-A7D3-8712306AA4D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B00BB39-BFBA-8A45-A286-EACC7725FCB0}" type="slidenum">
              <a:rPr lang="en-US" smtClean="0"/>
              <a:t>‹#›</a:t>
            </a:fld>
            <a:endParaRPr lang="en-US"/>
          </a:p>
        </p:txBody>
      </p:sp>
    </p:spTree>
    <p:extLst>
      <p:ext uri="{BB962C8B-B14F-4D97-AF65-F5344CB8AC3E}">
        <p14:creationId xmlns:p14="http://schemas.microsoft.com/office/powerpoint/2010/main" val="386359018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CA75C-D2A2-4877-96E2-F2D07D681F48}"/>
              </a:ext>
            </a:extLst>
          </p:cNvPr>
          <p:cNvSpPr>
            <a:spLocks noGrp="1"/>
          </p:cNvSpPr>
          <p:nvPr>
            <p:ph type="ctrTitle"/>
          </p:nvPr>
        </p:nvSpPr>
        <p:spPr/>
        <p:txBody>
          <a:bodyPr>
            <a:normAutofit fontScale="90000"/>
          </a:bodyPr>
          <a:lstStyle/>
          <a:p>
            <a:r>
              <a:rPr lang="en-US" dirty="0"/>
              <a:t>Section #6: </a:t>
            </a:r>
            <a:br>
              <a:rPr lang="en-US" dirty="0"/>
            </a:br>
            <a:r>
              <a:rPr lang="en-US" dirty="0"/>
              <a:t>Cost-Benefit Analysis Continued + Housing</a:t>
            </a:r>
          </a:p>
        </p:txBody>
      </p:sp>
      <p:sp>
        <p:nvSpPr>
          <p:cNvPr id="3" name="Subtitle 2">
            <a:extLst>
              <a:ext uri="{FF2B5EF4-FFF2-40B4-BE49-F238E27FC236}">
                <a16:creationId xmlns:a16="http://schemas.microsoft.com/office/drawing/2014/main" id="{2AC20A4A-97E9-4726-9250-CBFDD428A954}"/>
              </a:ext>
            </a:extLst>
          </p:cNvPr>
          <p:cNvSpPr>
            <a:spLocks noGrp="1"/>
          </p:cNvSpPr>
          <p:nvPr>
            <p:ph type="subTitle" idx="1"/>
          </p:nvPr>
        </p:nvSpPr>
        <p:spPr/>
        <p:txBody>
          <a:bodyPr/>
          <a:lstStyle/>
          <a:p>
            <a:r>
              <a:rPr lang="en-US" dirty="0"/>
              <a:t>API 102A</a:t>
            </a:r>
          </a:p>
          <a:p>
            <a:r>
              <a:rPr lang="en-US" dirty="0"/>
              <a:t>Kelsey Pukelis</a:t>
            </a:r>
          </a:p>
          <a:p>
            <a:r>
              <a:rPr lang="en-US" dirty="0"/>
              <a:t>2022-03-11</a:t>
            </a:r>
          </a:p>
        </p:txBody>
      </p:sp>
    </p:spTree>
    <p:extLst>
      <p:ext uri="{BB962C8B-B14F-4D97-AF65-F5344CB8AC3E}">
        <p14:creationId xmlns:p14="http://schemas.microsoft.com/office/powerpoint/2010/main" val="5669311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7C22E8-0A82-4353-9C3D-84454687B93B}"/>
              </a:ext>
            </a:extLst>
          </p:cNvPr>
          <p:cNvSpPr>
            <a:spLocks noGrp="1"/>
          </p:cNvSpPr>
          <p:nvPr>
            <p:ph type="title"/>
          </p:nvPr>
        </p:nvSpPr>
        <p:spPr/>
        <p:txBody>
          <a:bodyPr/>
          <a:lstStyle/>
          <a:p>
            <a:r>
              <a:rPr lang="en-US" dirty="0"/>
              <a:t>Practice: Cases Where B/C Ratio Can Be Misleading</a:t>
            </a:r>
          </a:p>
        </p:txBody>
      </p:sp>
      <p:sp>
        <p:nvSpPr>
          <p:cNvPr id="3" name="Content Placeholder 2">
            <a:extLst>
              <a:ext uri="{FF2B5EF4-FFF2-40B4-BE49-F238E27FC236}">
                <a16:creationId xmlns:a16="http://schemas.microsoft.com/office/drawing/2014/main" id="{B5E130D7-6677-41F2-A2B4-194804362E05}"/>
              </a:ext>
            </a:extLst>
          </p:cNvPr>
          <p:cNvSpPr>
            <a:spLocks noGrp="1"/>
          </p:cNvSpPr>
          <p:nvPr>
            <p:ph idx="1"/>
          </p:nvPr>
        </p:nvSpPr>
        <p:spPr/>
        <p:txBody>
          <a:bodyPr/>
          <a:lstStyle/>
          <a:p>
            <a:pPr marL="457200" indent="-457200">
              <a:buFont typeface="+mj-lt"/>
              <a:buAutoNum type="arabicPeriod" startAt="2"/>
            </a:pPr>
            <a:r>
              <a:rPr lang="en-US" b="1" dirty="0"/>
              <a:t>Relabeling benefits as cost savings:</a:t>
            </a:r>
            <a:r>
              <a:rPr lang="en-US" dirty="0"/>
              <a:t> Suppose an education program costs $10,000 per student and generates two benefits:</a:t>
            </a:r>
          </a:p>
          <a:p>
            <a:pPr marL="857250" lvl="1" indent="-457200">
              <a:buFont typeface="+mj-lt"/>
              <a:buAutoNum type="alphaLcParenR"/>
            </a:pPr>
            <a:r>
              <a:rPr lang="en-US" dirty="0"/>
              <a:t>Higher lifetime earnings of $10,000 per student</a:t>
            </a:r>
          </a:p>
          <a:p>
            <a:pPr marL="857250" lvl="1" indent="-457200">
              <a:buFont typeface="+mj-lt"/>
              <a:buAutoNum type="alphaLcParenR"/>
            </a:pPr>
            <a:r>
              <a:rPr lang="en-US" dirty="0"/>
              <a:t>Savings on remedial education of $5,000 per student</a:t>
            </a:r>
          </a:p>
          <a:p>
            <a:pPr marL="400050" lvl="1" indent="0">
              <a:buNone/>
            </a:pPr>
            <a:r>
              <a:rPr lang="en-US" sz="2000" dirty="0"/>
              <a:t>How does the </a:t>
            </a:r>
            <a:r>
              <a:rPr lang="en-US" sz="2000" u="sng" dirty="0"/>
              <a:t>B/C ratio differ</a:t>
            </a:r>
            <a:r>
              <a:rPr lang="en-US" sz="2000" dirty="0"/>
              <a:t> if we </a:t>
            </a:r>
            <a:r>
              <a:rPr lang="en-US" sz="2000" i="1" dirty="0"/>
              <a:t>label</a:t>
            </a:r>
            <a:r>
              <a:rPr lang="en-US" sz="2000" dirty="0"/>
              <a:t> (b) as a benefit vs. as a decrease in costs?</a:t>
            </a:r>
            <a:endParaRPr lang="en-US" sz="1600" dirty="0"/>
          </a:p>
          <a:p>
            <a:endParaRPr lang="en-US" dirty="0"/>
          </a:p>
        </p:txBody>
      </p:sp>
    </p:spTree>
    <p:extLst>
      <p:ext uri="{BB962C8B-B14F-4D97-AF65-F5344CB8AC3E}">
        <p14:creationId xmlns:p14="http://schemas.microsoft.com/office/powerpoint/2010/main" val="1127022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B3B922-81A1-42EB-B2DD-0F10AABFA9B2}"/>
              </a:ext>
            </a:extLst>
          </p:cNvPr>
          <p:cNvSpPr>
            <a:spLocks noGrp="1"/>
          </p:cNvSpPr>
          <p:nvPr>
            <p:ph type="title"/>
          </p:nvPr>
        </p:nvSpPr>
        <p:spPr/>
        <p:txBody>
          <a:bodyPr/>
          <a:lstStyle/>
          <a:p>
            <a:r>
              <a:rPr lang="en-US" dirty="0"/>
              <a:t>Practice: Cases Where B/C Ratio Can Be Misleading</a:t>
            </a:r>
          </a:p>
        </p:txBody>
      </p:sp>
      <p:sp>
        <p:nvSpPr>
          <p:cNvPr id="3" name="Content Placeholder 2">
            <a:extLst>
              <a:ext uri="{FF2B5EF4-FFF2-40B4-BE49-F238E27FC236}">
                <a16:creationId xmlns:a16="http://schemas.microsoft.com/office/drawing/2014/main" id="{6BE4B4D3-5C04-4FD4-9494-FDED1F62A567}"/>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8315699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824DD-282E-452D-A1FC-1D21A0B03C13}"/>
              </a:ext>
            </a:extLst>
          </p:cNvPr>
          <p:cNvSpPr>
            <a:spLocks noGrp="1"/>
          </p:cNvSpPr>
          <p:nvPr>
            <p:ph type="title"/>
          </p:nvPr>
        </p:nvSpPr>
        <p:spPr/>
        <p:txBody>
          <a:bodyPr>
            <a:normAutofit/>
          </a:bodyPr>
          <a:lstStyle/>
          <a:p>
            <a:r>
              <a:rPr lang="en-US" dirty="0"/>
              <a:t>Examples Where B/C Ratio Can Go Wrong</a:t>
            </a:r>
          </a:p>
        </p:txBody>
      </p:sp>
      <p:sp>
        <p:nvSpPr>
          <p:cNvPr id="5" name="Content Placeholder 4">
            <a:extLst>
              <a:ext uri="{FF2B5EF4-FFF2-40B4-BE49-F238E27FC236}">
                <a16:creationId xmlns:a16="http://schemas.microsoft.com/office/drawing/2014/main" id="{88BCEEAE-375F-4DEA-A883-656437718EC4}"/>
              </a:ext>
            </a:extLst>
          </p:cNvPr>
          <p:cNvSpPr>
            <a:spLocks noGrp="1"/>
          </p:cNvSpPr>
          <p:nvPr>
            <p:ph idx="1"/>
          </p:nvPr>
        </p:nvSpPr>
        <p:spPr/>
        <p:txBody>
          <a:bodyPr/>
          <a:lstStyle/>
          <a:p>
            <a:pPr marL="457200" indent="-457200">
              <a:buFont typeface="+mj-lt"/>
              <a:buAutoNum type="arabicPeriod" startAt="2"/>
            </a:pPr>
            <a:r>
              <a:rPr lang="en-US" dirty="0"/>
              <a:t>Suppose an early child education program costs $10,000 per student and generates two benefits:</a:t>
            </a:r>
          </a:p>
          <a:p>
            <a:pPr marL="857250" lvl="1" indent="-457200">
              <a:buFont typeface="+mj-lt"/>
              <a:buAutoNum type="alphaLcParenR"/>
            </a:pPr>
            <a:r>
              <a:rPr lang="en-US" dirty="0"/>
              <a:t>Higher lifetime earnings of $10,000 per student</a:t>
            </a:r>
          </a:p>
          <a:p>
            <a:pPr marL="857250" lvl="1" indent="-457200">
              <a:buFont typeface="+mj-lt"/>
              <a:buAutoNum type="alphaLcParenR"/>
            </a:pPr>
            <a:r>
              <a:rPr lang="en-US" dirty="0"/>
              <a:t>Savings on remedial education of $5,000 per student</a:t>
            </a:r>
          </a:p>
          <a:p>
            <a:pPr marL="400050" lvl="1" indent="0">
              <a:buNone/>
            </a:pPr>
            <a:r>
              <a:rPr lang="en-US" sz="2200" dirty="0"/>
              <a:t>How does the </a:t>
            </a:r>
            <a:r>
              <a:rPr lang="en-US" sz="2200" u="sng" dirty="0"/>
              <a:t>B/C ratio differ</a:t>
            </a:r>
            <a:r>
              <a:rPr lang="en-US" sz="2200" dirty="0"/>
              <a:t> if we </a:t>
            </a:r>
            <a:r>
              <a:rPr lang="en-US" sz="2200" i="1" dirty="0"/>
              <a:t>label</a:t>
            </a:r>
            <a:r>
              <a:rPr lang="en-US" sz="2200" dirty="0"/>
              <a:t> (b) as a benefit vs. as a decrease in costs? </a:t>
            </a:r>
            <a:r>
              <a:rPr lang="en-US" sz="2000" i="1" dirty="0"/>
              <a:t>(Why might an ECE advocate prefer the latter?)</a:t>
            </a:r>
          </a:p>
          <a:p>
            <a:pPr marL="400050" lvl="1" indent="0">
              <a:buNone/>
            </a:pPr>
            <a:endParaRPr lang="en-US" sz="2000" i="1" dirty="0"/>
          </a:p>
          <a:p>
            <a:pPr marL="400050" lvl="1" indent="0">
              <a:buNone/>
            </a:pPr>
            <a:r>
              <a:rPr lang="en-US" sz="2000" i="1" dirty="0">
                <a:solidFill>
                  <a:schemeClr val="accent6">
                    <a:lumMod val="75000"/>
                  </a:schemeClr>
                </a:solidFill>
              </a:rPr>
              <a:t>If label (b) as a benefit: Benefits = $10k + $5k = $15k per student;  Costs = $10k </a:t>
            </a:r>
            <a:r>
              <a:rPr lang="en-US" sz="2000" i="1" dirty="0">
                <a:solidFill>
                  <a:schemeClr val="accent6">
                    <a:lumMod val="75000"/>
                  </a:schemeClr>
                </a:solidFill>
                <a:sym typeface="Wingdings" panose="05000000000000000000" pitchFamily="2" charset="2"/>
              </a:rPr>
              <a:t> </a:t>
            </a:r>
            <a:r>
              <a:rPr lang="en-US" sz="2000" i="1" dirty="0">
                <a:solidFill>
                  <a:schemeClr val="accent6">
                    <a:lumMod val="75000"/>
                  </a:schemeClr>
                </a:solidFill>
              </a:rPr>
              <a:t>B/C ratio = 1.5</a:t>
            </a:r>
          </a:p>
          <a:p>
            <a:pPr marL="400050" lvl="1" indent="0">
              <a:buNone/>
            </a:pPr>
            <a:r>
              <a:rPr lang="en-US" sz="2000" i="1" dirty="0">
                <a:solidFill>
                  <a:schemeClr val="accent6">
                    <a:lumMod val="75000"/>
                  </a:schemeClr>
                </a:solidFill>
              </a:rPr>
              <a:t>If label (b) as a cost saving, then Benefits = $10k; Costs = $10k - $5k = $5k </a:t>
            </a:r>
            <a:r>
              <a:rPr lang="en-US" sz="2000" i="1" dirty="0">
                <a:solidFill>
                  <a:schemeClr val="accent6">
                    <a:lumMod val="75000"/>
                  </a:schemeClr>
                </a:solidFill>
                <a:sym typeface="Wingdings" panose="05000000000000000000" pitchFamily="2" charset="2"/>
              </a:rPr>
              <a:t> B/C ratio = 2.0. </a:t>
            </a:r>
          </a:p>
          <a:p>
            <a:pPr marL="400050" lvl="1" indent="0">
              <a:buNone/>
            </a:pPr>
            <a:r>
              <a:rPr lang="en-US" sz="2000" i="1" dirty="0">
                <a:solidFill>
                  <a:schemeClr val="accent6">
                    <a:lumMod val="75000"/>
                  </a:schemeClr>
                </a:solidFill>
                <a:sym typeface="Wingdings" panose="05000000000000000000" pitchFamily="2" charset="2"/>
              </a:rPr>
              <a:t>The program looks more desirable if we label (b) as a cost saving, even though it is economically equivalent. This is why B/C ratio can mislead.</a:t>
            </a:r>
            <a:endParaRPr lang="en-US" sz="2000" i="1" dirty="0">
              <a:solidFill>
                <a:schemeClr val="accent6">
                  <a:lumMod val="75000"/>
                </a:schemeClr>
              </a:solidFill>
            </a:endParaRPr>
          </a:p>
          <a:p>
            <a:pPr marL="400050" lvl="1" indent="0">
              <a:buNone/>
            </a:pPr>
            <a:endParaRPr lang="en-US" i="1" dirty="0">
              <a:solidFill>
                <a:srgbClr val="FF0000"/>
              </a:solidFill>
            </a:endParaRPr>
          </a:p>
        </p:txBody>
      </p:sp>
      <p:sp>
        <p:nvSpPr>
          <p:cNvPr id="4" name="Slide Number Placeholder 3">
            <a:extLst>
              <a:ext uri="{FF2B5EF4-FFF2-40B4-BE49-F238E27FC236}">
                <a16:creationId xmlns:a16="http://schemas.microsoft.com/office/drawing/2014/main" id="{CE5E274B-EB16-48B7-95E1-41D83C3D4B26}"/>
              </a:ext>
            </a:extLst>
          </p:cNvPr>
          <p:cNvSpPr>
            <a:spLocks noGrp="1"/>
          </p:cNvSpPr>
          <p:nvPr>
            <p:ph type="sldNum" sz="quarter" idx="12"/>
          </p:nvPr>
        </p:nvSpPr>
        <p:spPr/>
        <p:txBody>
          <a:bodyPr/>
          <a:lstStyle/>
          <a:p>
            <a:fld id="{BCF4A815-62B2-4B21-8595-FA02CAD7DA30}" type="slidenum">
              <a:rPr lang="en-US" altLang="en-US" smtClean="0"/>
              <a:pPr/>
              <a:t>12</a:t>
            </a:fld>
            <a:endParaRPr lang="en-US" altLang="en-US"/>
          </a:p>
        </p:txBody>
      </p:sp>
    </p:spTree>
    <p:extLst>
      <p:ext uri="{BB962C8B-B14F-4D97-AF65-F5344CB8AC3E}">
        <p14:creationId xmlns:p14="http://schemas.microsoft.com/office/powerpoint/2010/main" val="10601093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93357C-08E0-4CFD-ADD7-5B13068FA13F}"/>
              </a:ext>
            </a:extLst>
          </p:cNvPr>
          <p:cNvSpPr>
            <a:spLocks noGrp="1"/>
          </p:cNvSpPr>
          <p:nvPr>
            <p:ph type="title"/>
          </p:nvPr>
        </p:nvSpPr>
        <p:spPr>
          <a:xfrm>
            <a:off x="838200" y="120576"/>
            <a:ext cx="10515600" cy="1325563"/>
          </a:xfrm>
        </p:spPr>
        <p:txBody>
          <a:bodyPr/>
          <a:lstStyle/>
          <a:p>
            <a:r>
              <a:rPr lang="en-US" dirty="0"/>
              <a:t>Summary table: NPV vs. CBR</a:t>
            </a:r>
          </a:p>
        </p:txBody>
      </p:sp>
      <p:graphicFrame>
        <p:nvGraphicFramePr>
          <p:cNvPr id="4" name="Table 4">
            <a:extLst>
              <a:ext uri="{FF2B5EF4-FFF2-40B4-BE49-F238E27FC236}">
                <a16:creationId xmlns:a16="http://schemas.microsoft.com/office/drawing/2014/main" id="{D752EDF3-7FEF-4CE9-A9EE-DA151E3039F0}"/>
              </a:ext>
            </a:extLst>
          </p:cNvPr>
          <p:cNvGraphicFramePr>
            <a:graphicFrameLocks noGrp="1"/>
          </p:cNvGraphicFramePr>
          <p:nvPr>
            <p:ph idx="1"/>
            <p:extLst>
              <p:ext uri="{D42A27DB-BD31-4B8C-83A1-F6EECF244321}">
                <p14:modId xmlns:p14="http://schemas.microsoft.com/office/powerpoint/2010/main" val="3245027944"/>
              </p:ext>
            </p:extLst>
          </p:nvPr>
        </p:nvGraphicFramePr>
        <p:xfrm>
          <a:off x="723013" y="1318437"/>
          <a:ext cx="11302409" cy="5212773"/>
        </p:xfrm>
        <a:graphic>
          <a:graphicData uri="http://schemas.openxmlformats.org/drawingml/2006/table">
            <a:tbl>
              <a:tblPr firstRow="1" bandRow="1">
                <a:tableStyleId>{93296810-A885-4BE3-A3E7-6D5BEEA58F35}</a:tableStyleId>
              </a:tblPr>
              <a:tblGrid>
                <a:gridCol w="655648">
                  <a:extLst>
                    <a:ext uri="{9D8B030D-6E8A-4147-A177-3AD203B41FA5}">
                      <a16:colId xmlns:a16="http://schemas.microsoft.com/office/drawing/2014/main" val="1224218499"/>
                    </a:ext>
                  </a:extLst>
                </a:gridCol>
                <a:gridCol w="1385804">
                  <a:extLst>
                    <a:ext uri="{9D8B030D-6E8A-4147-A177-3AD203B41FA5}">
                      <a16:colId xmlns:a16="http://schemas.microsoft.com/office/drawing/2014/main" val="1421096887"/>
                    </a:ext>
                  </a:extLst>
                </a:gridCol>
                <a:gridCol w="1456661">
                  <a:extLst>
                    <a:ext uri="{9D8B030D-6E8A-4147-A177-3AD203B41FA5}">
                      <a16:colId xmlns:a16="http://schemas.microsoft.com/office/drawing/2014/main" val="1360082069"/>
                    </a:ext>
                  </a:extLst>
                </a:gridCol>
                <a:gridCol w="1297172">
                  <a:extLst>
                    <a:ext uri="{9D8B030D-6E8A-4147-A177-3AD203B41FA5}">
                      <a16:colId xmlns:a16="http://schemas.microsoft.com/office/drawing/2014/main" val="3345269618"/>
                    </a:ext>
                  </a:extLst>
                </a:gridCol>
                <a:gridCol w="1977655">
                  <a:extLst>
                    <a:ext uri="{9D8B030D-6E8A-4147-A177-3AD203B41FA5}">
                      <a16:colId xmlns:a16="http://schemas.microsoft.com/office/drawing/2014/main" val="896148382"/>
                    </a:ext>
                  </a:extLst>
                </a:gridCol>
                <a:gridCol w="1701210">
                  <a:extLst>
                    <a:ext uri="{9D8B030D-6E8A-4147-A177-3AD203B41FA5}">
                      <a16:colId xmlns:a16="http://schemas.microsoft.com/office/drawing/2014/main" val="1789503141"/>
                    </a:ext>
                  </a:extLst>
                </a:gridCol>
                <a:gridCol w="2828259">
                  <a:extLst>
                    <a:ext uri="{9D8B030D-6E8A-4147-A177-3AD203B41FA5}">
                      <a16:colId xmlns:a16="http://schemas.microsoft.com/office/drawing/2014/main" val="3270643006"/>
                    </a:ext>
                  </a:extLst>
                </a:gridCol>
              </a:tblGrid>
              <a:tr h="1932466">
                <a:tc>
                  <a:txBody>
                    <a:bodyPr/>
                    <a:lstStyle/>
                    <a:p>
                      <a:endParaRPr lang="en-US"/>
                    </a:p>
                  </a:txBody>
                  <a:tcPr/>
                </a:tc>
                <a:tc>
                  <a:txBody>
                    <a:bodyPr/>
                    <a:lstStyle/>
                    <a:p>
                      <a:r>
                        <a:rPr lang="en-US" dirty="0"/>
                        <a:t>Formula</a:t>
                      </a:r>
                    </a:p>
                  </a:txBody>
                  <a:tcPr/>
                </a:tc>
                <a:tc>
                  <a:txBody>
                    <a:bodyPr/>
                    <a:lstStyle/>
                    <a:p>
                      <a:r>
                        <a:rPr lang="en-US" dirty="0"/>
                        <a:t>Math</a:t>
                      </a:r>
                    </a:p>
                  </a:txBody>
                  <a:tcPr/>
                </a:tc>
                <a:tc>
                  <a:txBody>
                    <a:bodyPr/>
                    <a:lstStyle/>
                    <a:p>
                      <a:r>
                        <a:rPr lang="en-US" dirty="0"/>
                        <a:t>Do a project if…(where only alternative is status quo)</a:t>
                      </a:r>
                    </a:p>
                  </a:txBody>
                  <a:tcPr/>
                </a:tc>
                <a:tc>
                  <a:txBody>
                    <a:bodyPr/>
                    <a:lstStyle/>
                    <a:p>
                      <a:r>
                        <a:rPr lang="en-US" dirty="0"/>
                        <a:t>Do a project… (when multiple policy options on the table)</a:t>
                      </a:r>
                    </a:p>
                  </a:txBody>
                  <a:tcPr/>
                </a:tc>
                <a:tc>
                  <a:txBody>
                    <a:bodyPr/>
                    <a:lstStyle/>
                    <a:p>
                      <a:r>
                        <a:rPr lang="en-US" dirty="0"/>
                        <a:t>Preferred?</a:t>
                      </a:r>
                    </a:p>
                  </a:txBody>
                  <a:tcPr/>
                </a:tc>
                <a:tc>
                  <a:txBody>
                    <a:bodyPr/>
                    <a:lstStyle/>
                    <a:p>
                      <a:r>
                        <a:rPr lang="en-US" dirty="0"/>
                        <a:t>Drawbacks</a:t>
                      </a:r>
                    </a:p>
                  </a:txBody>
                  <a:tcPr/>
                </a:tc>
                <a:extLst>
                  <a:ext uri="{0D108BD9-81ED-4DB2-BD59-A6C34878D82A}">
                    <a16:rowId xmlns:a16="http://schemas.microsoft.com/office/drawing/2014/main" val="1811365274"/>
                  </a:ext>
                </a:extLst>
              </a:tr>
              <a:tr h="1463733">
                <a:tc>
                  <a:txBody>
                    <a:bodyPr/>
                    <a:lstStyle/>
                    <a:p>
                      <a:r>
                        <a:rPr lang="en-US" dirty="0"/>
                        <a:t>NPV</a:t>
                      </a:r>
                    </a:p>
                  </a:txBody>
                  <a:tcPr/>
                </a:tc>
                <a:tc>
                  <a:txBody>
                    <a:bodyPr/>
                    <a:lstStyle/>
                    <a:p>
                      <a:r>
                        <a:rPr lang="en-US" dirty="0"/>
                        <a:t>PV Benefits – PV costs</a:t>
                      </a:r>
                    </a:p>
                  </a:txBody>
                  <a:tcPr/>
                </a:tc>
                <a:tc>
                  <a:txBody>
                    <a:bodyPr/>
                    <a:lstStyle/>
                    <a:p>
                      <a:r>
                        <a:rPr lang="en-US" dirty="0"/>
                        <a:t>“difference”</a:t>
                      </a:r>
                    </a:p>
                  </a:txBody>
                  <a:tcPr/>
                </a:tc>
                <a:tc>
                  <a:txBody>
                    <a:bodyPr/>
                    <a:lstStyle/>
                    <a:p>
                      <a:r>
                        <a:rPr lang="en-US" dirty="0"/>
                        <a:t>If NPV &gt; 0</a:t>
                      </a:r>
                    </a:p>
                  </a:txBody>
                  <a:tcPr/>
                </a:tc>
                <a:tc>
                  <a:txBody>
                    <a:bodyPr/>
                    <a:lstStyle/>
                    <a:p>
                      <a:r>
                        <a:rPr lang="en-US" dirty="0"/>
                        <a:t>With the highest (positive) NPV</a:t>
                      </a:r>
                    </a:p>
                  </a:txBody>
                  <a:tcPr/>
                </a:tc>
                <a:tc>
                  <a:txBody>
                    <a:bodyPr/>
                    <a:lstStyle/>
                    <a:p>
                      <a:r>
                        <a:rPr lang="en-US" dirty="0"/>
                        <a:t>In most cases</a:t>
                      </a:r>
                    </a:p>
                  </a:txBody>
                  <a:tcPr/>
                </a:tc>
                <a:tc>
                  <a:txBody>
                    <a:bodyPr/>
                    <a:lstStyle/>
                    <a:p>
                      <a:endParaRPr lang="en-US" dirty="0"/>
                    </a:p>
                  </a:txBody>
                  <a:tcPr/>
                </a:tc>
                <a:extLst>
                  <a:ext uri="{0D108BD9-81ED-4DB2-BD59-A6C34878D82A}">
                    <a16:rowId xmlns:a16="http://schemas.microsoft.com/office/drawing/2014/main" val="4084100957"/>
                  </a:ext>
                </a:extLst>
              </a:tr>
              <a:tr h="1627340">
                <a:tc>
                  <a:txBody>
                    <a:bodyPr/>
                    <a:lstStyle/>
                    <a:p>
                      <a:r>
                        <a:rPr lang="en-US" dirty="0"/>
                        <a:t>CBR</a:t>
                      </a:r>
                    </a:p>
                  </a:txBody>
                  <a:tcPr/>
                </a:tc>
                <a:tc>
                  <a:txBody>
                    <a:bodyPr/>
                    <a:lstStyle/>
                    <a:p>
                      <a:r>
                        <a:rPr lang="en-US" dirty="0"/>
                        <a:t>PV Benefits / PV costs</a:t>
                      </a:r>
                    </a:p>
                  </a:txBody>
                  <a:tcPr/>
                </a:tc>
                <a:tc>
                  <a:txBody>
                    <a:bodyPr/>
                    <a:lstStyle/>
                    <a:p>
                      <a:r>
                        <a:rPr lang="en-US" dirty="0"/>
                        <a:t>ratio</a:t>
                      </a:r>
                    </a:p>
                  </a:txBody>
                  <a:tcPr/>
                </a:tc>
                <a:tc>
                  <a:txBody>
                    <a:bodyPr/>
                    <a:lstStyle/>
                    <a:p>
                      <a:r>
                        <a:rPr lang="en-US" dirty="0"/>
                        <a:t>If CBR &gt; 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With the highest CBR (greater than 1)</a:t>
                      </a:r>
                    </a:p>
                    <a:p>
                      <a:endParaRPr lang="en-US" dirty="0"/>
                    </a:p>
                  </a:txBody>
                  <a:tcPr/>
                </a:tc>
                <a:tc>
                  <a:txBody>
                    <a:bodyPr/>
                    <a:lstStyle/>
                    <a:p>
                      <a:r>
                        <a:rPr lang="en-US" dirty="0"/>
                        <a:t>Maybe if all policy options are easily scalable</a:t>
                      </a:r>
                    </a:p>
                  </a:txBody>
                  <a:tcPr/>
                </a:tc>
                <a:tc>
                  <a:txBody>
                    <a:bodyPr/>
                    <a:lstStyle/>
                    <a:p>
                      <a:pPr marL="342900" indent="-342900">
                        <a:buFont typeface="+mj-lt"/>
                        <a:buAutoNum type="arabicPeriod"/>
                      </a:pPr>
                      <a:r>
                        <a:rPr lang="en-US" dirty="0"/>
                        <a:t>If benefits can easily be relabeled as cost savings, or vis versa</a:t>
                      </a:r>
                    </a:p>
                    <a:p>
                      <a:pPr marL="342900" indent="-342900">
                        <a:buFont typeface="+mj-lt"/>
                        <a:buAutoNum type="arabicPeriod"/>
                      </a:pPr>
                      <a:r>
                        <a:rPr lang="en-US" dirty="0"/>
                        <a:t>If programs are on different scales and not all are easily scalable</a:t>
                      </a:r>
                    </a:p>
                  </a:txBody>
                  <a:tcPr/>
                </a:tc>
                <a:extLst>
                  <a:ext uri="{0D108BD9-81ED-4DB2-BD59-A6C34878D82A}">
                    <a16:rowId xmlns:a16="http://schemas.microsoft.com/office/drawing/2014/main" val="1484937677"/>
                  </a:ext>
                </a:extLst>
              </a:tr>
            </a:tbl>
          </a:graphicData>
        </a:graphic>
      </p:graphicFrame>
    </p:spTree>
    <p:extLst>
      <p:ext uri="{BB962C8B-B14F-4D97-AF65-F5344CB8AC3E}">
        <p14:creationId xmlns:p14="http://schemas.microsoft.com/office/powerpoint/2010/main" val="4802047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DE02C-5D0C-470F-8FC9-B37B8925DCB5}"/>
              </a:ext>
            </a:extLst>
          </p:cNvPr>
          <p:cNvSpPr>
            <a:spLocks noGrp="1"/>
          </p:cNvSpPr>
          <p:nvPr>
            <p:ph type="title"/>
          </p:nvPr>
        </p:nvSpPr>
        <p:spPr/>
        <p:txBody>
          <a:bodyPr/>
          <a:lstStyle/>
          <a:p>
            <a:r>
              <a:rPr lang="en-US" dirty="0"/>
              <a:t>CBA extended application</a:t>
            </a:r>
          </a:p>
        </p:txBody>
      </p:sp>
      <p:sp>
        <p:nvSpPr>
          <p:cNvPr id="3" name="Text Placeholder 2">
            <a:extLst>
              <a:ext uri="{FF2B5EF4-FFF2-40B4-BE49-F238E27FC236}">
                <a16:creationId xmlns:a16="http://schemas.microsoft.com/office/drawing/2014/main" id="{51B03794-F8EA-484C-8EFC-4E6E323D7B16}"/>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6088844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98EB0B-2E2D-4070-8EB2-7C550743B083}"/>
              </a:ext>
            </a:extLst>
          </p:cNvPr>
          <p:cNvSpPr>
            <a:spLocks noGrp="1"/>
          </p:cNvSpPr>
          <p:nvPr>
            <p:ph type="title"/>
          </p:nvPr>
        </p:nvSpPr>
        <p:spPr/>
        <p:txBody>
          <a:bodyPr/>
          <a:lstStyle/>
          <a:p>
            <a:r>
              <a:rPr lang="en-US" dirty="0"/>
              <a:t>Goals of section</a:t>
            </a:r>
          </a:p>
        </p:txBody>
      </p:sp>
      <p:sp>
        <p:nvSpPr>
          <p:cNvPr id="3" name="Content Placeholder 2">
            <a:extLst>
              <a:ext uri="{FF2B5EF4-FFF2-40B4-BE49-F238E27FC236}">
                <a16:creationId xmlns:a16="http://schemas.microsoft.com/office/drawing/2014/main" id="{6557BFA1-3081-4494-87DD-99C2588EA93C}"/>
              </a:ext>
            </a:extLst>
          </p:cNvPr>
          <p:cNvSpPr>
            <a:spLocks noGrp="1"/>
          </p:cNvSpPr>
          <p:nvPr>
            <p:ph idx="1"/>
          </p:nvPr>
        </p:nvSpPr>
        <p:spPr/>
        <p:txBody>
          <a:bodyPr/>
          <a:lstStyle/>
          <a:p>
            <a:r>
              <a:rPr lang="en-US" b="1" dirty="0"/>
              <a:t>Last time</a:t>
            </a:r>
            <a:r>
              <a:rPr lang="en-US" dirty="0"/>
              <a:t>: Principles for cost benefit analysis</a:t>
            </a:r>
          </a:p>
          <a:p>
            <a:pPr lvl="1"/>
            <a:r>
              <a:rPr lang="en-US" dirty="0"/>
              <a:t>Accounting for time: Calculation of net present value </a:t>
            </a:r>
          </a:p>
          <a:p>
            <a:pPr lvl="1"/>
            <a:r>
              <a:rPr lang="en-US" dirty="0"/>
              <a:t>Benefits: </a:t>
            </a:r>
          </a:p>
          <a:p>
            <a:pPr lvl="2"/>
            <a:r>
              <a:rPr lang="en-US" dirty="0"/>
              <a:t>willingness to pay</a:t>
            </a:r>
          </a:p>
          <a:p>
            <a:pPr lvl="2"/>
            <a:r>
              <a:rPr lang="en-US" dirty="0"/>
              <a:t>how to value market and non-market benefits</a:t>
            </a:r>
          </a:p>
          <a:p>
            <a:pPr lvl="1"/>
            <a:r>
              <a:rPr lang="en-US" dirty="0"/>
              <a:t>Costs: opportunity costs</a:t>
            </a:r>
          </a:p>
          <a:p>
            <a:endParaRPr lang="en-US" b="1" dirty="0"/>
          </a:p>
          <a:p>
            <a:r>
              <a:rPr lang="en-US" b="1" dirty="0"/>
              <a:t>This time: </a:t>
            </a:r>
            <a:r>
              <a:rPr lang="en-US" i="1" dirty="0"/>
              <a:t>Application</a:t>
            </a:r>
            <a:r>
              <a:rPr lang="en-US" dirty="0"/>
              <a:t> of CBA principles</a:t>
            </a:r>
          </a:p>
          <a:p>
            <a:pPr lvl="1"/>
            <a:r>
              <a:rPr lang="en-US" dirty="0"/>
              <a:t>closer to a problem you might encounter in the real world</a:t>
            </a:r>
          </a:p>
          <a:p>
            <a:pPr lvl="2"/>
            <a:endParaRPr lang="en-US" dirty="0"/>
          </a:p>
          <a:p>
            <a:pPr lvl="2"/>
            <a:endParaRPr lang="en-US" dirty="0"/>
          </a:p>
        </p:txBody>
      </p:sp>
    </p:spTree>
    <p:extLst>
      <p:ext uri="{BB962C8B-B14F-4D97-AF65-F5344CB8AC3E}">
        <p14:creationId xmlns:p14="http://schemas.microsoft.com/office/powerpoint/2010/main" val="8965237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152E0-2133-4FBF-BB82-3173C0294F0F}"/>
              </a:ext>
            </a:extLst>
          </p:cNvPr>
          <p:cNvSpPr>
            <a:spLocks noGrp="1"/>
          </p:cNvSpPr>
          <p:nvPr>
            <p:ph type="title"/>
          </p:nvPr>
        </p:nvSpPr>
        <p:spPr/>
        <p:txBody>
          <a:bodyPr/>
          <a:lstStyle/>
          <a:p>
            <a:r>
              <a:rPr lang="en-US" dirty="0"/>
              <a:t>SSI background</a:t>
            </a:r>
          </a:p>
        </p:txBody>
      </p:sp>
      <p:sp>
        <p:nvSpPr>
          <p:cNvPr id="3" name="Content Placeholder 2">
            <a:extLst>
              <a:ext uri="{FF2B5EF4-FFF2-40B4-BE49-F238E27FC236}">
                <a16:creationId xmlns:a16="http://schemas.microsoft.com/office/drawing/2014/main" id="{FF6F688F-3BB8-4066-9896-CCA75A389BF6}"/>
              </a:ext>
            </a:extLst>
          </p:cNvPr>
          <p:cNvSpPr>
            <a:spLocks noGrp="1"/>
          </p:cNvSpPr>
          <p:nvPr>
            <p:ph idx="1"/>
          </p:nvPr>
        </p:nvSpPr>
        <p:spPr/>
        <p:txBody>
          <a:bodyPr>
            <a:normAutofit/>
          </a:bodyPr>
          <a:lstStyle/>
          <a:p>
            <a:r>
              <a:rPr lang="en-US" dirty="0"/>
              <a:t>SSI = Supplemental Security Income</a:t>
            </a:r>
          </a:p>
          <a:p>
            <a:pPr lvl="1"/>
            <a:r>
              <a:rPr lang="en-US" dirty="0"/>
              <a:t>Income support for (families of) disabled individuals</a:t>
            </a:r>
          </a:p>
          <a:p>
            <a:pPr lvl="1"/>
            <a:r>
              <a:rPr lang="en-US" dirty="0"/>
              <a:t>Not same as SSDI = Supplemental Security Disability Insurance, which supports individuals who </a:t>
            </a:r>
            <a:r>
              <a:rPr lang="en-US" i="1" dirty="0"/>
              <a:t>become</a:t>
            </a:r>
            <a:r>
              <a:rPr lang="en-US" dirty="0"/>
              <a:t> disabled as adults after many years of work</a:t>
            </a:r>
          </a:p>
          <a:p>
            <a:r>
              <a:rPr lang="en-US" dirty="0"/>
              <a:t>Children are eligible for SSI</a:t>
            </a:r>
          </a:p>
          <a:p>
            <a:r>
              <a:rPr lang="en-US" dirty="0"/>
              <a:t>Received by the family, parents of a disabled child</a:t>
            </a:r>
          </a:p>
          <a:p>
            <a:r>
              <a:rPr lang="en-US" dirty="0"/>
              <a:t>Maximum annual amount for an </a:t>
            </a:r>
            <a:r>
              <a:rPr lang="en-US" i="1" dirty="0"/>
              <a:t>individual</a:t>
            </a:r>
            <a:r>
              <a:rPr lang="en-US" dirty="0"/>
              <a:t> in 2022: $10,092 </a:t>
            </a:r>
          </a:p>
          <a:p>
            <a:pPr lvl="1"/>
            <a:r>
              <a:rPr lang="en-US" i="1" dirty="0"/>
              <a:t>Couple</a:t>
            </a:r>
            <a:r>
              <a:rPr lang="en-US" dirty="0"/>
              <a:t>: $15,137 (ssa.gov) </a:t>
            </a:r>
          </a:p>
          <a:p>
            <a:pPr lvl="1"/>
            <a:r>
              <a:rPr lang="en-US" dirty="0"/>
              <a:t>(Amount is reduced by income, including earned &amp; unearned income, cash &amp; in-kind)</a:t>
            </a:r>
          </a:p>
          <a:p>
            <a:endParaRPr lang="en-US" dirty="0"/>
          </a:p>
        </p:txBody>
      </p:sp>
    </p:spTree>
    <p:extLst>
      <p:ext uri="{BB962C8B-B14F-4D97-AF65-F5344CB8AC3E}">
        <p14:creationId xmlns:p14="http://schemas.microsoft.com/office/powerpoint/2010/main" val="12334521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57A2C-40B5-473D-9684-78FEC5916556}"/>
              </a:ext>
            </a:extLst>
          </p:cNvPr>
          <p:cNvSpPr>
            <a:spLocks noGrp="1"/>
          </p:cNvSpPr>
          <p:nvPr>
            <p:ph type="title"/>
          </p:nvPr>
        </p:nvSpPr>
        <p:spPr/>
        <p:txBody>
          <a:bodyPr/>
          <a:lstStyle/>
          <a:p>
            <a:r>
              <a:rPr lang="en-US" dirty="0"/>
              <a:t>SSI removal policy background</a:t>
            </a:r>
          </a:p>
        </p:txBody>
      </p:sp>
      <p:sp>
        <p:nvSpPr>
          <p:cNvPr id="3" name="Content Placeholder 2">
            <a:extLst>
              <a:ext uri="{FF2B5EF4-FFF2-40B4-BE49-F238E27FC236}">
                <a16:creationId xmlns:a16="http://schemas.microsoft.com/office/drawing/2014/main" id="{5629FC82-BBE7-41E6-8709-F2F1BF147D3D}"/>
              </a:ext>
            </a:extLst>
          </p:cNvPr>
          <p:cNvSpPr>
            <a:spLocks noGrp="1"/>
          </p:cNvSpPr>
          <p:nvPr>
            <p:ph idx="1"/>
          </p:nvPr>
        </p:nvSpPr>
        <p:spPr/>
        <p:txBody>
          <a:bodyPr/>
          <a:lstStyle/>
          <a:p>
            <a:r>
              <a:rPr lang="en-US" dirty="0"/>
              <a:t>Children receiving SSI now receive a medical review when they turn 18 to determine if they are still eligible as adults.</a:t>
            </a:r>
          </a:p>
          <a:p>
            <a:pPr lvl="1"/>
            <a:endParaRPr lang="en-US" i="1" dirty="0"/>
          </a:p>
          <a:p>
            <a:pPr lvl="1"/>
            <a:endParaRPr lang="en-US" i="1" dirty="0"/>
          </a:p>
          <a:p>
            <a:pPr lvl="1"/>
            <a:r>
              <a:rPr lang="en-US" i="1" dirty="0"/>
              <a:t>Possibility 1</a:t>
            </a:r>
            <a:r>
              <a:rPr lang="en-US" dirty="0"/>
              <a:t>: “favorable” review </a:t>
            </a:r>
            <a:r>
              <a:rPr lang="en-US" dirty="0">
                <a:latin typeface="Trirong" panose="00000500000000000000" pitchFamily="2" charset="-34"/>
                <a:cs typeface="Trirong" panose="00000500000000000000" pitchFamily="2" charset="-34"/>
              </a:rPr>
              <a:t>→</a:t>
            </a:r>
            <a:r>
              <a:rPr lang="en-US" dirty="0"/>
              <a:t> still considered disabled, stay on SSI (no change)</a:t>
            </a:r>
          </a:p>
          <a:p>
            <a:pPr lvl="1"/>
            <a:endParaRPr lang="en-US" i="1" dirty="0"/>
          </a:p>
          <a:p>
            <a:pPr lvl="1"/>
            <a:endParaRPr lang="en-US" i="1" dirty="0"/>
          </a:p>
          <a:p>
            <a:pPr lvl="1"/>
            <a:r>
              <a:rPr lang="en-US" i="1" dirty="0"/>
              <a:t>Possibility 2</a:t>
            </a:r>
            <a:r>
              <a:rPr lang="en-US" dirty="0"/>
              <a:t>: “unfavorable” review </a:t>
            </a:r>
            <a:r>
              <a:rPr lang="en-US" dirty="0">
                <a:latin typeface="Trirong" panose="00000500000000000000" pitchFamily="2" charset="-34"/>
                <a:cs typeface="Trirong" panose="00000500000000000000" pitchFamily="2" charset="-34"/>
              </a:rPr>
              <a:t>→</a:t>
            </a:r>
            <a:r>
              <a:rPr lang="en-US" dirty="0"/>
              <a:t> no longer considered disabled, removed from SSI, loss of SSI benefits</a:t>
            </a:r>
          </a:p>
          <a:p>
            <a:endParaRPr lang="en-US" dirty="0"/>
          </a:p>
        </p:txBody>
      </p:sp>
    </p:spTree>
    <p:extLst>
      <p:ext uri="{BB962C8B-B14F-4D97-AF65-F5344CB8AC3E}">
        <p14:creationId xmlns:p14="http://schemas.microsoft.com/office/powerpoint/2010/main" val="30994066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57A2C-40B5-473D-9684-78FEC5916556}"/>
              </a:ext>
            </a:extLst>
          </p:cNvPr>
          <p:cNvSpPr>
            <a:spLocks noGrp="1"/>
          </p:cNvSpPr>
          <p:nvPr>
            <p:ph type="title"/>
          </p:nvPr>
        </p:nvSpPr>
        <p:spPr/>
        <p:txBody>
          <a:bodyPr/>
          <a:lstStyle/>
          <a:p>
            <a:r>
              <a:rPr lang="en-US" dirty="0"/>
              <a:t>SSI removal policy background</a:t>
            </a:r>
          </a:p>
        </p:txBody>
      </p:sp>
      <p:sp>
        <p:nvSpPr>
          <p:cNvPr id="3" name="Content Placeholder 2">
            <a:extLst>
              <a:ext uri="{FF2B5EF4-FFF2-40B4-BE49-F238E27FC236}">
                <a16:creationId xmlns:a16="http://schemas.microsoft.com/office/drawing/2014/main" id="{5629FC82-BBE7-41E6-8709-F2F1BF147D3D}"/>
              </a:ext>
            </a:extLst>
          </p:cNvPr>
          <p:cNvSpPr>
            <a:spLocks noGrp="1"/>
          </p:cNvSpPr>
          <p:nvPr>
            <p:ph idx="1"/>
          </p:nvPr>
        </p:nvSpPr>
        <p:spPr/>
        <p:txBody>
          <a:bodyPr/>
          <a:lstStyle/>
          <a:p>
            <a:r>
              <a:rPr lang="en-US" i="1" dirty="0"/>
              <a:t>Policy change</a:t>
            </a:r>
            <a:r>
              <a:rPr lang="en-US" dirty="0"/>
              <a:t>: 1996 welfare reform added these medical reviews </a:t>
            </a:r>
          </a:p>
          <a:p>
            <a:pPr lvl="1"/>
            <a:endParaRPr lang="en-US" dirty="0"/>
          </a:p>
          <a:p>
            <a:pPr lvl="1"/>
            <a:endParaRPr lang="en-US" dirty="0"/>
          </a:p>
          <a:p>
            <a:pPr lvl="1"/>
            <a:r>
              <a:rPr lang="en-US" dirty="0"/>
              <a:t>for individuals with an 18</a:t>
            </a:r>
            <a:r>
              <a:rPr lang="en-US" baseline="30000" dirty="0"/>
              <a:t>th</a:t>
            </a:r>
            <a:r>
              <a:rPr lang="en-US" dirty="0"/>
              <a:t> birthday on or after August 22, 1996</a:t>
            </a:r>
          </a:p>
          <a:p>
            <a:pPr lvl="1"/>
            <a:endParaRPr lang="en-US" dirty="0"/>
          </a:p>
          <a:p>
            <a:pPr lvl="1"/>
            <a:endParaRPr lang="en-US" dirty="0"/>
          </a:p>
          <a:p>
            <a:pPr lvl="1"/>
            <a:r>
              <a:rPr lang="en-US" dirty="0"/>
              <a:t>Use this policy variation to study effects of medical reviews</a:t>
            </a:r>
          </a:p>
          <a:p>
            <a:endParaRPr lang="en-US" dirty="0"/>
          </a:p>
        </p:txBody>
      </p:sp>
    </p:spTree>
    <p:extLst>
      <p:ext uri="{BB962C8B-B14F-4D97-AF65-F5344CB8AC3E}">
        <p14:creationId xmlns:p14="http://schemas.microsoft.com/office/powerpoint/2010/main" val="9052751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14C6B3-0C76-4C21-AC0E-4C292BC2718F}"/>
              </a:ext>
            </a:extLst>
          </p:cNvPr>
          <p:cNvSpPr>
            <a:spLocks noGrp="1"/>
          </p:cNvSpPr>
          <p:nvPr>
            <p:ph type="title"/>
          </p:nvPr>
        </p:nvSpPr>
        <p:spPr/>
        <p:txBody>
          <a:bodyPr/>
          <a:lstStyle/>
          <a:p>
            <a:r>
              <a:rPr lang="en-US" dirty="0"/>
              <a:t>Likelihood of unfavorable review increases for those subject to the policy</a:t>
            </a:r>
          </a:p>
        </p:txBody>
      </p:sp>
      <p:pic>
        <p:nvPicPr>
          <p:cNvPr id="5" name="Picture 4">
            <a:extLst>
              <a:ext uri="{FF2B5EF4-FFF2-40B4-BE49-F238E27FC236}">
                <a16:creationId xmlns:a16="http://schemas.microsoft.com/office/drawing/2014/main" id="{AFBDD8C6-A977-4092-8946-18BE1828A21C}"/>
              </a:ext>
            </a:extLst>
          </p:cNvPr>
          <p:cNvPicPr>
            <a:picLocks noChangeAspect="1"/>
          </p:cNvPicPr>
          <p:nvPr/>
        </p:nvPicPr>
        <p:blipFill>
          <a:blip r:embed="rId2"/>
          <a:stretch>
            <a:fillRect/>
          </a:stretch>
        </p:blipFill>
        <p:spPr>
          <a:xfrm>
            <a:off x="1855744" y="1606354"/>
            <a:ext cx="7192766" cy="5101252"/>
          </a:xfrm>
          <a:prstGeom prst="rect">
            <a:avLst/>
          </a:prstGeom>
        </p:spPr>
      </p:pic>
      <p:sp>
        <p:nvSpPr>
          <p:cNvPr id="8" name="Content Placeholder 2">
            <a:extLst>
              <a:ext uri="{FF2B5EF4-FFF2-40B4-BE49-F238E27FC236}">
                <a16:creationId xmlns:a16="http://schemas.microsoft.com/office/drawing/2014/main" id="{7EC07099-6F70-4B27-8952-7EF99FF30212}"/>
              </a:ext>
            </a:extLst>
          </p:cNvPr>
          <p:cNvSpPr txBox="1">
            <a:spLocks/>
          </p:cNvSpPr>
          <p:nvPr/>
        </p:nvSpPr>
        <p:spPr>
          <a:xfrm>
            <a:off x="1437911" y="6414034"/>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n-US" sz="2000" dirty="0">
                <a:solidFill>
                  <a:schemeClr val="tx1">
                    <a:lumMod val="50000"/>
                    <a:lumOff val="50000"/>
                  </a:schemeClr>
                </a:solidFill>
              </a:rPr>
              <a:t>Deshpande 2016</a:t>
            </a:r>
          </a:p>
        </p:txBody>
      </p:sp>
    </p:spTree>
    <p:extLst>
      <p:ext uri="{BB962C8B-B14F-4D97-AF65-F5344CB8AC3E}">
        <p14:creationId xmlns:p14="http://schemas.microsoft.com/office/powerpoint/2010/main" val="16560297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6708A8-3C32-491C-A46B-879888337E60}"/>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14D4B784-64F3-474D-B7D4-E6A07E4F3467}"/>
              </a:ext>
            </a:extLst>
          </p:cNvPr>
          <p:cNvSpPr>
            <a:spLocks noGrp="1"/>
          </p:cNvSpPr>
          <p:nvPr>
            <p:ph idx="1"/>
          </p:nvPr>
        </p:nvSpPr>
        <p:spPr/>
        <p:txBody>
          <a:bodyPr/>
          <a:lstStyle/>
          <a:p>
            <a:r>
              <a:rPr lang="en-US" dirty="0"/>
              <a:t>Cost-benefit “difference” (NPV) vs. cost-benefit ratio</a:t>
            </a:r>
          </a:p>
          <a:p>
            <a:pPr lvl="1"/>
            <a:r>
              <a:rPr lang="en-US" dirty="0"/>
              <a:t>Problem of the Week #5</a:t>
            </a:r>
          </a:p>
          <a:p>
            <a:endParaRPr lang="en-US" dirty="0"/>
          </a:p>
          <a:p>
            <a:r>
              <a:rPr lang="en-US" dirty="0"/>
              <a:t>Work through extended example problem: SSI removal</a:t>
            </a:r>
          </a:p>
          <a:p>
            <a:pPr lvl="1"/>
            <a:r>
              <a:rPr lang="en-US" dirty="0"/>
              <a:t>Problem of the Week #6 / real-life</a:t>
            </a:r>
          </a:p>
          <a:p>
            <a:endParaRPr lang="en-US" dirty="0"/>
          </a:p>
          <a:p>
            <a:r>
              <a:rPr lang="en-US" dirty="0"/>
              <a:t>Eviction evidence</a:t>
            </a:r>
          </a:p>
        </p:txBody>
      </p:sp>
    </p:spTree>
    <p:extLst>
      <p:ext uri="{BB962C8B-B14F-4D97-AF65-F5344CB8AC3E}">
        <p14:creationId xmlns:p14="http://schemas.microsoft.com/office/powerpoint/2010/main" val="7095058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57A2C-40B5-473D-9684-78FEC5916556}"/>
              </a:ext>
            </a:extLst>
          </p:cNvPr>
          <p:cNvSpPr>
            <a:spLocks noGrp="1"/>
          </p:cNvSpPr>
          <p:nvPr>
            <p:ph type="title"/>
          </p:nvPr>
        </p:nvSpPr>
        <p:spPr/>
        <p:txBody>
          <a:bodyPr/>
          <a:lstStyle/>
          <a:p>
            <a:r>
              <a:rPr lang="en-US" dirty="0"/>
              <a:t>SSI removal policy background</a:t>
            </a:r>
          </a:p>
        </p:txBody>
      </p:sp>
      <p:sp>
        <p:nvSpPr>
          <p:cNvPr id="3" name="Content Placeholder 2">
            <a:extLst>
              <a:ext uri="{FF2B5EF4-FFF2-40B4-BE49-F238E27FC236}">
                <a16:creationId xmlns:a16="http://schemas.microsoft.com/office/drawing/2014/main" id="{5629FC82-BBE7-41E6-8709-F2F1BF147D3D}"/>
              </a:ext>
            </a:extLst>
          </p:cNvPr>
          <p:cNvSpPr>
            <a:spLocks noGrp="1"/>
          </p:cNvSpPr>
          <p:nvPr>
            <p:ph idx="1"/>
          </p:nvPr>
        </p:nvSpPr>
        <p:spPr/>
        <p:txBody>
          <a:bodyPr/>
          <a:lstStyle/>
          <a:p>
            <a:r>
              <a:rPr lang="en-US" i="1" dirty="0"/>
              <a:t>Policy change</a:t>
            </a:r>
            <a:r>
              <a:rPr lang="en-US" dirty="0"/>
              <a:t>: 1996 welfare reform added these medical reviews </a:t>
            </a:r>
          </a:p>
          <a:p>
            <a:pPr lvl="1"/>
            <a:r>
              <a:rPr lang="en-US" dirty="0"/>
              <a:t>for individuals with an 18</a:t>
            </a:r>
            <a:r>
              <a:rPr lang="en-US" baseline="30000" dirty="0"/>
              <a:t>th</a:t>
            </a:r>
            <a:r>
              <a:rPr lang="en-US" dirty="0"/>
              <a:t> birthday on or after August 22, 1996</a:t>
            </a:r>
          </a:p>
          <a:p>
            <a:pPr lvl="1"/>
            <a:r>
              <a:rPr lang="en-US" dirty="0"/>
              <a:t>Use this policy variation to study effects of medical reviews</a:t>
            </a:r>
          </a:p>
          <a:p>
            <a:r>
              <a:rPr lang="en-US" i="1" dirty="0"/>
              <a:t>What are the policy options here (in the present day)? </a:t>
            </a:r>
          </a:p>
          <a:p>
            <a:endParaRPr lang="en-US" dirty="0"/>
          </a:p>
        </p:txBody>
      </p:sp>
    </p:spTree>
    <p:extLst>
      <p:ext uri="{BB962C8B-B14F-4D97-AF65-F5344CB8AC3E}">
        <p14:creationId xmlns:p14="http://schemas.microsoft.com/office/powerpoint/2010/main" val="27001352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57A2C-40B5-473D-9684-78FEC5916556}"/>
              </a:ext>
            </a:extLst>
          </p:cNvPr>
          <p:cNvSpPr>
            <a:spLocks noGrp="1"/>
          </p:cNvSpPr>
          <p:nvPr>
            <p:ph type="title"/>
          </p:nvPr>
        </p:nvSpPr>
        <p:spPr/>
        <p:txBody>
          <a:bodyPr/>
          <a:lstStyle/>
          <a:p>
            <a:r>
              <a:rPr lang="en-US" dirty="0"/>
              <a:t>SSI removal policy background</a:t>
            </a:r>
          </a:p>
        </p:txBody>
      </p:sp>
      <p:sp>
        <p:nvSpPr>
          <p:cNvPr id="3" name="Content Placeholder 2">
            <a:extLst>
              <a:ext uri="{FF2B5EF4-FFF2-40B4-BE49-F238E27FC236}">
                <a16:creationId xmlns:a16="http://schemas.microsoft.com/office/drawing/2014/main" id="{5629FC82-BBE7-41E6-8709-F2F1BF147D3D}"/>
              </a:ext>
            </a:extLst>
          </p:cNvPr>
          <p:cNvSpPr>
            <a:spLocks noGrp="1"/>
          </p:cNvSpPr>
          <p:nvPr>
            <p:ph idx="1"/>
          </p:nvPr>
        </p:nvSpPr>
        <p:spPr>
          <a:xfrm>
            <a:off x="838200" y="1825624"/>
            <a:ext cx="10515600" cy="5032375"/>
          </a:xfrm>
        </p:spPr>
        <p:txBody>
          <a:bodyPr>
            <a:normAutofit/>
          </a:bodyPr>
          <a:lstStyle/>
          <a:p>
            <a:r>
              <a:rPr lang="en-US" i="1" dirty="0"/>
              <a:t>Policy change</a:t>
            </a:r>
            <a:r>
              <a:rPr lang="en-US" dirty="0"/>
              <a:t>: 1996 welfare reform added these medical reviews </a:t>
            </a:r>
          </a:p>
          <a:p>
            <a:pPr lvl="1"/>
            <a:r>
              <a:rPr lang="en-US" dirty="0"/>
              <a:t>for individuals with an 18</a:t>
            </a:r>
            <a:r>
              <a:rPr lang="en-US" baseline="30000" dirty="0"/>
              <a:t>th</a:t>
            </a:r>
            <a:r>
              <a:rPr lang="en-US" dirty="0"/>
              <a:t> birthday on or after August 22, 1996</a:t>
            </a:r>
          </a:p>
          <a:p>
            <a:pPr lvl="1"/>
            <a:r>
              <a:rPr lang="en-US" dirty="0"/>
              <a:t>Use this policy variation to study effects of medical reviews</a:t>
            </a:r>
          </a:p>
          <a:p>
            <a:r>
              <a:rPr lang="en-US" i="1" dirty="0"/>
              <a:t>What are the policy options here (in the present day)? </a:t>
            </a:r>
          </a:p>
          <a:p>
            <a:r>
              <a:rPr lang="en-US" dirty="0">
                <a:solidFill>
                  <a:schemeClr val="accent6">
                    <a:lumMod val="75000"/>
                  </a:schemeClr>
                </a:solidFill>
              </a:rPr>
              <a:t>(1) </a:t>
            </a:r>
            <a:r>
              <a:rPr lang="en-US" i="1" dirty="0">
                <a:solidFill>
                  <a:schemeClr val="accent6">
                    <a:lumMod val="75000"/>
                  </a:schemeClr>
                </a:solidFill>
              </a:rPr>
              <a:t>Status quo</a:t>
            </a:r>
            <a:r>
              <a:rPr lang="en-US" dirty="0">
                <a:solidFill>
                  <a:schemeClr val="accent6">
                    <a:lumMod val="75000"/>
                  </a:schemeClr>
                </a:solidFill>
              </a:rPr>
              <a:t>: </a:t>
            </a:r>
            <a:r>
              <a:rPr lang="en-US" u="sng" dirty="0">
                <a:solidFill>
                  <a:schemeClr val="accent6">
                    <a:lumMod val="75000"/>
                  </a:schemeClr>
                </a:solidFill>
              </a:rPr>
              <a:t>keep reviews </a:t>
            </a:r>
            <a:r>
              <a:rPr lang="en-US" dirty="0">
                <a:solidFill>
                  <a:schemeClr val="accent6">
                    <a:lumMod val="75000"/>
                  </a:schemeClr>
                </a:solidFill>
              </a:rPr>
              <a:t>and possible removal of 18-year-olds from SSI </a:t>
            </a:r>
          </a:p>
          <a:p>
            <a:r>
              <a:rPr lang="en-US" dirty="0">
                <a:solidFill>
                  <a:schemeClr val="accent6">
                    <a:lumMod val="75000"/>
                  </a:schemeClr>
                </a:solidFill>
              </a:rPr>
              <a:t>(2) </a:t>
            </a:r>
            <a:r>
              <a:rPr lang="en-US" i="1" dirty="0">
                <a:solidFill>
                  <a:schemeClr val="accent6">
                    <a:lumMod val="75000"/>
                  </a:schemeClr>
                </a:solidFill>
              </a:rPr>
              <a:t>Change to consider</a:t>
            </a:r>
            <a:r>
              <a:rPr lang="en-US" dirty="0">
                <a:solidFill>
                  <a:schemeClr val="accent6">
                    <a:lumMod val="75000"/>
                  </a:schemeClr>
                </a:solidFill>
              </a:rPr>
              <a:t>: </a:t>
            </a:r>
            <a:r>
              <a:rPr lang="en-US" u="sng" dirty="0">
                <a:solidFill>
                  <a:schemeClr val="accent6">
                    <a:lumMod val="75000"/>
                  </a:schemeClr>
                </a:solidFill>
              </a:rPr>
              <a:t>Eliminate reviews</a:t>
            </a:r>
            <a:r>
              <a:rPr lang="en-US" dirty="0">
                <a:solidFill>
                  <a:schemeClr val="accent6">
                    <a:lumMod val="75000"/>
                  </a:schemeClr>
                </a:solidFill>
              </a:rPr>
              <a:t>, allowing 18-year-olds to continue receiving SSI</a:t>
            </a:r>
          </a:p>
          <a:p>
            <a:r>
              <a:rPr lang="en-US" dirty="0">
                <a:solidFill>
                  <a:schemeClr val="accent6">
                    <a:lumMod val="75000"/>
                  </a:schemeClr>
                </a:solidFill>
              </a:rPr>
              <a:t>(3) </a:t>
            </a:r>
            <a:r>
              <a:rPr lang="en-US" i="1" dirty="0">
                <a:solidFill>
                  <a:schemeClr val="accent6">
                    <a:lumMod val="75000"/>
                  </a:schemeClr>
                </a:solidFill>
              </a:rPr>
              <a:t>Possible intermediate option</a:t>
            </a:r>
            <a:r>
              <a:rPr lang="en-US" dirty="0">
                <a:solidFill>
                  <a:schemeClr val="accent6">
                    <a:lumMod val="75000"/>
                  </a:schemeClr>
                </a:solidFill>
              </a:rPr>
              <a:t>: make </a:t>
            </a:r>
            <a:r>
              <a:rPr lang="en-US" u="sng" dirty="0">
                <a:solidFill>
                  <a:schemeClr val="accent6">
                    <a:lumMod val="75000"/>
                  </a:schemeClr>
                </a:solidFill>
              </a:rPr>
              <a:t>reviews more lenient</a:t>
            </a:r>
          </a:p>
          <a:p>
            <a:r>
              <a:rPr lang="en-US" dirty="0">
                <a:solidFill>
                  <a:schemeClr val="accent6">
                    <a:lumMod val="75000"/>
                  </a:schemeClr>
                </a:solidFill>
              </a:rPr>
              <a:t>We’ll just focus on (1) vs. (2). In particular, we will evaluate the status quo</a:t>
            </a:r>
          </a:p>
          <a:p>
            <a:endParaRPr lang="en-US" i="1" dirty="0"/>
          </a:p>
          <a:p>
            <a:endParaRPr lang="en-US" dirty="0"/>
          </a:p>
        </p:txBody>
      </p:sp>
    </p:spTree>
    <p:extLst>
      <p:ext uri="{BB962C8B-B14F-4D97-AF65-F5344CB8AC3E}">
        <p14:creationId xmlns:p14="http://schemas.microsoft.com/office/powerpoint/2010/main" val="38165291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773D9-088D-4798-B55A-0DE75414B5E9}"/>
              </a:ext>
            </a:extLst>
          </p:cNvPr>
          <p:cNvSpPr>
            <a:spLocks noGrp="1"/>
          </p:cNvSpPr>
          <p:nvPr>
            <p:ph type="title"/>
          </p:nvPr>
        </p:nvSpPr>
        <p:spPr/>
        <p:txBody>
          <a:bodyPr/>
          <a:lstStyle/>
          <a:p>
            <a:r>
              <a:rPr lang="en-US" dirty="0"/>
              <a:t>Down the rabbit hole</a:t>
            </a:r>
          </a:p>
        </p:txBody>
      </p:sp>
      <p:sp>
        <p:nvSpPr>
          <p:cNvPr id="3" name="Content Placeholder 2">
            <a:extLst>
              <a:ext uri="{FF2B5EF4-FFF2-40B4-BE49-F238E27FC236}">
                <a16:creationId xmlns:a16="http://schemas.microsoft.com/office/drawing/2014/main" id="{4B2127AC-6A94-46FA-93C0-BF5B58552961}"/>
              </a:ext>
            </a:extLst>
          </p:cNvPr>
          <p:cNvSpPr>
            <a:spLocks noGrp="1"/>
          </p:cNvSpPr>
          <p:nvPr>
            <p:ph idx="1"/>
          </p:nvPr>
        </p:nvSpPr>
        <p:spPr/>
        <p:txBody>
          <a:bodyPr/>
          <a:lstStyle/>
          <a:p>
            <a:r>
              <a:rPr lang="en-US" dirty="0"/>
              <a:t>Suppose we are considering eliminating the medical reviews for 18-year-olds on SSI. </a:t>
            </a:r>
          </a:p>
          <a:p>
            <a:r>
              <a:rPr lang="en-US" dirty="0"/>
              <a:t>Can you think of possible benefits and costs of this policy?</a:t>
            </a:r>
          </a:p>
          <a:p>
            <a:endParaRPr lang="en-US" dirty="0"/>
          </a:p>
        </p:txBody>
      </p:sp>
    </p:spTree>
    <p:extLst>
      <p:ext uri="{BB962C8B-B14F-4D97-AF65-F5344CB8AC3E}">
        <p14:creationId xmlns:p14="http://schemas.microsoft.com/office/powerpoint/2010/main" val="28053004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773D9-088D-4798-B55A-0DE75414B5E9}"/>
              </a:ext>
            </a:extLst>
          </p:cNvPr>
          <p:cNvSpPr>
            <a:spLocks noGrp="1"/>
          </p:cNvSpPr>
          <p:nvPr>
            <p:ph type="title"/>
          </p:nvPr>
        </p:nvSpPr>
        <p:spPr/>
        <p:txBody>
          <a:bodyPr/>
          <a:lstStyle/>
          <a:p>
            <a:r>
              <a:rPr lang="en-US" dirty="0"/>
              <a:t>Down the rabbit hole</a:t>
            </a:r>
          </a:p>
        </p:txBody>
      </p:sp>
      <p:sp>
        <p:nvSpPr>
          <p:cNvPr id="3" name="Content Placeholder 2">
            <a:extLst>
              <a:ext uri="{FF2B5EF4-FFF2-40B4-BE49-F238E27FC236}">
                <a16:creationId xmlns:a16="http://schemas.microsoft.com/office/drawing/2014/main" id="{4B2127AC-6A94-46FA-93C0-BF5B58552961}"/>
              </a:ext>
            </a:extLst>
          </p:cNvPr>
          <p:cNvSpPr>
            <a:spLocks noGrp="1"/>
          </p:cNvSpPr>
          <p:nvPr>
            <p:ph idx="1"/>
          </p:nvPr>
        </p:nvSpPr>
        <p:spPr/>
        <p:txBody>
          <a:bodyPr/>
          <a:lstStyle/>
          <a:p>
            <a:r>
              <a:rPr lang="en-US" dirty="0"/>
              <a:t>Suppose we are considering eliminating the medical reviews for 18-year-olds on SSI. </a:t>
            </a:r>
          </a:p>
          <a:p>
            <a:r>
              <a:rPr lang="en-US" dirty="0"/>
              <a:t>Can you think of possible benefits and costs of this policy?</a:t>
            </a:r>
          </a:p>
          <a:p>
            <a:pPr lvl="1"/>
            <a:r>
              <a:rPr lang="en-US" dirty="0"/>
              <a:t>As a starter, who are the relevant </a:t>
            </a:r>
            <a:r>
              <a:rPr lang="en-US" u="sng" dirty="0"/>
              <a:t>agents</a:t>
            </a:r>
            <a:r>
              <a:rPr lang="en-US" dirty="0"/>
              <a:t>? </a:t>
            </a:r>
          </a:p>
          <a:p>
            <a:pPr lvl="1"/>
            <a:r>
              <a:rPr lang="en-US" dirty="0"/>
              <a:t>What are some relevant </a:t>
            </a:r>
            <a:r>
              <a:rPr lang="en-US" u="sng" dirty="0"/>
              <a:t>outcomes</a:t>
            </a:r>
            <a:r>
              <a:rPr lang="en-US" dirty="0"/>
              <a:t>? </a:t>
            </a:r>
          </a:p>
          <a:p>
            <a:pPr lvl="1"/>
            <a:r>
              <a:rPr lang="en-US" dirty="0"/>
              <a:t>What are agents’ possible </a:t>
            </a:r>
            <a:r>
              <a:rPr lang="en-US" u="sng" dirty="0"/>
              <a:t>behavioral responses </a:t>
            </a:r>
            <a:r>
              <a:rPr lang="en-US" dirty="0"/>
              <a:t>to this policy? </a:t>
            </a:r>
          </a:p>
        </p:txBody>
      </p:sp>
    </p:spTree>
    <p:extLst>
      <p:ext uri="{BB962C8B-B14F-4D97-AF65-F5344CB8AC3E}">
        <p14:creationId xmlns:p14="http://schemas.microsoft.com/office/powerpoint/2010/main" val="35722219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773D9-088D-4798-B55A-0DE75414B5E9}"/>
              </a:ext>
            </a:extLst>
          </p:cNvPr>
          <p:cNvSpPr>
            <a:spLocks noGrp="1"/>
          </p:cNvSpPr>
          <p:nvPr>
            <p:ph type="title"/>
          </p:nvPr>
        </p:nvSpPr>
        <p:spPr/>
        <p:txBody>
          <a:bodyPr/>
          <a:lstStyle/>
          <a:p>
            <a:r>
              <a:rPr lang="en-US" dirty="0"/>
              <a:t>Down the rabbit hole</a:t>
            </a:r>
          </a:p>
        </p:txBody>
      </p:sp>
      <p:sp>
        <p:nvSpPr>
          <p:cNvPr id="3" name="Content Placeholder 2">
            <a:extLst>
              <a:ext uri="{FF2B5EF4-FFF2-40B4-BE49-F238E27FC236}">
                <a16:creationId xmlns:a16="http://schemas.microsoft.com/office/drawing/2014/main" id="{4B2127AC-6A94-46FA-93C0-BF5B58552961}"/>
              </a:ext>
            </a:extLst>
          </p:cNvPr>
          <p:cNvSpPr>
            <a:spLocks noGrp="1"/>
          </p:cNvSpPr>
          <p:nvPr>
            <p:ph idx="1"/>
          </p:nvPr>
        </p:nvSpPr>
        <p:spPr>
          <a:xfrm>
            <a:off x="838200" y="1825624"/>
            <a:ext cx="10515600" cy="5032375"/>
          </a:xfrm>
        </p:spPr>
        <p:txBody>
          <a:bodyPr>
            <a:normAutofit fontScale="92500" lnSpcReduction="10000"/>
          </a:bodyPr>
          <a:lstStyle/>
          <a:p>
            <a:r>
              <a:rPr lang="en-US" dirty="0"/>
              <a:t>Suppose we are considering eliminating medical reviews for 18-year-olds receiving SSI benefits. </a:t>
            </a:r>
          </a:p>
          <a:p>
            <a:r>
              <a:rPr lang="en-US" dirty="0"/>
              <a:t>Can you think of possible benefits and costs of that policy?</a:t>
            </a:r>
          </a:p>
          <a:p>
            <a:pPr lvl="1"/>
            <a:r>
              <a:rPr lang="en-US" dirty="0"/>
              <a:t>As a starter, who are the relevant </a:t>
            </a:r>
            <a:r>
              <a:rPr lang="en-US" u="sng" dirty="0"/>
              <a:t>agents</a:t>
            </a:r>
            <a:r>
              <a:rPr lang="en-US" dirty="0"/>
              <a:t>? </a:t>
            </a:r>
          </a:p>
          <a:p>
            <a:pPr lvl="1"/>
            <a:r>
              <a:rPr lang="en-US" dirty="0"/>
              <a:t>What are some relevant </a:t>
            </a:r>
            <a:r>
              <a:rPr lang="en-US" u="sng" dirty="0"/>
              <a:t>outcomes</a:t>
            </a:r>
            <a:r>
              <a:rPr lang="en-US" dirty="0"/>
              <a:t>? </a:t>
            </a:r>
          </a:p>
          <a:p>
            <a:pPr lvl="1"/>
            <a:r>
              <a:rPr lang="en-US" dirty="0"/>
              <a:t>What are agents’ possible </a:t>
            </a:r>
            <a:r>
              <a:rPr lang="en-US" u="sng" dirty="0"/>
              <a:t>behavioral responses </a:t>
            </a:r>
            <a:r>
              <a:rPr lang="en-US" dirty="0"/>
              <a:t>to this policy? </a:t>
            </a:r>
          </a:p>
          <a:p>
            <a:pPr marL="457200" lvl="1" indent="0">
              <a:buNone/>
            </a:pPr>
            <a:r>
              <a:rPr lang="en-US" dirty="0">
                <a:solidFill>
                  <a:schemeClr val="accent6">
                    <a:lumMod val="75000"/>
                  </a:schemeClr>
                </a:solidFill>
              </a:rPr>
              <a:t>Answers can vary. But to start, the 18-year-olds who undergo medical review are certainly relevant. Their parents or other relatives in their household who would otherwise receive SSI benefits could also be affected. Both 18-year-olds and their parents may increase earned income in response to losing SSI benefits, in order to replace that now “missing” income. The relevant outcomes here would then be employment and earnings of 18-year-olds and their parents or relatives. Alternatively, 18-year-olds removed from SSI may turn to (property) crime as an alternative source of income. Then, relevant outcomes are crime and incarceration rates. With crime, victims also become relevant agents; crime has social costs. </a:t>
            </a:r>
          </a:p>
        </p:txBody>
      </p:sp>
    </p:spTree>
    <p:extLst>
      <p:ext uri="{BB962C8B-B14F-4D97-AF65-F5344CB8AC3E}">
        <p14:creationId xmlns:p14="http://schemas.microsoft.com/office/powerpoint/2010/main" val="9789789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A608F3C-7325-4C54-9D1D-BB1BD3A82B3F}"/>
              </a:ext>
            </a:extLst>
          </p:cNvPr>
          <p:cNvSpPr>
            <a:spLocks noGrp="1"/>
          </p:cNvSpPr>
          <p:nvPr>
            <p:ph idx="1"/>
          </p:nvPr>
        </p:nvSpPr>
        <p:spPr>
          <a:xfrm>
            <a:off x="611956" y="287674"/>
            <a:ext cx="10515600" cy="4351338"/>
          </a:xfrm>
        </p:spPr>
        <p:txBody>
          <a:bodyPr/>
          <a:lstStyle/>
          <a:p>
            <a:pPr marL="0" indent="0">
              <a:buNone/>
            </a:pPr>
            <a:r>
              <a:rPr lang="en-US" dirty="0"/>
              <a:t>What are the costs discussed here? What are the benefits? </a:t>
            </a:r>
          </a:p>
        </p:txBody>
      </p:sp>
      <p:pic>
        <p:nvPicPr>
          <p:cNvPr id="5" name="Picture 4">
            <a:extLst>
              <a:ext uri="{FF2B5EF4-FFF2-40B4-BE49-F238E27FC236}">
                <a16:creationId xmlns:a16="http://schemas.microsoft.com/office/drawing/2014/main" id="{5AA3AD09-6238-4701-BFEE-BCD47250A598}"/>
              </a:ext>
            </a:extLst>
          </p:cNvPr>
          <p:cNvPicPr>
            <a:picLocks noChangeAspect="1"/>
          </p:cNvPicPr>
          <p:nvPr/>
        </p:nvPicPr>
        <p:blipFill>
          <a:blip r:embed="rId2"/>
          <a:stretch>
            <a:fillRect/>
          </a:stretch>
        </p:blipFill>
        <p:spPr>
          <a:xfrm>
            <a:off x="1469481" y="956685"/>
            <a:ext cx="9253037" cy="544411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638308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A608F3C-7325-4C54-9D1D-BB1BD3A82B3F}"/>
              </a:ext>
            </a:extLst>
          </p:cNvPr>
          <p:cNvSpPr>
            <a:spLocks noGrp="1"/>
          </p:cNvSpPr>
          <p:nvPr>
            <p:ph idx="1"/>
          </p:nvPr>
        </p:nvSpPr>
        <p:spPr>
          <a:xfrm>
            <a:off x="611956" y="287674"/>
            <a:ext cx="10515600" cy="4351338"/>
          </a:xfrm>
        </p:spPr>
        <p:txBody>
          <a:bodyPr/>
          <a:lstStyle/>
          <a:p>
            <a:pPr marL="0" indent="0">
              <a:buNone/>
            </a:pPr>
            <a:r>
              <a:rPr lang="en-US" dirty="0"/>
              <a:t>What are the costs discussed here? What are the benefits? </a:t>
            </a:r>
          </a:p>
        </p:txBody>
      </p:sp>
      <p:pic>
        <p:nvPicPr>
          <p:cNvPr id="5" name="Picture 4">
            <a:extLst>
              <a:ext uri="{FF2B5EF4-FFF2-40B4-BE49-F238E27FC236}">
                <a16:creationId xmlns:a16="http://schemas.microsoft.com/office/drawing/2014/main" id="{5AA3AD09-6238-4701-BFEE-BCD47250A598}"/>
              </a:ext>
            </a:extLst>
          </p:cNvPr>
          <p:cNvPicPr>
            <a:picLocks noChangeAspect="1"/>
          </p:cNvPicPr>
          <p:nvPr/>
        </p:nvPicPr>
        <p:blipFill>
          <a:blip r:embed="rId2"/>
          <a:stretch>
            <a:fillRect/>
          </a:stretch>
        </p:blipFill>
        <p:spPr>
          <a:xfrm>
            <a:off x="1469481" y="956685"/>
            <a:ext cx="9253037" cy="5444115"/>
          </a:xfrm>
          <a:prstGeom prst="rect">
            <a:avLst/>
          </a:prstGeom>
          <a:ln>
            <a:noFill/>
          </a:ln>
          <a:effectLst>
            <a:outerShdw blurRad="292100" dist="139700" dir="2700000" algn="tl" rotWithShape="0">
              <a:srgbClr val="333333">
                <a:alpha val="65000"/>
              </a:srgbClr>
            </a:outerShdw>
          </a:effectLst>
        </p:spPr>
      </p:pic>
      <p:grpSp>
        <p:nvGrpSpPr>
          <p:cNvPr id="28" name="Group 27">
            <a:extLst>
              <a:ext uri="{FF2B5EF4-FFF2-40B4-BE49-F238E27FC236}">
                <a16:creationId xmlns:a16="http://schemas.microsoft.com/office/drawing/2014/main" id="{28BCE77C-1489-4210-B078-04A80582B04B}"/>
              </a:ext>
            </a:extLst>
          </p:cNvPr>
          <p:cNvGrpSpPr/>
          <p:nvPr/>
        </p:nvGrpSpPr>
        <p:grpSpPr>
          <a:xfrm>
            <a:off x="2348023" y="4486816"/>
            <a:ext cx="7625317" cy="1778611"/>
            <a:chOff x="2348023" y="4486816"/>
            <a:chExt cx="7625317" cy="1778611"/>
          </a:xfrm>
        </p:grpSpPr>
        <p:sp>
          <p:nvSpPr>
            <p:cNvPr id="25" name="Rectangle 24">
              <a:extLst>
                <a:ext uri="{FF2B5EF4-FFF2-40B4-BE49-F238E27FC236}">
                  <a16:creationId xmlns:a16="http://schemas.microsoft.com/office/drawing/2014/main" id="{744C06AB-A82B-40F1-B727-A580FF31088B}"/>
                </a:ext>
              </a:extLst>
            </p:cNvPr>
            <p:cNvSpPr/>
            <p:nvPr/>
          </p:nvSpPr>
          <p:spPr>
            <a:xfrm>
              <a:off x="2348023" y="4791209"/>
              <a:ext cx="7625317" cy="1110106"/>
            </a:xfrm>
            <a:prstGeom prst="rect">
              <a:avLst/>
            </a:prstGeom>
            <a:solidFill>
              <a:srgbClr val="FFFF00">
                <a:alpha val="2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E0F2A493-2CF1-43A8-95B3-F956689F98EF}"/>
                </a:ext>
              </a:extLst>
            </p:cNvPr>
            <p:cNvSpPr/>
            <p:nvPr/>
          </p:nvSpPr>
          <p:spPr>
            <a:xfrm>
              <a:off x="9239693" y="4486816"/>
              <a:ext cx="733646" cy="304392"/>
            </a:xfrm>
            <a:prstGeom prst="rect">
              <a:avLst/>
            </a:prstGeom>
            <a:solidFill>
              <a:srgbClr val="FFFF00">
                <a:alpha val="2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C6816DDF-0646-4E29-AEC7-C0C360557952}"/>
                </a:ext>
              </a:extLst>
            </p:cNvPr>
            <p:cNvSpPr/>
            <p:nvPr/>
          </p:nvSpPr>
          <p:spPr>
            <a:xfrm>
              <a:off x="2348023" y="5901315"/>
              <a:ext cx="4690730" cy="364112"/>
            </a:xfrm>
            <a:prstGeom prst="rect">
              <a:avLst/>
            </a:prstGeom>
            <a:solidFill>
              <a:srgbClr val="FFFF00">
                <a:alpha val="2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7280502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415156-A898-434C-8109-29CBCB94BD16}"/>
              </a:ext>
            </a:extLst>
          </p:cNvPr>
          <p:cNvSpPr>
            <a:spLocks noGrp="1"/>
          </p:cNvSpPr>
          <p:nvPr>
            <p:ph type="title"/>
          </p:nvPr>
        </p:nvSpPr>
        <p:spPr>
          <a:xfrm>
            <a:off x="838200" y="-89023"/>
            <a:ext cx="10515600" cy="1325563"/>
          </a:xfrm>
        </p:spPr>
        <p:txBody>
          <a:bodyPr/>
          <a:lstStyle/>
          <a:p>
            <a:endParaRPr lang="en-US" dirty="0"/>
          </a:p>
        </p:txBody>
      </p:sp>
      <p:sp>
        <p:nvSpPr>
          <p:cNvPr id="3" name="Content Placeholder 2">
            <a:extLst>
              <a:ext uri="{FF2B5EF4-FFF2-40B4-BE49-F238E27FC236}">
                <a16:creationId xmlns:a16="http://schemas.microsoft.com/office/drawing/2014/main" id="{99858EC5-1C3D-4D27-AF57-8B401EEA5DEE}"/>
              </a:ext>
            </a:extLst>
          </p:cNvPr>
          <p:cNvSpPr>
            <a:spLocks noGrp="1"/>
          </p:cNvSpPr>
          <p:nvPr>
            <p:ph idx="1"/>
          </p:nvPr>
        </p:nvSpPr>
        <p:spPr>
          <a:xfrm>
            <a:off x="838200" y="1236540"/>
            <a:ext cx="10515600" cy="4351338"/>
          </a:xfrm>
        </p:spPr>
        <p:txBody>
          <a:bodyPr/>
          <a:lstStyle/>
          <a:p>
            <a:endParaRPr lang="en-US" dirty="0"/>
          </a:p>
        </p:txBody>
      </p:sp>
      <p:pic>
        <p:nvPicPr>
          <p:cNvPr id="5" name="Picture 4">
            <a:extLst>
              <a:ext uri="{FF2B5EF4-FFF2-40B4-BE49-F238E27FC236}">
                <a16:creationId xmlns:a16="http://schemas.microsoft.com/office/drawing/2014/main" id="{ED05C71E-54E1-45A7-AD33-58FB3B74767D}"/>
              </a:ext>
            </a:extLst>
          </p:cNvPr>
          <p:cNvPicPr>
            <a:picLocks noChangeAspect="1"/>
          </p:cNvPicPr>
          <p:nvPr/>
        </p:nvPicPr>
        <p:blipFill>
          <a:blip r:embed="rId2"/>
          <a:stretch>
            <a:fillRect/>
          </a:stretch>
        </p:blipFill>
        <p:spPr>
          <a:xfrm>
            <a:off x="2056585" y="165541"/>
            <a:ext cx="7507308" cy="649333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7600755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BB03249D-5F0C-4D83-A9BE-B44FEEBDEB3A}"/>
              </a:ext>
            </a:extLst>
          </p:cNvPr>
          <p:cNvSpPr>
            <a:spLocks noGrp="1"/>
          </p:cNvSpPr>
          <p:nvPr>
            <p:ph idx="1"/>
          </p:nvPr>
        </p:nvSpPr>
        <p:spPr>
          <a:xfrm>
            <a:off x="614916" y="180752"/>
            <a:ext cx="10515600" cy="4351338"/>
          </a:xfrm>
        </p:spPr>
        <p:txBody>
          <a:bodyPr/>
          <a:lstStyle/>
          <a:p>
            <a:pPr marL="0" indent="0">
              <a:buNone/>
            </a:pPr>
            <a:r>
              <a:rPr lang="en-US" dirty="0"/>
              <a:t>What are the costs discussed here? What are the benefits? </a:t>
            </a:r>
          </a:p>
          <a:p>
            <a:endParaRPr lang="en-US" dirty="0"/>
          </a:p>
        </p:txBody>
      </p:sp>
      <p:pic>
        <p:nvPicPr>
          <p:cNvPr id="4" name="Picture 3">
            <a:extLst>
              <a:ext uri="{FF2B5EF4-FFF2-40B4-BE49-F238E27FC236}">
                <a16:creationId xmlns:a16="http://schemas.microsoft.com/office/drawing/2014/main" id="{1EB7C2DC-7CD4-4EC6-B2BC-56C61C4F26BA}"/>
              </a:ext>
            </a:extLst>
          </p:cNvPr>
          <p:cNvPicPr>
            <a:picLocks noChangeAspect="1"/>
          </p:cNvPicPr>
          <p:nvPr/>
        </p:nvPicPr>
        <p:blipFill rotWithShape="1">
          <a:blip r:embed="rId2"/>
          <a:srcRect t="43991"/>
          <a:stretch/>
        </p:blipFill>
        <p:spPr>
          <a:xfrm>
            <a:off x="320330" y="836798"/>
            <a:ext cx="11551339" cy="55959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077990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BB03249D-5F0C-4D83-A9BE-B44FEEBDEB3A}"/>
              </a:ext>
            </a:extLst>
          </p:cNvPr>
          <p:cNvSpPr>
            <a:spLocks noGrp="1"/>
          </p:cNvSpPr>
          <p:nvPr>
            <p:ph idx="1"/>
          </p:nvPr>
        </p:nvSpPr>
        <p:spPr>
          <a:xfrm>
            <a:off x="614916" y="180752"/>
            <a:ext cx="10515600" cy="4351338"/>
          </a:xfrm>
        </p:spPr>
        <p:txBody>
          <a:bodyPr/>
          <a:lstStyle/>
          <a:p>
            <a:pPr marL="0" indent="0">
              <a:buNone/>
            </a:pPr>
            <a:r>
              <a:rPr lang="en-US" dirty="0"/>
              <a:t>What are the costs discussed here? What are the benefits? </a:t>
            </a:r>
          </a:p>
          <a:p>
            <a:endParaRPr lang="en-US" dirty="0"/>
          </a:p>
        </p:txBody>
      </p:sp>
      <p:pic>
        <p:nvPicPr>
          <p:cNvPr id="4" name="Picture 3">
            <a:extLst>
              <a:ext uri="{FF2B5EF4-FFF2-40B4-BE49-F238E27FC236}">
                <a16:creationId xmlns:a16="http://schemas.microsoft.com/office/drawing/2014/main" id="{1EB7C2DC-7CD4-4EC6-B2BC-56C61C4F26BA}"/>
              </a:ext>
            </a:extLst>
          </p:cNvPr>
          <p:cNvPicPr>
            <a:picLocks noChangeAspect="1"/>
          </p:cNvPicPr>
          <p:nvPr/>
        </p:nvPicPr>
        <p:blipFill rotWithShape="1">
          <a:blip r:embed="rId2"/>
          <a:srcRect t="43991"/>
          <a:stretch/>
        </p:blipFill>
        <p:spPr>
          <a:xfrm>
            <a:off x="320330" y="836798"/>
            <a:ext cx="11551339" cy="5595900"/>
          </a:xfrm>
          <a:prstGeom prst="rect">
            <a:avLst/>
          </a:prstGeom>
          <a:ln>
            <a:noFill/>
          </a:ln>
          <a:effectLst>
            <a:outerShdw blurRad="292100" dist="139700" dir="2700000" algn="tl" rotWithShape="0">
              <a:srgbClr val="333333">
                <a:alpha val="65000"/>
              </a:srgbClr>
            </a:outerShdw>
          </a:effectLst>
        </p:spPr>
      </p:pic>
      <p:grpSp>
        <p:nvGrpSpPr>
          <p:cNvPr id="15" name="Group 14">
            <a:extLst>
              <a:ext uri="{FF2B5EF4-FFF2-40B4-BE49-F238E27FC236}">
                <a16:creationId xmlns:a16="http://schemas.microsoft.com/office/drawing/2014/main" id="{80CD6EE8-65EE-4070-88D7-F69E8E2EE3E4}"/>
              </a:ext>
            </a:extLst>
          </p:cNvPr>
          <p:cNvGrpSpPr/>
          <p:nvPr/>
        </p:nvGrpSpPr>
        <p:grpSpPr>
          <a:xfrm>
            <a:off x="877185" y="2873947"/>
            <a:ext cx="10629433" cy="3438649"/>
            <a:chOff x="877185" y="2873947"/>
            <a:chExt cx="10629433" cy="3438649"/>
          </a:xfrm>
        </p:grpSpPr>
        <p:sp>
          <p:nvSpPr>
            <p:cNvPr id="6" name="Rectangle 5">
              <a:extLst>
                <a:ext uri="{FF2B5EF4-FFF2-40B4-BE49-F238E27FC236}">
                  <a16:creationId xmlns:a16="http://schemas.microsoft.com/office/drawing/2014/main" id="{0106AB23-54A4-4F0C-87FF-E153AD816C21}"/>
                </a:ext>
              </a:extLst>
            </p:cNvPr>
            <p:cNvSpPr/>
            <p:nvPr/>
          </p:nvSpPr>
          <p:spPr>
            <a:xfrm>
              <a:off x="1880190" y="2873947"/>
              <a:ext cx="9544912" cy="283923"/>
            </a:xfrm>
            <a:prstGeom prst="rect">
              <a:avLst/>
            </a:prstGeom>
            <a:solidFill>
              <a:srgbClr val="FFFF00">
                <a:alpha val="2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15748227-5330-4126-A9D5-16172586B02D}"/>
                </a:ext>
              </a:extLst>
            </p:cNvPr>
            <p:cNvSpPr/>
            <p:nvPr/>
          </p:nvSpPr>
          <p:spPr>
            <a:xfrm>
              <a:off x="958701" y="3200400"/>
              <a:ext cx="4782880" cy="283923"/>
            </a:xfrm>
            <a:prstGeom prst="rect">
              <a:avLst/>
            </a:prstGeom>
            <a:solidFill>
              <a:srgbClr val="FFFF00">
                <a:alpha val="2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9C69B1BC-6D73-4D70-AB2C-0D2F01939514}"/>
                </a:ext>
              </a:extLst>
            </p:cNvPr>
            <p:cNvSpPr/>
            <p:nvPr/>
          </p:nvSpPr>
          <p:spPr>
            <a:xfrm>
              <a:off x="2245241" y="4432658"/>
              <a:ext cx="9179861" cy="283923"/>
            </a:xfrm>
            <a:prstGeom prst="rect">
              <a:avLst/>
            </a:prstGeom>
            <a:solidFill>
              <a:srgbClr val="FFFF00">
                <a:alpha val="2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A8AF6477-07C6-4C17-9C67-72ECAD01FE75}"/>
                </a:ext>
              </a:extLst>
            </p:cNvPr>
            <p:cNvSpPr/>
            <p:nvPr/>
          </p:nvSpPr>
          <p:spPr>
            <a:xfrm>
              <a:off x="877185" y="4725821"/>
              <a:ext cx="10547917" cy="283923"/>
            </a:xfrm>
            <a:prstGeom prst="rect">
              <a:avLst/>
            </a:prstGeom>
            <a:solidFill>
              <a:srgbClr val="FFFF00">
                <a:alpha val="2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8C2FBAFD-E30B-4333-A1E2-70206EFC32DF}"/>
                </a:ext>
              </a:extLst>
            </p:cNvPr>
            <p:cNvSpPr/>
            <p:nvPr/>
          </p:nvSpPr>
          <p:spPr>
            <a:xfrm>
              <a:off x="958701" y="5377405"/>
              <a:ext cx="1561215" cy="251607"/>
            </a:xfrm>
            <a:prstGeom prst="rect">
              <a:avLst/>
            </a:prstGeom>
            <a:solidFill>
              <a:srgbClr val="FFFF00">
                <a:alpha val="2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B87DA55-B6A3-40C7-BE26-751F778C1A20}"/>
                </a:ext>
              </a:extLst>
            </p:cNvPr>
            <p:cNvSpPr/>
            <p:nvPr/>
          </p:nvSpPr>
          <p:spPr>
            <a:xfrm>
              <a:off x="958701" y="5686881"/>
              <a:ext cx="10547917" cy="283923"/>
            </a:xfrm>
            <a:prstGeom prst="rect">
              <a:avLst/>
            </a:prstGeom>
            <a:solidFill>
              <a:srgbClr val="00B0F0">
                <a:alpha val="2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A867355-310E-4C13-ADCA-469E2924F4BF}"/>
                </a:ext>
              </a:extLst>
            </p:cNvPr>
            <p:cNvSpPr/>
            <p:nvPr/>
          </p:nvSpPr>
          <p:spPr>
            <a:xfrm>
              <a:off x="958700" y="6028673"/>
              <a:ext cx="5240081" cy="283923"/>
            </a:xfrm>
            <a:prstGeom prst="rect">
              <a:avLst/>
            </a:prstGeom>
            <a:solidFill>
              <a:srgbClr val="00B0F0">
                <a:alpha val="2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0FD8EE2B-88E5-4727-A426-E8D420368022}"/>
                </a:ext>
              </a:extLst>
            </p:cNvPr>
            <p:cNvSpPr/>
            <p:nvPr/>
          </p:nvSpPr>
          <p:spPr>
            <a:xfrm>
              <a:off x="8878186" y="5372628"/>
              <a:ext cx="2628432" cy="314770"/>
            </a:xfrm>
            <a:prstGeom prst="rect">
              <a:avLst/>
            </a:prstGeom>
            <a:solidFill>
              <a:srgbClr val="00B0F0">
                <a:alpha val="2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99DAF2C8-306E-4B1E-A045-A37FA2659F6E}"/>
                </a:ext>
              </a:extLst>
            </p:cNvPr>
            <p:cNvSpPr/>
            <p:nvPr/>
          </p:nvSpPr>
          <p:spPr>
            <a:xfrm>
              <a:off x="958700" y="5046174"/>
              <a:ext cx="10547917" cy="283923"/>
            </a:xfrm>
            <a:prstGeom prst="rect">
              <a:avLst/>
            </a:prstGeom>
            <a:solidFill>
              <a:srgbClr val="FFFF00">
                <a:alpha val="2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9940008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EFD1FD-768D-40BC-9CC7-7F956A8348A7}"/>
              </a:ext>
            </a:extLst>
          </p:cNvPr>
          <p:cNvSpPr>
            <a:spLocks noGrp="1"/>
          </p:cNvSpPr>
          <p:nvPr>
            <p:ph type="title"/>
          </p:nvPr>
        </p:nvSpPr>
        <p:spPr/>
        <p:txBody>
          <a:bodyPr/>
          <a:lstStyle/>
          <a:p>
            <a:r>
              <a:rPr lang="en-US" dirty="0"/>
              <a:t>Cost-benefit “difference” (NPV) vs. cost-benefit ratio (CBR)</a:t>
            </a:r>
          </a:p>
        </p:txBody>
      </p:sp>
      <p:sp>
        <p:nvSpPr>
          <p:cNvPr id="3" name="Text Placeholder 2">
            <a:extLst>
              <a:ext uri="{FF2B5EF4-FFF2-40B4-BE49-F238E27FC236}">
                <a16:creationId xmlns:a16="http://schemas.microsoft.com/office/drawing/2014/main" id="{667ADA9E-E7C9-4811-9826-9242CCC3D684}"/>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412220450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A608F3C-7325-4C54-9D1D-BB1BD3A82B3F}"/>
              </a:ext>
            </a:extLst>
          </p:cNvPr>
          <p:cNvSpPr>
            <a:spLocks noGrp="1"/>
          </p:cNvSpPr>
          <p:nvPr>
            <p:ph idx="1"/>
          </p:nvPr>
        </p:nvSpPr>
        <p:spPr>
          <a:xfrm>
            <a:off x="611956" y="287673"/>
            <a:ext cx="10515600" cy="6570327"/>
          </a:xfrm>
        </p:spPr>
        <p:txBody>
          <a:bodyPr>
            <a:normAutofit/>
          </a:bodyPr>
          <a:lstStyle/>
          <a:p>
            <a:pPr marL="0" indent="0">
              <a:buNone/>
            </a:pPr>
            <a:r>
              <a:rPr lang="en-US" dirty="0"/>
              <a:t>What are the costs discussed here? What are the benefits? </a:t>
            </a:r>
          </a:p>
          <a:p>
            <a:r>
              <a:rPr lang="en-US" dirty="0">
                <a:solidFill>
                  <a:schemeClr val="accent6">
                    <a:lumMod val="75000"/>
                  </a:schemeClr>
                </a:solidFill>
              </a:rPr>
              <a:t>Framing in terms of the medical review policy (status quo), which leads to some SSI removals of 18-year-olds:</a:t>
            </a:r>
          </a:p>
          <a:p>
            <a:r>
              <a:rPr lang="en-US" dirty="0">
                <a:solidFill>
                  <a:schemeClr val="accent6">
                    <a:lumMod val="75000"/>
                  </a:schemeClr>
                </a:solidFill>
              </a:rPr>
              <a:t>Benefits </a:t>
            </a:r>
          </a:p>
          <a:p>
            <a:pPr lvl="1"/>
            <a:r>
              <a:rPr lang="en-US" dirty="0">
                <a:solidFill>
                  <a:schemeClr val="accent6">
                    <a:lumMod val="75000"/>
                  </a:schemeClr>
                </a:solidFill>
              </a:rPr>
              <a:t>Cost-saving for government on </a:t>
            </a:r>
            <a:r>
              <a:rPr lang="en-US" u="sng" dirty="0">
                <a:solidFill>
                  <a:schemeClr val="accent6">
                    <a:lumMod val="75000"/>
                  </a:schemeClr>
                </a:solidFill>
              </a:rPr>
              <a:t>SSI spending </a:t>
            </a:r>
          </a:p>
          <a:p>
            <a:pPr lvl="1"/>
            <a:r>
              <a:rPr lang="en-US" dirty="0">
                <a:solidFill>
                  <a:schemeClr val="accent6">
                    <a:lumMod val="75000"/>
                  </a:schemeClr>
                </a:solidFill>
              </a:rPr>
              <a:t>Cost-saving for government on </a:t>
            </a:r>
            <a:r>
              <a:rPr lang="en-US" u="sng" dirty="0">
                <a:solidFill>
                  <a:schemeClr val="accent6">
                    <a:lumMod val="75000"/>
                  </a:schemeClr>
                </a:solidFill>
              </a:rPr>
              <a:t>Medicaid spending </a:t>
            </a:r>
          </a:p>
          <a:p>
            <a:pPr lvl="1"/>
            <a:r>
              <a:rPr lang="en-US" dirty="0">
                <a:solidFill>
                  <a:schemeClr val="accent6">
                    <a:lumMod val="75000"/>
                  </a:schemeClr>
                </a:solidFill>
              </a:rPr>
              <a:t>Additional tax revenue from higher </a:t>
            </a:r>
            <a:r>
              <a:rPr lang="en-US" u="sng" dirty="0">
                <a:solidFill>
                  <a:schemeClr val="accent6">
                    <a:lumMod val="75000"/>
                  </a:schemeClr>
                </a:solidFill>
              </a:rPr>
              <a:t>earnings</a:t>
            </a:r>
          </a:p>
          <a:p>
            <a:r>
              <a:rPr lang="en-US" dirty="0">
                <a:solidFill>
                  <a:schemeClr val="accent6">
                    <a:lumMod val="75000"/>
                  </a:schemeClr>
                </a:solidFill>
              </a:rPr>
              <a:t>Costs</a:t>
            </a:r>
          </a:p>
          <a:p>
            <a:pPr lvl="1"/>
            <a:r>
              <a:rPr lang="en-US" u="sng" dirty="0">
                <a:solidFill>
                  <a:schemeClr val="accent6">
                    <a:lumMod val="75000"/>
                  </a:schemeClr>
                </a:solidFill>
              </a:rPr>
              <a:t>police and court costs </a:t>
            </a:r>
          </a:p>
          <a:p>
            <a:pPr lvl="1"/>
            <a:r>
              <a:rPr lang="en-US" u="sng" dirty="0">
                <a:solidFill>
                  <a:schemeClr val="accent6">
                    <a:lumMod val="75000"/>
                  </a:schemeClr>
                </a:solidFill>
              </a:rPr>
              <a:t>incarceration costs</a:t>
            </a:r>
          </a:p>
          <a:p>
            <a:pPr lvl="1"/>
            <a:r>
              <a:rPr lang="en-US" u="sng" dirty="0">
                <a:solidFill>
                  <a:schemeClr val="accent6">
                    <a:lumMod val="75000"/>
                  </a:schemeClr>
                </a:solidFill>
              </a:rPr>
              <a:t>victim costs</a:t>
            </a:r>
          </a:p>
          <a:p>
            <a:r>
              <a:rPr lang="en-US" dirty="0">
                <a:solidFill>
                  <a:schemeClr val="accent6">
                    <a:lumMod val="75000"/>
                  </a:schemeClr>
                </a:solidFill>
              </a:rPr>
              <a:t>These are taken directly from the paper. (Not all of these are in the abstracts above, such as Medicaid spending.)</a:t>
            </a:r>
          </a:p>
          <a:p>
            <a:r>
              <a:rPr lang="en-US" dirty="0">
                <a:solidFill>
                  <a:schemeClr val="accent6">
                    <a:lumMod val="75000"/>
                  </a:schemeClr>
                </a:solidFill>
              </a:rPr>
              <a:t>In theory more could be added here, as we considered in our “rabbit hole” exercise…</a:t>
            </a:r>
          </a:p>
        </p:txBody>
      </p:sp>
    </p:spTree>
    <p:extLst>
      <p:ext uri="{BB962C8B-B14F-4D97-AF65-F5344CB8AC3E}">
        <p14:creationId xmlns:p14="http://schemas.microsoft.com/office/powerpoint/2010/main" val="205100387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FA2567-C83E-452B-B947-8A4A6BC40D78}"/>
              </a:ext>
            </a:extLst>
          </p:cNvPr>
          <p:cNvSpPr>
            <a:spLocks noGrp="1"/>
          </p:cNvSpPr>
          <p:nvPr>
            <p:ph type="title"/>
          </p:nvPr>
        </p:nvSpPr>
        <p:spPr/>
        <p:txBody>
          <a:bodyPr/>
          <a:lstStyle/>
          <a:p>
            <a:r>
              <a:rPr lang="en-US" dirty="0"/>
              <a:t>A NPV calculation</a:t>
            </a:r>
          </a:p>
        </p:txBody>
      </p:sp>
      <p:sp>
        <p:nvSpPr>
          <p:cNvPr id="3" name="Content Placeholder 2">
            <a:extLst>
              <a:ext uri="{FF2B5EF4-FFF2-40B4-BE49-F238E27FC236}">
                <a16:creationId xmlns:a16="http://schemas.microsoft.com/office/drawing/2014/main" id="{EA4EA426-A295-4C42-A71F-7187B161664C}"/>
              </a:ext>
            </a:extLst>
          </p:cNvPr>
          <p:cNvSpPr>
            <a:spLocks noGrp="1"/>
          </p:cNvSpPr>
          <p:nvPr>
            <p:ph idx="1"/>
          </p:nvPr>
        </p:nvSpPr>
        <p:spPr>
          <a:xfrm>
            <a:off x="838200" y="1825625"/>
            <a:ext cx="10515600" cy="4936682"/>
          </a:xfrm>
        </p:spPr>
        <p:txBody>
          <a:bodyPr>
            <a:normAutofit/>
          </a:bodyPr>
          <a:lstStyle/>
          <a:p>
            <a:r>
              <a:rPr lang="en-US" dirty="0"/>
              <a:t>Consider the medical review policy (status quo), which leads to some SSI removals of 18-year-olds </a:t>
            </a:r>
          </a:p>
          <a:p>
            <a:r>
              <a:rPr lang="en-US" dirty="0"/>
              <a:t>Amounts below are per removal, over 20 years (already discounted)</a:t>
            </a:r>
          </a:p>
          <a:p>
            <a:pPr lvl="1"/>
            <a:r>
              <a:rPr lang="en-US" dirty="0"/>
              <a:t>Reduction of $37,700 in </a:t>
            </a:r>
            <a:r>
              <a:rPr lang="en-US" u="sng" dirty="0"/>
              <a:t>SSI spending </a:t>
            </a:r>
          </a:p>
          <a:p>
            <a:pPr lvl="1"/>
            <a:r>
              <a:rPr lang="en-US" dirty="0"/>
              <a:t>Reduction of $8,400 in </a:t>
            </a:r>
            <a:r>
              <a:rPr lang="en-US" u="sng" dirty="0"/>
              <a:t>Medicaid spending </a:t>
            </a:r>
          </a:p>
          <a:p>
            <a:pPr lvl="1"/>
            <a:r>
              <a:rPr lang="en-US" dirty="0"/>
              <a:t>Increase of $10,800 in </a:t>
            </a:r>
            <a:r>
              <a:rPr lang="en-US" u="sng" dirty="0"/>
              <a:t>police and court costs </a:t>
            </a:r>
          </a:p>
          <a:p>
            <a:pPr lvl="1"/>
            <a:r>
              <a:rPr lang="en-US" dirty="0"/>
              <a:t>Increase of $30,200 in </a:t>
            </a:r>
            <a:r>
              <a:rPr lang="en-US" u="sng" dirty="0"/>
              <a:t>incarceration costs</a:t>
            </a:r>
          </a:p>
          <a:p>
            <a:pPr lvl="1"/>
            <a:r>
              <a:rPr lang="en-US" dirty="0"/>
              <a:t>Increase of $85,600 in </a:t>
            </a:r>
            <a:r>
              <a:rPr lang="en-US" u="sng" dirty="0"/>
              <a:t>victim costs</a:t>
            </a:r>
          </a:p>
          <a:p>
            <a:pPr lvl="1"/>
            <a:r>
              <a:rPr lang="en-US" dirty="0"/>
              <a:t>Additional tax revenue from higher </a:t>
            </a:r>
            <a:r>
              <a:rPr lang="en-US" u="sng" dirty="0"/>
              <a:t>earnings</a:t>
            </a:r>
            <a:r>
              <a:rPr lang="en-US" dirty="0"/>
              <a:t>: $3,000</a:t>
            </a:r>
            <a:endParaRPr lang="en-US" i="1" dirty="0"/>
          </a:p>
          <a:p>
            <a:r>
              <a:rPr lang="en-US" i="1" dirty="0"/>
              <a:t>What is the NPV of this policy? </a:t>
            </a:r>
          </a:p>
          <a:p>
            <a:r>
              <a:rPr lang="en-US" i="1" dirty="0"/>
              <a:t>In light of the NPV, what should we do? </a:t>
            </a:r>
            <a:endParaRPr lang="en-US" dirty="0"/>
          </a:p>
          <a:p>
            <a:endParaRPr lang="en-US" dirty="0"/>
          </a:p>
        </p:txBody>
      </p:sp>
    </p:spTree>
    <p:extLst>
      <p:ext uri="{BB962C8B-B14F-4D97-AF65-F5344CB8AC3E}">
        <p14:creationId xmlns:p14="http://schemas.microsoft.com/office/powerpoint/2010/main" val="5582337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FA2567-C83E-452B-B947-8A4A6BC40D78}"/>
              </a:ext>
            </a:extLst>
          </p:cNvPr>
          <p:cNvSpPr>
            <a:spLocks noGrp="1"/>
          </p:cNvSpPr>
          <p:nvPr>
            <p:ph type="title"/>
          </p:nvPr>
        </p:nvSpPr>
        <p:spPr/>
        <p:txBody>
          <a:bodyPr/>
          <a:lstStyle/>
          <a:p>
            <a:r>
              <a:rPr lang="en-US" dirty="0"/>
              <a:t>A NPV calculation</a:t>
            </a:r>
          </a:p>
        </p:txBody>
      </p:sp>
      <p:sp>
        <p:nvSpPr>
          <p:cNvPr id="3" name="Content Placeholder 2">
            <a:extLst>
              <a:ext uri="{FF2B5EF4-FFF2-40B4-BE49-F238E27FC236}">
                <a16:creationId xmlns:a16="http://schemas.microsoft.com/office/drawing/2014/main" id="{EA4EA426-A295-4C42-A71F-7187B161664C}"/>
              </a:ext>
            </a:extLst>
          </p:cNvPr>
          <p:cNvSpPr>
            <a:spLocks noGrp="1"/>
          </p:cNvSpPr>
          <p:nvPr>
            <p:ph idx="1"/>
          </p:nvPr>
        </p:nvSpPr>
        <p:spPr>
          <a:xfrm>
            <a:off x="838200" y="1360967"/>
            <a:ext cx="10515600" cy="5401340"/>
          </a:xfrm>
        </p:spPr>
        <p:txBody>
          <a:bodyPr>
            <a:normAutofit/>
          </a:bodyPr>
          <a:lstStyle/>
          <a:p>
            <a:r>
              <a:rPr lang="en-US" dirty="0"/>
              <a:t>Reduction of $37,700 in </a:t>
            </a:r>
            <a:r>
              <a:rPr lang="en-US" u="sng" dirty="0"/>
              <a:t>SSI spending </a:t>
            </a:r>
            <a:r>
              <a:rPr lang="en-US" dirty="0">
                <a:solidFill>
                  <a:schemeClr val="accent6">
                    <a:lumMod val="75000"/>
                  </a:schemeClr>
                </a:solidFill>
              </a:rPr>
              <a:t>– benefit (cost-saving for gov)</a:t>
            </a:r>
            <a:endParaRPr lang="en-US" u="sng" dirty="0">
              <a:solidFill>
                <a:schemeClr val="accent6">
                  <a:lumMod val="75000"/>
                </a:schemeClr>
              </a:solidFill>
            </a:endParaRPr>
          </a:p>
          <a:p>
            <a:r>
              <a:rPr lang="en-US" dirty="0"/>
              <a:t>Reduction of $8,400 in </a:t>
            </a:r>
            <a:r>
              <a:rPr lang="en-US" u="sng" dirty="0"/>
              <a:t>Medicaid spending </a:t>
            </a:r>
            <a:r>
              <a:rPr lang="en-US" dirty="0">
                <a:solidFill>
                  <a:schemeClr val="accent6">
                    <a:lumMod val="75000"/>
                  </a:schemeClr>
                </a:solidFill>
              </a:rPr>
              <a:t>– benefit (cost-saving for gov)</a:t>
            </a:r>
            <a:endParaRPr lang="en-US" u="sng" dirty="0"/>
          </a:p>
          <a:p>
            <a:r>
              <a:rPr lang="en-US" dirty="0"/>
              <a:t>Increase of $10,800 in </a:t>
            </a:r>
            <a:r>
              <a:rPr lang="en-US" u="sng" dirty="0"/>
              <a:t>police and court costs </a:t>
            </a:r>
            <a:r>
              <a:rPr lang="en-US" dirty="0">
                <a:solidFill>
                  <a:schemeClr val="accent6">
                    <a:lumMod val="75000"/>
                  </a:schemeClr>
                </a:solidFill>
              </a:rPr>
              <a:t>– cost</a:t>
            </a:r>
            <a:endParaRPr lang="en-US" dirty="0"/>
          </a:p>
          <a:p>
            <a:r>
              <a:rPr lang="en-US" dirty="0"/>
              <a:t>Increase of $30,200 in </a:t>
            </a:r>
            <a:r>
              <a:rPr lang="en-US" u="sng" dirty="0"/>
              <a:t>incarceration costs </a:t>
            </a:r>
            <a:r>
              <a:rPr lang="en-US" dirty="0">
                <a:solidFill>
                  <a:schemeClr val="accent6">
                    <a:lumMod val="75000"/>
                  </a:schemeClr>
                </a:solidFill>
              </a:rPr>
              <a:t>– cost</a:t>
            </a:r>
            <a:endParaRPr lang="en-US" u="sng" dirty="0"/>
          </a:p>
          <a:p>
            <a:r>
              <a:rPr lang="en-US" dirty="0"/>
              <a:t>Increase of $85,600 in </a:t>
            </a:r>
            <a:r>
              <a:rPr lang="en-US" u="sng" dirty="0"/>
              <a:t>victim costs </a:t>
            </a:r>
            <a:r>
              <a:rPr lang="en-US" dirty="0">
                <a:solidFill>
                  <a:schemeClr val="accent6">
                    <a:lumMod val="75000"/>
                  </a:schemeClr>
                </a:solidFill>
              </a:rPr>
              <a:t>– cost</a:t>
            </a:r>
            <a:endParaRPr lang="en-US" u="sng" dirty="0">
              <a:solidFill>
                <a:schemeClr val="accent6">
                  <a:lumMod val="75000"/>
                </a:schemeClr>
              </a:solidFill>
            </a:endParaRPr>
          </a:p>
          <a:p>
            <a:r>
              <a:rPr lang="en-US" dirty="0"/>
              <a:t>Additional tax revenue from higher </a:t>
            </a:r>
            <a:r>
              <a:rPr lang="en-US" u="sng" dirty="0"/>
              <a:t>earnings: </a:t>
            </a:r>
            <a:r>
              <a:rPr lang="en-US" dirty="0"/>
              <a:t>$3,000 </a:t>
            </a:r>
            <a:r>
              <a:rPr lang="en-US" dirty="0">
                <a:solidFill>
                  <a:schemeClr val="accent6">
                    <a:lumMod val="75000"/>
                  </a:schemeClr>
                </a:solidFill>
              </a:rPr>
              <a:t>– benefit to gov (additional tax revenue)</a:t>
            </a:r>
            <a:endParaRPr lang="en-US" i="1" dirty="0"/>
          </a:p>
          <a:p>
            <a:r>
              <a:rPr lang="en-US" dirty="0">
                <a:solidFill>
                  <a:schemeClr val="accent6">
                    <a:lumMod val="75000"/>
                  </a:schemeClr>
                </a:solidFill>
              </a:rPr>
              <a:t>NPV = 37,700 + 8,400 + 3000 - 10,800 - 30,200 – 85,600 = </a:t>
            </a:r>
            <a:r>
              <a:rPr lang="en-US" u="sng" dirty="0">
                <a:solidFill>
                  <a:schemeClr val="accent6">
                    <a:lumMod val="75000"/>
                  </a:schemeClr>
                </a:solidFill>
              </a:rPr>
              <a:t>-$77,500</a:t>
            </a:r>
          </a:p>
          <a:p>
            <a:r>
              <a:rPr lang="en-US" dirty="0">
                <a:solidFill>
                  <a:schemeClr val="accent6">
                    <a:lumMod val="75000"/>
                  </a:schemeClr>
                </a:solidFill>
              </a:rPr>
              <a:t>NPV is negative, suggesting we shouldn’t have the medical review and removal policy. We should retract this policy. </a:t>
            </a:r>
          </a:p>
        </p:txBody>
      </p:sp>
    </p:spTree>
    <p:extLst>
      <p:ext uri="{BB962C8B-B14F-4D97-AF65-F5344CB8AC3E}">
        <p14:creationId xmlns:p14="http://schemas.microsoft.com/office/powerpoint/2010/main" val="241754060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AD0E3F-AF02-4457-B6D4-C42ABAC8D489}"/>
              </a:ext>
            </a:extLst>
          </p:cNvPr>
          <p:cNvSpPr>
            <a:spLocks noGrp="1"/>
          </p:cNvSpPr>
          <p:nvPr>
            <p:ph type="title"/>
          </p:nvPr>
        </p:nvSpPr>
        <p:spPr/>
        <p:txBody>
          <a:bodyPr/>
          <a:lstStyle/>
          <a:p>
            <a:r>
              <a:rPr lang="en-US" dirty="0"/>
              <a:t>Aside: equity and CBA</a:t>
            </a:r>
          </a:p>
        </p:txBody>
      </p:sp>
      <p:sp>
        <p:nvSpPr>
          <p:cNvPr id="3" name="Text Placeholder 2">
            <a:extLst>
              <a:ext uri="{FF2B5EF4-FFF2-40B4-BE49-F238E27FC236}">
                <a16:creationId xmlns:a16="http://schemas.microsoft.com/office/drawing/2014/main" id="{BB50A584-54BC-48D2-A2E9-5E28B5995DDF}"/>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85050494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3D1787-57E7-434A-A59D-F3EACB4BAB41}"/>
              </a:ext>
            </a:extLst>
          </p:cNvPr>
          <p:cNvSpPr>
            <a:spLocks noGrp="1"/>
          </p:cNvSpPr>
          <p:nvPr>
            <p:ph type="title"/>
          </p:nvPr>
        </p:nvSpPr>
        <p:spPr/>
        <p:txBody>
          <a:bodyPr/>
          <a:lstStyle/>
          <a:p>
            <a:r>
              <a:rPr lang="en-US" dirty="0"/>
              <a:t>A note on equity and CBA</a:t>
            </a:r>
          </a:p>
        </p:txBody>
      </p:sp>
      <p:sp>
        <p:nvSpPr>
          <p:cNvPr id="3" name="Content Placeholder 2">
            <a:extLst>
              <a:ext uri="{FF2B5EF4-FFF2-40B4-BE49-F238E27FC236}">
                <a16:creationId xmlns:a16="http://schemas.microsoft.com/office/drawing/2014/main" id="{9628C6A9-AD89-4ABE-BF81-2A1F2A530139}"/>
              </a:ext>
            </a:extLst>
          </p:cNvPr>
          <p:cNvSpPr>
            <a:spLocks noGrp="1"/>
          </p:cNvSpPr>
          <p:nvPr>
            <p:ph idx="1"/>
          </p:nvPr>
        </p:nvSpPr>
        <p:spPr>
          <a:xfrm>
            <a:off x="838200" y="1825625"/>
            <a:ext cx="10515600" cy="4787826"/>
          </a:xfrm>
        </p:spPr>
        <p:txBody>
          <a:bodyPr>
            <a:normAutofit/>
          </a:bodyPr>
          <a:lstStyle/>
          <a:p>
            <a:r>
              <a:rPr lang="en-US" dirty="0"/>
              <a:t>Idea that equity enters into how we </a:t>
            </a:r>
            <a:r>
              <a:rPr lang="en-US" u="sng" dirty="0"/>
              <a:t>compare MVPF’s or NPV’s </a:t>
            </a:r>
            <a:r>
              <a:rPr lang="en-US" dirty="0"/>
              <a:t>(outside the actual numerical value)</a:t>
            </a:r>
          </a:p>
          <a:p>
            <a:r>
              <a:rPr lang="en-US" dirty="0"/>
              <a:t>Equity doesn’t enter into the CBA calculation itself</a:t>
            </a:r>
          </a:p>
          <a:p>
            <a:r>
              <a:rPr lang="en-US" dirty="0"/>
              <a:t>There is a way to weight affected individuals more or less based on income, or other characteristics, but this is a different kind of analysis – welfare analysis with social welfare weights</a:t>
            </a:r>
          </a:p>
          <a:p>
            <a:r>
              <a:rPr lang="en-US" dirty="0"/>
              <a:t>This analysis still requires assumptions –this time also </a:t>
            </a:r>
            <a:r>
              <a:rPr lang="en-US" u="sng" dirty="0"/>
              <a:t>normative</a:t>
            </a:r>
            <a:r>
              <a:rPr lang="en-US" dirty="0"/>
              <a:t> assumptions!</a:t>
            </a:r>
          </a:p>
          <a:p>
            <a:r>
              <a:rPr lang="en-US" dirty="0"/>
              <a:t>CBA and MVPF, although requiring many assumptions, sticks to </a:t>
            </a:r>
            <a:r>
              <a:rPr lang="en-US" u="sng" dirty="0"/>
              <a:t>positive</a:t>
            </a:r>
            <a:r>
              <a:rPr lang="en-US" dirty="0"/>
              <a:t> assumptions only</a:t>
            </a:r>
          </a:p>
        </p:txBody>
      </p:sp>
    </p:spTree>
    <p:extLst>
      <p:ext uri="{BB962C8B-B14F-4D97-AF65-F5344CB8AC3E}">
        <p14:creationId xmlns:p14="http://schemas.microsoft.com/office/powerpoint/2010/main" val="284285034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A60C0-24F5-4EE2-81A7-B670F74CC1C8}"/>
              </a:ext>
            </a:extLst>
          </p:cNvPr>
          <p:cNvSpPr>
            <a:spLocks noGrp="1"/>
          </p:cNvSpPr>
          <p:nvPr>
            <p:ph type="title"/>
          </p:nvPr>
        </p:nvSpPr>
        <p:spPr/>
        <p:txBody>
          <a:bodyPr/>
          <a:lstStyle/>
          <a:p>
            <a:r>
              <a:rPr lang="en-US" dirty="0"/>
              <a:t>Effects of eviction</a:t>
            </a:r>
          </a:p>
        </p:txBody>
      </p:sp>
      <p:sp>
        <p:nvSpPr>
          <p:cNvPr id="3" name="Text Placeholder 2">
            <a:extLst>
              <a:ext uri="{FF2B5EF4-FFF2-40B4-BE49-F238E27FC236}">
                <a16:creationId xmlns:a16="http://schemas.microsoft.com/office/drawing/2014/main" id="{435644C1-D1BD-4EC8-BD1D-548CC20EE9D9}"/>
              </a:ext>
            </a:extLst>
          </p:cNvPr>
          <p:cNvSpPr>
            <a:spLocks noGrp="1"/>
          </p:cNvSpPr>
          <p:nvPr>
            <p:ph type="body" idx="1"/>
          </p:nvPr>
        </p:nvSpPr>
        <p:spPr>
          <a:xfrm>
            <a:off x="831850" y="4589463"/>
            <a:ext cx="10515600" cy="2268537"/>
          </a:xfrm>
        </p:spPr>
        <p:txBody>
          <a:bodyPr>
            <a:normAutofit fontScale="77500" lnSpcReduction="20000"/>
          </a:bodyPr>
          <a:lstStyle/>
          <a:p>
            <a:r>
              <a:rPr lang="en-US" sz="2400" b="1" i="0" dirty="0">
                <a:solidFill>
                  <a:srgbClr val="212121"/>
                </a:solidFill>
                <a:effectLst/>
              </a:rPr>
              <a:t>Eviction and poverty in American cities: evidence from Chicago and New York</a:t>
            </a:r>
            <a:r>
              <a:rPr lang="en-US" sz="2400" b="0" i="0" dirty="0">
                <a:solidFill>
                  <a:srgbClr val="212121"/>
                </a:solidFill>
                <a:effectLst/>
              </a:rPr>
              <a:t> 2022. (Winnie van Dijk with Rob Collinson, John Eric Humphries, Nick </a:t>
            </a:r>
            <a:r>
              <a:rPr lang="en-US" sz="2400" b="0" i="0" dirty="0" err="1">
                <a:solidFill>
                  <a:srgbClr val="212121"/>
                </a:solidFill>
                <a:effectLst/>
              </a:rPr>
              <a:t>Mader</a:t>
            </a:r>
            <a:r>
              <a:rPr lang="en-US" sz="2400" b="0" i="0" dirty="0">
                <a:solidFill>
                  <a:srgbClr val="212121"/>
                </a:solidFill>
                <a:effectLst/>
              </a:rPr>
              <a:t>, Davin Reed, and Daniel Tannenbaum)</a:t>
            </a:r>
          </a:p>
          <a:p>
            <a:endParaRPr lang="en-US" sz="2400" b="0" i="0" dirty="0">
              <a:solidFill>
                <a:srgbClr val="212121"/>
              </a:solidFill>
              <a:effectLst/>
            </a:endParaRPr>
          </a:p>
          <a:p>
            <a:r>
              <a:rPr lang="en-US" sz="2400" b="0" i="0" dirty="0">
                <a:solidFill>
                  <a:srgbClr val="212121"/>
                </a:solidFill>
                <a:effectLst/>
              </a:rPr>
              <a:t>Previous draft: Does Eviction Caus</a:t>
            </a:r>
            <a:r>
              <a:rPr lang="en-US" dirty="0">
                <a:solidFill>
                  <a:srgbClr val="212121"/>
                </a:solidFill>
              </a:rPr>
              <a:t>e Poverty? Quasi-Experimental evidence from Cook County, IL. 2019. </a:t>
            </a:r>
            <a:r>
              <a:rPr lang="en-US" sz="2400" b="0" i="0" dirty="0">
                <a:solidFill>
                  <a:srgbClr val="212121"/>
                </a:solidFill>
                <a:effectLst/>
              </a:rPr>
              <a:t>(John Eric Humphries, Nicholas </a:t>
            </a:r>
            <a:r>
              <a:rPr lang="en-US" sz="2400" b="0" i="0" dirty="0" err="1">
                <a:solidFill>
                  <a:srgbClr val="212121"/>
                </a:solidFill>
                <a:effectLst/>
              </a:rPr>
              <a:t>Mader</a:t>
            </a:r>
            <a:r>
              <a:rPr lang="en-US" sz="2400" b="0" i="0" dirty="0">
                <a:solidFill>
                  <a:srgbClr val="212121"/>
                </a:solidFill>
                <a:effectLst/>
              </a:rPr>
              <a:t>, Daniel Tannenbaum &amp; Winnie van Dijk)</a:t>
            </a:r>
          </a:p>
          <a:p>
            <a:endParaRPr lang="en-US" dirty="0">
              <a:solidFill>
                <a:srgbClr val="212121"/>
              </a:solidFill>
            </a:endParaRPr>
          </a:p>
          <a:p>
            <a:r>
              <a:rPr lang="en-US" sz="2400" b="0" i="0" dirty="0">
                <a:solidFill>
                  <a:srgbClr val="212121"/>
                </a:solidFill>
                <a:effectLst/>
              </a:rPr>
              <a:t>Key highlights taken from above papers as well as Winnie van Dijk’s slides for Harvard course ECON 2245</a:t>
            </a:r>
            <a:r>
              <a:rPr lang="en-US" sz="2400" b="0" i="0" dirty="0">
                <a:solidFill>
                  <a:srgbClr val="212121"/>
                </a:solidFill>
                <a:effectLst/>
                <a:latin typeface="Lato" panose="020F0502020204030203" pitchFamily="34" charset="0"/>
              </a:rPr>
              <a:t>. </a:t>
            </a:r>
          </a:p>
          <a:p>
            <a:endParaRPr lang="en-US" dirty="0"/>
          </a:p>
        </p:txBody>
      </p:sp>
    </p:spTree>
    <p:extLst>
      <p:ext uri="{BB962C8B-B14F-4D97-AF65-F5344CB8AC3E}">
        <p14:creationId xmlns:p14="http://schemas.microsoft.com/office/powerpoint/2010/main" val="8418060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F9CF9-76E4-44DC-9701-F0542B1FD127}"/>
              </a:ext>
            </a:extLst>
          </p:cNvPr>
          <p:cNvSpPr>
            <a:spLocks noGrp="1"/>
          </p:cNvSpPr>
          <p:nvPr>
            <p:ph type="title"/>
          </p:nvPr>
        </p:nvSpPr>
        <p:spPr/>
        <p:txBody>
          <a:bodyPr/>
          <a:lstStyle/>
          <a:p>
            <a:r>
              <a:rPr lang="en-US" dirty="0"/>
              <a:t>Motivation</a:t>
            </a:r>
          </a:p>
        </p:txBody>
      </p:sp>
      <p:sp>
        <p:nvSpPr>
          <p:cNvPr id="3" name="Content Placeholder 2">
            <a:extLst>
              <a:ext uri="{FF2B5EF4-FFF2-40B4-BE49-F238E27FC236}">
                <a16:creationId xmlns:a16="http://schemas.microsoft.com/office/drawing/2014/main" id="{7181281F-81B8-4DAB-B108-5AED89C4F7CC}"/>
              </a:ext>
            </a:extLst>
          </p:cNvPr>
          <p:cNvSpPr>
            <a:spLocks noGrp="1"/>
          </p:cNvSpPr>
          <p:nvPr>
            <p:ph idx="1"/>
          </p:nvPr>
        </p:nvSpPr>
        <p:spPr/>
        <p:txBody>
          <a:bodyPr/>
          <a:lstStyle/>
          <a:p>
            <a:r>
              <a:rPr lang="en-US" dirty="0"/>
              <a:t>Over 2 million eviction cases filed in the U.S. each year</a:t>
            </a:r>
          </a:p>
          <a:p>
            <a:endParaRPr lang="en-US" dirty="0"/>
          </a:p>
          <a:p>
            <a:r>
              <a:rPr lang="en-US" dirty="0"/>
              <a:t>Costs of providing homeless services high </a:t>
            </a:r>
            <a:r>
              <a:rPr lang="en-US" sz="2000" dirty="0">
                <a:solidFill>
                  <a:schemeClr val="tx1">
                    <a:lumMod val="50000"/>
                    <a:lumOff val="50000"/>
                  </a:schemeClr>
                </a:solidFill>
              </a:rPr>
              <a:t>(Evans et al. 2019)</a:t>
            </a:r>
            <a:endParaRPr lang="en-US" dirty="0">
              <a:solidFill>
                <a:schemeClr val="tx1">
                  <a:lumMod val="50000"/>
                  <a:lumOff val="50000"/>
                </a:schemeClr>
              </a:solidFill>
            </a:endParaRPr>
          </a:p>
          <a:p>
            <a:pPr lvl="1"/>
            <a:r>
              <a:rPr lang="en-US" dirty="0"/>
              <a:t>$3.2 billion a year in NYC</a:t>
            </a:r>
          </a:p>
          <a:p>
            <a:endParaRPr lang="en-US" dirty="0"/>
          </a:p>
          <a:p>
            <a:r>
              <a:rPr lang="en-US" dirty="0"/>
              <a:t>Eviction as both a cause and consequence of poverty</a:t>
            </a:r>
          </a:p>
          <a:p>
            <a:endParaRPr lang="en-US" dirty="0"/>
          </a:p>
        </p:txBody>
      </p:sp>
    </p:spTree>
    <p:extLst>
      <p:ext uri="{BB962C8B-B14F-4D97-AF65-F5344CB8AC3E}">
        <p14:creationId xmlns:p14="http://schemas.microsoft.com/office/powerpoint/2010/main" val="27328657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E3F9C8-A047-432C-ABC5-657A4BE5237F}"/>
              </a:ext>
            </a:extLst>
          </p:cNvPr>
          <p:cNvSpPr>
            <a:spLocks noGrp="1"/>
          </p:cNvSpPr>
          <p:nvPr>
            <p:ph type="title"/>
          </p:nvPr>
        </p:nvSpPr>
        <p:spPr/>
        <p:txBody>
          <a:bodyPr>
            <a:normAutofit/>
          </a:bodyPr>
          <a:lstStyle/>
          <a:p>
            <a:r>
              <a:rPr lang="en-US" sz="3600" dirty="0"/>
              <a:t>Households are struggling when facing possible eviction</a:t>
            </a:r>
          </a:p>
        </p:txBody>
      </p:sp>
      <p:sp>
        <p:nvSpPr>
          <p:cNvPr id="3" name="Content Placeholder 2">
            <a:extLst>
              <a:ext uri="{FF2B5EF4-FFF2-40B4-BE49-F238E27FC236}">
                <a16:creationId xmlns:a16="http://schemas.microsoft.com/office/drawing/2014/main" id="{1968D7E7-665A-4798-8458-DBC0A6A60D3F}"/>
              </a:ext>
            </a:extLst>
          </p:cNvPr>
          <p:cNvSpPr>
            <a:spLocks noGrp="1"/>
          </p:cNvSpPr>
          <p:nvPr>
            <p:ph idx="1"/>
          </p:nvPr>
        </p:nvSpPr>
        <p:spPr/>
        <p:txBody>
          <a:bodyPr/>
          <a:lstStyle/>
          <a:p>
            <a:pPr marL="0" indent="0">
              <a:buNone/>
            </a:pPr>
            <a:r>
              <a:rPr lang="en-US" sz="2800" b="0" i="0" dirty="0">
                <a:solidFill>
                  <a:srgbClr val="212121"/>
                </a:solidFill>
                <a:effectLst/>
              </a:rPr>
              <a:t>Prior to housing court, tenants experience:</a:t>
            </a:r>
          </a:p>
          <a:p>
            <a:pPr lvl="1"/>
            <a:endParaRPr lang="en-US" b="0" i="0" dirty="0">
              <a:solidFill>
                <a:srgbClr val="212121"/>
              </a:solidFill>
              <a:effectLst/>
            </a:endParaRPr>
          </a:p>
          <a:p>
            <a:pPr lvl="1"/>
            <a:r>
              <a:rPr lang="en-US" b="0" i="0" dirty="0">
                <a:solidFill>
                  <a:srgbClr val="212121"/>
                </a:solidFill>
                <a:effectLst/>
              </a:rPr>
              <a:t>earnings decline</a:t>
            </a:r>
          </a:p>
          <a:p>
            <a:pPr lvl="1"/>
            <a:endParaRPr lang="en-US" b="0" i="0" dirty="0">
              <a:solidFill>
                <a:srgbClr val="212121"/>
              </a:solidFill>
              <a:effectLst/>
            </a:endParaRPr>
          </a:p>
          <a:p>
            <a:pPr lvl="1"/>
            <a:r>
              <a:rPr lang="en-US" dirty="0">
                <a:solidFill>
                  <a:srgbClr val="212121"/>
                </a:solidFill>
              </a:rPr>
              <a:t>E</a:t>
            </a:r>
            <a:r>
              <a:rPr lang="en-US" b="0" i="0" dirty="0">
                <a:solidFill>
                  <a:srgbClr val="212121"/>
                </a:solidFill>
                <a:effectLst/>
              </a:rPr>
              <a:t>mployment loss</a:t>
            </a:r>
          </a:p>
          <a:p>
            <a:pPr lvl="1"/>
            <a:endParaRPr lang="en-US" dirty="0">
              <a:solidFill>
                <a:srgbClr val="212121"/>
              </a:solidFill>
            </a:endParaRPr>
          </a:p>
          <a:p>
            <a:pPr lvl="1"/>
            <a:r>
              <a:rPr lang="en-US" dirty="0">
                <a:solidFill>
                  <a:srgbClr val="212121"/>
                </a:solidFill>
              </a:rPr>
              <a:t>I</a:t>
            </a:r>
            <a:r>
              <a:rPr lang="en-US" b="0" i="0" dirty="0">
                <a:solidFill>
                  <a:srgbClr val="212121"/>
                </a:solidFill>
                <a:effectLst/>
              </a:rPr>
              <a:t>ncreases in financial distress </a:t>
            </a:r>
          </a:p>
          <a:p>
            <a:pPr lvl="1"/>
            <a:endParaRPr lang="en-US" b="0" i="0" dirty="0">
              <a:solidFill>
                <a:srgbClr val="212121"/>
              </a:solidFill>
              <a:effectLst/>
            </a:endParaRPr>
          </a:p>
          <a:p>
            <a:pPr lvl="1"/>
            <a:r>
              <a:rPr lang="en-US" b="0" i="0" dirty="0">
                <a:solidFill>
                  <a:srgbClr val="212121"/>
                </a:solidFill>
                <a:effectLst/>
              </a:rPr>
              <a:t>Worsening health, as measured by increased hospital visits</a:t>
            </a:r>
            <a:endParaRPr lang="en-US" dirty="0"/>
          </a:p>
        </p:txBody>
      </p:sp>
    </p:spTree>
    <p:extLst>
      <p:ext uri="{BB962C8B-B14F-4D97-AF65-F5344CB8AC3E}">
        <p14:creationId xmlns:p14="http://schemas.microsoft.com/office/powerpoint/2010/main" val="217613056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2D8AC2-F0A3-426C-9D5B-EB30CCB4E00A}"/>
              </a:ext>
            </a:extLst>
          </p:cNvPr>
          <p:cNvSpPr>
            <a:spLocks noGrp="1"/>
          </p:cNvSpPr>
          <p:nvPr>
            <p:ph type="title"/>
          </p:nvPr>
        </p:nvSpPr>
        <p:spPr>
          <a:xfrm>
            <a:off x="838200" y="-294052"/>
            <a:ext cx="10515600" cy="1325563"/>
          </a:xfrm>
        </p:spPr>
        <p:txBody>
          <a:bodyPr>
            <a:normAutofit/>
          </a:bodyPr>
          <a:lstStyle/>
          <a:p>
            <a:r>
              <a:rPr lang="en-US" sz="3600" dirty="0"/>
              <a:t>Households are struggling when facing possible eviction</a:t>
            </a:r>
          </a:p>
        </p:txBody>
      </p:sp>
      <p:sp>
        <p:nvSpPr>
          <p:cNvPr id="3" name="Content Placeholder 2">
            <a:extLst>
              <a:ext uri="{FF2B5EF4-FFF2-40B4-BE49-F238E27FC236}">
                <a16:creationId xmlns:a16="http://schemas.microsoft.com/office/drawing/2014/main" id="{B2D080F5-E1F5-4E6E-9739-32DCBCAC4CB7}"/>
              </a:ext>
            </a:extLst>
          </p:cNvPr>
          <p:cNvSpPr>
            <a:spLocks noGrp="1"/>
          </p:cNvSpPr>
          <p:nvPr>
            <p:ph idx="1"/>
          </p:nvPr>
        </p:nvSpPr>
        <p:spPr>
          <a:xfrm>
            <a:off x="838200" y="1825624"/>
            <a:ext cx="10515600" cy="4883519"/>
          </a:xfrm>
        </p:spPr>
        <p:txBody>
          <a:bodyPr>
            <a:normAutofit fontScale="92500" lnSpcReduction="20000"/>
          </a:bodyPr>
          <a:lstStyle/>
          <a:p>
            <a:endParaRPr lang="en-US" dirty="0"/>
          </a:p>
          <a:p>
            <a:endParaRPr lang="en-US" sz="2800" b="0" i="0" dirty="0">
              <a:solidFill>
                <a:srgbClr val="212121"/>
              </a:solidFill>
              <a:effectLst/>
              <a:latin typeface="Lato" panose="020F0502020204030203" pitchFamily="34" charset="0"/>
            </a:endParaRPr>
          </a:p>
          <a:p>
            <a:endParaRPr lang="en-US" dirty="0">
              <a:solidFill>
                <a:srgbClr val="212121"/>
              </a:solidFill>
              <a:latin typeface="Lato" panose="020F0502020204030203" pitchFamily="34" charset="0"/>
            </a:endParaRPr>
          </a:p>
          <a:p>
            <a:endParaRPr lang="en-US" sz="2800" b="0" i="0" dirty="0">
              <a:solidFill>
                <a:srgbClr val="212121"/>
              </a:solidFill>
              <a:effectLst/>
              <a:latin typeface="Lato" panose="020F0502020204030203" pitchFamily="34" charset="0"/>
            </a:endParaRPr>
          </a:p>
          <a:p>
            <a:endParaRPr lang="en-US" dirty="0">
              <a:solidFill>
                <a:srgbClr val="212121"/>
              </a:solidFill>
              <a:latin typeface="Lato" panose="020F0502020204030203" pitchFamily="34" charset="0"/>
            </a:endParaRPr>
          </a:p>
          <a:p>
            <a:endParaRPr lang="en-US" sz="2800" b="0" i="0" dirty="0">
              <a:solidFill>
                <a:srgbClr val="212121"/>
              </a:solidFill>
              <a:effectLst/>
              <a:latin typeface="Lato" panose="020F0502020204030203" pitchFamily="34" charset="0"/>
            </a:endParaRPr>
          </a:p>
          <a:p>
            <a:endParaRPr lang="en-US" dirty="0">
              <a:solidFill>
                <a:srgbClr val="212121"/>
              </a:solidFill>
              <a:latin typeface="Lato" panose="020F0502020204030203" pitchFamily="34" charset="0"/>
            </a:endParaRPr>
          </a:p>
          <a:p>
            <a:endParaRPr lang="en-US" sz="2800" b="0" i="0" dirty="0">
              <a:solidFill>
                <a:srgbClr val="212121"/>
              </a:solidFill>
              <a:effectLst/>
              <a:latin typeface="Lato" panose="020F0502020204030203" pitchFamily="34" charset="0"/>
            </a:endParaRPr>
          </a:p>
          <a:p>
            <a:endParaRPr lang="en-US" sz="2800" b="0" i="0" dirty="0">
              <a:solidFill>
                <a:srgbClr val="212121"/>
              </a:solidFill>
              <a:effectLst/>
              <a:latin typeface="Lato" panose="020F0502020204030203" pitchFamily="34" charset="0"/>
            </a:endParaRPr>
          </a:p>
          <a:p>
            <a:pPr marL="0" indent="0">
              <a:buNone/>
            </a:pPr>
            <a:r>
              <a:rPr lang="en-US" sz="2800" b="0" i="0" dirty="0">
                <a:solidFill>
                  <a:schemeClr val="tx1">
                    <a:lumMod val="50000"/>
                    <a:lumOff val="50000"/>
                  </a:schemeClr>
                </a:solidFill>
                <a:effectLst/>
              </a:rPr>
              <a:t>Source:</a:t>
            </a:r>
            <a:r>
              <a:rPr lang="en-US" dirty="0">
                <a:solidFill>
                  <a:schemeClr val="tx1">
                    <a:lumMod val="50000"/>
                    <a:lumOff val="50000"/>
                  </a:schemeClr>
                </a:solidFill>
              </a:rPr>
              <a:t> Humphries, </a:t>
            </a:r>
            <a:r>
              <a:rPr lang="en-US" dirty="0" err="1">
                <a:solidFill>
                  <a:schemeClr val="tx1">
                    <a:lumMod val="50000"/>
                    <a:lumOff val="50000"/>
                  </a:schemeClr>
                </a:solidFill>
              </a:rPr>
              <a:t>Mader</a:t>
            </a:r>
            <a:r>
              <a:rPr lang="en-US" dirty="0">
                <a:solidFill>
                  <a:schemeClr val="tx1">
                    <a:lumMod val="50000"/>
                    <a:lumOff val="50000"/>
                  </a:schemeClr>
                </a:solidFill>
              </a:rPr>
              <a:t>, Tannenbaum, and van Dijk (2019) </a:t>
            </a:r>
            <a:endParaRPr lang="en-US" sz="2800" b="0" i="0" dirty="0">
              <a:solidFill>
                <a:schemeClr val="tx1">
                  <a:lumMod val="50000"/>
                  <a:lumOff val="50000"/>
                </a:schemeClr>
              </a:solidFill>
              <a:effectLst/>
            </a:endParaRPr>
          </a:p>
          <a:p>
            <a:pPr marL="0" indent="0">
              <a:buNone/>
            </a:pPr>
            <a:r>
              <a:rPr lang="en-US" sz="2800" b="0" i="0" dirty="0">
                <a:solidFill>
                  <a:srgbClr val="212121"/>
                </a:solidFill>
                <a:effectLst/>
              </a:rPr>
              <a:t>These difference in “pre-trends” make it hard to disentangle correlation and causation.</a:t>
            </a:r>
            <a:endParaRPr lang="en-US" dirty="0"/>
          </a:p>
        </p:txBody>
      </p:sp>
      <p:pic>
        <p:nvPicPr>
          <p:cNvPr id="7" name="Picture 6">
            <a:extLst>
              <a:ext uri="{FF2B5EF4-FFF2-40B4-BE49-F238E27FC236}">
                <a16:creationId xmlns:a16="http://schemas.microsoft.com/office/drawing/2014/main" id="{5303D565-CC6F-42DC-A7C0-674AAAE6711F}"/>
              </a:ext>
            </a:extLst>
          </p:cNvPr>
          <p:cNvPicPr>
            <a:picLocks noChangeAspect="1"/>
          </p:cNvPicPr>
          <p:nvPr/>
        </p:nvPicPr>
        <p:blipFill>
          <a:blip r:embed="rId2"/>
          <a:stretch>
            <a:fillRect/>
          </a:stretch>
        </p:blipFill>
        <p:spPr>
          <a:xfrm>
            <a:off x="2156496" y="741242"/>
            <a:ext cx="6875697" cy="4675883"/>
          </a:xfrm>
          <a:prstGeom prst="rect">
            <a:avLst/>
          </a:prstGeom>
        </p:spPr>
      </p:pic>
    </p:spTree>
    <p:extLst>
      <p:ext uri="{BB962C8B-B14F-4D97-AF65-F5344CB8AC3E}">
        <p14:creationId xmlns:p14="http://schemas.microsoft.com/office/powerpoint/2010/main" val="263231292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A5337-580A-453F-A08C-5F6018691413}"/>
              </a:ext>
            </a:extLst>
          </p:cNvPr>
          <p:cNvSpPr>
            <a:spLocks noGrp="1"/>
          </p:cNvSpPr>
          <p:nvPr>
            <p:ph type="title"/>
          </p:nvPr>
        </p:nvSpPr>
        <p:spPr/>
        <p:txBody>
          <a:bodyPr/>
          <a:lstStyle/>
          <a:p>
            <a:r>
              <a:rPr lang="en-US" dirty="0"/>
              <a:t>Research question: what is the effect of an eviction court order?</a:t>
            </a:r>
          </a:p>
        </p:txBody>
      </p:sp>
      <p:sp>
        <p:nvSpPr>
          <p:cNvPr id="3" name="Content Placeholder 2">
            <a:extLst>
              <a:ext uri="{FF2B5EF4-FFF2-40B4-BE49-F238E27FC236}">
                <a16:creationId xmlns:a16="http://schemas.microsoft.com/office/drawing/2014/main" id="{4F61A868-CC83-41AC-96E8-82814D706A77}"/>
              </a:ext>
            </a:extLst>
          </p:cNvPr>
          <p:cNvSpPr>
            <a:spLocks noGrp="1"/>
          </p:cNvSpPr>
          <p:nvPr>
            <p:ph idx="1"/>
          </p:nvPr>
        </p:nvSpPr>
        <p:spPr/>
        <p:txBody>
          <a:bodyPr/>
          <a:lstStyle/>
          <a:p>
            <a:endParaRPr lang="en-US" dirty="0"/>
          </a:p>
        </p:txBody>
      </p:sp>
      <p:pic>
        <p:nvPicPr>
          <p:cNvPr id="5" name="Picture 4">
            <a:extLst>
              <a:ext uri="{FF2B5EF4-FFF2-40B4-BE49-F238E27FC236}">
                <a16:creationId xmlns:a16="http://schemas.microsoft.com/office/drawing/2014/main" id="{EBDAF475-7D3A-4556-93BD-630F2031372D}"/>
              </a:ext>
            </a:extLst>
          </p:cNvPr>
          <p:cNvPicPr>
            <a:picLocks noChangeAspect="1"/>
          </p:cNvPicPr>
          <p:nvPr/>
        </p:nvPicPr>
        <p:blipFill>
          <a:blip r:embed="rId2"/>
          <a:stretch>
            <a:fillRect/>
          </a:stretch>
        </p:blipFill>
        <p:spPr>
          <a:xfrm>
            <a:off x="2466752" y="1749695"/>
            <a:ext cx="7054449" cy="4743180"/>
          </a:xfrm>
          <a:prstGeom prst="rect">
            <a:avLst/>
          </a:prstGeom>
        </p:spPr>
      </p:pic>
      <p:sp>
        <p:nvSpPr>
          <p:cNvPr id="6" name="TextBox 5">
            <a:extLst>
              <a:ext uri="{FF2B5EF4-FFF2-40B4-BE49-F238E27FC236}">
                <a16:creationId xmlns:a16="http://schemas.microsoft.com/office/drawing/2014/main" id="{760D25C5-E0D3-4F48-8C48-8375B5A6C5BA}"/>
              </a:ext>
            </a:extLst>
          </p:cNvPr>
          <p:cNvSpPr txBox="1"/>
          <p:nvPr/>
        </p:nvSpPr>
        <p:spPr>
          <a:xfrm>
            <a:off x="421632" y="6367216"/>
            <a:ext cx="6677246" cy="369332"/>
          </a:xfrm>
          <a:prstGeom prst="rect">
            <a:avLst/>
          </a:prstGeom>
          <a:noFill/>
        </p:spPr>
        <p:txBody>
          <a:bodyPr wrap="square" rtlCol="0">
            <a:spAutoFit/>
          </a:bodyPr>
          <a:lstStyle/>
          <a:p>
            <a:r>
              <a:rPr lang="en-US" sz="1800" b="0" i="0" dirty="0">
                <a:solidFill>
                  <a:schemeClr val="tx1">
                    <a:lumMod val="50000"/>
                    <a:lumOff val="50000"/>
                  </a:schemeClr>
                </a:solidFill>
                <a:effectLst/>
                <a:latin typeface="Lato" panose="020F0502020204030203" pitchFamily="34" charset="0"/>
              </a:rPr>
              <a:t>From Winnie van Dijk’s slides for Harvard course ECON 2245</a:t>
            </a:r>
            <a:endParaRPr lang="en-US" dirty="0">
              <a:solidFill>
                <a:schemeClr val="tx1">
                  <a:lumMod val="50000"/>
                  <a:lumOff val="50000"/>
                </a:schemeClr>
              </a:solidFill>
            </a:endParaRPr>
          </a:p>
        </p:txBody>
      </p:sp>
    </p:spTree>
    <p:extLst>
      <p:ext uri="{BB962C8B-B14F-4D97-AF65-F5344CB8AC3E}">
        <p14:creationId xmlns:p14="http://schemas.microsoft.com/office/powerpoint/2010/main" val="1032262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7818BF-11EA-4DC6-926E-A764B1A5DE8C}"/>
              </a:ext>
            </a:extLst>
          </p:cNvPr>
          <p:cNvSpPr>
            <a:spLocks noGrp="1"/>
          </p:cNvSpPr>
          <p:nvPr>
            <p:ph type="title"/>
          </p:nvPr>
        </p:nvSpPr>
        <p:spPr/>
        <p:txBody>
          <a:bodyPr/>
          <a:lstStyle/>
          <a:p>
            <a:r>
              <a:rPr lang="en-US" dirty="0"/>
              <a:t>Review: net present value (NPV)</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49896D5-0C68-4074-A98F-6A9067399DF8}"/>
                  </a:ext>
                </a:extLst>
              </p:cNvPr>
              <p:cNvSpPr>
                <a:spLocks noGrp="1"/>
              </p:cNvSpPr>
              <p:nvPr>
                <p:ph idx="1"/>
              </p:nvPr>
            </p:nvSpPr>
            <p:spPr/>
            <p:txBody>
              <a:bodyPr>
                <a:normAutofit/>
              </a:bodyPr>
              <a:lstStyle/>
              <a:p>
                <a:r>
                  <a:rPr lang="en-US" dirty="0"/>
                  <a:t>NPV is like a cost-benefit “difference”</a:t>
                </a:r>
              </a:p>
              <a:p>
                <a:r>
                  <a:rPr lang="en-US" dirty="0"/>
                  <a:t>NPV = Total PV of Benefits – Total PV of Costs</a:t>
                </a:r>
              </a:p>
              <a:p>
                <a:r>
                  <a:rPr lang="en-US" dirty="0"/>
                  <a:t>Recall the formula:</a:t>
                </a:r>
              </a:p>
              <a:p>
                <a:pPr lvl="0"/>
                <a:endParaRPr lang="en-US" dirty="0"/>
              </a:p>
              <a:p>
                <a:pPr marL="0" indent="0" algn="ctr">
                  <a:buNone/>
                </a:pPr>
                <a14:m>
                  <m:oMathPara xmlns:m="http://schemas.openxmlformats.org/officeDocument/2006/math">
                    <m:oMathParaPr>
                      <m:jc m:val="centerGroup"/>
                    </m:oMathParaPr>
                    <m:oMath xmlns:m="http://schemas.openxmlformats.org/officeDocument/2006/math">
                      <m:r>
                        <a:rPr lang="en-US" b="1" i="1">
                          <a:latin typeface="Cambria Math" panose="02040503050406030204" pitchFamily="18" charset="0"/>
                        </a:rPr>
                        <m:t>𝐍𝐏𝐕</m:t>
                      </m:r>
                      <m:r>
                        <a:rPr lang="en-US" b="1" smtClean="0">
                          <a:latin typeface="Cambria Math" panose="02040503050406030204" pitchFamily="18" charset="0"/>
                        </a:rPr>
                        <m:t>=</m:t>
                      </m:r>
                      <m:sSub>
                        <m:sSubPr>
                          <m:ctrlPr>
                            <a:rPr lang="en-US" b="1" i="1">
                              <a:latin typeface="Cambria Math" panose="02040503050406030204" pitchFamily="18" charset="0"/>
                            </a:rPr>
                          </m:ctrlPr>
                        </m:sSubPr>
                        <m:e>
                          <m:r>
                            <a:rPr lang="en-US" b="1" i="1" smtClean="0">
                              <a:latin typeface="Cambria Math" panose="02040503050406030204" pitchFamily="18" charset="0"/>
                            </a:rPr>
                            <m:t>(</m:t>
                          </m:r>
                          <m:r>
                            <a:rPr lang="en-US" b="1" i="1">
                              <a:latin typeface="Cambria Math" panose="02040503050406030204" pitchFamily="18" charset="0"/>
                            </a:rPr>
                            <m:t>𝒃</m:t>
                          </m:r>
                        </m:e>
                        <m:sub>
                          <m:r>
                            <a:rPr lang="en-US" b="1" i="1">
                              <a:latin typeface="Cambria Math" panose="02040503050406030204" pitchFamily="18" charset="0"/>
                            </a:rPr>
                            <m:t>𝟎</m:t>
                          </m:r>
                        </m:sub>
                      </m:sSub>
                      <m:r>
                        <a:rPr lang="en-US" b="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𝒄</m:t>
                          </m:r>
                        </m:e>
                        <m:sub>
                          <m:r>
                            <a:rPr lang="en-US" b="1" i="1">
                              <a:latin typeface="Cambria Math" panose="02040503050406030204" pitchFamily="18" charset="0"/>
                            </a:rPr>
                            <m:t>𝟎</m:t>
                          </m:r>
                        </m:sub>
                      </m:sSub>
                      <m:r>
                        <a:rPr lang="en-US" b="1" i="1" smtClean="0">
                          <a:latin typeface="Cambria Math" panose="02040503050406030204" pitchFamily="18" charset="0"/>
                        </a:rPr>
                        <m:t>)</m:t>
                      </m:r>
                      <m:r>
                        <a:rPr lang="en-US" b="1">
                          <a:latin typeface="Cambria Math" panose="02040503050406030204" pitchFamily="18" charset="0"/>
                        </a:rPr>
                        <m:t>+</m:t>
                      </m:r>
                      <m:f>
                        <m:fPr>
                          <m:ctrlPr>
                            <a:rPr lang="bg-BG" b="1" i="1">
                              <a:latin typeface="Cambria Math" panose="02040503050406030204" pitchFamily="18" charset="0"/>
                            </a:rPr>
                          </m:ctrlPr>
                        </m:fPr>
                        <m:num>
                          <m:sSub>
                            <m:sSubPr>
                              <m:ctrlPr>
                                <a:rPr lang="en-US" b="1" i="1">
                                  <a:latin typeface="Cambria Math" panose="02040503050406030204" pitchFamily="18" charset="0"/>
                                </a:rPr>
                              </m:ctrlPr>
                            </m:sSubPr>
                            <m:e>
                              <m:r>
                                <a:rPr lang="en-US" b="1" i="1">
                                  <a:latin typeface="Cambria Math" panose="02040503050406030204" pitchFamily="18" charset="0"/>
                                </a:rPr>
                                <m:t>𝒃</m:t>
                              </m:r>
                            </m:e>
                            <m:sub>
                              <m:r>
                                <a:rPr lang="en-US" b="1" i="1">
                                  <a:latin typeface="Cambria Math" panose="02040503050406030204" pitchFamily="18" charset="0"/>
                                </a:rPr>
                                <m:t>𝟏</m:t>
                              </m:r>
                            </m:sub>
                          </m:sSub>
                          <m:r>
                            <a:rPr lang="en-US" b="1" i="1" smtClean="0">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𝒄</m:t>
                              </m:r>
                            </m:e>
                            <m:sub>
                              <m:r>
                                <a:rPr lang="en-US" b="1" i="1">
                                  <a:latin typeface="Cambria Math" panose="02040503050406030204" pitchFamily="18" charset="0"/>
                                </a:rPr>
                                <m:t>𝟏</m:t>
                              </m:r>
                            </m:sub>
                          </m:sSub>
                        </m:num>
                        <m:den>
                          <m:r>
                            <a:rPr lang="en-US" b="1" i="1">
                              <a:latin typeface="Cambria Math" panose="02040503050406030204" pitchFamily="18" charset="0"/>
                            </a:rPr>
                            <m:t>𝟏</m:t>
                          </m:r>
                          <m:r>
                            <a:rPr lang="en-US" b="1">
                              <a:latin typeface="Cambria Math" panose="02040503050406030204" pitchFamily="18" charset="0"/>
                            </a:rPr>
                            <m:t>+</m:t>
                          </m:r>
                          <m:r>
                            <a:rPr lang="en-US" b="1" i="1">
                              <a:latin typeface="Cambria Math" panose="02040503050406030204" pitchFamily="18" charset="0"/>
                            </a:rPr>
                            <m:t>𝒓</m:t>
                          </m:r>
                        </m:den>
                      </m:f>
                      <m:r>
                        <a:rPr lang="en-US" b="1">
                          <a:latin typeface="Cambria Math" panose="02040503050406030204" pitchFamily="18" charset="0"/>
                        </a:rPr>
                        <m:t>+</m:t>
                      </m:r>
                      <m:f>
                        <m:fPr>
                          <m:ctrlPr>
                            <a:rPr lang="bg-BG" b="1" i="1">
                              <a:latin typeface="Cambria Math" panose="02040503050406030204" pitchFamily="18" charset="0"/>
                            </a:rPr>
                          </m:ctrlPr>
                        </m:fPr>
                        <m:num>
                          <m:sSub>
                            <m:sSubPr>
                              <m:ctrlPr>
                                <a:rPr lang="en-US" b="1" i="1">
                                  <a:latin typeface="Cambria Math" panose="02040503050406030204" pitchFamily="18" charset="0"/>
                                </a:rPr>
                              </m:ctrlPr>
                            </m:sSubPr>
                            <m:e>
                              <m:r>
                                <a:rPr lang="en-US" b="1" i="1">
                                  <a:latin typeface="Cambria Math" panose="02040503050406030204" pitchFamily="18" charset="0"/>
                                </a:rPr>
                                <m:t>𝒃</m:t>
                              </m:r>
                            </m:e>
                            <m:sub>
                              <m:r>
                                <a:rPr lang="en-US" b="1" i="1">
                                  <a:latin typeface="Cambria Math" panose="02040503050406030204" pitchFamily="18" charset="0"/>
                                </a:rPr>
                                <m:t>𝟐</m:t>
                              </m:r>
                            </m:sub>
                          </m:sSub>
                          <m:r>
                            <a:rPr lang="en-US" b="1" i="1" smtClean="0">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𝒄</m:t>
                              </m:r>
                            </m:e>
                            <m:sub>
                              <m:r>
                                <a:rPr lang="en-US" b="1" i="1" smtClean="0">
                                  <a:latin typeface="Cambria Math" panose="02040503050406030204" pitchFamily="18" charset="0"/>
                                </a:rPr>
                                <m:t>𝟐</m:t>
                              </m:r>
                            </m:sub>
                          </m:sSub>
                        </m:num>
                        <m:den>
                          <m:sSup>
                            <m:sSupPr>
                              <m:ctrlPr>
                                <a:rPr lang="en-US" b="1" i="1">
                                  <a:latin typeface="Cambria Math" panose="02040503050406030204" pitchFamily="18" charset="0"/>
                                </a:rPr>
                              </m:ctrlPr>
                            </m:sSupPr>
                            <m:e>
                              <m:d>
                                <m:dPr>
                                  <m:ctrlPr>
                                    <a:rPr lang="en-US" b="1" i="1">
                                      <a:latin typeface="Cambria Math" panose="02040503050406030204" pitchFamily="18" charset="0"/>
                                    </a:rPr>
                                  </m:ctrlPr>
                                </m:dPr>
                                <m:e>
                                  <m:r>
                                    <a:rPr lang="en-US" b="1" i="1">
                                      <a:latin typeface="Cambria Math" panose="02040503050406030204" pitchFamily="18" charset="0"/>
                                    </a:rPr>
                                    <m:t>𝟏</m:t>
                                  </m:r>
                                  <m:r>
                                    <a:rPr lang="en-US" b="1">
                                      <a:latin typeface="Cambria Math" panose="02040503050406030204" pitchFamily="18" charset="0"/>
                                    </a:rPr>
                                    <m:t>+</m:t>
                                  </m:r>
                                  <m:r>
                                    <a:rPr lang="en-US" b="1" i="1">
                                      <a:latin typeface="Cambria Math" panose="02040503050406030204" pitchFamily="18" charset="0"/>
                                    </a:rPr>
                                    <m:t>𝒓</m:t>
                                  </m:r>
                                </m:e>
                              </m:d>
                            </m:e>
                            <m:sup>
                              <m:r>
                                <a:rPr lang="en-US" b="1" i="1">
                                  <a:latin typeface="Cambria Math" panose="02040503050406030204" pitchFamily="18" charset="0"/>
                                </a:rPr>
                                <m:t>𝟐</m:t>
                              </m:r>
                            </m:sup>
                          </m:sSup>
                        </m:den>
                      </m:f>
                      <m:r>
                        <a:rPr lang="en-US" b="1" smtClean="0">
                          <a:latin typeface="Cambria Math" panose="02040503050406030204" pitchFamily="18" charset="0"/>
                        </a:rPr>
                        <m:t>+</m:t>
                      </m:r>
                      <m:r>
                        <a:rPr lang="en-US" b="1">
                          <a:latin typeface="Cambria Math" panose="02040503050406030204" pitchFamily="18" charset="0"/>
                        </a:rPr>
                        <m:t>…+</m:t>
                      </m:r>
                      <m:f>
                        <m:fPr>
                          <m:ctrlPr>
                            <a:rPr lang="bg-BG" b="1" i="1">
                              <a:latin typeface="Cambria Math" panose="02040503050406030204" pitchFamily="18" charset="0"/>
                            </a:rPr>
                          </m:ctrlPr>
                        </m:fPr>
                        <m:num>
                          <m:sSub>
                            <m:sSubPr>
                              <m:ctrlPr>
                                <a:rPr lang="en-US" b="1" i="1">
                                  <a:latin typeface="Cambria Math" panose="02040503050406030204" pitchFamily="18" charset="0"/>
                                </a:rPr>
                              </m:ctrlPr>
                            </m:sSubPr>
                            <m:e>
                              <m:r>
                                <a:rPr lang="en-US" b="1" i="1">
                                  <a:latin typeface="Cambria Math" panose="02040503050406030204" pitchFamily="18" charset="0"/>
                                </a:rPr>
                                <m:t>𝒃</m:t>
                              </m:r>
                            </m:e>
                            <m:sub>
                              <m:r>
                                <a:rPr lang="en-US" b="1" i="1">
                                  <a:latin typeface="Cambria Math" panose="02040503050406030204" pitchFamily="18" charset="0"/>
                                </a:rPr>
                                <m:t>𝒕</m:t>
                              </m:r>
                            </m:sub>
                          </m:sSub>
                          <m:r>
                            <a:rPr lang="en-US" b="1" i="1" smtClean="0">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𝒄</m:t>
                              </m:r>
                            </m:e>
                            <m:sub>
                              <m:r>
                                <a:rPr lang="en-US" b="1" i="1" smtClean="0">
                                  <a:latin typeface="Cambria Math" panose="02040503050406030204" pitchFamily="18" charset="0"/>
                                </a:rPr>
                                <m:t>𝒕</m:t>
                              </m:r>
                            </m:sub>
                          </m:sSub>
                        </m:num>
                        <m:den>
                          <m:sSup>
                            <m:sSupPr>
                              <m:ctrlPr>
                                <a:rPr lang="en-US" b="1" i="1">
                                  <a:latin typeface="Cambria Math" panose="02040503050406030204" pitchFamily="18" charset="0"/>
                                </a:rPr>
                              </m:ctrlPr>
                            </m:sSupPr>
                            <m:e>
                              <m:d>
                                <m:dPr>
                                  <m:ctrlPr>
                                    <a:rPr lang="en-US" b="1" i="1">
                                      <a:latin typeface="Cambria Math" panose="02040503050406030204" pitchFamily="18" charset="0"/>
                                    </a:rPr>
                                  </m:ctrlPr>
                                </m:dPr>
                                <m:e>
                                  <m:r>
                                    <a:rPr lang="en-US" b="1" i="1">
                                      <a:latin typeface="Cambria Math" panose="02040503050406030204" pitchFamily="18" charset="0"/>
                                    </a:rPr>
                                    <m:t>𝟏</m:t>
                                  </m:r>
                                  <m:r>
                                    <a:rPr lang="en-US" b="1">
                                      <a:latin typeface="Cambria Math" panose="02040503050406030204" pitchFamily="18" charset="0"/>
                                    </a:rPr>
                                    <m:t>+</m:t>
                                  </m:r>
                                  <m:r>
                                    <a:rPr lang="en-US" b="1" i="1">
                                      <a:latin typeface="Cambria Math" panose="02040503050406030204" pitchFamily="18" charset="0"/>
                                    </a:rPr>
                                    <m:t>𝒓</m:t>
                                  </m:r>
                                </m:e>
                              </m:d>
                            </m:e>
                            <m:sup>
                              <m:r>
                                <a:rPr lang="en-US" b="1" i="1">
                                  <a:latin typeface="Cambria Math" panose="02040503050406030204" pitchFamily="18" charset="0"/>
                                </a:rPr>
                                <m:t>𝒕</m:t>
                              </m:r>
                            </m:sup>
                          </m:sSup>
                        </m:den>
                      </m:f>
                    </m:oMath>
                  </m:oMathPara>
                </a14:m>
                <a:endParaRPr lang="en-US" b="1" i="1" dirty="0">
                  <a:latin typeface="Cambria Math" panose="02040503050406030204" pitchFamily="18" charset="0"/>
                </a:endParaRPr>
              </a:p>
              <a:p>
                <a:pPr marL="0" indent="0" algn="ctr">
                  <a:buNone/>
                </a:pPr>
                <a14:m>
                  <m:oMath xmlns:m="http://schemas.openxmlformats.org/officeDocument/2006/math">
                    <m:r>
                      <a:rPr lang="en-US" b="1">
                        <a:latin typeface="Cambria Math" panose="02040503050406030204" pitchFamily="18" charset="0"/>
                      </a:rPr>
                      <m:t>=</m:t>
                    </m:r>
                    <m:sSub>
                      <m:sSubPr>
                        <m:ctrlPr>
                          <a:rPr lang="en-US" b="1" i="1">
                            <a:latin typeface="Cambria Math" panose="02040503050406030204" pitchFamily="18" charset="0"/>
                          </a:rPr>
                        </m:ctrlPr>
                      </m:sSubPr>
                      <m:e>
                        <m:r>
                          <a:rPr lang="en-US" b="1" i="1" smtClean="0">
                            <a:latin typeface="Cambria Math" panose="02040503050406030204" pitchFamily="18" charset="0"/>
                          </a:rPr>
                          <m:t>(</m:t>
                        </m:r>
                        <m:r>
                          <a:rPr lang="en-US" b="1" i="1">
                            <a:latin typeface="Cambria Math" panose="02040503050406030204" pitchFamily="18" charset="0"/>
                          </a:rPr>
                          <m:t>𝒃</m:t>
                        </m:r>
                      </m:e>
                      <m:sub>
                        <m:r>
                          <a:rPr lang="en-US" b="1" i="1">
                            <a:latin typeface="Cambria Math" panose="02040503050406030204" pitchFamily="18" charset="0"/>
                          </a:rPr>
                          <m:t>𝟎</m:t>
                        </m:r>
                      </m:sub>
                    </m:sSub>
                    <m:r>
                      <a:rPr lang="en-US" b="1">
                        <a:latin typeface="Cambria Math" panose="02040503050406030204" pitchFamily="18" charset="0"/>
                      </a:rPr>
                      <m:t>+</m:t>
                    </m:r>
                    <m:f>
                      <m:fPr>
                        <m:ctrlPr>
                          <a:rPr lang="bg-BG" b="1" i="1">
                            <a:latin typeface="Cambria Math" panose="02040503050406030204" pitchFamily="18" charset="0"/>
                          </a:rPr>
                        </m:ctrlPr>
                      </m:fPr>
                      <m:num>
                        <m:sSub>
                          <m:sSubPr>
                            <m:ctrlPr>
                              <a:rPr lang="en-US" b="1" i="1">
                                <a:latin typeface="Cambria Math" panose="02040503050406030204" pitchFamily="18" charset="0"/>
                              </a:rPr>
                            </m:ctrlPr>
                          </m:sSubPr>
                          <m:e>
                            <m:r>
                              <a:rPr lang="en-US" b="1" i="1">
                                <a:latin typeface="Cambria Math" panose="02040503050406030204" pitchFamily="18" charset="0"/>
                              </a:rPr>
                              <m:t>𝒃</m:t>
                            </m:r>
                          </m:e>
                          <m:sub>
                            <m:r>
                              <a:rPr lang="en-US" b="1" i="1">
                                <a:latin typeface="Cambria Math" panose="02040503050406030204" pitchFamily="18" charset="0"/>
                              </a:rPr>
                              <m:t>𝟏</m:t>
                            </m:r>
                          </m:sub>
                        </m:sSub>
                      </m:num>
                      <m:den>
                        <m:r>
                          <a:rPr lang="en-US" b="1" i="1">
                            <a:latin typeface="Cambria Math" panose="02040503050406030204" pitchFamily="18" charset="0"/>
                          </a:rPr>
                          <m:t>𝟏</m:t>
                        </m:r>
                        <m:r>
                          <a:rPr lang="en-US" b="1">
                            <a:latin typeface="Cambria Math" panose="02040503050406030204" pitchFamily="18" charset="0"/>
                          </a:rPr>
                          <m:t>+</m:t>
                        </m:r>
                        <m:r>
                          <a:rPr lang="en-US" b="1" i="1">
                            <a:latin typeface="Cambria Math" panose="02040503050406030204" pitchFamily="18" charset="0"/>
                          </a:rPr>
                          <m:t>𝒓</m:t>
                        </m:r>
                      </m:den>
                    </m:f>
                    <m:r>
                      <a:rPr lang="en-US" b="1">
                        <a:latin typeface="Cambria Math" panose="02040503050406030204" pitchFamily="18" charset="0"/>
                      </a:rPr>
                      <m:t>+</m:t>
                    </m:r>
                    <m:f>
                      <m:fPr>
                        <m:ctrlPr>
                          <a:rPr lang="bg-BG" b="1" i="1">
                            <a:latin typeface="Cambria Math" panose="02040503050406030204" pitchFamily="18" charset="0"/>
                          </a:rPr>
                        </m:ctrlPr>
                      </m:fPr>
                      <m:num>
                        <m:sSub>
                          <m:sSubPr>
                            <m:ctrlPr>
                              <a:rPr lang="en-US" b="1" i="1">
                                <a:latin typeface="Cambria Math" panose="02040503050406030204" pitchFamily="18" charset="0"/>
                              </a:rPr>
                            </m:ctrlPr>
                          </m:sSubPr>
                          <m:e>
                            <m:r>
                              <a:rPr lang="en-US" b="1" i="1">
                                <a:latin typeface="Cambria Math" panose="02040503050406030204" pitchFamily="18" charset="0"/>
                              </a:rPr>
                              <m:t>𝒃</m:t>
                            </m:r>
                          </m:e>
                          <m:sub>
                            <m:r>
                              <a:rPr lang="en-US" b="1" i="1">
                                <a:latin typeface="Cambria Math" panose="02040503050406030204" pitchFamily="18" charset="0"/>
                              </a:rPr>
                              <m:t>𝟐</m:t>
                            </m:r>
                          </m:sub>
                        </m:sSub>
                      </m:num>
                      <m:den>
                        <m:sSup>
                          <m:sSupPr>
                            <m:ctrlPr>
                              <a:rPr lang="en-US" b="1" i="1">
                                <a:latin typeface="Cambria Math" panose="02040503050406030204" pitchFamily="18" charset="0"/>
                              </a:rPr>
                            </m:ctrlPr>
                          </m:sSupPr>
                          <m:e>
                            <m:d>
                              <m:dPr>
                                <m:ctrlPr>
                                  <a:rPr lang="en-US" b="1" i="1">
                                    <a:latin typeface="Cambria Math" panose="02040503050406030204" pitchFamily="18" charset="0"/>
                                  </a:rPr>
                                </m:ctrlPr>
                              </m:dPr>
                              <m:e>
                                <m:r>
                                  <a:rPr lang="en-US" b="1" i="1">
                                    <a:latin typeface="Cambria Math" panose="02040503050406030204" pitchFamily="18" charset="0"/>
                                  </a:rPr>
                                  <m:t>𝟏</m:t>
                                </m:r>
                                <m:r>
                                  <a:rPr lang="en-US" b="1">
                                    <a:latin typeface="Cambria Math" panose="02040503050406030204" pitchFamily="18" charset="0"/>
                                  </a:rPr>
                                  <m:t>+</m:t>
                                </m:r>
                                <m:r>
                                  <a:rPr lang="en-US" b="1" i="1">
                                    <a:latin typeface="Cambria Math" panose="02040503050406030204" pitchFamily="18" charset="0"/>
                                  </a:rPr>
                                  <m:t>𝒓</m:t>
                                </m:r>
                              </m:e>
                            </m:d>
                          </m:e>
                          <m:sup>
                            <m:r>
                              <a:rPr lang="en-US" b="1" i="1">
                                <a:latin typeface="Cambria Math" panose="02040503050406030204" pitchFamily="18" charset="0"/>
                              </a:rPr>
                              <m:t>𝟐</m:t>
                            </m:r>
                          </m:sup>
                        </m:sSup>
                      </m:den>
                    </m:f>
                    <m:r>
                      <a:rPr lang="en-US" b="1">
                        <a:latin typeface="Cambria Math" panose="02040503050406030204" pitchFamily="18" charset="0"/>
                      </a:rPr>
                      <m:t>+…+</m:t>
                    </m:r>
                    <m:f>
                      <m:fPr>
                        <m:ctrlPr>
                          <a:rPr lang="bg-BG" b="1" i="1">
                            <a:latin typeface="Cambria Math" panose="02040503050406030204" pitchFamily="18" charset="0"/>
                          </a:rPr>
                        </m:ctrlPr>
                      </m:fPr>
                      <m:num>
                        <m:sSub>
                          <m:sSubPr>
                            <m:ctrlPr>
                              <a:rPr lang="en-US" b="1" i="1">
                                <a:latin typeface="Cambria Math" panose="02040503050406030204" pitchFamily="18" charset="0"/>
                              </a:rPr>
                            </m:ctrlPr>
                          </m:sSubPr>
                          <m:e>
                            <m:r>
                              <a:rPr lang="en-US" b="1" i="1">
                                <a:latin typeface="Cambria Math" panose="02040503050406030204" pitchFamily="18" charset="0"/>
                              </a:rPr>
                              <m:t>𝒃</m:t>
                            </m:r>
                          </m:e>
                          <m:sub>
                            <m:r>
                              <a:rPr lang="en-US" b="1" i="1">
                                <a:latin typeface="Cambria Math" panose="02040503050406030204" pitchFamily="18" charset="0"/>
                              </a:rPr>
                              <m:t>𝒕</m:t>
                            </m:r>
                          </m:sub>
                        </m:sSub>
                      </m:num>
                      <m:den>
                        <m:sSup>
                          <m:sSupPr>
                            <m:ctrlPr>
                              <a:rPr lang="en-US" b="1" i="1">
                                <a:latin typeface="Cambria Math" panose="02040503050406030204" pitchFamily="18" charset="0"/>
                              </a:rPr>
                            </m:ctrlPr>
                          </m:sSupPr>
                          <m:e>
                            <m:d>
                              <m:dPr>
                                <m:ctrlPr>
                                  <a:rPr lang="en-US" b="1" i="1">
                                    <a:latin typeface="Cambria Math" panose="02040503050406030204" pitchFamily="18" charset="0"/>
                                  </a:rPr>
                                </m:ctrlPr>
                              </m:dPr>
                              <m:e>
                                <m:r>
                                  <a:rPr lang="en-US" b="1" i="1">
                                    <a:latin typeface="Cambria Math" panose="02040503050406030204" pitchFamily="18" charset="0"/>
                                  </a:rPr>
                                  <m:t>𝟏</m:t>
                                </m:r>
                                <m:r>
                                  <a:rPr lang="en-US" b="1">
                                    <a:latin typeface="Cambria Math" panose="02040503050406030204" pitchFamily="18" charset="0"/>
                                  </a:rPr>
                                  <m:t>+</m:t>
                                </m:r>
                                <m:r>
                                  <a:rPr lang="en-US" b="1" i="1">
                                    <a:latin typeface="Cambria Math" panose="02040503050406030204" pitchFamily="18" charset="0"/>
                                  </a:rPr>
                                  <m:t>𝒓</m:t>
                                </m:r>
                              </m:e>
                            </m:d>
                          </m:e>
                          <m:sup>
                            <m:r>
                              <a:rPr lang="en-US" b="1" i="1">
                                <a:latin typeface="Cambria Math" panose="02040503050406030204" pitchFamily="18" charset="0"/>
                              </a:rPr>
                              <m:t>𝒕</m:t>
                            </m:r>
                          </m:sup>
                        </m:sSup>
                      </m:den>
                    </m:f>
                  </m:oMath>
                </a14:m>
                <a:r>
                  <a:rPr lang="en-US" dirty="0"/>
                  <a:t>) -</a:t>
                </a:r>
                <a:r>
                  <a:rPr lang="en-US" b="1" dirty="0"/>
                  <a:t> </a:t>
                </a:r>
                <a14:m>
                  <m:oMath xmlns:m="http://schemas.openxmlformats.org/officeDocument/2006/math">
                    <m:sSub>
                      <m:sSubPr>
                        <m:ctrlPr>
                          <a:rPr lang="en-US" b="1" i="1">
                            <a:latin typeface="Cambria Math" panose="02040503050406030204" pitchFamily="18" charset="0"/>
                          </a:rPr>
                        </m:ctrlPr>
                      </m:sSubPr>
                      <m:e>
                        <m:r>
                          <a:rPr lang="en-US" b="1" i="1" smtClean="0">
                            <a:latin typeface="Cambria Math" panose="02040503050406030204" pitchFamily="18" charset="0"/>
                          </a:rPr>
                          <m:t>(</m:t>
                        </m:r>
                        <m:r>
                          <a:rPr lang="en-US" b="1" i="1" smtClean="0">
                            <a:latin typeface="Cambria Math" panose="02040503050406030204" pitchFamily="18" charset="0"/>
                          </a:rPr>
                          <m:t>𝒄</m:t>
                        </m:r>
                      </m:e>
                      <m:sub>
                        <m:r>
                          <a:rPr lang="en-US" b="1" i="1">
                            <a:latin typeface="Cambria Math" panose="02040503050406030204" pitchFamily="18" charset="0"/>
                          </a:rPr>
                          <m:t>𝟎</m:t>
                        </m:r>
                      </m:sub>
                    </m:sSub>
                    <m:r>
                      <a:rPr lang="en-US" b="1">
                        <a:latin typeface="Cambria Math" panose="02040503050406030204" pitchFamily="18" charset="0"/>
                      </a:rPr>
                      <m:t>+</m:t>
                    </m:r>
                    <m:f>
                      <m:fPr>
                        <m:ctrlPr>
                          <a:rPr lang="bg-BG" b="1" i="1">
                            <a:latin typeface="Cambria Math" panose="02040503050406030204" pitchFamily="18" charset="0"/>
                          </a:rPr>
                        </m:ctrlPr>
                      </m:fPr>
                      <m:num>
                        <m:sSub>
                          <m:sSubPr>
                            <m:ctrlPr>
                              <a:rPr lang="en-US" b="1" i="1">
                                <a:latin typeface="Cambria Math" panose="02040503050406030204" pitchFamily="18" charset="0"/>
                              </a:rPr>
                            </m:ctrlPr>
                          </m:sSubPr>
                          <m:e>
                            <m:r>
                              <a:rPr lang="en-US" b="1" i="1" smtClean="0">
                                <a:latin typeface="Cambria Math" panose="02040503050406030204" pitchFamily="18" charset="0"/>
                              </a:rPr>
                              <m:t>𝒄</m:t>
                            </m:r>
                          </m:e>
                          <m:sub>
                            <m:r>
                              <a:rPr lang="en-US" b="1" i="1">
                                <a:latin typeface="Cambria Math" panose="02040503050406030204" pitchFamily="18" charset="0"/>
                              </a:rPr>
                              <m:t>𝟏</m:t>
                            </m:r>
                          </m:sub>
                        </m:sSub>
                      </m:num>
                      <m:den>
                        <m:r>
                          <a:rPr lang="en-US" b="1" i="1">
                            <a:latin typeface="Cambria Math" panose="02040503050406030204" pitchFamily="18" charset="0"/>
                          </a:rPr>
                          <m:t>𝟏</m:t>
                        </m:r>
                        <m:r>
                          <a:rPr lang="en-US" b="1">
                            <a:latin typeface="Cambria Math" panose="02040503050406030204" pitchFamily="18" charset="0"/>
                          </a:rPr>
                          <m:t>+</m:t>
                        </m:r>
                        <m:r>
                          <a:rPr lang="en-US" b="1" i="1">
                            <a:latin typeface="Cambria Math" panose="02040503050406030204" pitchFamily="18" charset="0"/>
                          </a:rPr>
                          <m:t>𝒓</m:t>
                        </m:r>
                      </m:den>
                    </m:f>
                    <m:r>
                      <a:rPr lang="en-US" b="1">
                        <a:latin typeface="Cambria Math" panose="02040503050406030204" pitchFamily="18" charset="0"/>
                      </a:rPr>
                      <m:t>+</m:t>
                    </m:r>
                    <m:f>
                      <m:fPr>
                        <m:ctrlPr>
                          <a:rPr lang="bg-BG" b="1" i="1">
                            <a:latin typeface="Cambria Math" panose="02040503050406030204" pitchFamily="18" charset="0"/>
                          </a:rPr>
                        </m:ctrlPr>
                      </m:fPr>
                      <m:num>
                        <m:sSub>
                          <m:sSubPr>
                            <m:ctrlPr>
                              <a:rPr lang="en-US" b="1" i="1">
                                <a:latin typeface="Cambria Math" panose="02040503050406030204" pitchFamily="18" charset="0"/>
                              </a:rPr>
                            </m:ctrlPr>
                          </m:sSubPr>
                          <m:e>
                            <m:r>
                              <a:rPr lang="en-US" b="1" i="1" smtClean="0">
                                <a:latin typeface="Cambria Math" panose="02040503050406030204" pitchFamily="18" charset="0"/>
                              </a:rPr>
                              <m:t>𝒄</m:t>
                            </m:r>
                          </m:e>
                          <m:sub>
                            <m:r>
                              <a:rPr lang="en-US" b="1" i="1">
                                <a:latin typeface="Cambria Math" panose="02040503050406030204" pitchFamily="18" charset="0"/>
                              </a:rPr>
                              <m:t>𝟐</m:t>
                            </m:r>
                          </m:sub>
                        </m:sSub>
                      </m:num>
                      <m:den>
                        <m:sSup>
                          <m:sSupPr>
                            <m:ctrlPr>
                              <a:rPr lang="en-US" b="1" i="1">
                                <a:latin typeface="Cambria Math" panose="02040503050406030204" pitchFamily="18" charset="0"/>
                              </a:rPr>
                            </m:ctrlPr>
                          </m:sSupPr>
                          <m:e>
                            <m:d>
                              <m:dPr>
                                <m:ctrlPr>
                                  <a:rPr lang="en-US" b="1" i="1">
                                    <a:latin typeface="Cambria Math" panose="02040503050406030204" pitchFamily="18" charset="0"/>
                                  </a:rPr>
                                </m:ctrlPr>
                              </m:dPr>
                              <m:e>
                                <m:r>
                                  <a:rPr lang="en-US" b="1" i="1">
                                    <a:latin typeface="Cambria Math" panose="02040503050406030204" pitchFamily="18" charset="0"/>
                                  </a:rPr>
                                  <m:t>𝟏</m:t>
                                </m:r>
                                <m:r>
                                  <a:rPr lang="en-US" b="1">
                                    <a:latin typeface="Cambria Math" panose="02040503050406030204" pitchFamily="18" charset="0"/>
                                  </a:rPr>
                                  <m:t>+</m:t>
                                </m:r>
                                <m:r>
                                  <a:rPr lang="en-US" b="1" i="1">
                                    <a:latin typeface="Cambria Math" panose="02040503050406030204" pitchFamily="18" charset="0"/>
                                  </a:rPr>
                                  <m:t>𝒓</m:t>
                                </m:r>
                              </m:e>
                            </m:d>
                          </m:e>
                          <m:sup>
                            <m:r>
                              <a:rPr lang="en-US" b="1" i="1">
                                <a:latin typeface="Cambria Math" panose="02040503050406030204" pitchFamily="18" charset="0"/>
                              </a:rPr>
                              <m:t>𝟐</m:t>
                            </m:r>
                          </m:sup>
                        </m:sSup>
                      </m:den>
                    </m:f>
                    <m:r>
                      <a:rPr lang="en-US" b="1">
                        <a:latin typeface="Cambria Math" panose="02040503050406030204" pitchFamily="18" charset="0"/>
                      </a:rPr>
                      <m:t>+…+</m:t>
                    </m:r>
                    <m:f>
                      <m:fPr>
                        <m:ctrlPr>
                          <a:rPr lang="bg-BG" b="1" i="1">
                            <a:latin typeface="Cambria Math" panose="02040503050406030204" pitchFamily="18" charset="0"/>
                          </a:rPr>
                        </m:ctrlPr>
                      </m:fPr>
                      <m:num>
                        <m:sSub>
                          <m:sSubPr>
                            <m:ctrlPr>
                              <a:rPr lang="en-US" b="1" i="1">
                                <a:latin typeface="Cambria Math" panose="02040503050406030204" pitchFamily="18" charset="0"/>
                              </a:rPr>
                            </m:ctrlPr>
                          </m:sSubPr>
                          <m:e>
                            <m:r>
                              <a:rPr lang="en-US" b="1" i="1" smtClean="0">
                                <a:latin typeface="Cambria Math" panose="02040503050406030204" pitchFamily="18" charset="0"/>
                              </a:rPr>
                              <m:t>𝒄</m:t>
                            </m:r>
                          </m:e>
                          <m:sub>
                            <m:r>
                              <a:rPr lang="en-US" b="1" i="1">
                                <a:latin typeface="Cambria Math" panose="02040503050406030204" pitchFamily="18" charset="0"/>
                              </a:rPr>
                              <m:t>𝒕</m:t>
                            </m:r>
                          </m:sub>
                        </m:sSub>
                      </m:num>
                      <m:den>
                        <m:sSup>
                          <m:sSupPr>
                            <m:ctrlPr>
                              <a:rPr lang="en-US" b="1" i="1">
                                <a:latin typeface="Cambria Math" panose="02040503050406030204" pitchFamily="18" charset="0"/>
                              </a:rPr>
                            </m:ctrlPr>
                          </m:sSupPr>
                          <m:e>
                            <m:d>
                              <m:dPr>
                                <m:ctrlPr>
                                  <a:rPr lang="en-US" b="1" i="1">
                                    <a:latin typeface="Cambria Math" panose="02040503050406030204" pitchFamily="18" charset="0"/>
                                  </a:rPr>
                                </m:ctrlPr>
                              </m:dPr>
                              <m:e>
                                <m:r>
                                  <a:rPr lang="en-US" b="1" i="1">
                                    <a:latin typeface="Cambria Math" panose="02040503050406030204" pitchFamily="18" charset="0"/>
                                  </a:rPr>
                                  <m:t>𝟏</m:t>
                                </m:r>
                                <m:r>
                                  <a:rPr lang="en-US" b="1">
                                    <a:latin typeface="Cambria Math" panose="02040503050406030204" pitchFamily="18" charset="0"/>
                                  </a:rPr>
                                  <m:t>+</m:t>
                                </m:r>
                                <m:r>
                                  <a:rPr lang="en-US" b="1" i="1">
                                    <a:latin typeface="Cambria Math" panose="02040503050406030204" pitchFamily="18" charset="0"/>
                                  </a:rPr>
                                  <m:t>𝒓</m:t>
                                </m:r>
                              </m:e>
                            </m:d>
                          </m:e>
                          <m:sup>
                            <m:r>
                              <a:rPr lang="en-US" b="1" i="1">
                                <a:latin typeface="Cambria Math" panose="02040503050406030204" pitchFamily="18" charset="0"/>
                              </a:rPr>
                              <m:t>𝒕</m:t>
                            </m:r>
                          </m:sup>
                        </m:sSup>
                      </m:den>
                    </m:f>
                  </m:oMath>
                </a14:m>
                <a:r>
                  <a:rPr lang="en-US" dirty="0"/>
                  <a:t>)</a:t>
                </a:r>
              </a:p>
              <a:p>
                <a:pPr marL="0" lvl="0" indent="0" algn="ctr">
                  <a:buNone/>
                </a:pPr>
                <a:r>
                  <a:rPr lang="en-US" dirty="0"/>
                  <a:t>= PV Benefits – PV costs</a:t>
                </a:r>
              </a:p>
            </p:txBody>
          </p:sp>
        </mc:Choice>
        <mc:Fallback xmlns="">
          <p:sp>
            <p:nvSpPr>
              <p:cNvPr id="3" name="Content Placeholder 2">
                <a:extLst>
                  <a:ext uri="{FF2B5EF4-FFF2-40B4-BE49-F238E27FC236}">
                    <a16:creationId xmlns:a16="http://schemas.microsoft.com/office/drawing/2014/main" id="{549896D5-0C68-4074-A98F-6A9067399DF8}"/>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119972221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360D8-A2ED-4C6A-BC38-190A0F92616F}"/>
              </a:ext>
            </a:extLst>
          </p:cNvPr>
          <p:cNvSpPr>
            <a:spLocks noGrp="1"/>
          </p:cNvSpPr>
          <p:nvPr>
            <p:ph type="title"/>
          </p:nvPr>
        </p:nvSpPr>
        <p:spPr/>
        <p:txBody>
          <a:bodyPr/>
          <a:lstStyle/>
          <a:p>
            <a:r>
              <a:rPr lang="en-US" dirty="0"/>
              <a:t>How to study? Random assignment to judges</a:t>
            </a:r>
          </a:p>
        </p:txBody>
      </p:sp>
      <p:sp>
        <p:nvSpPr>
          <p:cNvPr id="3" name="Content Placeholder 2">
            <a:extLst>
              <a:ext uri="{FF2B5EF4-FFF2-40B4-BE49-F238E27FC236}">
                <a16:creationId xmlns:a16="http://schemas.microsoft.com/office/drawing/2014/main" id="{B92FDFE1-E503-47EB-BE55-D1E849075D27}"/>
              </a:ext>
            </a:extLst>
          </p:cNvPr>
          <p:cNvSpPr>
            <a:spLocks noGrp="1"/>
          </p:cNvSpPr>
          <p:nvPr>
            <p:ph idx="1"/>
          </p:nvPr>
        </p:nvSpPr>
        <p:spPr/>
        <p:txBody>
          <a:bodyPr>
            <a:normAutofit lnSpcReduction="10000"/>
          </a:bodyPr>
          <a:lstStyle/>
          <a:p>
            <a:r>
              <a:rPr lang="en-US" dirty="0">
                <a:solidFill>
                  <a:srgbClr val="212121"/>
                </a:solidFill>
              </a:rPr>
              <a:t>When faced with a case, some judges are more or less lenient (or, equivalently strict) at ordering evictions</a:t>
            </a:r>
          </a:p>
          <a:p>
            <a:endParaRPr lang="en-US" dirty="0">
              <a:solidFill>
                <a:srgbClr val="212121"/>
              </a:solidFill>
            </a:endParaRPr>
          </a:p>
          <a:p>
            <a:r>
              <a:rPr lang="en-US" dirty="0">
                <a:solidFill>
                  <a:srgbClr val="212121"/>
                </a:solidFill>
              </a:rPr>
              <a:t>Cases are randomly assigned to judges</a:t>
            </a:r>
          </a:p>
          <a:p>
            <a:endParaRPr lang="en-US" dirty="0">
              <a:solidFill>
                <a:srgbClr val="212121"/>
              </a:solidFill>
            </a:endParaRPr>
          </a:p>
          <a:p>
            <a:r>
              <a:rPr lang="en-US" dirty="0">
                <a:solidFill>
                  <a:srgbClr val="212121"/>
                </a:solidFill>
              </a:rPr>
              <a:t>So effectively, some cases will receive an eviction order due to </a:t>
            </a:r>
            <a:r>
              <a:rPr lang="en-US" i="1" dirty="0">
                <a:solidFill>
                  <a:srgbClr val="212121"/>
                </a:solidFill>
              </a:rPr>
              <a:t>random chance</a:t>
            </a:r>
          </a:p>
          <a:p>
            <a:endParaRPr lang="en-US" sz="2800" b="0" i="0" dirty="0">
              <a:solidFill>
                <a:srgbClr val="212121"/>
              </a:solidFill>
              <a:effectLst/>
            </a:endParaRPr>
          </a:p>
          <a:p>
            <a:r>
              <a:rPr lang="en-US" sz="2800" b="0" i="0" dirty="0">
                <a:solidFill>
                  <a:srgbClr val="212121"/>
                </a:solidFill>
                <a:effectLst/>
              </a:rPr>
              <a:t>This randomness allows economists to study the </a:t>
            </a:r>
            <a:r>
              <a:rPr lang="en-US" sz="2800" b="1" i="0" dirty="0">
                <a:solidFill>
                  <a:srgbClr val="212121"/>
                </a:solidFill>
                <a:effectLst/>
              </a:rPr>
              <a:t>causal effects </a:t>
            </a:r>
            <a:r>
              <a:rPr lang="en-US" sz="2800" b="0" i="0" dirty="0">
                <a:solidFill>
                  <a:srgbClr val="212121"/>
                </a:solidFill>
                <a:effectLst/>
              </a:rPr>
              <a:t>of eviction orders. </a:t>
            </a:r>
          </a:p>
        </p:txBody>
      </p:sp>
    </p:spTree>
    <p:extLst>
      <p:ext uri="{BB962C8B-B14F-4D97-AF65-F5344CB8AC3E}">
        <p14:creationId xmlns:p14="http://schemas.microsoft.com/office/powerpoint/2010/main" val="158532119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E9887A-8DC3-4BF4-A3AE-9DCEFECAFDB6}"/>
              </a:ext>
            </a:extLst>
          </p:cNvPr>
          <p:cNvSpPr>
            <a:spLocks noGrp="1"/>
          </p:cNvSpPr>
          <p:nvPr>
            <p:ph type="title"/>
          </p:nvPr>
        </p:nvSpPr>
        <p:spPr/>
        <p:txBody>
          <a:bodyPr/>
          <a:lstStyle/>
          <a:p>
            <a:r>
              <a:rPr lang="en-US" dirty="0"/>
              <a:t>Effects of receiving an eviction order</a:t>
            </a:r>
          </a:p>
        </p:txBody>
      </p:sp>
      <p:sp>
        <p:nvSpPr>
          <p:cNvPr id="3" name="Content Placeholder 2">
            <a:extLst>
              <a:ext uri="{FF2B5EF4-FFF2-40B4-BE49-F238E27FC236}">
                <a16:creationId xmlns:a16="http://schemas.microsoft.com/office/drawing/2014/main" id="{9C3F5386-5998-4529-B9A7-E21FBA9E56FC}"/>
              </a:ext>
            </a:extLst>
          </p:cNvPr>
          <p:cNvSpPr>
            <a:spLocks noGrp="1"/>
          </p:cNvSpPr>
          <p:nvPr>
            <p:ph idx="1"/>
          </p:nvPr>
        </p:nvSpPr>
        <p:spPr/>
        <p:txBody>
          <a:bodyPr>
            <a:normAutofit fontScale="92500" lnSpcReduction="10000"/>
          </a:bodyPr>
          <a:lstStyle/>
          <a:p>
            <a:r>
              <a:rPr lang="en-US" sz="2800" b="0" i="0" dirty="0">
                <a:solidFill>
                  <a:srgbClr val="212121"/>
                </a:solidFill>
                <a:effectLst/>
              </a:rPr>
              <a:t>increases housing instability---as measured by:</a:t>
            </a:r>
          </a:p>
          <a:p>
            <a:pPr lvl="1"/>
            <a:r>
              <a:rPr lang="en-US" b="0" i="0" dirty="0">
                <a:solidFill>
                  <a:srgbClr val="212121"/>
                </a:solidFill>
                <a:effectLst/>
              </a:rPr>
              <a:t>residential mobility</a:t>
            </a:r>
          </a:p>
          <a:p>
            <a:pPr lvl="1"/>
            <a:r>
              <a:rPr lang="en-US" b="0" i="0" dirty="0">
                <a:solidFill>
                  <a:srgbClr val="212121"/>
                </a:solidFill>
                <a:effectLst/>
              </a:rPr>
              <a:t>homeless shelter use</a:t>
            </a:r>
          </a:p>
          <a:p>
            <a:pPr lvl="1"/>
            <a:r>
              <a:rPr lang="en-US" b="0" i="0" dirty="0">
                <a:solidFill>
                  <a:srgbClr val="212121"/>
                </a:solidFill>
                <a:effectLst/>
              </a:rPr>
              <a:t>interactions with homeless services</a:t>
            </a:r>
          </a:p>
          <a:p>
            <a:endParaRPr lang="en-US" b="0" i="0" dirty="0">
              <a:solidFill>
                <a:srgbClr val="212121"/>
              </a:solidFill>
              <a:effectLst/>
            </a:endParaRPr>
          </a:p>
          <a:p>
            <a:r>
              <a:rPr lang="en-US" b="0" i="0" dirty="0">
                <a:solidFill>
                  <a:srgbClr val="212121"/>
                </a:solidFill>
                <a:effectLst/>
              </a:rPr>
              <a:t>reduces </a:t>
            </a:r>
          </a:p>
          <a:p>
            <a:pPr lvl="1"/>
            <a:r>
              <a:rPr lang="en-US" b="0" i="0" dirty="0">
                <a:solidFill>
                  <a:srgbClr val="212121"/>
                </a:solidFill>
                <a:effectLst/>
              </a:rPr>
              <a:t>earnings</a:t>
            </a:r>
          </a:p>
          <a:p>
            <a:pPr lvl="1"/>
            <a:r>
              <a:rPr lang="en-US" b="0" i="0" dirty="0">
                <a:solidFill>
                  <a:srgbClr val="212121"/>
                </a:solidFill>
                <a:effectLst/>
              </a:rPr>
              <a:t>credit access</a:t>
            </a:r>
          </a:p>
          <a:p>
            <a:pPr lvl="1"/>
            <a:r>
              <a:rPr lang="en-US" b="0" i="0" dirty="0">
                <a:solidFill>
                  <a:srgbClr val="212121"/>
                </a:solidFill>
                <a:effectLst/>
              </a:rPr>
              <a:t>durable goods consumption</a:t>
            </a:r>
          </a:p>
          <a:p>
            <a:endParaRPr lang="en-US" dirty="0">
              <a:solidFill>
                <a:srgbClr val="212121"/>
              </a:solidFill>
            </a:endParaRPr>
          </a:p>
          <a:p>
            <a:r>
              <a:rPr lang="en-US" dirty="0">
                <a:solidFill>
                  <a:srgbClr val="212121"/>
                </a:solidFill>
              </a:rPr>
              <a:t>Equity concerns: </a:t>
            </a:r>
            <a:r>
              <a:rPr lang="en-US" b="0" i="0" dirty="0">
                <a:solidFill>
                  <a:srgbClr val="212121"/>
                </a:solidFill>
                <a:effectLst/>
              </a:rPr>
              <a:t>driven by impacts for female and Black tenants</a:t>
            </a:r>
            <a:endParaRPr lang="en-US" dirty="0"/>
          </a:p>
        </p:txBody>
      </p:sp>
    </p:spTree>
    <p:extLst>
      <p:ext uri="{BB962C8B-B14F-4D97-AF65-F5344CB8AC3E}">
        <p14:creationId xmlns:p14="http://schemas.microsoft.com/office/powerpoint/2010/main" val="236301182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F311E-9798-4FED-AFF5-2274D8821A17}"/>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AB25269B-D77D-4BD7-9A99-22E567C41AD2}"/>
              </a:ext>
            </a:extLst>
          </p:cNvPr>
          <p:cNvSpPr>
            <a:spLocks noGrp="1"/>
          </p:cNvSpPr>
          <p:nvPr>
            <p:ph idx="1"/>
          </p:nvPr>
        </p:nvSpPr>
        <p:spPr>
          <a:xfrm>
            <a:off x="838200" y="2626903"/>
            <a:ext cx="10515600" cy="4351338"/>
          </a:xfrm>
        </p:spPr>
        <p:txBody>
          <a:bodyPr>
            <a:normAutofit lnSpcReduction="10000"/>
          </a:bodyPr>
          <a:lstStyle/>
          <a:p>
            <a:endParaRPr lang="en-US" sz="2800" b="0" i="0" dirty="0">
              <a:solidFill>
                <a:srgbClr val="212121"/>
              </a:solidFill>
              <a:effectLst/>
              <a:latin typeface="Lato" panose="020F0502020204030203" pitchFamily="34" charset="0"/>
            </a:endParaRPr>
          </a:p>
          <a:p>
            <a:endParaRPr lang="en-US" dirty="0">
              <a:solidFill>
                <a:srgbClr val="212121"/>
              </a:solidFill>
              <a:latin typeface="Lato" panose="020F0502020204030203" pitchFamily="34" charset="0"/>
            </a:endParaRPr>
          </a:p>
          <a:p>
            <a:endParaRPr lang="en-US" sz="2800" b="0" i="0" dirty="0">
              <a:solidFill>
                <a:srgbClr val="212121"/>
              </a:solidFill>
              <a:effectLst/>
              <a:latin typeface="Lato" panose="020F0502020204030203" pitchFamily="34" charset="0"/>
            </a:endParaRPr>
          </a:p>
          <a:p>
            <a:endParaRPr lang="en-US" dirty="0">
              <a:solidFill>
                <a:srgbClr val="212121"/>
              </a:solidFill>
              <a:latin typeface="Lato" panose="020F0502020204030203" pitchFamily="34" charset="0"/>
            </a:endParaRPr>
          </a:p>
          <a:p>
            <a:endParaRPr lang="en-US" sz="2800" b="0" i="0" dirty="0">
              <a:solidFill>
                <a:srgbClr val="212121"/>
              </a:solidFill>
              <a:effectLst/>
              <a:latin typeface="Lato" panose="020F0502020204030203" pitchFamily="34" charset="0"/>
            </a:endParaRPr>
          </a:p>
          <a:p>
            <a:endParaRPr lang="en-US" dirty="0">
              <a:solidFill>
                <a:srgbClr val="212121"/>
              </a:solidFill>
              <a:latin typeface="Lato" panose="020F0502020204030203" pitchFamily="34" charset="0"/>
            </a:endParaRPr>
          </a:p>
          <a:p>
            <a:endParaRPr lang="en-US" sz="2800" b="0" i="0" dirty="0">
              <a:solidFill>
                <a:srgbClr val="212121"/>
              </a:solidFill>
              <a:effectLst/>
              <a:latin typeface="Lato" panose="020F0502020204030203" pitchFamily="34" charset="0"/>
            </a:endParaRPr>
          </a:p>
          <a:p>
            <a:endParaRPr lang="en-US" dirty="0">
              <a:solidFill>
                <a:srgbClr val="212121"/>
              </a:solidFill>
              <a:latin typeface="Lato" panose="020F0502020204030203" pitchFamily="34" charset="0"/>
            </a:endParaRPr>
          </a:p>
          <a:p>
            <a:pPr marL="0" indent="0">
              <a:buNone/>
            </a:pPr>
            <a:r>
              <a:rPr lang="en-US" sz="2800" b="0" i="0" dirty="0">
                <a:solidFill>
                  <a:schemeClr val="tx1">
                    <a:lumMod val="50000"/>
                    <a:lumOff val="50000"/>
                  </a:schemeClr>
                </a:solidFill>
                <a:effectLst/>
              </a:rPr>
              <a:t>Source:</a:t>
            </a:r>
            <a:r>
              <a:rPr lang="en-US" dirty="0">
                <a:solidFill>
                  <a:schemeClr val="tx1">
                    <a:lumMod val="50000"/>
                    <a:lumOff val="50000"/>
                  </a:schemeClr>
                </a:solidFill>
              </a:rPr>
              <a:t> Humphries, </a:t>
            </a:r>
            <a:r>
              <a:rPr lang="en-US" dirty="0" err="1">
                <a:solidFill>
                  <a:schemeClr val="tx1">
                    <a:lumMod val="50000"/>
                    <a:lumOff val="50000"/>
                  </a:schemeClr>
                </a:solidFill>
              </a:rPr>
              <a:t>Mader</a:t>
            </a:r>
            <a:r>
              <a:rPr lang="en-US" dirty="0">
                <a:solidFill>
                  <a:schemeClr val="tx1">
                    <a:lumMod val="50000"/>
                    <a:lumOff val="50000"/>
                  </a:schemeClr>
                </a:solidFill>
              </a:rPr>
              <a:t>, Tannenbaum, and van Dijk (2019) </a:t>
            </a:r>
            <a:endParaRPr lang="en-US" sz="2800" b="0" i="0" dirty="0">
              <a:solidFill>
                <a:schemeClr val="tx1">
                  <a:lumMod val="50000"/>
                  <a:lumOff val="50000"/>
                </a:schemeClr>
              </a:solidFill>
              <a:effectLst/>
            </a:endParaRPr>
          </a:p>
        </p:txBody>
      </p:sp>
      <p:pic>
        <p:nvPicPr>
          <p:cNvPr id="5" name="Picture 4">
            <a:extLst>
              <a:ext uri="{FF2B5EF4-FFF2-40B4-BE49-F238E27FC236}">
                <a16:creationId xmlns:a16="http://schemas.microsoft.com/office/drawing/2014/main" id="{D4126797-E483-4EEC-880D-167AC19212FA}"/>
              </a:ext>
            </a:extLst>
          </p:cNvPr>
          <p:cNvPicPr>
            <a:picLocks noChangeAspect="1"/>
          </p:cNvPicPr>
          <p:nvPr/>
        </p:nvPicPr>
        <p:blipFill>
          <a:blip r:embed="rId2"/>
          <a:stretch>
            <a:fillRect/>
          </a:stretch>
        </p:blipFill>
        <p:spPr>
          <a:xfrm>
            <a:off x="366005" y="240549"/>
            <a:ext cx="10935916" cy="5820886"/>
          </a:xfrm>
          <a:prstGeom prst="rect">
            <a:avLst/>
          </a:prstGeom>
        </p:spPr>
      </p:pic>
    </p:spTree>
    <p:extLst>
      <p:ext uri="{BB962C8B-B14F-4D97-AF65-F5344CB8AC3E}">
        <p14:creationId xmlns:p14="http://schemas.microsoft.com/office/powerpoint/2010/main" val="104163328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A6BEF-EC9E-4A8B-BC5E-A5A3092EE936}"/>
              </a:ext>
            </a:extLst>
          </p:cNvPr>
          <p:cNvSpPr>
            <a:spLocks noGrp="1"/>
          </p:cNvSpPr>
          <p:nvPr>
            <p:ph type="title"/>
          </p:nvPr>
        </p:nvSpPr>
        <p:spPr/>
        <p:txBody>
          <a:bodyPr/>
          <a:lstStyle/>
          <a:p>
            <a:r>
              <a:rPr lang="en-US" dirty="0"/>
              <a:t>Data difficulties</a:t>
            </a:r>
          </a:p>
        </p:txBody>
      </p:sp>
      <p:pic>
        <p:nvPicPr>
          <p:cNvPr id="5" name="Picture 4">
            <a:extLst>
              <a:ext uri="{FF2B5EF4-FFF2-40B4-BE49-F238E27FC236}">
                <a16:creationId xmlns:a16="http://schemas.microsoft.com/office/drawing/2014/main" id="{FA00193D-3A7E-48A3-BFDA-2B91C3BF34A2}"/>
              </a:ext>
            </a:extLst>
          </p:cNvPr>
          <p:cNvPicPr>
            <a:picLocks noChangeAspect="1"/>
          </p:cNvPicPr>
          <p:nvPr/>
        </p:nvPicPr>
        <p:blipFill>
          <a:blip r:embed="rId3"/>
          <a:stretch>
            <a:fillRect/>
          </a:stretch>
        </p:blipFill>
        <p:spPr>
          <a:xfrm>
            <a:off x="5177362" y="1441903"/>
            <a:ext cx="6829581" cy="5050972"/>
          </a:xfrm>
          <a:prstGeom prst="rect">
            <a:avLst/>
          </a:prstGeom>
        </p:spPr>
      </p:pic>
      <p:sp>
        <p:nvSpPr>
          <p:cNvPr id="8" name="Content Placeholder 2">
            <a:extLst>
              <a:ext uri="{FF2B5EF4-FFF2-40B4-BE49-F238E27FC236}">
                <a16:creationId xmlns:a16="http://schemas.microsoft.com/office/drawing/2014/main" id="{BBAD3336-18E7-45ED-ABBD-3A5FB6EC4D79}"/>
              </a:ext>
            </a:extLst>
          </p:cNvPr>
          <p:cNvSpPr txBox="1">
            <a:spLocks/>
          </p:cNvSpPr>
          <p:nvPr/>
        </p:nvSpPr>
        <p:spPr>
          <a:xfrm>
            <a:off x="185057" y="1690688"/>
            <a:ext cx="5573233" cy="46672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Data on housing and homelessness is somewhat hard to come by</a:t>
            </a:r>
          </a:p>
          <a:p>
            <a:r>
              <a:rPr lang="en-US"/>
              <a:t>…and even harder to link with data from other relevant agencies</a:t>
            </a:r>
          </a:p>
          <a:p>
            <a:r>
              <a:rPr lang="en-US"/>
              <a:t>Personal plea: if you work for a government agency or nonprofit in the future, please be willing to work with researchers on data sharing!</a:t>
            </a:r>
          </a:p>
          <a:p>
            <a:pPr lvl="1"/>
            <a:r>
              <a:rPr lang="en-US"/>
              <a:t>While still protecting privacy</a:t>
            </a:r>
            <a:endParaRPr lang="en-US" dirty="0"/>
          </a:p>
        </p:txBody>
      </p:sp>
      <p:sp>
        <p:nvSpPr>
          <p:cNvPr id="9" name="TextBox 8">
            <a:extLst>
              <a:ext uri="{FF2B5EF4-FFF2-40B4-BE49-F238E27FC236}">
                <a16:creationId xmlns:a16="http://schemas.microsoft.com/office/drawing/2014/main" id="{48BABED4-3D07-4C8D-9803-2A84DC074A60}"/>
              </a:ext>
            </a:extLst>
          </p:cNvPr>
          <p:cNvSpPr txBox="1"/>
          <p:nvPr/>
        </p:nvSpPr>
        <p:spPr>
          <a:xfrm>
            <a:off x="5358809" y="6071191"/>
            <a:ext cx="6648134" cy="338554"/>
          </a:xfrm>
          <a:prstGeom prst="rect">
            <a:avLst/>
          </a:prstGeom>
          <a:noFill/>
        </p:spPr>
        <p:txBody>
          <a:bodyPr wrap="square" rtlCol="0">
            <a:spAutoFit/>
          </a:bodyPr>
          <a:lstStyle/>
          <a:p>
            <a:r>
              <a:rPr lang="en-US" sz="1600" dirty="0">
                <a:solidFill>
                  <a:schemeClr val="tx1">
                    <a:lumMod val="50000"/>
                    <a:lumOff val="50000"/>
                  </a:schemeClr>
                </a:solidFill>
              </a:rPr>
              <a:t>From Winnie van Dijk course slides: relevant data sources for eviction paper </a:t>
            </a:r>
          </a:p>
        </p:txBody>
      </p:sp>
    </p:spTree>
    <p:extLst>
      <p:ext uri="{BB962C8B-B14F-4D97-AF65-F5344CB8AC3E}">
        <p14:creationId xmlns:p14="http://schemas.microsoft.com/office/powerpoint/2010/main" val="400548858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3BFC5-3D8A-4DFC-A3D5-5C4A21E29040}"/>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44A04FD7-F8F8-4746-AC54-AEECFD7FE727}"/>
              </a:ext>
            </a:extLst>
          </p:cNvPr>
          <p:cNvSpPr>
            <a:spLocks noGrp="1"/>
          </p:cNvSpPr>
          <p:nvPr>
            <p:ph idx="1"/>
          </p:nvPr>
        </p:nvSpPr>
        <p:spPr>
          <a:xfrm>
            <a:off x="838200" y="1442301"/>
            <a:ext cx="10515600" cy="5245578"/>
          </a:xfrm>
        </p:spPr>
        <p:txBody>
          <a:bodyPr>
            <a:normAutofit fontScale="92500" lnSpcReduction="20000"/>
          </a:bodyPr>
          <a:lstStyle/>
          <a:p>
            <a:r>
              <a:rPr lang="en-US" b="0" i="0" dirty="0">
                <a:solidFill>
                  <a:srgbClr val="222222"/>
                </a:solidFill>
                <a:effectLst/>
              </a:rPr>
              <a:t>Deshpande, M. (2016). Does welfare inhibit success? The long-term effects of removing low-income youth from the disability rolls. </a:t>
            </a:r>
            <a:r>
              <a:rPr lang="en-US" b="0" i="1" dirty="0">
                <a:solidFill>
                  <a:srgbClr val="222222"/>
                </a:solidFill>
                <a:effectLst/>
              </a:rPr>
              <a:t>American Economic Review</a:t>
            </a:r>
            <a:r>
              <a:rPr lang="en-US" b="0" i="0" dirty="0">
                <a:solidFill>
                  <a:srgbClr val="222222"/>
                </a:solidFill>
                <a:effectLst/>
              </a:rPr>
              <a:t>, </a:t>
            </a:r>
            <a:r>
              <a:rPr lang="en-US" b="0" i="1" dirty="0">
                <a:solidFill>
                  <a:srgbClr val="222222"/>
                </a:solidFill>
                <a:effectLst/>
              </a:rPr>
              <a:t>106</a:t>
            </a:r>
            <a:r>
              <a:rPr lang="en-US" b="0" i="0" dirty="0">
                <a:solidFill>
                  <a:srgbClr val="222222"/>
                </a:solidFill>
                <a:effectLst/>
              </a:rPr>
              <a:t>(11), 3300-3330.</a:t>
            </a:r>
          </a:p>
          <a:p>
            <a:r>
              <a:rPr lang="en-US" b="0" i="0" dirty="0">
                <a:solidFill>
                  <a:srgbClr val="222222"/>
                </a:solidFill>
                <a:effectLst/>
              </a:rPr>
              <a:t>Deshpande, M. (2016). The effect of disability payments on household earnings and income: Evidence from the SSI children's program. </a:t>
            </a:r>
            <a:r>
              <a:rPr lang="en-US" b="0" i="1" dirty="0">
                <a:solidFill>
                  <a:srgbClr val="222222"/>
                </a:solidFill>
                <a:effectLst/>
              </a:rPr>
              <a:t>Review of Economics and Statistics</a:t>
            </a:r>
            <a:r>
              <a:rPr lang="en-US" b="0" i="0" dirty="0">
                <a:solidFill>
                  <a:srgbClr val="222222"/>
                </a:solidFill>
                <a:effectLst/>
              </a:rPr>
              <a:t>, </a:t>
            </a:r>
            <a:r>
              <a:rPr lang="en-US" b="0" i="1" dirty="0">
                <a:solidFill>
                  <a:srgbClr val="222222"/>
                </a:solidFill>
                <a:effectLst/>
              </a:rPr>
              <a:t>98</a:t>
            </a:r>
            <a:r>
              <a:rPr lang="en-US" b="0" i="0" dirty="0">
                <a:solidFill>
                  <a:srgbClr val="222222"/>
                </a:solidFill>
                <a:effectLst/>
              </a:rPr>
              <a:t>(4), 638-654.</a:t>
            </a:r>
            <a:endParaRPr lang="en-US" dirty="0">
              <a:solidFill>
                <a:srgbClr val="222222"/>
              </a:solidFill>
            </a:endParaRPr>
          </a:p>
          <a:p>
            <a:r>
              <a:rPr lang="en-US" b="0" i="0" dirty="0">
                <a:solidFill>
                  <a:srgbClr val="222222"/>
                </a:solidFill>
                <a:effectLst/>
              </a:rPr>
              <a:t>Deshpande, M., &amp; Mueller-Smith, M. G. (2022). </a:t>
            </a:r>
            <a:r>
              <a:rPr lang="en-US" b="0" i="1" dirty="0">
                <a:solidFill>
                  <a:srgbClr val="222222"/>
                </a:solidFill>
                <a:effectLst/>
              </a:rPr>
              <a:t>Does Welfare Prevent Crime? The Criminal Justice Outcomes of Youth Removed from SSI</a:t>
            </a:r>
            <a:r>
              <a:rPr lang="en-US" b="0" i="0" dirty="0">
                <a:solidFill>
                  <a:srgbClr val="222222"/>
                </a:solidFill>
                <a:effectLst/>
              </a:rPr>
              <a:t> (No. w29800). National Bureau of Economic Research.</a:t>
            </a:r>
          </a:p>
          <a:p>
            <a:r>
              <a:rPr lang="en-US" sz="2800" i="0" dirty="0">
                <a:solidFill>
                  <a:srgbClr val="212121"/>
                </a:solidFill>
                <a:effectLst/>
              </a:rPr>
              <a:t>Eviction and poverty in American cities: evidence from Chicago and New York. 2022. </a:t>
            </a:r>
            <a:r>
              <a:rPr lang="en-US" sz="2800" b="0" i="0" dirty="0">
                <a:solidFill>
                  <a:srgbClr val="212121"/>
                </a:solidFill>
                <a:effectLst/>
              </a:rPr>
              <a:t> (Winnie van Dijk with Rob Collinson, John Eric Humphries, Nick </a:t>
            </a:r>
            <a:r>
              <a:rPr lang="en-US" sz="2800" b="0" i="0" dirty="0" err="1">
                <a:solidFill>
                  <a:srgbClr val="212121"/>
                </a:solidFill>
                <a:effectLst/>
              </a:rPr>
              <a:t>Mader</a:t>
            </a:r>
            <a:r>
              <a:rPr lang="en-US" sz="2800" b="0" i="0" dirty="0">
                <a:solidFill>
                  <a:srgbClr val="212121"/>
                </a:solidFill>
                <a:effectLst/>
              </a:rPr>
              <a:t>, Davin Reed, and Daniel Tannenbaum)</a:t>
            </a:r>
          </a:p>
          <a:p>
            <a:r>
              <a:rPr lang="en-US" sz="2800" b="0" i="0" dirty="0">
                <a:solidFill>
                  <a:srgbClr val="212121"/>
                </a:solidFill>
                <a:effectLst/>
              </a:rPr>
              <a:t>Previous draft: Does Eviction Caus</a:t>
            </a:r>
            <a:r>
              <a:rPr lang="en-US" dirty="0">
                <a:solidFill>
                  <a:srgbClr val="212121"/>
                </a:solidFill>
              </a:rPr>
              <a:t>e Poverty? Quasi-Experimental evidence from Cook County, IL. 2019. </a:t>
            </a:r>
            <a:r>
              <a:rPr lang="en-US" sz="2800" b="0" i="0" dirty="0">
                <a:solidFill>
                  <a:srgbClr val="212121"/>
                </a:solidFill>
                <a:effectLst/>
              </a:rPr>
              <a:t>(John Eric Humphries, Nicholas </a:t>
            </a:r>
            <a:r>
              <a:rPr lang="en-US" sz="2800" b="0" i="0" dirty="0" err="1">
                <a:solidFill>
                  <a:srgbClr val="212121"/>
                </a:solidFill>
                <a:effectLst/>
              </a:rPr>
              <a:t>Mader</a:t>
            </a:r>
            <a:r>
              <a:rPr lang="en-US" sz="2800" b="0" i="0" dirty="0">
                <a:solidFill>
                  <a:srgbClr val="212121"/>
                </a:solidFill>
                <a:effectLst/>
              </a:rPr>
              <a:t>, Daniel Tannenbaum &amp; Winnie van Dijk)</a:t>
            </a:r>
          </a:p>
          <a:p>
            <a:endParaRPr lang="en-US" sz="2800" b="0" i="0" dirty="0">
              <a:solidFill>
                <a:srgbClr val="212121"/>
              </a:solidFill>
              <a:effectLst/>
              <a:latin typeface="Lato" panose="020F0502020204030203" pitchFamily="34" charset="0"/>
            </a:endParaRPr>
          </a:p>
          <a:p>
            <a:endParaRPr lang="en-US" dirty="0"/>
          </a:p>
        </p:txBody>
      </p:sp>
    </p:spTree>
    <p:extLst>
      <p:ext uri="{BB962C8B-B14F-4D97-AF65-F5344CB8AC3E}">
        <p14:creationId xmlns:p14="http://schemas.microsoft.com/office/powerpoint/2010/main" val="27688935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5A3E02-2667-46C2-852C-EED151AEDC3F}"/>
              </a:ext>
            </a:extLst>
          </p:cNvPr>
          <p:cNvSpPr>
            <a:spLocks noGrp="1"/>
          </p:cNvSpPr>
          <p:nvPr>
            <p:ph type="title"/>
          </p:nvPr>
        </p:nvSpPr>
        <p:spPr/>
        <p:txBody>
          <a:bodyPr/>
          <a:lstStyle/>
          <a:p>
            <a:r>
              <a:rPr lang="en-US" dirty="0"/>
              <a:t>Cost benefit ratio (CBR)</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AD53920-6345-4B5B-A9E2-101BDB3F180C}"/>
                  </a:ext>
                </a:extLst>
              </p:cNvPr>
              <p:cNvSpPr>
                <a:spLocks noGrp="1"/>
              </p:cNvSpPr>
              <p:nvPr>
                <p:ph idx="1"/>
              </p:nvPr>
            </p:nvSpPr>
            <p:spPr>
              <a:xfrm>
                <a:off x="838199" y="1825625"/>
                <a:ext cx="11152695" cy="4351338"/>
              </a:xfrm>
            </p:spPr>
            <p:txBody>
              <a:bodyPr>
                <a:normAutofit/>
              </a:bodyPr>
              <a:lstStyle/>
              <a:p>
                <a:r>
                  <a:rPr lang="en-US" dirty="0"/>
                  <a:t>Often also see cost-benefit ratios as an alternative to NPV</a:t>
                </a:r>
              </a:p>
              <a:p>
                <a:r>
                  <a:rPr lang="en-US" dirty="0"/>
                  <a:t>CBR = (Total PV of Benefits) / (Total PV of Costs)</a:t>
                </a:r>
              </a:p>
              <a:p>
                <a:r>
                  <a:rPr lang="en-US" dirty="0"/>
                  <a:t>Formula: </a:t>
                </a:r>
              </a:p>
              <a:p>
                <a:pPr marL="0" indent="0">
                  <a:buNone/>
                </a:pPr>
                <a:r>
                  <a:rPr lang="en-US" b="1" dirty="0"/>
                  <a:t>CBR </a:t>
                </a:r>
                <a14:m>
                  <m:oMath xmlns:m="http://schemas.openxmlformats.org/officeDocument/2006/math">
                    <m:r>
                      <a:rPr lang="en-US" b="1">
                        <a:latin typeface="Cambria Math" panose="02040503050406030204" pitchFamily="18" charset="0"/>
                      </a:rPr>
                      <m:t>=</m:t>
                    </m:r>
                    <m:sSub>
                      <m:sSubPr>
                        <m:ctrlPr>
                          <a:rPr lang="en-US" b="1" i="1">
                            <a:latin typeface="Cambria Math" panose="02040503050406030204" pitchFamily="18" charset="0"/>
                          </a:rPr>
                        </m:ctrlPr>
                      </m:sSubPr>
                      <m:e>
                        <m:r>
                          <a:rPr lang="en-US" b="1" i="1" smtClean="0">
                            <a:latin typeface="Cambria Math" panose="02040503050406030204" pitchFamily="18" charset="0"/>
                          </a:rPr>
                          <m:t>(</m:t>
                        </m:r>
                        <m:r>
                          <a:rPr lang="en-US" b="1" i="1">
                            <a:latin typeface="Cambria Math" panose="02040503050406030204" pitchFamily="18" charset="0"/>
                          </a:rPr>
                          <m:t>𝒃</m:t>
                        </m:r>
                      </m:e>
                      <m:sub>
                        <m:r>
                          <a:rPr lang="en-US" b="1" i="1">
                            <a:latin typeface="Cambria Math" panose="02040503050406030204" pitchFamily="18" charset="0"/>
                          </a:rPr>
                          <m:t>𝟎</m:t>
                        </m:r>
                      </m:sub>
                    </m:sSub>
                    <m:r>
                      <a:rPr lang="en-US" b="1">
                        <a:latin typeface="Cambria Math" panose="02040503050406030204" pitchFamily="18" charset="0"/>
                      </a:rPr>
                      <m:t>+</m:t>
                    </m:r>
                    <m:f>
                      <m:fPr>
                        <m:ctrlPr>
                          <a:rPr lang="bg-BG" b="1" i="1">
                            <a:latin typeface="Cambria Math" panose="02040503050406030204" pitchFamily="18" charset="0"/>
                          </a:rPr>
                        </m:ctrlPr>
                      </m:fPr>
                      <m:num>
                        <m:sSub>
                          <m:sSubPr>
                            <m:ctrlPr>
                              <a:rPr lang="en-US" b="1" i="1">
                                <a:latin typeface="Cambria Math" panose="02040503050406030204" pitchFamily="18" charset="0"/>
                              </a:rPr>
                            </m:ctrlPr>
                          </m:sSubPr>
                          <m:e>
                            <m:r>
                              <a:rPr lang="en-US" b="1" i="1">
                                <a:latin typeface="Cambria Math" panose="02040503050406030204" pitchFamily="18" charset="0"/>
                              </a:rPr>
                              <m:t>𝒃</m:t>
                            </m:r>
                          </m:e>
                          <m:sub>
                            <m:r>
                              <a:rPr lang="en-US" b="1" i="1">
                                <a:latin typeface="Cambria Math" panose="02040503050406030204" pitchFamily="18" charset="0"/>
                              </a:rPr>
                              <m:t>𝟏</m:t>
                            </m:r>
                          </m:sub>
                        </m:sSub>
                      </m:num>
                      <m:den>
                        <m:r>
                          <a:rPr lang="en-US" b="1" i="1">
                            <a:latin typeface="Cambria Math" panose="02040503050406030204" pitchFamily="18" charset="0"/>
                          </a:rPr>
                          <m:t>𝟏</m:t>
                        </m:r>
                        <m:r>
                          <a:rPr lang="en-US" b="1">
                            <a:latin typeface="Cambria Math" panose="02040503050406030204" pitchFamily="18" charset="0"/>
                          </a:rPr>
                          <m:t>+</m:t>
                        </m:r>
                        <m:r>
                          <a:rPr lang="en-US" b="1" i="1">
                            <a:latin typeface="Cambria Math" panose="02040503050406030204" pitchFamily="18" charset="0"/>
                          </a:rPr>
                          <m:t>𝒓</m:t>
                        </m:r>
                      </m:den>
                    </m:f>
                    <m:r>
                      <a:rPr lang="en-US" b="1">
                        <a:latin typeface="Cambria Math" panose="02040503050406030204" pitchFamily="18" charset="0"/>
                      </a:rPr>
                      <m:t>+</m:t>
                    </m:r>
                    <m:f>
                      <m:fPr>
                        <m:ctrlPr>
                          <a:rPr lang="bg-BG" b="1" i="1">
                            <a:latin typeface="Cambria Math" panose="02040503050406030204" pitchFamily="18" charset="0"/>
                          </a:rPr>
                        </m:ctrlPr>
                      </m:fPr>
                      <m:num>
                        <m:sSub>
                          <m:sSubPr>
                            <m:ctrlPr>
                              <a:rPr lang="en-US" b="1" i="1">
                                <a:latin typeface="Cambria Math" panose="02040503050406030204" pitchFamily="18" charset="0"/>
                              </a:rPr>
                            </m:ctrlPr>
                          </m:sSubPr>
                          <m:e>
                            <m:r>
                              <a:rPr lang="en-US" b="1" i="1">
                                <a:latin typeface="Cambria Math" panose="02040503050406030204" pitchFamily="18" charset="0"/>
                              </a:rPr>
                              <m:t>𝒃</m:t>
                            </m:r>
                          </m:e>
                          <m:sub>
                            <m:r>
                              <a:rPr lang="en-US" b="1" i="1">
                                <a:latin typeface="Cambria Math" panose="02040503050406030204" pitchFamily="18" charset="0"/>
                              </a:rPr>
                              <m:t>𝟐</m:t>
                            </m:r>
                          </m:sub>
                        </m:sSub>
                      </m:num>
                      <m:den>
                        <m:sSup>
                          <m:sSupPr>
                            <m:ctrlPr>
                              <a:rPr lang="en-US" b="1" i="1">
                                <a:latin typeface="Cambria Math" panose="02040503050406030204" pitchFamily="18" charset="0"/>
                              </a:rPr>
                            </m:ctrlPr>
                          </m:sSupPr>
                          <m:e>
                            <m:d>
                              <m:dPr>
                                <m:ctrlPr>
                                  <a:rPr lang="en-US" b="1" i="1">
                                    <a:latin typeface="Cambria Math" panose="02040503050406030204" pitchFamily="18" charset="0"/>
                                  </a:rPr>
                                </m:ctrlPr>
                              </m:dPr>
                              <m:e>
                                <m:r>
                                  <a:rPr lang="en-US" b="1" i="1">
                                    <a:latin typeface="Cambria Math" panose="02040503050406030204" pitchFamily="18" charset="0"/>
                                  </a:rPr>
                                  <m:t>𝟏</m:t>
                                </m:r>
                                <m:r>
                                  <a:rPr lang="en-US" b="1">
                                    <a:latin typeface="Cambria Math" panose="02040503050406030204" pitchFamily="18" charset="0"/>
                                  </a:rPr>
                                  <m:t>+</m:t>
                                </m:r>
                                <m:r>
                                  <a:rPr lang="en-US" b="1" i="1">
                                    <a:latin typeface="Cambria Math" panose="02040503050406030204" pitchFamily="18" charset="0"/>
                                  </a:rPr>
                                  <m:t>𝒓</m:t>
                                </m:r>
                              </m:e>
                            </m:d>
                          </m:e>
                          <m:sup>
                            <m:r>
                              <a:rPr lang="en-US" b="1" i="1">
                                <a:latin typeface="Cambria Math" panose="02040503050406030204" pitchFamily="18" charset="0"/>
                              </a:rPr>
                              <m:t>𝟐</m:t>
                            </m:r>
                          </m:sup>
                        </m:sSup>
                      </m:den>
                    </m:f>
                    <m:r>
                      <a:rPr lang="en-US" b="1">
                        <a:latin typeface="Cambria Math" panose="02040503050406030204" pitchFamily="18" charset="0"/>
                      </a:rPr>
                      <m:t>+…+</m:t>
                    </m:r>
                    <m:f>
                      <m:fPr>
                        <m:ctrlPr>
                          <a:rPr lang="bg-BG" b="1" i="1">
                            <a:latin typeface="Cambria Math" panose="02040503050406030204" pitchFamily="18" charset="0"/>
                          </a:rPr>
                        </m:ctrlPr>
                      </m:fPr>
                      <m:num>
                        <m:sSub>
                          <m:sSubPr>
                            <m:ctrlPr>
                              <a:rPr lang="en-US" b="1" i="1">
                                <a:latin typeface="Cambria Math" panose="02040503050406030204" pitchFamily="18" charset="0"/>
                              </a:rPr>
                            </m:ctrlPr>
                          </m:sSubPr>
                          <m:e>
                            <m:r>
                              <a:rPr lang="en-US" b="1" i="1">
                                <a:latin typeface="Cambria Math" panose="02040503050406030204" pitchFamily="18" charset="0"/>
                              </a:rPr>
                              <m:t>𝒃</m:t>
                            </m:r>
                          </m:e>
                          <m:sub>
                            <m:r>
                              <a:rPr lang="en-US" b="1" i="1">
                                <a:latin typeface="Cambria Math" panose="02040503050406030204" pitchFamily="18" charset="0"/>
                              </a:rPr>
                              <m:t>𝒕</m:t>
                            </m:r>
                          </m:sub>
                        </m:sSub>
                      </m:num>
                      <m:den>
                        <m:sSup>
                          <m:sSupPr>
                            <m:ctrlPr>
                              <a:rPr lang="en-US" b="1" i="1">
                                <a:latin typeface="Cambria Math" panose="02040503050406030204" pitchFamily="18" charset="0"/>
                              </a:rPr>
                            </m:ctrlPr>
                          </m:sSupPr>
                          <m:e>
                            <m:d>
                              <m:dPr>
                                <m:ctrlPr>
                                  <a:rPr lang="en-US" b="1" i="1">
                                    <a:latin typeface="Cambria Math" panose="02040503050406030204" pitchFamily="18" charset="0"/>
                                  </a:rPr>
                                </m:ctrlPr>
                              </m:dPr>
                              <m:e>
                                <m:r>
                                  <a:rPr lang="en-US" b="1" i="1">
                                    <a:latin typeface="Cambria Math" panose="02040503050406030204" pitchFamily="18" charset="0"/>
                                  </a:rPr>
                                  <m:t>𝟏</m:t>
                                </m:r>
                                <m:r>
                                  <a:rPr lang="en-US" b="1">
                                    <a:latin typeface="Cambria Math" panose="02040503050406030204" pitchFamily="18" charset="0"/>
                                  </a:rPr>
                                  <m:t>+</m:t>
                                </m:r>
                                <m:r>
                                  <a:rPr lang="en-US" b="1" i="1">
                                    <a:latin typeface="Cambria Math" panose="02040503050406030204" pitchFamily="18" charset="0"/>
                                  </a:rPr>
                                  <m:t>𝒓</m:t>
                                </m:r>
                              </m:e>
                            </m:d>
                          </m:e>
                          <m:sup>
                            <m:r>
                              <a:rPr lang="en-US" b="1" i="1">
                                <a:latin typeface="Cambria Math" panose="02040503050406030204" pitchFamily="18" charset="0"/>
                              </a:rPr>
                              <m:t>𝒕</m:t>
                            </m:r>
                          </m:sup>
                        </m:sSup>
                      </m:den>
                    </m:f>
                  </m:oMath>
                </a14:m>
                <a:r>
                  <a:rPr lang="en-US" dirty="0"/>
                  <a:t>) /</a:t>
                </a:r>
                <a:r>
                  <a:rPr lang="en-US" b="1" dirty="0"/>
                  <a:t> </a:t>
                </a:r>
                <a14:m>
                  <m:oMath xmlns:m="http://schemas.openxmlformats.org/officeDocument/2006/math">
                    <m:sSub>
                      <m:sSubPr>
                        <m:ctrlPr>
                          <a:rPr lang="en-US" b="1" i="1">
                            <a:latin typeface="Cambria Math" panose="02040503050406030204" pitchFamily="18" charset="0"/>
                          </a:rPr>
                        </m:ctrlPr>
                      </m:sSubPr>
                      <m:e>
                        <m:r>
                          <a:rPr lang="en-US" b="1" i="1" smtClean="0">
                            <a:latin typeface="Cambria Math" panose="02040503050406030204" pitchFamily="18" charset="0"/>
                          </a:rPr>
                          <m:t>(</m:t>
                        </m:r>
                        <m:r>
                          <a:rPr lang="en-US" b="1" i="1" smtClean="0">
                            <a:latin typeface="Cambria Math" panose="02040503050406030204" pitchFamily="18" charset="0"/>
                          </a:rPr>
                          <m:t>𝒄</m:t>
                        </m:r>
                      </m:e>
                      <m:sub>
                        <m:r>
                          <a:rPr lang="en-US" b="1" i="1">
                            <a:latin typeface="Cambria Math" panose="02040503050406030204" pitchFamily="18" charset="0"/>
                          </a:rPr>
                          <m:t>𝟎</m:t>
                        </m:r>
                      </m:sub>
                    </m:sSub>
                    <m:r>
                      <a:rPr lang="en-US" b="1">
                        <a:latin typeface="Cambria Math" panose="02040503050406030204" pitchFamily="18" charset="0"/>
                      </a:rPr>
                      <m:t>+</m:t>
                    </m:r>
                    <m:f>
                      <m:fPr>
                        <m:ctrlPr>
                          <a:rPr lang="bg-BG" b="1" i="1">
                            <a:latin typeface="Cambria Math" panose="02040503050406030204" pitchFamily="18" charset="0"/>
                          </a:rPr>
                        </m:ctrlPr>
                      </m:fPr>
                      <m:num>
                        <m:sSub>
                          <m:sSubPr>
                            <m:ctrlPr>
                              <a:rPr lang="en-US" b="1" i="1">
                                <a:latin typeface="Cambria Math" panose="02040503050406030204" pitchFamily="18" charset="0"/>
                              </a:rPr>
                            </m:ctrlPr>
                          </m:sSubPr>
                          <m:e>
                            <m:r>
                              <a:rPr lang="en-US" b="1" i="1" smtClean="0">
                                <a:latin typeface="Cambria Math" panose="02040503050406030204" pitchFamily="18" charset="0"/>
                              </a:rPr>
                              <m:t>𝒄</m:t>
                            </m:r>
                          </m:e>
                          <m:sub>
                            <m:r>
                              <a:rPr lang="en-US" b="1" i="1">
                                <a:latin typeface="Cambria Math" panose="02040503050406030204" pitchFamily="18" charset="0"/>
                              </a:rPr>
                              <m:t>𝟏</m:t>
                            </m:r>
                          </m:sub>
                        </m:sSub>
                      </m:num>
                      <m:den>
                        <m:r>
                          <a:rPr lang="en-US" b="1" i="1">
                            <a:latin typeface="Cambria Math" panose="02040503050406030204" pitchFamily="18" charset="0"/>
                          </a:rPr>
                          <m:t>𝟏</m:t>
                        </m:r>
                        <m:r>
                          <a:rPr lang="en-US" b="1">
                            <a:latin typeface="Cambria Math" panose="02040503050406030204" pitchFamily="18" charset="0"/>
                          </a:rPr>
                          <m:t>+</m:t>
                        </m:r>
                        <m:r>
                          <a:rPr lang="en-US" b="1" i="1">
                            <a:latin typeface="Cambria Math" panose="02040503050406030204" pitchFamily="18" charset="0"/>
                          </a:rPr>
                          <m:t>𝒓</m:t>
                        </m:r>
                      </m:den>
                    </m:f>
                    <m:r>
                      <a:rPr lang="en-US" b="1">
                        <a:latin typeface="Cambria Math" panose="02040503050406030204" pitchFamily="18" charset="0"/>
                      </a:rPr>
                      <m:t>+</m:t>
                    </m:r>
                    <m:f>
                      <m:fPr>
                        <m:ctrlPr>
                          <a:rPr lang="bg-BG" b="1" i="1">
                            <a:latin typeface="Cambria Math" panose="02040503050406030204" pitchFamily="18" charset="0"/>
                          </a:rPr>
                        </m:ctrlPr>
                      </m:fPr>
                      <m:num>
                        <m:sSub>
                          <m:sSubPr>
                            <m:ctrlPr>
                              <a:rPr lang="en-US" b="1" i="1">
                                <a:latin typeface="Cambria Math" panose="02040503050406030204" pitchFamily="18" charset="0"/>
                              </a:rPr>
                            </m:ctrlPr>
                          </m:sSubPr>
                          <m:e>
                            <m:r>
                              <a:rPr lang="en-US" b="1" i="1" smtClean="0">
                                <a:latin typeface="Cambria Math" panose="02040503050406030204" pitchFamily="18" charset="0"/>
                              </a:rPr>
                              <m:t>𝒄</m:t>
                            </m:r>
                          </m:e>
                          <m:sub>
                            <m:r>
                              <a:rPr lang="en-US" b="1" i="1">
                                <a:latin typeface="Cambria Math" panose="02040503050406030204" pitchFamily="18" charset="0"/>
                              </a:rPr>
                              <m:t>𝟐</m:t>
                            </m:r>
                          </m:sub>
                        </m:sSub>
                      </m:num>
                      <m:den>
                        <m:sSup>
                          <m:sSupPr>
                            <m:ctrlPr>
                              <a:rPr lang="en-US" b="1" i="1">
                                <a:latin typeface="Cambria Math" panose="02040503050406030204" pitchFamily="18" charset="0"/>
                              </a:rPr>
                            </m:ctrlPr>
                          </m:sSupPr>
                          <m:e>
                            <m:d>
                              <m:dPr>
                                <m:ctrlPr>
                                  <a:rPr lang="en-US" b="1" i="1">
                                    <a:latin typeface="Cambria Math" panose="02040503050406030204" pitchFamily="18" charset="0"/>
                                  </a:rPr>
                                </m:ctrlPr>
                              </m:dPr>
                              <m:e>
                                <m:r>
                                  <a:rPr lang="en-US" b="1" i="1">
                                    <a:latin typeface="Cambria Math" panose="02040503050406030204" pitchFamily="18" charset="0"/>
                                  </a:rPr>
                                  <m:t>𝟏</m:t>
                                </m:r>
                                <m:r>
                                  <a:rPr lang="en-US" b="1">
                                    <a:latin typeface="Cambria Math" panose="02040503050406030204" pitchFamily="18" charset="0"/>
                                  </a:rPr>
                                  <m:t>+</m:t>
                                </m:r>
                                <m:r>
                                  <a:rPr lang="en-US" b="1" i="1">
                                    <a:latin typeface="Cambria Math" panose="02040503050406030204" pitchFamily="18" charset="0"/>
                                  </a:rPr>
                                  <m:t>𝒓</m:t>
                                </m:r>
                              </m:e>
                            </m:d>
                          </m:e>
                          <m:sup>
                            <m:r>
                              <a:rPr lang="en-US" b="1" i="1">
                                <a:latin typeface="Cambria Math" panose="02040503050406030204" pitchFamily="18" charset="0"/>
                              </a:rPr>
                              <m:t>𝟐</m:t>
                            </m:r>
                          </m:sup>
                        </m:sSup>
                      </m:den>
                    </m:f>
                    <m:r>
                      <a:rPr lang="en-US" b="1">
                        <a:latin typeface="Cambria Math" panose="02040503050406030204" pitchFamily="18" charset="0"/>
                      </a:rPr>
                      <m:t>+…+</m:t>
                    </m:r>
                    <m:f>
                      <m:fPr>
                        <m:ctrlPr>
                          <a:rPr lang="bg-BG" b="1" i="1">
                            <a:latin typeface="Cambria Math" panose="02040503050406030204" pitchFamily="18" charset="0"/>
                          </a:rPr>
                        </m:ctrlPr>
                      </m:fPr>
                      <m:num>
                        <m:sSub>
                          <m:sSubPr>
                            <m:ctrlPr>
                              <a:rPr lang="en-US" b="1" i="1">
                                <a:latin typeface="Cambria Math" panose="02040503050406030204" pitchFamily="18" charset="0"/>
                              </a:rPr>
                            </m:ctrlPr>
                          </m:sSubPr>
                          <m:e>
                            <m:r>
                              <a:rPr lang="en-US" b="1" i="1" smtClean="0">
                                <a:latin typeface="Cambria Math" panose="02040503050406030204" pitchFamily="18" charset="0"/>
                              </a:rPr>
                              <m:t>𝒄</m:t>
                            </m:r>
                          </m:e>
                          <m:sub>
                            <m:r>
                              <a:rPr lang="en-US" b="1" i="1">
                                <a:latin typeface="Cambria Math" panose="02040503050406030204" pitchFamily="18" charset="0"/>
                              </a:rPr>
                              <m:t>𝒕</m:t>
                            </m:r>
                          </m:sub>
                        </m:sSub>
                      </m:num>
                      <m:den>
                        <m:sSup>
                          <m:sSupPr>
                            <m:ctrlPr>
                              <a:rPr lang="en-US" b="1" i="1">
                                <a:latin typeface="Cambria Math" panose="02040503050406030204" pitchFamily="18" charset="0"/>
                              </a:rPr>
                            </m:ctrlPr>
                          </m:sSupPr>
                          <m:e>
                            <m:d>
                              <m:dPr>
                                <m:ctrlPr>
                                  <a:rPr lang="en-US" b="1" i="1">
                                    <a:latin typeface="Cambria Math" panose="02040503050406030204" pitchFamily="18" charset="0"/>
                                  </a:rPr>
                                </m:ctrlPr>
                              </m:dPr>
                              <m:e>
                                <m:r>
                                  <a:rPr lang="en-US" b="1" i="1">
                                    <a:latin typeface="Cambria Math" panose="02040503050406030204" pitchFamily="18" charset="0"/>
                                  </a:rPr>
                                  <m:t>𝟏</m:t>
                                </m:r>
                                <m:r>
                                  <a:rPr lang="en-US" b="1">
                                    <a:latin typeface="Cambria Math" panose="02040503050406030204" pitchFamily="18" charset="0"/>
                                  </a:rPr>
                                  <m:t>+</m:t>
                                </m:r>
                                <m:r>
                                  <a:rPr lang="en-US" b="1" i="1">
                                    <a:latin typeface="Cambria Math" panose="02040503050406030204" pitchFamily="18" charset="0"/>
                                  </a:rPr>
                                  <m:t>𝒓</m:t>
                                </m:r>
                              </m:e>
                            </m:d>
                          </m:e>
                          <m:sup>
                            <m:r>
                              <a:rPr lang="en-US" b="1" i="1">
                                <a:latin typeface="Cambria Math" panose="02040503050406030204" pitchFamily="18" charset="0"/>
                              </a:rPr>
                              <m:t>𝒕</m:t>
                            </m:r>
                          </m:sup>
                        </m:sSup>
                      </m:den>
                    </m:f>
                  </m:oMath>
                </a14:m>
                <a:r>
                  <a:rPr lang="en-US" dirty="0"/>
                  <a:t>)</a:t>
                </a:r>
              </a:p>
              <a:p>
                <a:pPr marL="0" lvl="0" indent="0" algn="ctr">
                  <a:buNone/>
                </a:pPr>
                <a:r>
                  <a:rPr lang="en-US" dirty="0"/>
                  <a:t>= PV Benefits / PV costs</a:t>
                </a:r>
              </a:p>
            </p:txBody>
          </p:sp>
        </mc:Choice>
        <mc:Fallback xmlns="">
          <p:sp>
            <p:nvSpPr>
              <p:cNvPr id="3" name="Content Placeholder 2">
                <a:extLst>
                  <a:ext uri="{FF2B5EF4-FFF2-40B4-BE49-F238E27FC236}">
                    <a16:creationId xmlns:a16="http://schemas.microsoft.com/office/drawing/2014/main" id="{4AD53920-6345-4B5B-A9E2-101BDB3F180C}"/>
                  </a:ext>
                </a:extLst>
              </p:cNvPr>
              <p:cNvSpPr>
                <a:spLocks noGrp="1" noRot="1" noChangeAspect="1" noMove="1" noResize="1" noEditPoints="1" noAdjustHandles="1" noChangeArrowheads="1" noChangeShapeType="1" noTextEdit="1"/>
              </p:cNvSpPr>
              <p:nvPr>
                <p:ph idx="1"/>
              </p:nvPr>
            </p:nvSpPr>
            <p:spPr>
              <a:xfrm>
                <a:off x="838199" y="1825625"/>
                <a:ext cx="11152695" cy="4351338"/>
              </a:xfrm>
              <a:blipFill>
                <a:blip r:embed="rId2"/>
                <a:stretch>
                  <a:fillRect l="-1093" t="-2241"/>
                </a:stretch>
              </a:blipFill>
            </p:spPr>
            <p:txBody>
              <a:bodyPr/>
              <a:lstStyle/>
              <a:p>
                <a:r>
                  <a:rPr lang="en-US">
                    <a:noFill/>
                  </a:rPr>
                  <a:t> </a:t>
                </a:r>
              </a:p>
            </p:txBody>
          </p:sp>
        </mc:Fallback>
      </mc:AlternateContent>
    </p:spTree>
    <p:extLst>
      <p:ext uri="{BB962C8B-B14F-4D97-AF65-F5344CB8AC3E}">
        <p14:creationId xmlns:p14="http://schemas.microsoft.com/office/powerpoint/2010/main" val="25017897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63800-0CCC-4987-96CC-2DAD3B3138C6}"/>
              </a:ext>
            </a:extLst>
          </p:cNvPr>
          <p:cNvSpPr>
            <a:spLocks noGrp="1"/>
          </p:cNvSpPr>
          <p:nvPr>
            <p:ph type="title"/>
          </p:nvPr>
        </p:nvSpPr>
        <p:spPr/>
        <p:txBody>
          <a:bodyPr/>
          <a:lstStyle/>
          <a:p>
            <a:r>
              <a:rPr lang="en-US" dirty="0"/>
              <a:t>Cost-benefit ratio (CBR)</a:t>
            </a:r>
          </a:p>
        </p:txBody>
      </p:sp>
      <p:sp>
        <p:nvSpPr>
          <p:cNvPr id="3" name="Content Placeholder 2">
            <a:extLst>
              <a:ext uri="{FF2B5EF4-FFF2-40B4-BE49-F238E27FC236}">
                <a16:creationId xmlns:a16="http://schemas.microsoft.com/office/drawing/2014/main" id="{EB29EA61-E446-4E81-B356-44703145CF9B}"/>
              </a:ext>
            </a:extLst>
          </p:cNvPr>
          <p:cNvSpPr>
            <a:spLocks noGrp="1"/>
          </p:cNvSpPr>
          <p:nvPr>
            <p:ph idx="1"/>
          </p:nvPr>
        </p:nvSpPr>
        <p:spPr/>
        <p:txBody>
          <a:bodyPr/>
          <a:lstStyle/>
          <a:p>
            <a:r>
              <a:rPr lang="en-US" dirty="0"/>
              <a:t>Best used when projects are easily scalable</a:t>
            </a:r>
          </a:p>
          <a:p>
            <a:endParaRPr lang="en-US" dirty="0"/>
          </a:p>
          <a:p>
            <a:endParaRPr lang="en-US" dirty="0"/>
          </a:p>
          <a:p>
            <a:r>
              <a:rPr lang="en-US" dirty="0"/>
              <a:t>Misleading in two cases</a:t>
            </a:r>
          </a:p>
          <a:p>
            <a:pPr marL="914400" lvl="1" indent="-457200">
              <a:buFont typeface="+mj-lt"/>
              <a:buAutoNum type="arabicPeriod"/>
            </a:pPr>
            <a:r>
              <a:rPr lang="en-US" dirty="0"/>
              <a:t>Comparing non-scalable projects with very different scales</a:t>
            </a:r>
          </a:p>
          <a:p>
            <a:pPr marL="914400" lvl="1" indent="-457200">
              <a:buFont typeface="+mj-lt"/>
              <a:buAutoNum type="arabicPeriod"/>
            </a:pPr>
            <a:r>
              <a:rPr lang="en-US" dirty="0"/>
              <a:t>Comparing projects where its easy to relabel benefits as “cost savings”</a:t>
            </a:r>
          </a:p>
          <a:p>
            <a:endParaRPr lang="en-US" dirty="0"/>
          </a:p>
        </p:txBody>
      </p:sp>
    </p:spTree>
    <p:extLst>
      <p:ext uri="{BB962C8B-B14F-4D97-AF65-F5344CB8AC3E}">
        <p14:creationId xmlns:p14="http://schemas.microsoft.com/office/powerpoint/2010/main" val="21829233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824DD-282E-452D-A1FC-1D21A0B03C13}"/>
              </a:ext>
            </a:extLst>
          </p:cNvPr>
          <p:cNvSpPr>
            <a:spLocks noGrp="1"/>
          </p:cNvSpPr>
          <p:nvPr>
            <p:ph type="title"/>
          </p:nvPr>
        </p:nvSpPr>
        <p:spPr/>
        <p:txBody>
          <a:bodyPr>
            <a:normAutofit/>
          </a:bodyPr>
          <a:lstStyle/>
          <a:p>
            <a:r>
              <a:rPr lang="en-US" dirty="0"/>
              <a:t>Practice: Cases Where B/C Ratio Can Be Misleading</a:t>
            </a:r>
          </a:p>
        </p:txBody>
      </p:sp>
      <p:sp>
        <p:nvSpPr>
          <p:cNvPr id="5" name="Content Placeholder 4">
            <a:extLst>
              <a:ext uri="{FF2B5EF4-FFF2-40B4-BE49-F238E27FC236}">
                <a16:creationId xmlns:a16="http://schemas.microsoft.com/office/drawing/2014/main" id="{88BCEEAE-375F-4DEA-A883-656437718EC4}"/>
              </a:ext>
            </a:extLst>
          </p:cNvPr>
          <p:cNvSpPr>
            <a:spLocks noGrp="1"/>
          </p:cNvSpPr>
          <p:nvPr>
            <p:ph idx="1"/>
          </p:nvPr>
        </p:nvSpPr>
        <p:spPr/>
        <p:txBody>
          <a:bodyPr>
            <a:normAutofit/>
          </a:bodyPr>
          <a:lstStyle/>
          <a:p>
            <a:pPr marL="457200" indent="-457200">
              <a:buFont typeface="+mj-lt"/>
              <a:buAutoNum type="arabicPeriod"/>
            </a:pPr>
            <a:r>
              <a:rPr lang="en-US" b="1" dirty="0"/>
              <a:t>Projects with different scales:</a:t>
            </a:r>
            <a:r>
              <a:rPr lang="en-US" dirty="0"/>
              <a:t> Suppose a govt. has to choose between two discrete projects. Which is more desirable?</a:t>
            </a:r>
          </a:p>
          <a:p>
            <a:pPr lvl="1"/>
            <a:r>
              <a:rPr lang="en-US" u="sng" dirty="0"/>
              <a:t>Project A</a:t>
            </a:r>
            <a:r>
              <a:rPr lang="en-US" dirty="0"/>
              <a:t>:  Costs $10,000 and yields benefits of 10x its cost</a:t>
            </a:r>
          </a:p>
          <a:p>
            <a:pPr lvl="1"/>
            <a:r>
              <a:rPr lang="en-US" u="sng" dirty="0"/>
              <a:t>Project B</a:t>
            </a:r>
            <a:r>
              <a:rPr lang="en-US" dirty="0"/>
              <a:t>:  Costs $10 million and yields benefits of 1.1x its cost</a:t>
            </a:r>
          </a:p>
          <a:p>
            <a:pPr marL="400050" lvl="1" indent="0">
              <a:buNone/>
            </a:pPr>
            <a:endParaRPr lang="en-US" dirty="0"/>
          </a:p>
          <a:p>
            <a:pPr marL="400050" lvl="1" indent="0">
              <a:buNone/>
            </a:pPr>
            <a:endParaRPr lang="en-US" dirty="0"/>
          </a:p>
          <a:p>
            <a:pPr marL="400050" lvl="1" indent="0">
              <a:buNone/>
            </a:pPr>
            <a:r>
              <a:rPr lang="en-US" dirty="0"/>
              <a:t>To see, let’s calculate both NPV and CBR for each project and evaluate.</a:t>
            </a:r>
          </a:p>
          <a:p>
            <a:pPr marL="857250" lvl="1" indent="-457200">
              <a:buFont typeface="+mj-lt"/>
              <a:buAutoNum type="arabicPeriod"/>
            </a:pPr>
            <a:endParaRPr lang="en-US" dirty="0"/>
          </a:p>
          <a:p>
            <a:pPr lvl="1"/>
            <a:endParaRPr lang="en-US" dirty="0"/>
          </a:p>
          <a:p>
            <a:pPr marL="457200" indent="-457200">
              <a:buFont typeface="+mj-lt"/>
              <a:buAutoNum type="arabicPeriod"/>
            </a:pPr>
            <a:endParaRPr lang="en-US" sz="2000" i="1" dirty="0"/>
          </a:p>
        </p:txBody>
      </p:sp>
      <p:sp>
        <p:nvSpPr>
          <p:cNvPr id="4" name="Slide Number Placeholder 3">
            <a:extLst>
              <a:ext uri="{FF2B5EF4-FFF2-40B4-BE49-F238E27FC236}">
                <a16:creationId xmlns:a16="http://schemas.microsoft.com/office/drawing/2014/main" id="{CE5E274B-EB16-48B7-95E1-41D83C3D4B26}"/>
              </a:ext>
            </a:extLst>
          </p:cNvPr>
          <p:cNvSpPr>
            <a:spLocks noGrp="1"/>
          </p:cNvSpPr>
          <p:nvPr>
            <p:ph type="sldNum" sz="quarter" idx="12"/>
          </p:nvPr>
        </p:nvSpPr>
        <p:spPr/>
        <p:txBody>
          <a:bodyPr/>
          <a:lstStyle/>
          <a:p>
            <a:fld id="{BCF4A815-62B2-4B21-8595-FA02CAD7DA30}" type="slidenum">
              <a:rPr lang="en-US" altLang="en-US" smtClean="0"/>
              <a:pPr/>
              <a:t>7</a:t>
            </a:fld>
            <a:endParaRPr lang="en-US" altLang="en-US"/>
          </a:p>
        </p:txBody>
      </p:sp>
    </p:spTree>
    <p:extLst>
      <p:ext uri="{BB962C8B-B14F-4D97-AF65-F5344CB8AC3E}">
        <p14:creationId xmlns:p14="http://schemas.microsoft.com/office/powerpoint/2010/main" val="27745260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B3B922-81A1-42EB-B2DD-0F10AABFA9B2}"/>
              </a:ext>
            </a:extLst>
          </p:cNvPr>
          <p:cNvSpPr>
            <a:spLocks noGrp="1"/>
          </p:cNvSpPr>
          <p:nvPr>
            <p:ph type="title"/>
          </p:nvPr>
        </p:nvSpPr>
        <p:spPr/>
        <p:txBody>
          <a:bodyPr/>
          <a:lstStyle/>
          <a:p>
            <a:r>
              <a:rPr lang="en-US" dirty="0"/>
              <a:t>Practice: Cases Where B/C Ratio Can Be Misleading</a:t>
            </a:r>
          </a:p>
        </p:txBody>
      </p:sp>
      <p:sp>
        <p:nvSpPr>
          <p:cNvPr id="3" name="Content Placeholder 2">
            <a:extLst>
              <a:ext uri="{FF2B5EF4-FFF2-40B4-BE49-F238E27FC236}">
                <a16:creationId xmlns:a16="http://schemas.microsoft.com/office/drawing/2014/main" id="{6BE4B4D3-5C04-4FD4-9494-FDED1F62A567}"/>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6356386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824DD-282E-452D-A1FC-1D21A0B03C13}"/>
              </a:ext>
            </a:extLst>
          </p:cNvPr>
          <p:cNvSpPr>
            <a:spLocks noGrp="1"/>
          </p:cNvSpPr>
          <p:nvPr>
            <p:ph type="title"/>
          </p:nvPr>
        </p:nvSpPr>
        <p:spPr/>
        <p:txBody>
          <a:bodyPr>
            <a:normAutofit/>
          </a:bodyPr>
          <a:lstStyle/>
          <a:p>
            <a:r>
              <a:rPr lang="en-US" dirty="0"/>
              <a:t>Examples Where B/C Ratio Can Go Wrong</a:t>
            </a:r>
          </a:p>
        </p:txBody>
      </p:sp>
      <p:sp>
        <p:nvSpPr>
          <p:cNvPr id="5" name="Content Placeholder 4">
            <a:extLst>
              <a:ext uri="{FF2B5EF4-FFF2-40B4-BE49-F238E27FC236}">
                <a16:creationId xmlns:a16="http://schemas.microsoft.com/office/drawing/2014/main" id="{88BCEEAE-375F-4DEA-A883-656437718EC4}"/>
              </a:ext>
            </a:extLst>
          </p:cNvPr>
          <p:cNvSpPr>
            <a:spLocks noGrp="1"/>
          </p:cNvSpPr>
          <p:nvPr>
            <p:ph idx="1"/>
          </p:nvPr>
        </p:nvSpPr>
        <p:spPr/>
        <p:txBody>
          <a:bodyPr/>
          <a:lstStyle/>
          <a:p>
            <a:pPr marL="457200" indent="-457200">
              <a:buFont typeface="+mj-lt"/>
              <a:buAutoNum type="arabicPeriod"/>
            </a:pPr>
            <a:r>
              <a:rPr lang="en-US" dirty="0"/>
              <a:t>Suppose a govt. has to choose between two discrete projects. Which is more desirable?</a:t>
            </a:r>
          </a:p>
          <a:p>
            <a:pPr lvl="1"/>
            <a:r>
              <a:rPr lang="en-US" u="sng" dirty="0"/>
              <a:t>Project A</a:t>
            </a:r>
            <a:r>
              <a:rPr lang="en-US" dirty="0"/>
              <a:t>:  Costs $10,000 and yields benefits of 10x its cost</a:t>
            </a:r>
          </a:p>
          <a:p>
            <a:pPr lvl="1"/>
            <a:r>
              <a:rPr lang="en-US" u="sng" dirty="0"/>
              <a:t>Project B</a:t>
            </a:r>
            <a:r>
              <a:rPr lang="en-US" dirty="0"/>
              <a:t>:  Costs $10 million and yields benefits of 1.1x its cost</a:t>
            </a:r>
          </a:p>
          <a:p>
            <a:pPr marL="0" indent="0">
              <a:buNone/>
            </a:pPr>
            <a:r>
              <a:rPr lang="en-US" sz="1800" i="1" dirty="0">
                <a:solidFill>
                  <a:schemeClr val="accent6">
                    <a:lumMod val="75000"/>
                  </a:schemeClr>
                </a:solidFill>
              </a:rPr>
              <a:t>Project B is more desirable – it yields $1 million of net benefits vs. $90,000 for A – even though its B/C ratio is much lower.</a:t>
            </a:r>
          </a:p>
          <a:p>
            <a:pPr marL="0" indent="0">
              <a:buNone/>
            </a:pPr>
            <a:r>
              <a:rPr lang="en-US" sz="1800" i="1" dirty="0">
                <a:solidFill>
                  <a:schemeClr val="accent6">
                    <a:lumMod val="75000"/>
                  </a:schemeClr>
                </a:solidFill>
              </a:rPr>
              <a:t>This illustrates how B/C ratio can mislead when programs have very different scales of operation. Project B is more desirable (even though lower B/C ratio) because it is much larger in size.</a:t>
            </a:r>
          </a:p>
          <a:p>
            <a:pPr marL="0" indent="0">
              <a:buNone/>
            </a:pPr>
            <a:r>
              <a:rPr lang="en-US" sz="1800" i="1" dirty="0">
                <a:solidFill>
                  <a:schemeClr val="accent6">
                    <a:lumMod val="75000"/>
                  </a:schemeClr>
                </a:solidFill>
              </a:rPr>
              <a:t>Of course, if these projects could be arbitrarily scaled up, then the B/C ratio would be a more accurate guide.</a:t>
            </a:r>
          </a:p>
        </p:txBody>
      </p:sp>
      <p:sp>
        <p:nvSpPr>
          <p:cNvPr id="4" name="Slide Number Placeholder 3">
            <a:extLst>
              <a:ext uri="{FF2B5EF4-FFF2-40B4-BE49-F238E27FC236}">
                <a16:creationId xmlns:a16="http://schemas.microsoft.com/office/drawing/2014/main" id="{CE5E274B-EB16-48B7-95E1-41D83C3D4B26}"/>
              </a:ext>
            </a:extLst>
          </p:cNvPr>
          <p:cNvSpPr>
            <a:spLocks noGrp="1"/>
          </p:cNvSpPr>
          <p:nvPr>
            <p:ph type="sldNum" sz="quarter" idx="12"/>
          </p:nvPr>
        </p:nvSpPr>
        <p:spPr/>
        <p:txBody>
          <a:bodyPr/>
          <a:lstStyle/>
          <a:p>
            <a:fld id="{BCF4A815-62B2-4B21-8595-FA02CAD7DA30}" type="slidenum">
              <a:rPr lang="en-US" altLang="en-US" smtClean="0"/>
              <a:pPr/>
              <a:t>9</a:t>
            </a:fld>
            <a:endParaRPr lang="en-US" altLang="en-US"/>
          </a:p>
        </p:txBody>
      </p:sp>
    </p:spTree>
    <p:extLst>
      <p:ext uri="{BB962C8B-B14F-4D97-AF65-F5344CB8AC3E}">
        <p14:creationId xmlns:p14="http://schemas.microsoft.com/office/powerpoint/2010/main" val="3182201849"/>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15072</TotalTime>
  <Words>2585</Words>
  <Application>Microsoft Office PowerPoint</Application>
  <PresentationFormat>Widescreen</PresentationFormat>
  <Paragraphs>279</Paragraphs>
  <Slides>44</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44</vt:i4>
      </vt:variant>
    </vt:vector>
  </HeadingPairs>
  <TitlesOfParts>
    <vt:vector size="51" baseType="lpstr">
      <vt:lpstr>Arial</vt:lpstr>
      <vt:lpstr>Calibri</vt:lpstr>
      <vt:lpstr>Calibri Light</vt:lpstr>
      <vt:lpstr>Cambria Math</vt:lpstr>
      <vt:lpstr>Lato</vt:lpstr>
      <vt:lpstr>Trirong</vt:lpstr>
      <vt:lpstr>1_Office Theme</vt:lpstr>
      <vt:lpstr>Section #6:  Cost-Benefit Analysis Continued + Housing</vt:lpstr>
      <vt:lpstr>Outline</vt:lpstr>
      <vt:lpstr>Cost-benefit “difference” (NPV) vs. cost-benefit ratio (CBR)</vt:lpstr>
      <vt:lpstr>Review: net present value (NPV)</vt:lpstr>
      <vt:lpstr>Cost benefit ratio (CBR)</vt:lpstr>
      <vt:lpstr>Cost-benefit ratio (CBR)</vt:lpstr>
      <vt:lpstr>Practice: Cases Where B/C Ratio Can Be Misleading</vt:lpstr>
      <vt:lpstr>Practice: Cases Where B/C Ratio Can Be Misleading</vt:lpstr>
      <vt:lpstr>Examples Where B/C Ratio Can Go Wrong</vt:lpstr>
      <vt:lpstr>Practice: Cases Where B/C Ratio Can Be Misleading</vt:lpstr>
      <vt:lpstr>Practice: Cases Where B/C Ratio Can Be Misleading</vt:lpstr>
      <vt:lpstr>Examples Where B/C Ratio Can Go Wrong</vt:lpstr>
      <vt:lpstr>Summary table: NPV vs. CBR</vt:lpstr>
      <vt:lpstr>CBA extended application</vt:lpstr>
      <vt:lpstr>Goals of section</vt:lpstr>
      <vt:lpstr>SSI background</vt:lpstr>
      <vt:lpstr>SSI removal policy background</vt:lpstr>
      <vt:lpstr>SSI removal policy background</vt:lpstr>
      <vt:lpstr>Likelihood of unfavorable review increases for those subject to the policy</vt:lpstr>
      <vt:lpstr>SSI removal policy background</vt:lpstr>
      <vt:lpstr>SSI removal policy background</vt:lpstr>
      <vt:lpstr>Down the rabbit hole</vt:lpstr>
      <vt:lpstr>Down the rabbit hole</vt:lpstr>
      <vt:lpstr>Down the rabbit hole</vt:lpstr>
      <vt:lpstr>PowerPoint Presentation</vt:lpstr>
      <vt:lpstr>PowerPoint Presentation</vt:lpstr>
      <vt:lpstr>PowerPoint Presentation</vt:lpstr>
      <vt:lpstr>PowerPoint Presentation</vt:lpstr>
      <vt:lpstr>PowerPoint Presentation</vt:lpstr>
      <vt:lpstr>PowerPoint Presentation</vt:lpstr>
      <vt:lpstr>A NPV calculation</vt:lpstr>
      <vt:lpstr>A NPV calculation</vt:lpstr>
      <vt:lpstr>Aside: equity and CBA</vt:lpstr>
      <vt:lpstr>A note on equity and CBA</vt:lpstr>
      <vt:lpstr>Effects of eviction</vt:lpstr>
      <vt:lpstr>Motivation</vt:lpstr>
      <vt:lpstr>Households are struggling when facing possible eviction</vt:lpstr>
      <vt:lpstr>Households are struggling when facing possible eviction</vt:lpstr>
      <vt:lpstr>Research question: what is the effect of an eviction court order?</vt:lpstr>
      <vt:lpstr>How to study? Random assignment to judges</vt:lpstr>
      <vt:lpstr>Effects of receiving an eviction order</vt:lpstr>
      <vt:lpstr>PowerPoint Presentation</vt:lpstr>
      <vt:lpstr>Data difficulties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Review #2: DWL Measurement and Tax Incidence</dc:title>
  <dc:creator>Sachs, Rebecca Marqusee</dc:creator>
  <cp:lastModifiedBy>Pukelis, Kelsey</cp:lastModifiedBy>
  <cp:revision>462</cp:revision>
  <cp:lastPrinted>2018-02-02T14:17:11Z</cp:lastPrinted>
  <dcterms:created xsi:type="dcterms:W3CDTF">2018-02-01T15:18:09Z</dcterms:created>
  <dcterms:modified xsi:type="dcterms:W3CDTF">2023-03-14T00:39:23Z</dcterms:modified>
</cp:coreProperties>
</file>