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567" r:id="rId3"/>
    <p:sldId id="331" r:id="rId4"/>
    <p:sldId id="332" r:id="rId5"/>
    <p:sldId id="599" r:id="rId6"/>
    <p:sldId id="317" r:id="rId7"/>
    <p:sldId id="621" r:id="rId8"/>
    <p:sldId id="614" r:id="rId9"/>
    <p:sldId id="571" r:id="rId10"/>
    <p:sldId id="613" r:id="rId11"/>
    <p:sldId id="584" r:id="rId12"/>
    <p:sldId id="570" r:id="rId13"/>
    <p:sldId id="597" r:id="rId14"/>
    <p:sldId id="574" r:id="rId15"/>
    <p:sldId id="615" r:id="rId16"/>
    <p:sldId id="575" r:id="rId17"/>
    <p:sldId id="576" r:id="rId18"/>
    <p:sldId id="622" r:id="rId19"/>
    <p:sldId id="341" r:id="rId20"/>
    <p:sldId id="600" r:id="rId21"/>
    <p:sldId id="608" r:id="rId22"/>
    <p:sldId id="349" r:id="rId23"/>
    <p:sldId id="342" r:id="rId24"/>
    <p:sldId id="601" r:id="rId25"/>
    <p:sldId id="602" r:id="rId26"/>
    <p:sldId id="604" r:id="rId27"/>
    <p:sldId id="605" r:id="rId28"/>
    <p:sldId id="336" r:id="rId29"/>
    <p:sldId id="609" r:id="rId30"/>
    <p:sldId id="339" r:id="rId31"/>
    <p:sldId id="610" r:id="rId32"/>
    <p:sldId id="611" r:id="rId33"/>
    <p:sldId id="612" r:id="rId34"/>
    <p:sldId id="343" r:id="rId35"/>
    <p:sldId id="354" r:id="rId36"/>
    <p:sldId id="606" r:id="rId37"/>
    <p:sldId id="344" r:id="rId38"/>
    <p:sldId id="623" r:id="rId39"/>
    <p:sldId id="619" r:id="rId40"/>
    <p:sldId id="620" r:id="rId41"/>
    <p:sldId id="33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526D89-37EF-9495-AAE6-3C791939AE87}" name="Pukelis, Kelsey" initials="PK" userId="Pukelis, Kelse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639"/>
  </p:normalViewPr>
  <p:slideViewPr>
    <p:cSldViewPr snapToGrid="0" snapToObjects="1">
      <p:cViewPr varScale="1">
        <p:scale>
          <a:sx n="103" d="100"/>
          <a:sy n="10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9E826-3081-5D44-BEB6-7BF33BBC74D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3077-DF82-9342-A42B-FFD4CA3CC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23077-DF82-9342-A42B-FFD4CA3CC9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E5C-49EC-4152-A9E9-B71EF8D2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C3493-1F61-40B5-B543-FA7F5F13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70D3-01E8-4D65-80CF-0E42282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6790-F352-4C7F-A5B0-15322D0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F6B5-5E22-44A2-AA4D-F621B5C7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8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E06-F6CD-422C-8769-3BC43D49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66D1-BBE2-4730-8B18-8DFB408F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B20E-4B6E-41AC-B99B-8101E39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555F-A84D-42F5-94A2-F892D9D6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BD2E-342F-48D9-8D55-7B6B3D1A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C388-7824-48D1-9AF0-E139AD3A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E4D7-7861-432C-95BD-341F7B58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3FDF-9E7B-462D-A3A8-23F4BED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352A-595D-4CD3-A226-CAE595B9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A8C0-F5D5-4ADD-A952-6F4A2073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0047-440A-45E4-9D4C-C1256BFD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095D-A92B-4C8C-8CED-4B0AF517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F212-1E0F-4675-A9E4-E2BF4443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0129-12B0-452F-B60B-8D6242F6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6D7E-CCC8-486A-B642-398F7D46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B637-E87B-4953-919B-B37DA3E0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44D7-619A-4880-B277-253F4D7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A776-CF88-4D04-B73D-985337FB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E696-9C14-42B2-8C60-61E11CAA1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6DCF3-7CAF-4637-8C2F-D51DF635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9D7BE-AC45-4D6A-9A4B-F48653870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8442-B0E1-4B00-A97C-40BDCFAD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7EDD4-AB0A-4659-B49D-535A5B5D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98732-B7AA-467D-B1B1-CD33C150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8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08A-3200-4963-902D-5E3B398B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3CB4-8F0B-494C-96A7-CE6E559D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A4CD-F6AA-4F50-8557-D7BA7A1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7C63-A699-4089-8742-EB03686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DD529-90E9-4584-BFF5-E8AAA2B4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0D051-DA14-4EFA-84A2-A9579FA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C21F-D017-47BF-AF2F-DE31FF0B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8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7040-6A6A-439D-A5DD-3D3948BE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BAFF-8F17-48AB-8199-E1A96C4E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3EC0-E320-4F0E-8874-BE0F423A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25CB-4182-4597-BBF7-B0BD8D40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00FB-F345-4F65-B269-BC7B9654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3113-7038-460A-A8AD-432B37B5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0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94B-83AB-44DD-8586-ED6F6A4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4AC0C-40D8-40FE-9DDB-708F12220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E699D-7460-4121-A363-973DF8294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4CBC-BE17-4732-A126-DFD02CC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5175-1843-4294-8A21-99AE55CC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3CF7-B220-46AD-8A56-724CFEBF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8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7571-4EDF-46A6-9DEC-74BA4290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8B6C-6B46-4868-A45A-104CFB1C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FD4B-BCD4-4565-B230-48D9A53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FF3F-86EB-455B-B7AE-0968865E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B902-8246-4D31-830D-098B87B8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4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2630-CFF0-41D2-B272-221D2796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AAF21-CF2E-4A0D-A9FC-A6A08393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1E01-5924-40BC-9FF0-A46F49CC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30F1-05C7-4E9B-9F20-900F04F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4DD5-CAE4-4B1B-A77C-474BE013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00942-387F-4174-9C8C-7C32F2D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997ED-CA1C-4644-B442-B1F8DFB6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3AF5-A448-4503-8C26-B3B4023FF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18B1-8A06-4879-9D27-472098607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3111-0F14-4267-A7D3-8712306A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0zaebtU-CA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0zaebtU-CA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A75C-D2A2-4877-96E2-F2D07D681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#2: </a:t>
            </a:r>
            <a:br>
              <a:rPr lang="en-US" dirty="0"/>
            </a:br>
            <a:r>
              <a:rPr lang="en-US"/>
              <a:t>Excess Burden</a:t>
            </a:r>
            <a:r>
              <a:rPr lang="en-US" dirty="0"/>
              <a:t> </a:t>
            </a:r>
            <a:r>
              <a:rPr lang="en-US"/>
              <a:t>(EB)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Behavioral Responses to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0A4A-97E9-4726-9250-CBFDD428A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102A</a:t>
            </a:r>
          </a:p>
          <a:p>
            <a:r>
              <a:rPr lang="en-US" dirty="0"/>
              <a:t>Kelsey Pukelis</a:t>
            </a:r>
          </a:p>
          <a:p>
            <a:r>
              <a:rPr lang="en-US" dirty="0"/>
              <a:t>2022-02-04</a:t>
            </a:r>
          </a:p>
        </p:txBody>
      </p:sp>
    </p:spTree>
    <p:extLst>
      <p:ext uri="{BB962C8B-B14F-4D97-AF65-F5344CB8AC3E}">
        <p14:creationId xmlns:p14="http://schemas.microsoft.com/office/powerpoint/2010/main" val="56693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4D8-99E8-4BF2-95E2-21607CA9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</a:t>
            </a:r>
            <a:r>
              <a:rPr lang="en-US" dirty="0"/>
              <a:t> Equation from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6F348-365A-46A7-95AC-845DE6059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sz="32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bg-BG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r>
                            <a:rPr lang="bg-BG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elasticity of hours worked with respect to wages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</a:rPr>
                          <m:t>%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</a:rPr>
                          <m:t>%</m:t>
                        </m:r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num>
                      <m:den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3200" dirty="0"/>
                  <a:t> 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bg-BG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3200" dirty="0"/>
                  <a:t> is the marginal tax rate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the wage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the hours worked.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is total earnings.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6F348-365A-46A7-95AC-845DE6059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96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511B-5426-4B6C-B72E-EFAF3F6F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Aside: Where did this formula come from?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6970EE6-15DA-4C81-B9B1-F362D78FEA74}"/>
              </a:ext>
            </a:extLst>
          </p:cNvPr>
          <p:cNvSpPr/>
          <p:nvPr/>
        </p:nvSpPr>
        <p:spPr>
          <a:xfrm rot="5400000">
            <a:off x="3538787" y="2819691"/>
            <a:ext cx="879325" cy="1004310"/>
          </a:xfrm>
          <a:prstGeom prst="rt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9E3BA692-8FB0-4838-AC52-6FCECBCB0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627" y="1870796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4">
            <a:extLst>
              <a:ext uri="{FF2B5EF4-FFF2-40B4-BE49-F238E27FC236}">
                <a16:creationId xmlns:a16="http://schemas.microsoft.com/office/drawing/2014/main" id="{310720FB-0FE3-48C8-86B0-6DC8FBEC6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627" y="5833196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01FC6EC3-BCB8-4707-B18A-3C777CC05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027" y="2069036"/>
            <a:ext cx="4276173" cy="361176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D18C085E-45B5-4D22-958A-2F16662139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9954" y="2868107"/>
            <a:ext cx="4697004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194B1F85-6B93-41B1-98C3-297459A5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39" y="2706376"/>
            <a:ext cx="466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w</a:t>
            </a:r>
            <a:r>
              <a:rPr lang="en-US" altLang="en-US" i="1" baseline="30000" dirty="0"/>
              <a:t>0</a:t>
            </a:r>
            <a:endParaRPr lang="en-US" altLang="en-US" baseline="30000" dirty="0"/>
          </a:p>
        </p:txBody>
      </p:sp>
      <p:sp>
        <p:nvSpPr>
          <p:cNvPr id="11" name="Line 32">
            <a:extLst>
              <a:ext uri="{FF2B5EF4-FFF2-40B4-BE49-F238E27FC236}">
                <a16:creationId xmlns:a16="http://schemas.microsoft.com/office/drawing/2014/main" id="{37758619-FED4-4F9B-A8FD-AF57A9853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227" y="2868107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>
            <a:extLst>
              <a:ext uri="{FF2B5EF4-FFF2-40B4-BE49-F238E27FC236}">
                <a16:creationId xmlns:a16="http://schemas.microsoft.com/office/drawing/2014/main" id="{D38E5FA3-B1BF-4BDC-B659-855EC2D32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345" y="5787049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241AAE9C-24FD-4F6D-8D34-4BAA45E6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428" y="5939445"/>
            <a:ext cx="466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L</a:t>
            </a:r>
            <a:r>
              <a:rPr lang="en-US" altLang="en-US" i="1" baseline="30000" dirty="0"/>
              <a:t>0</a:t>
            </a:r>
            <a:endParaRPr lang="en-US" altLang="en-US" baseline="30000" dirty="0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907E4792-ADC6-4AEC-B84E-6CEF20C82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39" y="2475702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Labor Demand</a:t>
            </a:r>
            <a:endParaRPr lang="en-US" altLang="en-US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001BB6D5-9189-4619-B2E9-75343FBB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064" y="2001395"/>
            <a:ext cx="1655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Labor Supply</a:t>
            </a:r>
            <a:endParaRPr lang="en-US" altLang="en-US" dirty="0"/>
          </a:p>
        </p:txBody>
      </p:sp>
      <p:sp>
        <p:nvSpPr>
          <p:cNvPr id="17" name="Text Box 56">
            <a:extLst>
              <a:ext uri="{FF2B5EF4-FFF2-40B4-BE49-F238E27FC236}">
                <a16:creationId xmlns:a16="http://schemas.microsoft.com/office/drawing/2014/main" id="{4E631B7E-655E-4C28-99E5-E730B02AA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624" y="5885584"/>
            <a:ext cx="11592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 dirty="0"/>
              <a:t>Quantity (</a:t>
            </a:r>
            <a:r>
              <a:rPr lang="en-US" altLang="en-US" sz="1400" i="1" dirty="0"/>
              <a:t>Q</a:t>
            </a:r>
            <a:r>
              <a:rPr lang="en-US" altLang="en-US" sz="1400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2B85F2-D3E2-451E-A1EA-C41B94B2A56E}"/>
              </a:ext>
            </a:extLst>
          </p:cNvPr>
          <p:cNvCxnSpPr/>
          <p:nvPr/>
        </p:nvCxnSpPr>
        <p:spPr>
          <a:xfrm flipV="1">
            <a:off x="3473243" y="2868106"/>
            <a:ext cx="0" cy="89340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A3ED82-4238-4B86-9A3A-1932CA17AE54}"/>
              </a:ext>
            </a:extLst>
          </p:cNvPr>
          <p:cNvSpPr txBox="1"/>
          <p:nvPr/>
        </p:nvSpPr>
        <p:spPr>
          <a:xfrm>
            <a:off x="4393202" y="3669505"/>
            <a:ext cx="1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EB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 =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E6772-9562-47FE-8CFF-21791795ADB5}"/>
              </a:ext>
            </a:extLst>
          </p:cNvPr>
          <p:cNvSpPr txBox="1"/>
          <p:nvPr/>
        </p:nvSpPr>
        <p:spPr>
          <a:xfrm>
            <a:off x="3598315" y="2952512"/>
            <a:ext cx="3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12CB69-50E5-48AA-A49C-02084935AF97}"/>
              </a:ext>
            </a:extLst>
          </p:cNvPr>
          <p:cNvCxnSpPr>
            <a:cxnSpLocks/>
          </p:cNvCxnSpPr>
          <p:nvPr/>
        </p:nvCxnSpPr>
        <p:spPr>
          <a:xfrm flipH="1" flipV="1">
            <a:off x="3892217" y="3193838"/>
            <a:ext cx="551403" cy="56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">
                <a:extLst>
                  <a:ext uri="{FF2B5EF4-FFF2-40B4-BE49-F238E27FC236}">
                    <a16:creationId xmlns:a16="http://schemas.microsoft.com/office/drawing/2014/main" id="{FD598310-0DD6-449A-8997-A752B12065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Area of the Triangle =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Content Placeholder 3">
                <a:extLst>
                  <a:ext uri="{FF2B5EF4-FFF2-40B4-BE49-F238E27FC236}">
                    <a16:creationId xmlns:a16="http://schemas.microsoft.com/office/drawing/2014/main" id="{FD598310-0DD6-449A-8997-A752B120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0">
            <a:extLst>
              <a:ext uri="{FF2B5EF4-FFF2-40B4-BE49-F238E27FC236}">
                <a16:creationId xmlns:a16="http://schemas.microsoft.com/office/drawing/2014/main" id="{BC90A0C1-DACC-4606-8507-A597D9F6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95" y="3408258"/>
            <a:ext cx="1710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w</a:t>
            </a:r>
            <a:r>
              <a:rPr lang="en-US" altLang="en-US" i="1" baseline="30000" dirty="0"/>
              <a:t>0</a:t>
            </a:r>
            <a:r>
              <a:rPr lang="en-US" altLang="en-US" i="1" dirty="0"/>
              <a:t>(1-MTR)</a:t>
            </a:r>
            <a:endParaRPr lang="en-US" altLang="en-US" baseline="30000" dirty="0"/>
          </a:p>
        </p:txBody>
      </p:sp>
      <p:sp>
        <p:nvSpPr>
          <p:cNvPr id="23" name="Line 32">
            <a:extLst>
              <a:ext uri="{FF2B5EF4-FFF2-40B4-BE49-F238E27FC236}">
                <a16:creationId xmlns:a16="http://schemas.microsoft.com/office/drawing/2014/main" id="{6F659A59-571C-4267-8CA0-1A35C3E4F4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804" y="374196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CE33C3-3148-4263-A52A-3AEABE61822C}"/>
              </a:ext>
            </a:extLst>
          </p:cNvPr>
          <p:cNvCxnSpPr>
            <a:cxnSpLocks/>
          </p:cNvCxnSpPr>
          <p:nvPr/>
        </p:nvCxnSpPr>
        <p:spPr>
          <a:xfrm flipH="1" flipV="1">
            <a:off x="1078085" y="3746293"/>
            <a:ext cx="2398209" cy="37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0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4D99-2D58-4F75-B466-DF525C06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Where did this formula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7E9F-36C1-4F74-BFA9-502C6A3D2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038"/>
                <a:ext cx="10515600" cy="522514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Rearrange, replace elasticity, and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MTR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𝑀𝑇𝑅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7E9F-36C1-4F74-BFA9-502C6A3D2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038"/>
                <a:ext cx="10515600" cy="522514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58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0A48-3E7C-4BEE-8EF8-E165CDFA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rules for </a:t>
            </a:r>
            <a:r>
              <a:rPr lang="en-US"/>
              <a:t>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18E8-C5D7-495D-9FFC-D6D1555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Higher elasticity </a:t>
            </a:r>
            <a:r>
              <a:rPr lang="en-US" altLang="en-US" dirty="0">
                <a:sym typeface="Wingdings" charset="2"/>
              </a:rPr>
              <a:t> higher </a:t>
            </a:r>
            <a:r>
              <a:rPr lang="en-US" altLang="en-US">
                <a:sym typeface="Wingdings" charset="2"/>
              </a:rPr>
              <a:t>EB</a:t>
            </a:r>
            <a:endParaRPr lang="en-US" altLang="en-US" sz="2400" dirty="0">
              <a:sym typeface="Wingdings" charset="2"/>
            </a:endParaRPr>
          </a:p>
          <a:p>
            <a:pPr lvl="1"/>
            <a:r>
              <a:rPr lang="en-US" altLang="en-US" sz="2800" b="1" dirty="0"/>
              <a:t>Low elasticity:</a:t>
            </a:r>
            <a:r>
              <a:rPr lang="en-US" altLang="en-US" sz="2800" dirty="0"/>
              <a:t> </a:t>
            </a:r>
            <a:r>
              <a:rPr lang="en-US" altLang="en-US" sz="2800" i="1" dirty="0">
                <a:sym typeface="Wingdings" charset="2"/>
              </a:rPr>
              <a:t>we can have progressive tax schedules and do lots of redistribution with </a:t>
            </a:r>
            <a:r>
              <a:rPr lang="en-US" altLang="en-US" sz="2800" b="1" i="1" dirty="0">
                <a:sym typeface="Wingdings" charset="2"/>
              </a:rPr>
              <a:t>small</a:t>
            </a:r>
            <a:r>
              <a:rPr lang="en-US" altLang="en-US" sz="2800" i="1" dirty="0">
                <a:sym typeface="Wingdings" charset="2"/>
              </a:rPr>
              <a:t> efficiency costs </a:t>
            </a:r>
            <a:r>
              <a:rPr lang="en-US" altLang="en-US" sz="2800" dirty="0">
                <a:sym typeface="Wingdings" panose="05000000000000000000" pitchFamily="2" charset="2"/>
              </a:rPr>
              <a:t></a:t>
            </a:r>
            <a:endParaRPr lang="en-US" altLang="en-US" sz="2800" dirty="0">
              <a:sym typeface="Wingdings" charset="2"/>
            </a:endParaRPr>
          </a:p>
          <a:p>
            <a:pPr lvl="1"/>
            <a:r>
              <a:rPr lang="en-US" altLang="en-US" sz="2800" b="1" dirty="0">
                <a:sym typeface="Wingdings" charset="2"/>
              </a:rPr>
              <a:t>High elasticity:</a:t>
            </a:r>
            <a:r>
              <a:rPr lang="en-US" altLang="en-US" sz="2800" i="1" dirty="0">
                <a:sym typeface="Wingdings" charset="2"/>
              </a:rPr>
              <a:t> big efficiency costs to redistribution </a:t>
            </a:r>
            <a:r>
              <a:rPr lang="en-US" altLang="en-US" sz="2800" dirty="0">
                <a:sym typeface="Wingdings" panose="05000000000000000000" pitchFamily="2" charset="2"/>
              </a:rPr>
              <a:t></a:t>
            </a:r>
          </a:p>
          <a:p>
            <a:pPr marL="457200" lvl="1" indent="0">
              <a:buNone/>
            </a:pPr>
            <a:endParaRPr lang="en-US" altLang="en-US" sz="2500" dirty="0">
              <a:sym typeface="Wingdings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/>
              <a:t>EB </a:t>
            </a:r>
            <a:r>
              <a:rPr lang="en-US" dirty="0"/>
              <a:t>rises with the </a:t>
            </a:r>
            <a:r>
              <a:rPr lang="en-US" b="1" dirty="0"/>
              <a:t>square</a:t>
            </a:r>
            <a:r>
              <a:rPr lang="en-US" dirty="0"/>
              <a:t> of marginal tax rate</a:t>
            </a:r>
          </a:p>
          <a:p>
            <a:pPr lvl="1"/>
            <a:r>
              <a:rPr lang="en-US" sz="2800" dirty="0"/>
              <a:t>Marginal </a:t>
            </a:r>
            <a:r>
              <a:rPr lang="en-US" sz="2800"/>
              <a:t>EB</a:t>
            </a:r>
            <a:r>
              <a:rPr lang="en-US" sz="2800" dirty="0"/>
              <a:t> of a tax is higher at higher tax rates</a:t>
            </a:r>
          </a:p>
          <a:p>
            <a:pPr lvl="1"/>
            <a:r>
              <a:rPr lang="en-US" sz="2800" dirty="0"/>
              <a:t>More efficient to have lower rates and a broader base, i.e. more sources of tax revenue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F4D2-F3BF-4DB2-9725-5FD693D7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Income &amp; Behavioral Responses to Taxation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214A-3B64-4EB8-B0BE-ADF145F44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ACC4-51B5-4431-A1A7-6330B4C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Income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F724A-9221-4B44-95A6-A158D8DBB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Key equation: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latin typeface="Cambria Math"/>
                        </a:rPr>
                        <m:t>≈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𝑇𝐼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𝑇𝐼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𝑀𝑇𝑅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/>
                  <a:t>(Note: this equation is analogous to the labor supply version)</a:t>
                </a:r>
              </a:p>
              <a:p>
                <a:r>
                  <a:rPr lang="en-US" dirty="0"/>
                  <a:t>What we really care about is the elasticity of taxable income</a:t>
                </a:r>
                <a:r>
                  <a:rPr lang="en-US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𝑇𝐼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/>
                  <a:t>ETI), </a:t>
                </a:r>
                <a:r>
                  <a:rPr lang="en-US" dirty="0"/>
                  <a:t>not labor supply* 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en-US"/>
                  <a:t>Individuals can adjust work </a:t>
                </a:r>
                <a:r>
                  <a:rPr lang="en-US" dirty="0"/>
                  <a:t>hours, effort, wage vs. fringe compensation, compliance with the tax code</a:t>
                </a:r>
                <a:r>
                  <a:rPr lang="en-US"/>
                  <a:t>, etc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ETI incorporates </a:t>
                </a:r>
                <a:r>
                  <a:rPr lang="en-US" b="1" dirty="0"/>
                  <a:t>all</a:t>
                </a:r>
                <a:r>
                  <a:rPr lang="en-US" dirty="0"/>
                  <a:t> these behavioral responses to taxation.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F724A-9221-4B44-95A6-A158D8DBB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B271F7-19E8-4951-B1F3-FF2076E6B3BC}"/>
              </a:ext>
            </a:extLst>
          </p:cNvPr>
          <p:cNvSpPr txBox="1"/>
          <p:nvPr/>
        </p:nvSpPr>
        <p:spPr>
          <a:xfrm>
            <a:off x="838200" y="63463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was a key result in Public Economics (Feldstein 1999)</a:t>
            </a:r>
          </a:p>
        </p:txBody>
      </p:sp>
    </p:spTree>
    <p:extLst>
      <p:ext uri="{BB962C8B-B14F-4D97-AF65-F5344CB8AC3E}">
        <p14:creationId xmlns:p14="http://schemas.microsoft.com/office/powerpoint/2010/main" val="150823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5CC2-4FAF-4808-B5D4-74818E1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of Taxable Income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F601B-BC2F-4358-BC61-AC415A1FC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𝑻𝑰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%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𝑻𝑰</m:t>
                        </m:r>
                      </m:num>
                      <m:den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%∆(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𝑇𝐼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∆(1−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𝑇𝐼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3600" dirty="0"/>
                  <a:t>Elasticity of taxable income answers:</a:t>
                </a:r>
              </a:p>
              <a:p>
                <a:pPr lvl="1"/>
                <a:r>
                  <a:rPr lang="en-US" sz="3200" i="1" dirty="0"/>
                  <a:t>How much does taxable income respond to changes in the net of tax share, 1 – t?</a:t>
                </a:r>
              </a:p>
              <a:p>
                <a:r>
                  <a:rPr lang="en-US" sz="3600" dirty="0"/>
                  <a:t>Why do we use 1 – t rather than t?</a:t>
                </a:r>
              </a:p>
              <a:p>
                <a:pPr lvl="1"/>
                <a:r>
                  <a:rPr lang="en-US" sz="3200" dirty="0"/>
                  <a:t>People are responding to their </a:t>
                </a:r>
                <a:r>
                  <a:rPr lang="en-US" sz="3200" i="1"/>
                  <a:t>take-home pay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F601B-BC2F-4358-BC61-AC415A1FC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  <a:blipFill>
                <a:blip r:embed="rId2"/>
                <a:stretch>
                  <a:fillRect l="-162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9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BB0E-B8E7-4287-8593-66AE3659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19539-5188-4F7B-9B10-DE12613A6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Plug in what you know: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𝑇𝐼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/>
                  <a:t>Solve for what you want (usually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>
                    <a:solidFill>
                      <a:schemeClr val="tx1"/>
                    </a:solidFill>
                  </a:rPr>
                  <a:t>Find new tax revenue by applying the new tax system to the new taxable income.</a:t>
                </a:r>
                <a:endParaRPr lang="en-US">
                  <a:solidFill>
                    <a:schemeClr val="tx1"/>
                  </a:solidFill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19539-5188-4F7B-9B10-DE12613A6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6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9EFC-2219-4DE5-8E2E-E64899C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Equity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73C0-8C5B-4E8C-BC79-FCE79EA5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C2CF-F18F-4876-BEC3-DCE1E80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equity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728D-674B-435B-B79B-018A4B6B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Marginal Welfare Weights = way to </a:t>
            </a:r>
            <a:r>
              <a:rPr lang="en-US" i="1" dirty="0"/>
              <a:t>quantify </a:t>
            </a:r>
            <a:r>
              <a:rPr lang="en-US" dirty="0"/>
              <a:t>how much society should care about different (income) groups</a:t>
            </a:r>
          </a:p>
          <a:p>
            <a:pPr lvl="1"/>
            <a:r>
              <a:rPr lang="en-US" dirty="0"/>
              <a:t>a concept used in optimal tax theory</a:t>
            </a:r>
          </a:p>
          <a:p>
            <a:r>
              <a:rPr lang="en-US" dirty="0"/>
              <a:t>There is no “ideal” notion of equity, and so no “ideal” social welfare weights</a:t>
            </a:r>
          </a:p>
          <a:p>
            <a:pPr lvl="1"/>
            <a:r>
              <a:rPr lang="en-US" dirty="0"/>
              <a:t>Which weights society should be used are determined by moral values, philosophy</a:t>
            </a:r>
          </a:p>
          <a:p>
            <a:r>
              <a:rPr lang="en-US" dirty="0"/>
              <a:t>Every tax system sets these weights implicitly</a:t>
            </a:r>
          </a:p>
        </p:txBody>
      </p:sp>
    </p:spTree>
    <p:extLst>
      <p:ext uri="{BB962C8B-B14F-4D97-AF65-F5344CB8AC3E}">
        <p14:creationId xmlns:p14="http://schemas.microsoft.com/office/powerpoint/2010/main" val="35624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2C77-EA97-4971-8F0E-624A7B9F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Beatles wrote about taxes: </a:t>
            </a:r>
            <a:r>
              <a:rPr lang="en-US" dirty="0">
                <a:hlinkClick r:id="rId2"/>
              </a:rPr>
              <a:t>Taxman</a:t>
            </a:r>
            <a:r>
              <a:rPr lang="en-US" dirty="0"/>
              <a:t> </a:t>
            </a:r>
          </a:p>
        </p:txBody>
      </p:sp>
      <p:pic>
        <p:nvPicPr>
          <p:cNvPr id="9" name="Picture 8" descr="A group of 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E01DCE34-FAE1-40AF-8955-22207F1E3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07" y="1690688"/>
            <a:ext cx="3657600" cy="468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3A204-FD5C-4182-9B56-A74E82D58832}"/>
              </a:ext>
            </a:extLst>
          </p:cNvPr>
          <p:cNvSpPr txBox="1"/>
          <p:nvPr/>
        </p:nvSpPr>
        <p:spPr>
          <a:xfrm>
            <a:off x="8860465" y="6398253"/>
            <a:ext cx="42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Stefanie </a:t>
            </a:r>
            <a:r>
              <a:rPr lang="en-US" dirty="0" err="1"/>
              <a:t>Stantcheva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0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C2CF-F18F-4876-BEC3-DCE1E80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Quantifying equity: 3 (extreme) kinds of weights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728D-674B-435B-B79B-018A4B6B2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Libertarian</a:t>
            </a:r>
            <a:r>
              <a:rPr lang="en-US" dirty="0"/>
              <a:t>: equal weights on </a:t>
            </a:r>
            <a:r>
              <a:rPr lang="en-US"/>
              <a:t>every</a:t>
            </a:r>
            <a:r>
              <a:rPr lang="en-US" dirty="0"/>
              <a:t> individual, regardless of income</a:t>
            </a:r>
          </a:p>
          <a:p>
            <a:r>
              <a:rPr lang="en-US" b="1" dirty="0"/>
              <a:t>Rawlsian</a:t>
            </a:r>
            <a:r>
              <a:rPr lang="en-US" dirty="0"/>
              <a:t>: all weight on the  lowest income person </a:t>
            </a:r>
          </a:p>
          <a:p>
            <a:pPr lvl="1"/>
            <a:r>
              <a:rPr lang="en-US" dirty="0"/>
              <a:t>“difference principle”</a:t>
            </a:r>
          </a:p>
          <a:p>
            <a:r>
              <a:rPr lang="en-US" b="1" dirty="0"/>
              <a:t>Utilitarian</a:t>
            </a:r>
            <a:r>
              <a:rPr lang="en-US" dirty="0"/>
              <a:t>: weights decrease with income because marginal utility decreases with income </a:t>
            </a:r>
          </a:p>
          <a:p>
            <a:pPr lvl="1"/>
            <a:r>
              <a:rPr lang="en-US" dirty="0"/>
              <a:t>think: Oreos or Peeps</a:t>
            </a:r>
          </a:p>
          <a:p>
            <a:r>
              <a:rPr lang="en-US" dirty="0"/>
              <a:t>Weights could theoretically be any line you can draw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1763B53-BAEB-4ABE-A163-9B9A342DA3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7038"/>
            <a:ext cx="5181600" cy="3808512"/>
          </a:xfrm>
        </p:spPr>
      </p:pic>
    </p:spTree>
    <p:extLst>
      <p:ext uri="{BB962C8B-B14F-4D97-AF65-F5344CB8AC3E}">
        <p14:creationId xmlns:p14="http://schemas.microsoft.com/office/powerpoint/2010/main" val="33022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E55D-18E7-467B-B182-8A46FF7C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equity principles?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E250-2F55-4FC1-A370-02398AF2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political philosophy</a:t>
            </a:r>
          </a:p>
          <a:p>
            <a:r>
              <a:rPr lang="en-US" dirty="0"/>
              <a:t>Political philosophy has something to say about moral questions surrounding tax policy, redistribution, etc.</a:t>
            </a:r>
          </a:p>
        </p:txBody>
      </p:sp>
    </p:spTree>
    <p:extLst>
      <p:ext uri="{BB962C8B-B14F-4D97-AF65-F5344CB8AC3E}">
        <p14:creationId xmlns:p14="http://schemas.microsoft.com/office/powerpoint/2010/main" val="89517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9EFC-2219-4DE5-8E2E-E64899C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73C0-8C5B-4E8C-BC79-FCE79EA5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Largely based off of slides from Stefanie </a:t>
            </a:r>
            <a:r>
              <a:rPr lang="en-US" dirty="0" err="1"/>
              <a:t>Stantcheva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956D-AFF4-41F4-B92F-AB5E59A7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supply and lotteries in Sweden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4291-2215-43D4-A359-D307F59A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i="1" dirty="0"/>
              <a:t>Q: How does people’s work behavior change when they win the lottery? </a:t>
            </a:r>
          </a:p>
          <a:p>
            <a:r>
              <a:rPr lang="en-US" dirty="0"/>
              <a:t>A: People work less, effect is immediate, small &amp; quite stable </a:t>
            </a:r>
          </a:p>
          <a:p>
            <a:r>
              <a:rPr lang="en-US" dirty="0"/>
              <a:t>(</a:t>
            </a:r>
            <a:r>
              <a:rPr lang="en-US" dirty="0" err="1"/>
              <a:t>Cesarini</a:t>
            </a:r>
            <a:r>
              <a:rPr lang="en-US" dirty="0"/>
              <a:t> et al. 2017)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D00664C-3D2E-4CAC-82FD-48A987367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r="8695"/>
          <a:stretch/>
        </p:blipFill>
        <p:spPr>
          <a:xfrm>
            <a:off x="6095999" y="1511943"/>
            <a:ext cx="5793929" cy="46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8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67FF272-36AF-4F22-898F-B0056896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8" y="1273706"/>
            <a:ext cx="8418961" cy="558429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6597DD-FFDA-493D-87F9-4E1C10D9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spouse, but not as large as winner</a:t>
            </a:r>
          </a:p>
        </p:txBody>
      </p:sp>
    </p:spTree>
    <p:extLst>
      <p:ext uri="{BB962C8B-B14F-4D97-AF65-F5344CB8AC3E}">
        <p14:creationId xmlns:p14="http://schemas.microsoft.com/office/powerpoint/2010/main" val="47316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DC07-AC7E-437A-BEAA-568D9086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Long-term</a:t>
            </a:r>
            <a:r>
              <a:rPr lang="en-US" dirty="0"/>
              <a:t> behavioral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D429-E0A7-41EA-BB71-E383036C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Kibbutz are egalitarian and socialist communities in Israel, thrived for almost a century within a more capitalist society </a:t>
            </a:r>
          </a:p>
          <a:p>
            <a:r>
              <a:rPr lang="en-US" dirty="0"/>
              <a:t>Exactly equal sharing within Kibbutz</a:t>
            </a:r>
          </a:p>
          <a:p>
            <a:r>
              <a:rPr lang="en-US" dirty="0"/>
              <a:t>How to incentivize effort: social sanctions on shirkers </a:t>
            </a:r>
          </a:p>
          <a:p>
            <a:pPr lvl="1"/>
            <a:r>
              <a:rPr lang="en-US" dirty="0"/>
              <a:t>Shirkers are observable in these small communities with limited privacy </a:t>
            </a:r>
          </a:p>
          <a:p>
            <a:r>
              <a:rPr lang="en-US" i="1" dirty="0"/>
              <a:t>What might be the long-term effects of removing the equal sharing policy?</a:t>
            </a:r>
          </a:p>
          <a:p>
            <a:pPr lvl="1"/>
            <a:r>
              <a:rPr lang="en-US" i="1" dirty="0"/>
              <a:t>Hint: on high school students’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6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7F6F-F8FB-424B-B091-0693DCD8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Long-term</a:t>
            </a:r>
            <a:r>
              <a:rPr lang="en-US" dirty="0"/>
              <a:t> behavioral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D202-B6E2-45FB-827C-6C281562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High school students study (a bit) harder once their kibbutz shifts away from equal sharing</a:t>
            </a:r>
          </a:p>
          <a:p>
            <a:r>
              <a:rPr lang="en-US" dirty="0"/>
              <a:t>Small effects on high school student performance: </a:t>
            </a:r>
          </a:p>
          <a:p>
            <a:pPr lvl="1"/>
            <a:r>
              <a:rPr lang="en-US" dirty="0"/>
              <a:t>3 pp (percentage points) more likely to graduate </a:t>
            </a:r>
          </a:p>
          <a:p>
            <a:pPr lvl="1"/>
            <a:r>
              <a:rPr lang="en-US" dirty="0"/>
              <a:t>6 pp more likely to achieve a matriculation certificate that meets university entrance requirements </a:t>
            </a:r>
          </a:p>
          <a:p>
            <a:pPr lvl="1"/>
            <a:r>
              <a:rPr lang="en-US" dirty="0"/>
              <a:t>3.6 more points on their exams, on average</a:t>
            </a:r>
          </a:p>
          <a:p>
            <a:r>
              <a:rPr lang="en-US" dirty="0"/>
              <a:t>Sources: </a:t>
            </a:r>
            <a:r>
              <a:rPr lang="en-US" dirty="0" err="1"/>
              <a:t>Abramitzky-Lavy</a:t>
            </a:r>
            <a:r>
              <a:rPr lang="en-US" dirty="0"/>
              <a:t> ECMA 2014; </a:t>
            </a:r>
            <a:r>
              <a:rPr lang="en-US" dirty="0" err="1"/>
              <a:t>Abramitzky</a:t>
            </a:r>
            <a:r>
              <a:rPr lang="en-US" dirty="0"/>
              <a:t> 2018 book </a:t>
            </a:r>
          </a:p>
        </p:txBody>
      </p:sp>
    </p:spTree>
    <p:extLst>
      <p:ext uri="{BB962C8B-B14F-4D97-AF65-F5344CB8AC3E}">
        <p14:creationId xmlns:p14="http://schemas.microsoft.com/office/powerpoint/2010/main" val="3767407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134E-1AE5-4BC6-8C06-BB41E62B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Intensive vs. extensive behavioral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3F6B-C9F0-48D7-A355-7BCE7A34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Intensive</a:t>
            </a:r>
            <a:r>
              <a:rPr lang="en-US" sz="3600" dirty="0"/>
              <a:t> (continuous): </a:t>
            </a:r>
          </a:p>
          <a:p>
            <a:pPr lvl="1"/>
            <a:r>
              <a:rPr lang="en-US" sz="3200" dirty="0"/>
              <a:t>Hours of work, work effort, training</a:t>
            </a:r>
          </a:p>
          <a:p>
            <a:r>
              <a:rPr lang="en-US" sz="3600" b="1" dirty="0"/>
              <a:t>Extensive</a:t>
            </a:r>
            <a:r>
              <a:rPr lang="en-US" sz="3600" dirty="0"/>
              <a:t> (discrete):  </a:t>
            </a:r>
          </a:p>
          <a:p>
            <a:pPr lvl="1"/>
            <a:r>
              <a:rPr lang="en-US" sz="3200" dirty="0"/>
              <a:t>Whether to work or not </a:t>
            </a:r>
          </a:p>
          <a:p>
            <a:pPr lvl="2"/>
            <a:r>
              <a:rPr lang="en-US" sz="2800" dirty="0"/>
              <a:t>E.g. retirement decisions</a:t>
            </a:r>
          </a:p>
          <a:p>
            <a:pPr lvl="1"/>
            <a:r>
              <a:rPr lang="en-US" sz="3200" dirty="0"/>
              <a:t>move away or stay (migration)</a:t>
            </a:r>
          </a:p>
          <a:p>
            <a:pPr lvl="2"/>
            <a:r>
              <a:rPr lang="en-US" sz="2800" i="1" dirty="0"/>
              <a:t>What does this imply about how tax rates should be set across place? </a:t>
            </a:r>
          </a:p>
        </p:txBody>
      </p:sp>
    </p:spTree>
    <p:extLst>
      <p:ext uri="{BB962C8B-B14F-4D97-AF65-F5344CB8AC3E}">
        <p14:creationId xmlns:p14="http://schemas.microsoft.com/office/powerpoint/2010/main" val="427863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9E15C-50A9-481C-86F3-959FB954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Behavioral responses of soccer players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214A-148B-4981-8BC6-E3715C90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dirty="0"/>
              <a:t>European professional football players</a:t>
            </a:r>
          </a:p>
          <a:p>
            <a:r>
              <a:rPr lang="en-US" dirty="0"/>
              <a:t>(Top) tax rates differ across countries</a:t>
            </a:r>
          </a:p>
          <a:p>
            <a:r>
              <a:rPr lang="en-US" i="1" dirty="0"/>
              <a:t>How might soccer / football players respond to tax rates? </a:t>
            </a:r>
          </a:p>
        </p:txBody>
      </p:sp>
      <p:pic>
        <p:nvPicPr>
          <p:cNvPr id="5" name="Picture 4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FB80CD75-89BD-4F66-8DEF-1AB20ED24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54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DCC3-3554-4951-956A-98267FA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responses of soccer players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0E6A9-2084-4352-AC52-069D6C3A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Football players </a:t>
            </a:r>
            <a:r>
              <a:rPr lang="en-US" i="1" dirty="0"/>
              <a:t>migrate</a:t>
            </a:r>
            <a:r>
              <a:rPr lang="en-US" dirty="0"/>
              <a:t> in responses to tax rates – extensive margin response</a:t>
            </a:r>
          </a:p>
          <a:p>
            <a:pPr lvl="1"/>
            <a:r>
              <a:rPr lang="en-US" dirty="0"/>
              <a:t>After market deregulation in 1995</a:t>
            </a:r>
          </a:p>
          <a:p>
            <a:r>
              <a:rPr lang="en-US" dirty="0"/>
              <a:t>elasticity of the number of foreign players with respect to the net-of-tax rate </a:t>
            </a:r>
            <a:r>
              <a:rPr lang="en-US" dirty="0">
                <a:latin typeface="Trirong" panose="00000500000000000000" pitchFamily="2" charset="-34"/>
                <a:cs typeface="Trirong" panose="00000500000000000000" pitchFamily="2" charset="-34"/>
              </a:rPr>
              <a:t>≈</a:t>
            </a:r>
            <a:r>
              <a:rPr lang="en-US" dirty="0"/>
              <a:t> 1</a:t>
            </a:r>
          </a:p>
          <a:p>
            <a:pPr lvl="1"/>
            <a:r>
              <a:rPr lang="en-US" i="1" dirty="0"/>
              <a:t>Can someone interpret this elasticity? </a:t>
            </a:r>
          </a:p>
          <a:p>
            <a:pPr lvl="1"/>
            <a:r>
              <a:rPr lang="en-US" dirty="0"/>
              <a:t>Domestic players: </a:t>
            </a:r>
            <a:r>
              <a:rPr lang="en-US" dirty="0">
                <a:latin typeface="Trirong" panose="00000500000000000000" pitchFamily="2" charset="-34"/>
                <a:cs typeface="Trirong" panose="00000500000000000000" pitchFamily="2" charset="-34"/>
              </a:rPr>
              <a:t>≈</a:t>
            </a:r>
            <a:r>
              <a:rPr lang="en-US" dirty="0"/>
              <a:t> 0.15 – </a:t>
            </a:r>
            <a:r>
              <a:rPr lang="en-US" i="1" dirty="0"/>
              <a:t>why do you think the domestic player elasticity is smaller than the foreign player one? </a:t>
            </a:r>
          </a:p>
          <a:p>
            <a:r>
              <a:rPr lang="en-US" dirty="0"/>
              <a:t>Sorting: low taxes attract high “ability” players who displace low-ability players</a:t>
            </a:r>
          </a:p>
          <a:p>
            <a:r>
              <a:rPr lang="en-US" dirty="0"/>
              <a:t>Displacement: low taxes on foreigners displace domestic players</a:t>
            </a:r>
          </a:p>
          <a:p>
            <a:r>
              <a:rPr lang="en-US" dirty="0"/>
              <a:t>Source: </a:t>
            </a:r>
            <a:r>
              <a:rPr lang="en-US" dirty="0" err="1"/>
              <a:t>Kleven-Landais-Saez</a:t>
            </a:r>
            <a:r>
              <a:rPr lang="en-US" dirty="0"/>
              <a:t> AER 2013</a:t>
            </a:r>
          </a:p>
        </p:txBody>
      </p:sp>
    </p:spTree>
    <p:extLst>
      <p:ext uri="{BB962C8B-B14F-4D97-AF65-F5344CB8AC3E}">
        <p14:creationId xmlns:p14="http://schemas.microsoft.com/office/powerpoint/2010/main" val="10388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2C77-EA97-4971-8F0E-624A7B9F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Beatles wrote about taxes: </a:t>
            </a:r>
            <a:r>
              <a:rPr lang="en-US" dirty="0">
                <a:hlinkClick r:id="rId2"/>
              </a:rPr>
              <a:t>Taxman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3AB2-F306-4328-ADD3-5983E511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6082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One, two, three, four </a:t>
            </a:r>
          </a:p>
          <a:p>
            <a:pPr marL="0" indent="0">
              <a:buNone/>
            </a:pPr>
            <a:r>
              <a:rPr lang="en-US" sz="2200" dirty="0"/>
              <a:t>Let me tell you how it will be </a:t>
            </a:r>
          </a:p>
          <a:p>
            <a:pPr marL="0" indent="0">
              <a:buNone/>
            </a:pPr>
            <a:r>
              <a:rPr lang="en-US" sz="2200" dirty="0"/>
              <a:t>There’s one for you, nineteen for me </a:t>
            </a:r>
          </a:p>
          <a:p>
            <a:pPr marL="0" indent="0">
              <a:buNone/>
            </a:pPr>
            <a:r>
              <a:rPr lang="en-US" sz="2200" dirty="0" err="1"/>
              <a:t>’Cause</a:t>
            </a:r>
            <a:r>
              <a:rPr lang="en-US" sz="2200" dirty="0"/>
              <a:t> I’m the taxman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Yeah, I’m the taxman </a:t>
            </a:r>
          </a:p>
          <a:p>
            <a:pPr marL="0" indent="0">
              <a:buNone/>
            </a:pPr>
            <a:r>
              <a:rPr lang="en-US" sz="2200" dirty="0"/>
              <a:t>Should five per cent appear too small? </a:t>
            </a:r>
          </a:p>
          <a:p>
            <a:pPr marL="0" indent="0">
              <a:buNone/>
            </a:pPr>
            <a:r>
              <a:rPr lang="en-US" sz="2200" dirty="0"/>
              <a:t>Be thankful I don’t take it all </a:t>
            </a:r>
          </a:p>
          <a:p>
            <a:pPr marL="0" indent="0">
              <a:buNone/>
            </a:pPr>
            <a:r>
              <a:rPr lang="en-US" sz="2200" dirty="0" err="1"/>
              <a:t>’Cause</a:t>
            </a:r>
            <a:r>
              <a:rPr lang="en-US" sz="2200" dirty="0"/>
              <a:t> I’m the taxman </a:t>
            </a:r>
          </a:p>
          <a:p>
            <a:pPr marL="0" indent="0">
              <a:buNone/>
            </a:pPr>
            <a:r>
              <a:rPr lang="en-US" sz="2200" dirty="0"/>
              <a:t>Yeah, I’m the taxman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961D4-A820-4769-93F7-3F3362546187}"/>
              </a:ext>
            </a:extLst>
          </p:cNvPr>
          <p:cNvSpPr txBox="1"/>
          <p:nvPr/>
        </p:nvSpPr>
        <p:spPr>
          <a:xfrm>
            <a:off x="7900148" y="1731870"/>
            <a:ext cx="4130487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’Cause</a:t>
            </a:r>
            <a:r>
              <a:rPr lang="en-US" sz="2200" dirty="0"/>
              <a:t> I’m the taxman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Yeah, I’m the taxman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Now my advice for those who die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Declare the pennies on your eyes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Yeah, I’m the taxman (yeah, I’m the taxman)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And you’re working for no one but me (taxman!)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1681AA-520E-4022-A315-FA3EF34224FB}"/>
              </a:ext>
            </a:extLst>
          </p:cNvPr>
          <p:cNvSpPr txBox="1">
            <a:spLocks/>
          </p:cNvSpPr>
          <p:nvPr/>
        </p:nvSpPr>
        <p:spPr>
          <a:xfrm>
            <a:off x="4291854" y="1822450"/>
            <a:ext cx="3608294" cy="5032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the street (If you try to sit, sit)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your seat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(If you get too cold, cold)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the heat (If you take a walk, walk)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your feet Taxman!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 err="1"/>
              <a:t>’Cause</a:t>
            </a:r>
            <a:r>
              <a:rPr lang="en-US" sz="2400" dirty="0"/>
              <a:t> I’m the taxman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Yeah, I’m the taxman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Don’t ask me what I want it for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(Ha, ha, Mr. Wilson)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If you don’t want to pay some more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(Ha, ha, Mr. Heath)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2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95B-8722-4B02-8D33-66160F75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might star inventors respond to taxes? </a:t>
            </a:r>
          </a:p>
        </p:txBody>
      </p:sp>
      <p:pic>
        <p:nvPicPr>
          <p:cNvPr id="5" name="Content Placeholder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3992E7B5-3D35-40FE-8550-07E288075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701" y="1752599"/>
            <a:ext cx="7203097" cy="4432675"/>
          </a:xfrm>
        </p:spPr>
      </p:pic>
    </p:spTree>
    <p:extLst>
      <p:ext uri="{BB962C8B-B14F-4D97-AF65-F5344CB8AC3E}">
        <p14:creationId xmlns:p14="http://schemas.microsoft.com/office/powerpoint/2010/main" val="2628573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8993468-E6E2-4C41-BF0D-6EA78500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8" y="0"/>
            <a:ext cx="91855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ABCFA-5084-4AD2-B65C-B3A451AE63BE}"/>
              </a:ext>
            </a:extLst>
          </p:cNvPr>
          <p:cNvSpPr txBox="1"/>
          <p:nvPr/>
        </p:nvSpPr>
        <p:spPr>
          <a:xfrm>
            <a:off x="0" y="6494502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Akcigit-Baslandze-Stantcheva</a:t>
            </a:r>
            <a:r>
              <a:rPr lang="en-US" dirty="0"/>
              <a:t> AER 2016, using patent data</a:t>
            </a:r>
          </a:p>
        </p:txBody>
      </p:sp>
    </p:spTree>
    <p:extLst>
      <p:ext uri="{BB962C8B-B14F-4D97-AF65-F5344CB8AC3E}">
        <p14:creationId xmlns:p14="http://schemas.microsoft.com/office/powerpoint/2010/main" val="313857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9351D41-DB70-4A46-96AC-933D945F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19" y="0"/>
            <a:ext cx="9264561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B27F7-26A9-4227-9B9B-461D9ABE3057}"/>
              </a:ext>
            </a:extLst>
          </p:cNvPr>
          <p:cNvSpPr txBox="1"/>
          <p:nvPr/>
        </p:nvSpPr>
        <p:spPr>
          <a:xfrm>
            <a:off x="0" y="6494502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Akcigit-Baslandze-Stantcheva</a:t>
            </a:r>
            <a:r>
              <a:rPr lang="en-US" dirty="0"/>
              <a:t> AER 2016, using patent data</a:t>
            </a:r>
          </a:p>
        </p:txBody>
      </p:sp>
    </p:spTree>
    <p:extLst>
      <p:ext uri="{BB962C8B-B14F-4D97-AF65-F5344CB8AC3E}">
        <p14:creationId xmlns:p14="http://schemas.microsoft.com/office/powerpoint/2010/main" val="369673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2246-2F88-411B-A93E-BCF1B4FD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“Top of the Laffer curve” is not a point fixed in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46FA-C934-44E5-ADD8-79F302BE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top of the Laffer curve is the tax rate which maximizes government revenue, accounting for behavioral responses</a:t>
            </a:r>
          </a:p>
          <a:p>
            <a:r>
              <a:rPr lang="en-US" dirty="0"/>
              <a:t>It’s a theoretical concept: we don’t know exactly where it is </a:t>
            </a:r>
          </a:p>
          <a:p>
            <a:pPr lvl="1"/>
            <a:r>
              <a:rPr lang="en-US" dirty="0"/>
              <a:t>But, empirical studies tell us which side of the peak we are on</a:t>
            </a:r>
          </a:p>
          <a:p>
            <a:r>
              <a:rPr lang="en-US" dirty="0"/>
              <a:t>Key: the top of the Laffer curve is not fixed by Nature</a:t>
            </a:r>
          </a:p>
          <a:p>
            <a:pPr lvl="1"/>
            <a:r>
              <a:rPr lang="en-US" dirty="0"/>
              <a:t>Amount of leakage is a result of the design and implementation of our tax system</a:t>
            </a:r>
          </a:p>
          <a:p>
            <a:pPr lvl="1"/>
            <a:r>
              <a:rPr lang="en-US" dirty="0"/>
              <a:t>how much the system allows people to avoid or evade taxes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199489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92D0-0027-45A2-AB05-95D729E7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Self-employed manipulate reported earnings to maximize tax credit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07881-AD83-4892-BA33-BD162E04F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6" y="1825625"/>
            <a:ext cx="10039048" cy="4866120"/>
          </a:xfrm>
        </p:spPr>
      </p:pic>
    </p:spTree>
    <p:extLst>
      <p:ext uri="{BB962C8B-B14F-4D97-AF65-F5344CB8AC3E}">
        <p14:creationId xmlns:p14="http://schemas.microsoft.com/office/powerpoint/2010/main" val="1731895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F99A-3CEF-41B6-AD43-99363311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responses -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D57A-074C-4532-A354-4D6F3B08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Shifting: </a:t>
            </a:r>
            <a:r>
              <a:rPr lang="en-US" dirty="0"/>
              <a:t>“moving money” to take advantage of lower tax rates</a:t>
            </a:r>
            <a:endParaRPr lang="en-US" b="1" dirty="0"/>
          </a:p>
          <a:p>
            <a:r>
              <a:rPr lang="en-US" b="1" dirty="0"/>
              <a:t>Type: shifting between types </a:t>
            </a:r>
            <a:r>
              <a:rPr lang="en-US" dirty="0"/>
              <a:t>e.g. labor to capital income, in the same time period</a:t>
            </a:r>
          </a:p>
          <a:p>
            <a:pPr lvl="1"/>
            <a:r>
              <a:rPr lang="en-US" i="1" dirty="0"/>
              <a:t>What does this imply about how tax rates should be set across types? </a:t>
            </a:r>
          </a:p>
          <a:p>
            <a:r>
              <a:rPr lang="en-US" b="1" dirty="0"/>
              <a:t>Type: shifting between time periods </a:t>
            </a:r>
            <a:r>
              <a:rPr lang="en-US" dirty="0"/>
              <a:t>a.k.a. intertemporal substitution</a:t>
            </a:r>
          </a:p>
          <a:p>
            <a:pPr lvl="1"/>
            <a:r>
              <a:rPr lang="en-US" dirty="0"/>
              <a:t>E.g. waiting to realize capital gains in a period with low capital gains taxes</a:t>
            </a:r>
          </a:p>
          <a:p>
            <a:r>
              <a:rPr lang="en-US" dirty="0"/>
              <a:t>Shifting usually does not reflect changes in </a:t>
            </a:r>
            <a:r>
              <a:rPr lang="en-US" i="1" dirty="0"/>
              <a:t>real</a:t>
            </a:r>
            <a:r>
              <a:rPr lang="en-US" dirty="0"/>
              <a:t> economic activity</a:t>
            </a:r>
          </a:p>
          <a:p>
            <a:r>
              <a:rPr lang="en-US" dirty="0"/>
              <a:t>Sometimes referred to as “fiscal externality” </a:t>
            </a:r>
          </a:p>
        </p:txBody>
      </p:sp>
    </p:spTree>
    <p:extLst>
      <p:ext uri="{BB962C8B-B14F-4D97-AF65-F5344CB8AC3E}">
        <p14:creationId xmlns:p14="http://schemas.microsoft.com/office/powerpoint/2010/main" val="2310329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BBE5-90E3-46BE-8B65-F9B9D15E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to avoid tax evasion and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A0DD-E0F8-4270-86BF-4D9DE188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reporting </a:t>
            </a:r>
            <a:r>
              <a:rPr lang="en-US" dirty="0">
                <a:latin typeface="Trirong" panose="00000500000000000000" pitchFamily="2" charset="-34"/>
                <a:cs typeface="Trirong" panose="00000500000000000000" pitchFamily="2" charset="-34"/>
              </a:rPr>
              <a:t>→</a:t>
            </a:r>
            <a:r>
              <a:rPr lang="en-US" dirty="0"/>
              <a:t> lessen opportunities for tax avoidance</a:t>
            </a:r>
          </a:p>
          <a:p>
            <a:r>
              <a:rPr lang="en-US" dirty="0"/>
              <a:t>Broad tax base</a:t>
            </a:r>
          </a:p>
          <a:p>
            <a:r>
              <a:rPr lang="en-US" dirty="0"/>
              <a:t>Equalize tax rates across income types</a:t>
            </a:r>
          </a:p>
          <a:p>
            <a:pPr lvl="1"/>
            <a:r>
              <a:rPr lang="en-US" dirty="0"/>
              <a:t>To remove shifting</a:t>
            </a:r>
          </a:p>
          <a:p>
            <a:r>
              <a:rPr lang="en-US" dirty="0"/>
              <a:t>Tax coordination: equalize tax rates across geography</a:t>
            </a:r>
          </a:p>
          <a:p>
            <a:pPr lvl="1"/>
            <a:r>
              <a:rPr lang="en-US" dirty="0"/>
              <a:t>To remove avoidance by migration to tax havens </a:t>
            </a:r>
          </a:p>
          <a:p>
            <a:r>
              <a:rPr lang="en-US" dirty="0"/>
              <a:t>Equalize tax rates across time, to some extent</a:t>
            </a:r>
          </a:p>
          <a:p>
            <a:pPr lvl="1"/>
            <a:r>
              <a:rPr lang="en-US" dirty="0"/>
              <a:t>To remove avoidance by “hoarding” assets, for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5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9EFC-2219-4DE5-8E2E-E64899C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clarifying externalities &amp; internalities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73C0-8C5B-4E8C-BC79-FCE79EA5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7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4CFD-1887-4246-97B7-40CDD4B3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FEB-56FF-4F70-82FB-414AD0AB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Externality: </a:t>
            </a:r>
            <a:r>
              <a:rPr lang="en-US" sz="3200"/>
              <a:t>when an individual’s action affects others; “spillovers”</a:t>
            </a:r>
          </a:p>
          <a:p>
            <a:pPr lvl="1"/>
            <a:r>
              <a:rPr lang="en-US" sz="2800"/>
              <a:t>E.g. smoking, mask-wearing</a:t>
            </a:r>
          </a:p>
          <a:p>
            <a:pPr lvl="1"/>
            <a:r>
              <a:rPr lang="en-US" sz="2800"/>
              <a:t>Justifies gov intervention. </a:t>
            </a:r>
            <a:r>
              <a:rPr lang="en-US" sz="2800" i="1"/>
              <a:t>Why?</a:t>
            </a:r>
          </a:p>
          <a:p>
            <a:pPr lvl="1"/>
            <a:r>
              <a:rPr lang="en-US" sz="2800"/>
              <a:t>One their own, individuals would choose something that is not socially optimal--because of effects of others</a:t>
            </a:r>
          </a:p>
          <a:p>
            <a:pPr lvl="2"/>
            <a:r>
              <a:rPr lang="en-US" sz="2400"/>
              <a:t>E.g. smokers would like to smoke anywhere</a:t>
            </a:r>
          </a:p>
          <a:p>
            <a:pPr lvl="1"/>
            <a:r>
              <a:rPr lang="en-US" sz="2800"/>
              <a:t>Gov intervention encourages socially optimal behavior</a:t>
            </a:r>
          </a:p>
          <a:p>
            <a:pPr lvl="2"/>
            <a:r>
              <a:rPr lang="en-US" sz="2400"/>
              <a:t>E.g. government regulations now largely prohibit smoking in restaurants</a:t>
            </a:r>
          </a:p>
        </p:txBody>
      </p:sp>
    </p:spTree>
    <p:extLst>
      <p:ext uri="{BB962C8B-B14F-4D97-AF65-F5344CB8AC3E}">
        <p14:creationId xmlns:p14="http://schemas.microsoft.com/office/powerpoint/2010/main" val="3422965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4CFD-1887-4246-97B7-40CDD4B3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FEB-56FF-4F70-82FB-414AD0AB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68730" cy="4351338"/>
          </a:xfrm>
        </p:spPr>
        <p:txBody>
          <a:bodyPr/>
          <a:lstStyle/>
          <a:p>
            <a:r>
              <a:rPr lang="en-US" b="1"/>
              <a:t>Internality: </a:t>
            </a:r>
            <a:r>
              <a:rPr lang="en-US"/>
              <a:t>when an individual does not optimize</a:t>
            </a:r>
          </a:p>
          <a:p>
            <a:pPr lvl="1"/>
            <a:r>
              <a:rPr lang="en-US"/>
              <a:t>E.g. lack of information, misperception</a:t>
            </a:r>
          </a:p>
          <a:p>
            <a:pPr lvl="1"/>
            <a:r>
              <a:rPr lang="en-US"/>
              <a:t>Justifies government intervention. </a:t>
            </a:r>
            <a:r>
              <a:rPr lang="en-US" i="1"/>
              <a:t>Why?</a:t>
            </a:r>
          </a:p>
          <a:p>
            <a:pPr lvl="1"/>
            <a:r>
              <a:rPr lang="en-US"/>
              <a:t>One their own, individuals would choose something that is not socially optimal *same as before* --this time because of effects on </a:t>
            </a:r>
            <a:r>
              <a:rPr lang="en-US" i="1"/>
              <a:t>herself</a:t>
            </a:r>
          </a:p>
          <a:p>
            <a:pPr lvl="2"/>
            <a:r>
              <a:rPr lang="en-US"/>
              <a:t>E.g. people might smoke because they don’t know the negative effects of smoking on health</a:t>
            </a:r>
          </a:p>
          <a:p>
            <a:pPr lvl="1"/>
            <a:r>
              <a:rPr lang="en-US"/>
              <a:t>Gov intervention can encourage socially optimal behavior</a:t>
            </a:r>
          </a:p>
          <a:p>
            <a:pPr lvl="2"/>
            <a:r>
              <a:rPr lang="en-US"/>
              <a:t>E.g. requiring warning labels to be printed on cigarette boxes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BF809E-2820-4174-B6C8-0E621C54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4" t="14929" r="39088" b="21621"/>
          <a:stretch/>
        </p:blipFill>
        <p:spPr>
          <a:xfrm>
            <a:off x="9106930" y="1825625"/>
            <a:ext cx="2631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D43C-9F1A-4910-A928-56D638CB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8F1A-3D81-4C81-B172-70EB47FA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Elasticity </a:t>
            </a:r>
          </a:p>
          <a:p>
            <a:pPr lvl="1"/>
            <a:r>
              <a:rPr lang="en-US" dirty="0"/>
              <a:t>Excess burden</a:t>
            </a:r>
          </a:p>
          <a:p>
            <a:pPr lvl="1"/>
            <a:r>
              <a:rPr lang="en-US" dirty="0"/>
              <a:t>Taxable income and behavioral responses to taxes</a:t>
            </a:r>
          </a:p>
          <a:p>
            <a:r>
              <a:rPr lang="en-US" dirty="0"/>
              <a:t>Extras (if time)</a:t>
            </a:r>
          </a:p>
          <a:p>
            <a:pPr lvl="1"/>
            <a:r>
              <a:rPr lang="en-US" dirty="0"/>
              <a:t>Equity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Clarifying externalities &amp; internalities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04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6D8-58F2-4B77-A3CE-76BF3788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Citations, extra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9E16-971B-43EB-9526-5B0FFAB1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48"/>
            <a:ext cx="10515600" cy="5407151"/>
          </a:xfrm>
        </p:spPr>
        <p:txBody>
          <a:bodyPr>
            <a:normAutofit fontScale="85000" lnSpcReduction="10000"/>
          </a:bodyPr>
          <a:lstStyle/>
          <a:p>
            <a:r>
              <a:rPr lang="en-US" b="0" i="0">
                <a:solidFill>
                  <a:srgbClr val="353C3F"/>
                </a:solidFill>
                <a:effectLst/>
                <a:latin typeface="ff-more-web-pro"/>
              </a:rPr>
              <a:t>Feldstein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Martin. 1999. “Tax Avoidance and the Deadweight Loss of the Income Tax.” </a:t>
            </a:r>
            <a:r>
              <a:rPr lang="en-US" b="0" i="1" dirty="0">
                <a:solidFill>
                  <a:srgbClr val="353C3F"/>
                </a:solidFill>
                <a:effectLst/>
                <a:latin typeface="ff-more-web-pro"/>
              </a:rPr>
              <a:t>Review of Economics and Statistics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 81 (4): 674–80.</a:t>
            </a:r>
          </a:p>
          <a:p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Cesarini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David, Erik Lindqvist, Matthew J.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Notowidigdo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and Robert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Östling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. 2017. "The Effect of Wealth on Individual and Household Labor Supply: Evidence from Swedish Lotteries." </a:t>
            </a:r>
            <a:r>
              <a:rPr lang="en-US" b="0" i="1" dirty="0">
                <a:solidFill>
                  <a:srgbClr val="353C3F"/>
                </a:solidFill>
                <a:effectLst/>
                <a:latin typeface="ff-more-web-pro"/>
              </a:rPr>
              <a:t>American Economic Review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 107 (12): 3917-46</a:t>
            </a:r>
            <a:r>
              <a:rPr lang="en-US" b="0" i="0" dirty="0">
                <a:solidFill>
                  <a:srgbClr val="353C3F"/>
                </a:solidFill>
                <a:effectLst/>
                <a:latin typeface="inherit"/>
              </a:rPr>
              <a:t>.</a:t>
            </a:r>
          </a:p>
          <a:p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Kleven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Henrik Jacobsen, Camille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Landais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and Emmanuel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Saez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. 2013. "Taxation and International Migration of Superstars: Evidence from the European Football Market." </a:t>
            </a:r>
            <a:r>
              <a:rPr lang="en-US" b="0" i="1" dirty="0">
                <a:solidFill>
                  <a:srgbClr val="353C3F"/>
                </a:solidFill>
                <a:effectLst/>
                <a:latin typeface="ff-more-web-pro"/>
              </a:rPr>
              <a:t>American Economic Review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 103 (5): 1892-1924</a:t>
            </a:r>
            <a:r>
              <a:rPr lang="en-US" b="0" i="0" dirty="0">
                <a:solidFill>
                  <a:srgbClr val="353C3F"/>
                </a:solidFill>
                <a:effectLst/>
                <a:latin typeface="inherit"/>
              </a:rPr>
              <a:t>.</a:t>
            </a:r>
          </a:p>
          <a:p>
            <a:r>
              <a:rPr lang="en-US" dirty="0" err="1"/>
              <a:t>Akcigit</a:t>
            </a:r>
            <a:r>
              <a:rPr lang="en-US" dirty="0"/>
              <a:t>, U., </a:t>
            </a:r>
            <a:r>
              <a:rPr lang="en-US" dirty="0" err="1"/>
              <a:t>Baslandze</a:t>
            </a:r>
            <a:r>
              <a:rPr lang="en-US" dirty="0"/>
              <a:t>, S., &amp; </a:t>
            </a:r>
            <a:r>
              <a:rPr lang="en-US" dirty="0" err="1"/>
              <a:t>Stantcheva</a:t>
            </a:r>
            <a:r>
              <a:rPr lang="en-US" dirty="0"/>
              <a:t>, S. (2016). Taxation and the international mobility of inventors. </a:t>
            </a:r>
            <a:r>
              <a:rPr lang="en-US" i="1" dirty="0"/>
              <a:t>American Economic Review</a:t>
            </a:r>
            <a:r>
              <a:rPr lang="en-US" dirty="0"/>
              <a:t>, 106(10), 2930-81.</a:t>
            </a:r>
          </a:p>
          <a:p>
            <a:r>
              <a:rPr lang="en-US" dirty="0" err="1"/>
              <a:t>Saez</a:t>
            </a:r>
            <a:r>
              <a:rPr lang="en-US" dirty="0"/>
              <a:t>, E. (2010). Do taxpayers bunch at kink points?. </a:t>
            </a:r>
            <a:r>
              <a:rPr lang="en-US" i="1" dirty="0"/>
              <a:t>American Economic Journal:</a:t>
            </a:r>
            <a:r>
              <a:rPr lang="en-US" dirty="0"/>
              <a:t> </a:t>
            </a:r>
            <a:r>
              <a:rPr lang="en-US" i="1" dirty="0"/>
              <a:t>Economic Policy</a:t>
            </a:r>
            <a:r>
              <a:rPr lang="en-US" dirty="0"/>
              <a:t>, 2(3), 180-212.</a:t>
            </a:r>
          </a:p>
          <a:p>
            <a:r>
              <a:rPr lang="en-US" dirty="0" err="1"/>
              <a:t>Saez</a:t>
            </a:r>
            <a:r>
              <a:rPr lang="en-US" dirty="0"/>
              <a:t>, E., &amp; </a:t>
            </a:r>
            <a:r>
              <a:rPr lang="en-US" dirty="0" err="1"/>
              <a:t>Stantcheva</a:t>
            </a:r>
            <a:r>
              <a:rPr lang="en-US" dirty="0"/>
              <a:t>, S. (2016). Generalized social marginal welfare weights for optimal tax theory. </a:t>
            </a:r>
            <a:r>
              <a:rPr lang="en-US" i="1" dirty="0"/>
              <a:t>American Economic Review</a:t>
            </a:r>
            <a:r>
              <a:rPr lang="en-US" dirty="0"/>
              <a:t>, 106(1), 24-45.</a:t>
            </a:r>
          </a:p>
          <a:p>
            <a:r>
              <a:rPr lang="en-US" dirty="0"/>
              <a:t>John Rawls </a:t>
            </a:r>
            <a:r>
              <a:rPr lang="en-US" i="1" dirty="0"/>
              <a:t>A Theory of Justice </a:t>
            </a:r>
            <a:r>
              <a:rPr lang="en-US" dirty="0"/>
              <a:t>(political philosophy)</a:t>
            </a:r>
          </a:p>
        </p:txBody>
      </p:sp>
    </p:spTree>
    <p:extLst>
      <p:ext uri="{BB962C8B-B14F-4D97-AF65-F5344CB8AC3E}">
        <p14:creationId xmlns:p14="http://schemas.microsoft.com/office/powerpoint/2010/main" val="315931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Elasticity is a measure of how much one variable changes (X) when another variable (Y) changes by 1 percent. </a:t>
                </a:r>
              </a:p>
              <a:p>
                <a:pPr lvl="1"/>
                <a:r>
                  <a:rPr lang="en-US" b="1" dirty="0"/>
                  <a:t>Elasticity of Demand (or Supply)</a:t>
                </a:r>
                <a:r>
                  <a:rPr lang="en-US" dirty="0"/>
                  <a:t>: The percentage change in quantity </a:t>
                </a:r>
                <a:r>
                  <a:rPr lang="en-US" i="1" dirty="0"/>
                  <a:t>demanded (or supplied)</a:t>
                </a:r>
                <a:r>
                  <a:rPr lang="en-US" dirty="0"/>
                  <a:t> of a good caused by a 1% change in the price </a:t>
                </a:r>
              </a:p>
              <a:p>
                <a:pPr lvl="1"/>
                <a:r>
                  <a:rPr lang="en-US" dirty="0"/>
                  <a:t>Measure of “sensitivity”</a:t>
                </a:r>
              </a:p>
              <a:p>
                <a:r>
                  <a:rPr lang="en-US" dirty="0"/>
                  <a:t>General formula: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𝑞𝑢𝑎𝑛𝑡𝑖𝑡𝑦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𝑝𝑟𝑖𝑐𝑒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bg-BG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/>
                  <a:t> =</a:t>
                </a:r>
                <a:r>
                  <a:rPr lang="bg-BG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7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Review: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Terminology: “Elasticity of X (</a:t>
                </a:r>
                <a:r>
                  <a:rPr lang="en-US" i="1"/>
                  <a:t>with respect to </a:t>
                </a:r>
                <a:r>
                  <a:rPr lang="en-US"/>
                  <a:t>Y)”</a:t>
                </a:r>
              </a:p>
              <a:p>
                <a:pPr lvl="1"/>
                <a:r>
                  <a:rPr lang="en-US"/>
                  <a:t>X is the numerator</a:t>
                </a:r>
              </a:p>
              <a:p>
                <a:pPr lvl="1"/>
                <a:r>
                  <a:rPr lang="en-US"/>
                  <a:t>Y is the denominator </a:t>
                </a:r>
              </a:p>
              <a:p>
                <a:pPr lvl="2"/>
                <a:r>
                  <a:rPr lang="en-US"/>
                  <a:t>Usually a price or tax rate</a:t>
                </a:r>
              </a:p>
              <a:p>
                <a:pPr lvl="2"/>
                <a:r>
                  <a:rPr lang="en-US"/>
                  <a:t>Note: A wage is a price (of labor) </a:t>
                </a:r>
              </a:p>
              <a:p>
                <a:pPr lvl="2"/>
                <a:r>
                  <a:rPr lang="en-US"/>
                  <a:t>“with respect to Y” is sometimes omitted for brevity</a:t>
                </a:r>
              </a:p>
              <a:p>
                <a:r>
                  <a:rPr lang="en-US"/>
                  <a:t> General formula: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𝑞𝑢𝑎𝑛𝑡𝑖𝑡𝑦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𝑝𝑟𝑖𝑐𝑒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r>
                  <a:rPr lang="en-US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bg-BG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/>
                  <a:t> =</a:t>
                </a:r>
                <a:r>
                  <a:rPr lang="bg-BG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7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06B977-84E2-466B-9BCF-F9C79B74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Excess Burden </a:t>
            </a:r>
            <a:r>
              <a:rPr lang="en-US" dirty="0"/>
              <a:t>(</a:t>
            </a:r>
            <a:r>
              <a:rPr lang="en-US"/>
              <a:t>EB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0321A-5895-4AD2-AC0C-DA0A142DB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Note: synonymous with </a:t>
            </a:r>
            <a:r>
              <a:rPr lang="en-US">
                <a:ea typeface="+mn-lt"/>
                <a:cs typeface="+mn-lt"/>
              </a:rPr>
              <a:t>“Deadweight Loss”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DWL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4D8-99E8-4BF2-95E2-21607CA9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</a:t>
            </a:r>
            <a:r>
              <a:rPr lang="en-US" dirty="0"/>
              <a:t>: Motivating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F348-365A-46A7-95AC-845DE60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We need to raise </a:t>
            </a:r>
            <a:r>
              <a:rPr lang="en-US" b="1" i="1" dirty="0">
                <a:solidFill>
                  <a:schemeClr val="tx2"/>
                </a:solidFill>
              </a:rPr>
              <a:t>$3.5 trillion.</a:t>
            </a:r>
            <a:endParaRPr lang="en-US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What’s the efficiency cost of different approaches?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/>
              <a:t>Note that we’re ignoring how we spend the </a:t>
            </a:r>
            <a:r>
              <a:rPr lang="en-US" b="1" dirty="0"/>
              <a:t>$3.5 trillion</a:t>
            </a:r>
            <a:r>
              <a:rPr lang="en-US" dirty="0"/>
              <a:t>! </a:t>
            </a:r>
          </a:p>
          <a:p>
            <a:pPr lvl="1"/>
            <a:r>
              <a:rPr lang="en-US" i="1" dirty="0"/>
              <a:t>We might spend on effective programs or ineffective programs</a:t>
            </a:r>
          </a:p>
          <a:p>
            <a:pPr lvl="1"/>
            <a:r>
              <a:rPr lang="en-US" i="1" dirty="0"/>
              <a:t>We might redistribute money to the poor or bailout large financial institutions</a:t>
            </a:r>
            <a:endParaRPr lang="en-US" dirty="0"/>
          </a:p>
          <a:p>
            <a:r>
              <a:rPr lang="en-US" b="1" i="1" dirty="0"/>
              <a:t>But </a:t>
            </a:r>
            <a:r>
              <a:rPr lang="en-US" i="1" dirty="0"/>
              <a:t>regardless of how we spend the money</a:t>
            </a:r>
            <a:r>
              <a:rPr lang="en-US" dirty="0"/>
              <a:t>, raising money via taxes has economic costs (economic activity that did not occur). EB quantifies these changes.</a:t>
            </a:r>
          </a:p>
        </p:txBody>
      </p:sp>
    </p:spTree>
    <p:extLst>
      <p:ext uri="{BB962C8B-B14F-4D97-AF65-F5344CB8AC3E}">
        <p14:creationId xmlns:p14="http://schemas.microsoft.com/office/powerpoint/2010/main" val="386062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C6C9-3AE9-4090-82F5-3668B5A2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Okun’s </a:t>
            </a:r>
            <a:r>
              <a:rPr lang="en-US" dirty="0"/>
              <a:t>leaky bucket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E979-D026-4717-B738-C12A0EA7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899025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"/>
              </a:rPr>
              <a:t>analogy of taxes and transfers as a “leaky bucket”</a:t>
            </a:r>
          </a:p>
          <a:p>
            <a:r>
              <a:rPr lang="en-US" sz="3200" dirty="0">
                <a:cs typeface="Calibri"/>
              </a:rPr>
              <a:t>“leakage” often used to describe the efficiency costs of taxation</a:t>
            </a:r>
          </a:p>
          <a:p>
            <a:r>
              <a:rPr lang="en-US" sz="3200" b="1" u="sng" dirty="0">
                <a:cs typeface="Calibri"/>
              </a:rPr>
              <a:t>Correction</a:t>
            </a:r>
            <a:r>
              <a:rPr lang="en-US" sz="3200" dirty="0">
                <a:cs typeface="Calibri"/>
              </a:rPr>
              <a:t>: *revenue leakage* is a measure of this efficiency cost.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CA26A-E91A-4352-BA79-75245ADC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8" r="26410"/>
          <a:stretch/>
        </p:blipFill>
        <p:spPr>
          <a:xfrm>
            <a:off x="6987685" y="1535724"/>
            <a:ext cx="3864413" cy="3470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50FCE-E252-49E1-8F90-E0EDB02AA4D7}"/>
              </a:ext>
            </a:extLst>
          </p:cNvPr>
          <p:cNvSpPr txBox="1"/>
          <p:nvPr/>
        </p:nvSpPr>
        <p:spPr>
          <a:xfrm>
            <a:off x="6987685" y="5085961"/>
            <a:ext cx="39616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The money must be carried from the rich to the poor in a leaky bucket. Some of it will simply disappear in transit, so the poor will not receive all the money that is taken from the rich”</a:t>
            </a:r>
            <a:r>
              <a:rPr lang="en-US" dirty="0"/>
              <a:t> </a:t>
            </a:r>
            <a:r>
              <a:rPr lang="en-US" sz="1400" dirty="0"/>
              <a:t>(Arthur Okun </a:t>
            </a:r>
            <a:r>
              <a:rPr lang="en-US" sz="1400" i="1" dirty="0"/>
              <a:t>Equality and Efficiency, the Big Tradeoff,</a:t>
            </a:r>
            <a:r>
              <a:rPr lang="en-US" sz="1400" dirty="0"/>
              <a:t> p. 91).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9617</TotalTime>
  <Words>2262</Words>
  <Application>Microsoft Office PowerPoint</Application>
  <PresentationFormat>Widescreen</PresentationFormat>
  <Paragraphs>243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ff-more-web-pro</vt:lpstr>
      <vt:lpstr>inherit</vt:lpstr>
      <vt:lpstr>Arial</vt:lpstr>
      <vt:lpstr>Calibri</vt:lpstr>
      <vt:lpstr>Calibri Light</vt:lpstr>
      <vt:lpstr>Cambria Math</vt:lpstr>
      <vt:lpstr>Trirong</vt:lpstr>
      <vt:lpstr>Office Theme</vt:lpstr>
      <vt:lpstr>1_Office Theme</vt:lpstr>
      <vt:lpstr>Section #2:  Excess Burden (EB) and  Behavioral Responses to Taxes</vt:lpstr>
      <vt:lpstr>The Beatles wrote about taxes: Taxman </vt:lpstr>
      <vt:lpstr>The Beatles wrote about taxes: Taxman </vt:lpstr>
      <vt:lpstr>Outline</vt:lpstr>
      <vt:lpstr>Quick Review: Elasticity</vt:lpstr>
      <vt:lpstr>Quick Review: Elasticity</vt:lpstr>
      <vt:lpstr>Excess Burden (EB)</vt:lpstr>
      <vt:lpstr>EB: Motivating Question</vt:lpstr>
      <vt:lpstr>Okun’s leaky bucket analogy</vt:lpstr>
      <vt:lpstr>EB Equation from Class</vt:lpstr>
      <vt:lpstr>Aside: Where did this formula come from?</vt:lpstr>
      <vt:lpstr>Aside: Where did this formula come from?</vt:lpstr>
      <vt:lpstr>Two key rules for EB</vt:lpstr>
      <vt:lpstr>Taxable Income &amp; Behavioral Responses to Taxation</vt:lpstr>
      <vt:lpstr>Taxable Income</vt:lpstr>
      <vt:lpstr>Elasticity of Taxable Income Explained</vt:lpstr>
      <vt:lpstr>Practical advice</vt:lpstr>
      <vt:lpstr>Extra: Equity</vt:lpstr>
      <vt:lpstr>Quantifying equity</vt:lpstr>
      <vt:lpstr>Quantifying equity: 3 (extreme) kinds of weights</vt:lpstr>
      <vt:lpstr>How to think about equity principles? </vt:lpstr>
      <vt:lpstr>Extra: Efficiency</vt:lpstr>
      <vt:lpstr>Labor supply and lotteries in Sweden</vt:lpstr>
      <vt:lpstr>Effects on spouse, but not as large as winner</vt:lpstr>
      <vt:lpstr>Long-term behavioral responses</vt:lpstr>
      <vt:lpstr>Long-term behavioral responses</vt:lpstr>
      <vt:lpstr>Intensive vs. extensive behavioral responses</vt:lpstr>
      <vt:lpstr>Behavioral responses of soccer players</vt:lpstr>
      <vt:lpstr>Behavioral responses of soccer players</vt:lpstr>
      <vt:lpstr>How might star inventors respond to taxes? </vt:lpstr>
      <vt:lpstr>PowerPoint Presentation</vt:lpstr>
      <vt:lpstr>PowerPoint Presentation</vt:lpstr>
      <vt:lpstr>“Top of the Laffer curve” is not a point fixed in nature</vt:lpstr>
      <vt:lpstr>Self-employed manipulate reported earnings to maximize tax credit</vt:lpstr>
      <vt:lpstr>Behavioral responses - shifting</vt:lpstr>
      <vt:lpstr>Key elements to avoid tax evasion and avoidance</vt:lpstr>
      <vt:lpstr>Extra: clarifying externalities &amp; internalities</vt:lpstr>
      <vt:lpstr>Externalities</vt:lpstr>
      <vt:lpstr>Internalities </vt:lpstr>
      <vt:lpstr>Citations, extra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#2: DWL Measurement and Tax Incidence</dc:title>
  <dc:creator>Sachs, Rebecca Marqusee</dc:creator>
  <cp:lastModifiedBy>Pukelis, Kelsey</cp:lastModifiedBy>
  <cp:revision>136</cp:revision>
  <cp:lastPrinted>2018-02-02T14:17:11Z</cp:lastPrinted>
  <dcterms:created xsi:type="dcterms:W3CDTF">2018-02-01T15:18:09Z</dcterms:created>
  <dcterms:modified xsi:type="dcterms:W3CDTF">2023-02-19T20:29:55Z</dcterms:modified>
</cp:coreProperties>
</file>