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1" r:id="rId4"/>
    <p:sldId id="257" r:id="rId5"/>
    <p:sldId id="259" r:id="rId6"/>
    <p:sldId id="258" r:id="rId7"/>
    <p:sldId id="295" r:id="rId8"/>
    <p:sldId id="263" r:id="rId9"/>
    <p:sldId id="265" r:id="rId10"/>
    <p:sldId id="280" r:id="rId11"/>
    <p:sldId id="281" r:id="rId12"/>
    <p:sldId id="269" r:id="rId13"/>
    <p:sldId id="270" r:id="rId14"/>
    <p:sldId id="279" r:id="rId15"/>
    <p:sldId id="301" r:id="rId16"/>
    <p:sldId id="273" r:id="rId17"/>
    <p:sldId id="272" r:id="rId18"/>
    <p:sldId id="274" r:id="rId19"/>
    <p:sldId id="296" r:id="rId20"/>
    <p:sldId id="268" r:id="rId21"/>
    <p:sldId id="267" r:id="rId22"/>
    <p:sldId id="275" r:id="rId23"/>
    <p:sldId id="276" r:id="rId24"/>
    <p:sldId id="277" r:id="rId25"/>
    <p:sldId id="278" r:id="rId26"/>
    <p:sldId id="302" r:id="rId27"/>
    <p:sldId id="282" r:id="rId28"/>
    <p:sldId id="283" r:id="rId29"/>
    <p:sldId id="284" r:id="rId30"/>
    <p:sldId id="285" r:id="rId31"/>
    <p:sldId id="286" r:id="rId32"/>
    <p:sldId id="297" r:id="rId33"/>
    <p:sldId id="303" r:id="rId34"/>
    <p:sldId id="287" r:id="rId35"/>
    <p:sldId id="298" r:id="rId36"/>
    <p:sldId id="305" r:id="rId37"/>
    <p:sldId id="288" r:id="rId38"/>
    <p:sldId id="289" r:id="rId39"/>
    <p:sldId id="290" r:id="rId40"/>
    <p:sldId id="299" r:id="rId41"/>
    <p:sldId id="291" r:id="rId42"/>
    <p:sldId id="292" r:id="rId43"/>
    <p:sldId id="293" r:id="rId44"/>
    <p:sldId id="294" r:id="rId45"/>
    <p:sldId id="300" r:id="rId46"/>
    <p:sldId id="26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6424F-EE64-4601-893A-CEAE530A39F1}" v="201" dt="2023-02-17T16:08:31.034"/>
    <p1510:client id="{D4065FB3-C4FE-413A-95E3-C728B1084116}" v="901" dt="2023-02-17T23:11:12.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7" d="100"/>
          <a:sy n="147" d="100"/>
        </p:scale>
        <p:origin x="11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kelis, Kelsey" userId="898bc7b5-3bb9-4e71-b694-d340b8d841fe" providerId="ADAL" clId="{D4065FB3-C4FE-413A-95E3-C728B1084116}"/>
    <pc:docChg chg="undo custSel addSld delSld modSld">
      <pc:chgData name="Pukelis, Kelsey" userId="898bc7b5-3bb9-4e71-b694-d340b8d841fe" providerId="ADAL" clId="{D4065FB3-C4FE-413A-95E3-C728B1084116}" dt="2023-02-17T23:11:12.116" v="4060"/>
      <pc:docMkLst>
        <pc:docMk/>
      </pc:docMkLst>
      <pc:sldChg chg="del">
        <pc:chgData name="Pukelis, Kelsey" userId="898bc7b5-3bb9-4e71-b694-d340b8d841fe" providerId="ADAL" clId="{D4065FB3-C4FE-413A-95E3-C728B1084116}" dt="2023-02-17T23:03:35.955" v="3111" actId="47"/>
        <pc:sldMkLst>
          <pc:docMk/>
          <pc:sldMk cId="339907948" sldId="262"/>
        </pc:sldMkLst>
      </pc:sldChg>
      <pc:sldChg chg="modSp mod">
        <pc:chgData name="Pukelis, Kelsey" userId="898bc7b5-3bb9-4e71-b694-d340b8d841fe" providerId="ADAL" clId="{D4065FB3-C4FE-413A-95E3-C728B1084116}" dt="2023-02-17T23:03:45.411" v="3133" actId="20577"/>
        <pc:sldMkLst>
          <pc:docMk/>
          <pc:sldMk cId="2486538438" sldId="266"/>
        </pc:sldMkLst>
        <pc:spChg chg="mod">
          <ac:chgData name="Pukelis, Kelsey" userId="898bc7b5-3bb9-4e71-b694-d340b8d841fe" providerId="ADAL" clId="{D4065FB3-C4FE-413A-95E3-C728B1084116}" dt="2023-02-17T23:03:45.411" v="3133" actId="20577"/>
          <ac:spMkLst>
            <pc:docMk/>
            <pc:sldMk cId="2486538438" sldId="266"/>
            <ac:spMk id="3" creationId="{5797394E-B272-7D26-FCBA-6C5D1405EFC4}"/>
          </ac:spMkLst>
        </pc:spChg>
      </pc:sldChg>
      <pc:sldChg chg="setBg">
        <pc:chgData name="Pukelis, Kelsey" userId="898bc7b5-3bb9-4e71-b694-d340b8d841fe" providerId="ADAL" clId="{D4065FB3-C4FE-413A-95E3-C728B1084116}" dt="2023-02-17T23:10:08.229" v="4045"/>
        <pc:sldMkLst>
          <pc:docMk/>
          <pc:sldMk cId="995637108" sldId="267"/>
        </pc:sldMkLst>
      </pc:sldChg>
      <pc:sldChg chg="modSp setBg">
        <pc:chgData name="Pukelis, Kelsey" userId="898bc7b5-3bb9-4e71-b694-d340b8d841fe" providerId="ADAL" clId="{D4065FB3-C4FE-413A-95E3-C728B1084116}" dt="2023-02-17T23:10:03.772" v="4044"/>
        <pc:sldMkLst>
          <pc:docMk/>
          <pc:sldMk cId="3890657496" sldId="268"/>
        </pc:sldMkLst>
        <pc:spChg chg="mod">
          <ac:chgData name="Pukelis, Kelsey" userId="898bc7b5-3bb9-4e71-b694-d340b8d841fe" providerId="ADAL" clId="{D4065FB3-C4FE-413A-95E3-C728B1084116}" dt="2023-02-17T22:43:46.566" v="132" actId="20577"/>
          <ac:spMkLst>
            <pc:docMk/>
            <pc:sldMk cId="3890657496" sldId="268"/>
            <ac:spMk id="3" creationId="{C7CD1B59-0BD8-C5A9-A372-15EFBE3BF823}"/>
          </ac:spMkLst>
        </pc:spChg>
      </pc:sldChg>
      <pc:sldChg chg="addSp modSp mod">
        <pc:chgData name="Pukelis, Kelsey" userId="898bc7b5-3bb9-4e71-b694-d340b8d841fe" providerId="ADAL" clId="{D4065FB3-C4FE-413A-95E3-C728B1084116}" dt="2023-02-17T22:42:30.934" v="122" actId="20577"/>
        <pc:sldMkLst>
          <pc:docMk/>
          <pc:sldMk cId="1556984880" sldId="269"/>
        </pc:sldMkLst>
        <pc:spChg chg="mod">
          <ac:chgData name="Pukelis, Kelsey" userId="898bc7b5-3bb9-4e71-b694-d340b8d841fe" providerId="ADAL" clId="{D4065FB3-C4FE-413A-95E3-C728B1084116}" dt="2023-02-17T22:41:59.359" v="9" actId="1076"/>
          <ac:spMkLst>
            <pc:docMk/>
            <pc:sldMk cId="1556984880" sldId="269"/>
            <ac:spMk id="2" creationId="{06C294B7-0CFC-49FA-B07F-9F68876EBF19}"/>
          </ac:spMkLst>
        </pc:spChg>
        <pc:spChg chg="add mod">
          <ac:chgData name="Pukelis, Kelsey" userId="898bc7b5-3bb9-4e71-b694-d340b8d841fe" providerId="ADAL" clId="{D4065FB3-C4FE-413A-95E3-C728B1084116}" dt="2023-02-17T22:42:30.934" v="122" actId="20577"/>
          <ac:spMkLst>
            <pc:docMk/>
            <pc:sldMk cId="1556984880" sldId="269"/>
            <ac:spMk id="3" creationId="{19A5B91A-8699-D694-4E98-457257121425}"/>
          </ac:spMkLst>
        </pc:spChg>
        <pc:graphicFrameChg chg="mod modGraphic">
          <ac:chgData name="Pukelis, Kelsey" userId="898bc7b5-3bb9-4e71-b694-d340b8d841fe" providerId="ADAL" clId="{D4065FB3-C4FE-413A-95E3-C728B1084116}" dt="2023-02-17T22:41:52.353" v="8" actId="6549"/>
          <ac:graphicFrameMkLst>
            <pc:docMk/>
            <pc:sldMk cId="1556984880" sldId="269"/>
            <ac:graphicFrameMk id="4" creationId="{0423C0B7-E81F-295F-E047-326381F975C7}"/>
          </ac:graphicFrameMkLst>
        </pc:graphicFrameChg>
      </pc:sldChg>
      <pc:sldChg chg="modSp mod modAnim">
        <pc:chgData name="Pukelis, Kelsey" userId="898bc7b5-3bb9-4e71-b694-d340b8d841fe" providerId="ADAL" clId="{D4065FB3-C4FE-413A-95E3-C728B1084116}" dt="2023-02-17T23:10:18.588" v="4048" actId="27636"/>
        <pc:sldMkLst>
          <pc:docMk/>
          <pc:sldMk cId="20855852" sldId="278"/>
        </pc:sldMkLst>
        <pc:spChg chg="mod">
          <ac:chgData name="Pukelis, Kelsey" userId="898bc7b5-3bb9-4e71-b694-d340b8d841fe" providerId="ADAL" clId="{D4065FB3-C4FE-413A-95E3-C728B1084116}" dt="2023-02-17T23:10:18.588" v="4048" actId="27636"/>
          <ac:spMkLst>
            <pc:docMk/>
            <pc:sldMk cId="20855852" sldId="278"/>
            <ac:spMk id="3" creationId="{28D4A95E-4F63-A9CF-B47F-5CFB074076AE}"/>
          </ac:spMkLst>
        </pc:spChg>
      </pc:sldChg>
      <pc:sldChg chg="modSp mod">
        <pc:chgData name="Pukelis, Kelsey" userId="898bc7b5-3bb9-4e71-b694-d340b8d841fe" providerId="ADAL" clId="{D4065FB3-C4FE-413A-95E3-C728B1084116}" dt="2023-02-17T22:43:21.857" v="131" actId="20577"/>
        <pc:sldMkLst>
          <pc:docMk/>
          <pc:sldMk cId="1774236149" sldId="279"/>
        </pc:sldMkLst>
        <pc:spChg chg="mod">
          <ac:chgData name="Pukelis, Kelsey" userId="898bc7b5-3bb9-4e71-b694-d340b8d841fe" providerId="ADAL" clId="{D4065FB3-C4FE-413A-95E3-C728B1084116}" dt="2023-02-17T22:43:21.857" v="131" actId="20577"/>
          <ac:spMkLst>
            <pc:docMk/>
            <pc:sldMk cId="1774236149" sldId="279"/>
            <ac:spMk id="3" creationId="{876D6DAA-5E49-2248-8C95-9EC1D4A8594B}"/>
          </ac:spMkLst>
        </pc:spChg>
      </pc:sldChg>
      <pc:sldChg chg="addSp delSp mod">
        <pc:chgData name="Pukelis, Kelsey" userId="898bc7b5-3bb9-4e71-b694-d340b8d841fe" providerId="ADAL" clId="{D4065FB3-C4FE-413A-95E3-C728B1084116}" dt="2023-02-17T22:50:23.252" v="1095" actId="22"/>
        <pc:sldMkLst>
          <pc:docMk/>
          <pc:sldMk cId="4207350086" sldId="287"/>
        </pc:sldMkLst>
        <pc:spChg chg="add del">
          <ac:chgData name="Pukelis, Kelsey" userId="898bc7b5-3bb9-4e71-b694-d340b8d841fe" providerId="ADAL" clId="{D4065FB3-C4FE-413A-95E3-C728B1084116}" dt="2023-02-17T22:50:23.252" v="1095" actId="22"/>
          <ac:spMkLst>
            <pc:docMk/>
            <pc:sldMk cId="4207350086" sldId="287"/>
            <ac:spMk id="6" creationId="{F10AE58E-5EA2-604E-3BD6-A9A448166F0C}"/>
          </ac:spMkLst>
        </pc:spChg>
      </pc:sldChg>
      <pc:sldChg chg="addSp modSp mod">
        <pc:chgData name="Pukelis, Kelsey" userId="898bc7b5-3bb9-4e71-b694-d340b8d841fe" providerId="ADAL" clId="{D4065FB3-C4FE-413A-95E3-C728B1084116}" dt="2023-02-17T22:57:09.302" v="2056" actId="13822"/>
        <pc:sldMkLst>
          <pc:docMk/>
          <pc:sldMk cId="277665427" sldId="288"/>
        </pc:sldMkLst>
        <pc:spChg chg="add mod">
          <ac:chgData name="Pukelis, Kelsey" userId="898bc7b5-3bb9-4e71-b694-d340b8d841fe" providerId="ADAL" clId="{D4065FB3-C4FE-413A-95E3-C728B1084116}" dt="2023-02-17T22:57:09.302" v="2056" actId="13822"/>
          <ac:spMkLst>
            <pc:docMk/>
            <pc:sldMk cId="277665427" sldId="288"/>
            <ac:spMk id="4" creationId="{AA074CE9-9AAD-FE8F-AFE5-D0601A1DE974}"/>
          </ac:spMkLst>
        </pc:spChg>
      </pc:sldChg>
      <pc:sldChg chg="addSp modSp">
        <pc:chgData name="Pukelis, Kelsey" userId="898bc7b5-3bb9-4e71-b694-d340b8d841fe" providerId="ADAL" clId="{D4065FB3-C4FE-413A-95E3-C728B1084116}" dt="2023-02-17T22:57:15.132" v="2057"/>
        <pc:sldMkLst>
          <pc:docMk/>
          <pc:sldMk cId="3423599726" sldId="289"/>
        </pc:sldMkLst>
        <pc:spChg chg="add mod">
          <ac:chgData name="Pukelis, Kelsey" userId="898bc7b5-3bb9-4e71-b694-d340b8d841fe" providerId="ADAL" clId="{D4065FB3-C4FE-413A-95E3-C728B1084116}" dt="2023-02-17T22:57:15.132" v="2057"/>
          <ac:spMkLst>
            <pc:docMk/>
            <pc:sldMk cId="3423599726" sldId="289"/>
            <ac:spMk id="4" creationId="{27713713-D474-07BD-5DAD-7BC67662CBFE}"/>
          </ac:spMkLst>
        </pc:spChg>
      </pc:sldChg>
      <pc:sldChg chg="modSp mod">
        <pc:chgData name="Pukelis, Kelsey" userId="898bc7b5-3bb9-4e71-b694-d340b8d841fe" providerId="ADAL" clId="{D4065FB3-C4FE-413A-95E3-C728B1084116}" dt="2023-02-17T23:04:39.770" v="3314"/>
        <pc:sldMkLst>
          <pc:docMk/>
          <pc:sldMk cId="2261320941" sldId="294"/>
        </pc:sldMkLst>
        <pc:spChg chg="mod">
          <ac:chgData name="Pukelis, Kelsey" userId="898bc7b5-3bb9-4e71-b694-d340b8d841fe" providerId="ADAL" clId="{D4065FB3-C4FE-413A-95E3-C728B1084116}" dt="2023-02-17T23:04:39.770" v="3314"/>
          <ac:spMkLst>
            <pc:docMk/>
            <pc:sldMk cId="2261320941" sldId="294"/>
            <ac:spMk id="3" creationId="{420B02D4-D2DD-CFD8-5ECE-1DD9B8A3B38B}"/>
          </ac:spMkLst>
        </pc:spChg>
      </pc:sldChg>
      <pc:sldChg chg="modAnim">
        <pc:chgData name="Pukelis, Kelsey" userId="898bc7b5-3bb9-4e71-b694-d340b8d841fe" providerId="ADAL" clId="{D4065FB3-C4FE-413A-95E3-C728B1084116}" dt="2023-02-17T18:27:21.926" v="0"/>
        <pc:sldMkLst>
          <pc:docMk/>
          <pc:sldMk cId="49675125" sldId="295"/>
        </pc:sldMkLst>
      </pc:sldChg>
      <pc:sldChg chg="modSp new mod modAnim">
        <pc:chgData name="Pukelis, Kelsey" userId="898bc7b5-3bb9-4e71-b694-d340b8d841fe" providerId="ADAL" clId="{D4065FB3-C4FE-413A-95E3-C728B1084116}" dt="2023-02-17T23:10:35.021" v="4051" actId="6549"/>
        <pc:sldMkLst>
          <pc:docMk/>
          <pc:sldMk cId="4011136955" sldId="297"/>
        </pc:sldMkLst>
        <pc:spChg chg="mod">
          <ac:chgData name="Pukelis, Kelsey" userId="898bc7b5-3bb9-4e71-b694-d340b8d841fe" providerId="ADAL" clId="{D4065FB3-C4FE-413A-95E3-C728B1084116}" dt="2023-02-17T22:45:00.462" v="175" actId="20577"/>
          <ac:spMkLst>
            <pc:docMk/>
            <pc:sldMk cId="4011136955" sldId="297"/>
            <ac:spMk id="2" creationId="{51051F69-CAD9-C3B2-A8AA-0A0780DC8F73}"/>
          </ac:spMkLst>
        </pc:spChg>
        <pc:spChg chg="mod">
          <ac:chgData name="Pukelis, Kelsey" userId="898bc7b5-3bb9-4e71-b694-d340b8d841fe" providerId="ADAL" clId="{D4065FB3-C4FE-413A-95E3-C728B1084116}" dt="2023-02-17T23:10:35.021" v="4051" actId="6549"/>
          <ac:spMkLst>
            <pc:docMk/>
            <pc:sldMk cId="4011136955" sldId="297"/>
            <ac:spMk id="3" creationId="{A4B3E40C-515A-B5A4-7EA3-5B785566413B}"/>
          </ac:spMkLst>
        </pc:spChg>
      </pc:sldChg>
      <pc:sldChg chg="modSp add mod modAnim">
        <pc:chgData name="Pukelis, Kelsey" userId="898bc7b5-3bb9-4e71-b694-d340b8d841fe" providerId="ADAL" clId="{D4065FB3-C4FE-413A-95E3-C728B1084116}" dt="2023-02-17T23:10:54.290" v="4057" actId="27636"/>
        <pc:sldMkLst>
          <pc:docMk/>
          <pc:sldMk cId="550712891" sldId="298"/>
        </pc:sldMkLst>
        <pc:spChg chg="mod">
          <ac:chgData name="Pukelis, Kelsey" userId="898bc7b5-3bb9-4e71-b694-d340b8d841fe" providerId="ADAL" clId="{D4065FB3-C4FE-413A-95E3-C728B1084116}" dt="2023-02-17T23:10:54.290" v="4057" actId="27636"/>
          <ac:spMkLst>
            <pc:docMk/>
            <pc:sldMk cId="550712891" sldId="298"/>
            <ac:spMk id="3" creationId="{A4B3E40C-515A-B5A4-7EA3-5B785566413B}"/>
          </ac:spMkLst>
        </pc:spChg>
      </pc:sldChg>
      <pc:sldChg chg="modSp add mod setBg">
        <pc:chgData name="Pukelis, Kelsey" userId="898bc7b5-3bb9-4e71-b694-d340b8d841fe" providerId="ADAL" clId="{D4065FB3-C4FE-413A-95E3-C728B1084116}" dt="2023-02-17T23:11:05.094" v="4059"/>
        <pc:sldMkLst>
          <pc:docMk/>
          <pc:sldMk cId="527791117" sldId="299"/>
        </pc:sldMkLst>
        <pc:spChg chg="mod">
          <ac:chgData name="Pukelis, Kelsey" userId="898bc7b5-3bb9-4e71-b694-d340b8d841fe" providerId="ADAL" clId="{D4065FB3-C4FE-413A-95E3-C728B1084116}" dt="2023-02-17T23:03:06.206" v="3109" actId="207"/>
          <ac:spMkLst>
            <pc:docMk/>
            <pc:sldMk cId="527791117" sldId="299"/>
            <ac:spMk id="3" creationId="{D6525433-AED4-9F4F-1360-7715D3B69C7B}"/>
          </ac:spMkLst>
        </pc:spChg>
      </pc:sldChg>
      <pc:sldChg chg="modSp add mod setBg">
        <pc:chgData name="Pukelis, Kelsey" userId="898bc7b5-3bb9-4e71-b694-d340b8d841fe" providerId="ADAL" clId="{D4065FB3-C4FE-413A-95E3-C728B1084116}" dt="2023-02-17T23:11:12.116" v="4060"/>
        <pc:sldMkLst>
          <pc:docMk/>
          <pc:sldMk cId="134400373" sldId="300"/>
        </pc:sldMkLst>
        <pc:spChg chg="mod">
          <ac:chgData name="Pukelis, Kelsey" userId="898bc7b5-3bb9-4e71-b694-d340b8d841fe" providerId="ADAL" clId="{D4065FB3-C4FE-413A-95E3-C728B1084116}" dt="2023-02-17T23:05:38.912" v="3515" actId="207"/>
          <ac:spMkLst>
            <pc:docMk/>
            <pc:sldMk cId="134400373" sldId="300"/>
            <ac:spMk id="3" creationId="{420B02D4-D2DD-CFD8-5ECE-1DD9B8A3B38B}"/>
          </ac:spMkLst>
        </pc:spChg>
      </pc:sldChg>
      <pc:sldChg chg="modSp add mod setBg">
        <pc:chgData name="Pukelis, Kelsey" userId="898bc7b5-3bb9-4e71-b694-d340b8d841fe" providerId="ADAL" clId="{D4065FB3-C4FE-413A-95E3-C728B1084116}" dt="2023-02-17T23:09:50.612" v="4043"/>
        <pc:sldMkLst>
          <pc:docMk/>
          <pc:sldMk cId="3189862179" sldId="301"/>
        </pc:sldMkLst>
        <pc:spChg chg="mod">
          <ac:chgData name="Pukelis, Kelsey" userId="898bc7b5-3bb9-4e71-b694-d340b8d841fe" providerId="ADAL" clId="{D4065FB3-C4FE-413A-95E3-C728B1084116}" dt="2023-02-17T23:09:39.091" v="4042" actId="207"/>
          <ac:spMkLst>
            <pc:docMk/>
            <pc:sldMk cId="3189862179" sldId="301"/>
            <ac:spMk id="3" creationId="{876D6DAA-5E49-2248-8C95-9EC1D4A8594B}"/>
          </ac:spMkLst>
        </pc:spChg>
      </pc:sldChg>
      <pc:sldChg chg="add setBg">
        <pc:chgData name="Pukelis, Kelsey" userId="898bc7b5-3bb9-4e71-b694-d340b8d841fe" providerId="ADAL" clId="{D4065FB3-C4FE-413A-95E3-C728B1084116}" dt="2023-02-17T23:10:22.742" v="4049"/>
        <pc:sldMkLst>
          <pc:docMk/>
          <pc:sldMk cId="3398923812" sldId="302"/>
        </pc:sldMkLst>
      </pc:sldChg>
      <pc:sldChg chg="add setBg">
        <pc:chgData name="Pukelis, Kelsey" userId="898bc7b5-3bb9-4e71-b694-d340b8d841fe" providerId="ADAL" clId="{D4065FB3-C4FE-413A-95E3-C728B1084116}" dt="2023-02-17T23:10:38.347" v="4052"/>
        <pc:sldMkLst>
          <pc:docMk/>
          <pc:sldMk cId="16314821" sldId="303"/>
        </pc:sldMkLst>
      </pc:sldChg>
      <pc:sldChg chg="add del">
        <pc:chgData name="Pukelis, Kelsey" userId="898bc7b5-3bb9-4e71-b694-d340b8d841fe" providerId="ADAL" clId="{D4065FB3-C4FE-413A-95E3-C728B1084116}" dt="2023-02-17T23:10:48.965" v="4055" actId="47"/>
        <pc:sldMkLst>
          <pc:docMk/>
          <pc:sldMk cId="3059258926" sldId="304"/>
        </pc:sldMkLst>
      </pc:sldChg>
      <pc:sldChg chg="add setBg">
        <pc:chgData name="Pukelis, Kelsey" userId="898bc7b5-3bb9-4e71-b694-d340b8d841fe" providerId="ADAL" clId="{D4065FB3-C4FE-413A-95E3-C728B1084116}" dt="2023-02-17T23:10:58.432" v="4058"/>
        <pc:sldMkLst>
          <pc:docMk/>
          <pc:sldMk cId="2794915146" sldId="30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70CE-3851-381D-9399-3A5DB512D4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31CA8E-05B9-71B1-5AAB-9EE6C70BD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EF97FD-D939-3062-CFAC-6E557F9961B6}"/>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5" name="Footer Placeholder 4">
            <a:extLst>
              <a:ext uri="{FF2B5EF4-FFF2-40B4-BE49-F238E27FC236}">
                <a16:creationId xmlns:a16="http://schemas.microsoft.com/office/drawing/2014/main" id="{64F1DD53-B4DE-02FA-4F85-78AD6D648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898C2-6C9D-2F51-267A-1FBFFCEDEB66}"/>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361686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AB42-1466-0E3B-6D06-5777371D94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F345E-75D0-7123-9228-81B89098BB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4793E-EC0C-C792-7F1C-256912F06EBB}"/>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5" name="Footer Placeholder 4">
            <a:extLst>
              <a:ext uri="{FF2B5EF4-FFF2-40B4-BE49-F238E27FC236}">
                <a16:creationId xmlns:a16="http://schemas.microsoft.com/office/drawing/2014/main" id="{4F453E7A-4752-89FB-7BFF-43F0342EC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BC19F-965D-BE4B-A07A-DC6C4F9C0F74}"/>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423909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39425-509C-471E-AD5C-0D0F03B75E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34675-FBB8-BE1E-B03C-3FD17AF7D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CA0ED-58BC-C357-2682-25A18EFF5EC7}"/>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5" name="Footer Placeholder 4">
            <a:extLst>
              <a:ext uri="{FF2B5EF4-FFF2-40B4-BE49-F238E27FC236}">
                <a16:creationId xmlns:a16="http://schemas.microsoft.com/office/drawing/2014/main" id="{64900995-086B-1639-C4AB-14E30FD31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3A5F3-D568-CCAA-FD15-C290FF657E89}"/>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34795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0322-AECA-FFC1-5EC7-C4B3D2C778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509F6-F5B0-68FD-F6CF-015D27615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5CE29-084D-ED99-165C-C11B3CBD8CEE}"/>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5" name="Footer Placeholder 4">
            <a:extLst>
              <a:ext uri="{FF2B5EF4-FFF2-40B4-BE49-F238E27FC236}">
                <a16:creationId xmlns:a16="http://schemas.microsoft.com/office/drawing/2014/main" id="{46BB35F1-E611-3670-AA81-6FAB1E672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C9EAD-11D2-7D8E-480E-21E4B66D13E1}"/>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362715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B524-0BAA-2FEB-9342-3B70A5DB5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BD1CDC-B6D9-6CD6-C871-5EF763F15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C9335-7697-C74B-F861-0BAA47F62FFB}"/>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5" name="Footer Placeholder 4">
            <a:extLst>
              <a:ext uri="{FF2B5EF4-FFF2-40B4-BE49-F238E27FC236}">
                <a16:creationId xmlns:a16="http://schemas.microsoft.com/office/drawing/2014/main" id="{D53B99CF-2803-5503-31E6-924306C79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DB784-CAFD-42EB-9F2B-F6E71197F6D7}"/>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1161343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BF38-4C36-7503-D7A4-610B7EBFD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78DA7-5959-BF41-112D-5A96EA1AE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2C7075-5114-FE36-D7F6-32C4DCD837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E061E3-A24B-19CE-3D25-F8B4503DB88B}"/>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6" name="Footer Placeholder 5">
            <a:extLst>
              <a:ext uri="{FF2B5EF4-FFF2-40B4-BE49-F238E27FC236}">
                <a16:creationId xmlns:a16="http://schemas.microsoft.com/office/drawing/2014/main" id="{0A25FD62-A9CF-6E5A-CCA6-27BFFD320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E3B45-0D1A-B0EB-A870-ABF7A7D35642}"/>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89002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EA93-1F7A-F4E9-D691-023EEA699A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A5B630-554D-F737-26AF-04F7440CA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A57CA-3266-738E-B1EE-C1ECA255B8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F0DE2D-7701-6E19-F397-D05D042CA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1EBF8-73EF-7244-7E84-0B416984F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2E34ED-AFC4-BBC8-FD9A-E5C38056BB96}"/>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8" name="Footer Placeholder 7">
            <a:extLst>
              <a:ext uri="{FF2B5EF4-FFF2-40B4-BE49-F238E27FC236}">
                <a16:creationId xmlns:a16="http://schemas.microsoft.com/office/drawing/2014/main" id="{4996D47E-5530-5E55-B70D-5F9DA5329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AD8562-CE8D-C4E6-0AD7-9A8B0FBE2CA3}"/>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233737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B06A-6078-7EC1-7F00-4C08442652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8B29D0-5830-9619-75D4-7448E061E29A}"/>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4" name="Footer Placeholder 3">
            <a:extLst>
              <a:ext uri="{FF2B5EF4-FFF2-40B4-BE49-F238E27FC236}">
                <a16:creationId xmlns:a16="http://schemas.microsoft.com/office/drawing/2014/main" id="{726E86C6-3F49-6369-1857-D6FE6A2E51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77F31A-70CC-B1BB-5CAC-02447E4B6257}"/>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272789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902EA-CCD5-3312-E0C9-1EFF2E3D025B}"/>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3" name="Footer Placeholder 2">
            <a:extLst>
              <a:ext uri="{FF2B5EF4-FFF2-40B4-BE49-F238E27FC236}">
                <a16:creationId xmlns:a16="http://schemas.microsoft.com/office/drawing/2014/main" id="{23AD3FF2-94B2-BCFF-48F4-7E2085011E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BBFAB5-1520-41D4-4A97-2768FB9655C0}"/>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546809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E617-9DC2-2FD1-9A36-F0D7F12AC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731914-7313-9181-50DB-C3E284B85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93887-D514-772E-4829-D812292B5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B33E-58F9-C6D9-9A27-9A2FC9E993AC}"/>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6" name="Footer Placeholder 5">
            <a:extLst>
              <a:ext uri="{FF2B5EF4-FFF2-40B4-BE49-F238E27FC236}">
                <a16:creationId xmlns:a16="http://schemas.microsoft.com/office/drawing/2014/main" id="{22DC7163-B4FC-D46E-BC40-918CB0064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D223A-DFEE-D94E-1B4C-5D40ED473C93}"/>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398108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DDC8-3789-527E-AEE7-B157CDF61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540E0-723D-A385-CBD7-727EE25E1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18A299-A771-0B75-15E6-E055612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C6176-1173-99B9-1AA5-558ADF15A7E8}"/>
              </a:ext>
            </a:extLst>
          </p:cNvPr>
          <p:cNvSpPr>
            <a:spLocks noGrp="1"/>
          </p:cNvSpPr>
          <p:nvPr>
            <p:ph type="dt" sz="half" idx="10"/>
          </p:nvPr>
        </p:nvSpPr>
        <p:spPr/>
        <p:txBody>
          <a:bodyPr/>
          <a:lstStyle/>
          <a:p>
            <a:fld id="{7FC5BDDE-A5AF-45D1-886F-409F509FF4D4}" type="datetimeFigureOut">
              <a:rPr lang="en-US" smtClean="0"/>
              <a:t>2/17/2023</a:t>
            </a:fld>
            <a:endParaRPr lang="en-US"/>
          </a:p>
        </p:txBody>
      </p:sp>
      <p:sp>
        <p:nvSpPr>
          <p:cNvPr id="6" name="Footer Placeholder 5">
            <a:extLst>
              <a:ext uri="{FF2B5EF4-FFF2-40B4-BE49-F238E27FC236}">
                <a16:creationId xmlns:a16="http://schemas.microsoft.com/office/drawing/2014/main" id="{BFBA2543-0F93-66EC-CCA0-290401E6A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DB533-D7D2-86F2-EA00-1214BF865B39}"/>
              </a:ext>
            </a:extLst>
          </p:cNvPr>
          <p:cNvSpPr>
            <a:spLocks noGrp="1"/>
          </p:cNvSpPr>
          <p:nvPr>
            <p:ph type="sldNum" sz="quarter" idx="12"/>
          </p:nvPr>
        </p:nvSpPr>
        <p:spPr/>
        <p:txBody>
          <a:bodyPr/>
          <a:lstStyle/>
          <a:p>
            <a:fld id="{2ACFC0DC-ED69-4297-81A0-BA143EC3F58A}" type="slidenum">
              <a:rPr lang="en-US" smtClean="0"/>
              <a:t>‹#›</a:t>
            </a:fld>
            <a:endParaRPr lang="en-US"/>
          </a:p>
        </p:txBody>
      </p:sp>
    </p:spTree>
    <p:extLst>
      <p:ext uri="{BB962C8B-B14F-4D97-AF65-F5344CB8AC3E}">
        <p14:creationId xmlns:p14="http://schemas.microsoft.com/office/powerpoint/2010/main" val="193576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EB0F2-C5F6-1D78-9E29-83CE5498C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891713-F561-5811-2651-01E05E382A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942F0-257A-79DE-7852-2EFAFAD9D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5BDDE-A5AF-45D1-886F-409F509FF4D4}" type="datetimeFigureOut">
              <a:rPr lang="en-US" smtClean="0"/>
              <a:t>2/17/2023</a:t>
            </a:fld>
            <a:endParaRPr lang="en-US"/>
          </a:p>
        </p:txBody>
      </p:sp>
      <p:sp>
        <p:nvSpPr>
          <p:cNvPr id="5" name="Footer Placeholder 4">
            <a:extLst>
              <a:ext uri="{FF2B5EF4-FFF2-40B4-BE49-F238E27FC236}">
                <a16:creationId xmlns:a16="http://schemas.microsoft.com/office/drawing/2014/main" id="{F3B879DD-6542-01AA-1827-9935D4DD5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DE380C-C39E-0810-62B1-5A0350B9A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FC0DC-ED69-4297-81A0-BA143EC3F58A}" type="slidenum">
              <a:rPr lang="en-US" smtClean="0"/>
              <a:t>‹#›</a:t>
            </a:fld>
            <a:endParaRPr lang="en-US"/>
          </a:p>
        </p:txBody>
      </p:sp>
    </p:spTree>
    <p:extLst>
      <p:ext uri="{BB962C8B-B14F-4D97-AF65-F5344CB8AC3E}">
        <p14:creationId xmlns:p14="http://schemas.microsoft.com/office/powerpoint/2010/main" val="233801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C3C9-C3F3-F322-AF21-337921422106}"/>
              </a:ext>
            </a:extLst>
          </p:cNvPr>
          <p:cNvSpPr>
            <a:spLocks noGrp="1"/>
          </p:cNvSpPr>
          <p:nvPr>
            <p:ph type="ctrTitle"/>
          </p:nvPr>
        </p:nvSpPr>
        <p:spPr/>
        <p:txBody>
          <a:bodyPr/>
          <a:lstStyle/>
          <a:p>
            <a:r>
              <a:rPr lang="en-US" dirty="0"/>
              <a:t>API 202 Section #4</a:t>
            </a:r>
          </a:p>
        </p:txBody>
      </p:sp>
      <p:sp>
        <p:nvSpPr>
          <p:cNvPr id="3" name="Subtitle 2">
            <a:extLst>
              <a:ext uri="{FF2B5EF4-FFF2-40B4-BE49-F238E27FC236}">
                <a16:creationId xmlns:a16="http://schemas.microsoft.com/office/drawing/2014/main" id="{002D4B9A-F486-1769-0493-0CDE0FFDC8FF}"/>
              </a:ext>
            </a:extLst>
          </p:cNvPr>
          <p:cNvSpPr>
            <a:spLocks noGrp="1"/>
          </p:cNvSpPr>
          <p:nvPr>
            <p:ph type="subTitle" idx="1"/>
          </p:nvPr>
        </p:nvSpPr>
        <p:spPr/>
        <p:txBody>
          <a:bodyPr/>
          <a:lstStyle/>
          <a:p>
            <a:r>
              <a:rPr lang="en-US" dirty="0"/>
              <a:t>TF: Kelsey Pukelis</a:t>
            </a:r>
          </a:p>
          <a:p>
            <a:r>
              <a:rPr lang="en-US" dirty="0"/>
              <a:t>2023-02-17</a:t>
            </a:r>
          </a:p>
        </p:txBody>
      </p:sp>
    </p:spTree>
    <p:extLst>
      <p:ext uri="{BB962C8B-B14F-4D97-AF65-F5344CB8AC3E}">
        <p14:creationId xmlns:p14="http://schemas.microsoft.com/office/powerpoint/2010/main" val="98036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6D7-CF4A-0AC4-2DFA-57612E77B8C0}"/>
              </a:ext>
            </a:extLst>
          </p:cNvPr>
          <p:cNvSpPr>
            <a:spLocks noGrp="1"/>
          </p:cNvSpPr>
          <p:nvPr>
            <p:ph type="title"/>
          </p:nvPr>
        </p:nvSpPr>
        <p:spPr/>
        <p:txBody>
          <a:bodyPr/>
          <a:lstStyle/>
          <a:p>
            <a:r>
              <a:rPr lang="en-US" dirty="0"/>
              <a:t>Experiment topics</a:t>
            </a:r>
          </a:p>
        </p:txBody>
      </p:sp>
      <p:sp>
        <p:nvSpPr>
          <p:cNvPr id="3" name="Content Placeholder 2">
            <a:extLst>
              <a:ext uri="{FF2B5EF4-FFF2-40B4-BE49-F238E27FC236}">
                <a16:creationId xmlns:a16="http://schemas.microsoft.com/office/drawing/2014/main" id="{9B1E4589-A8D8-5F38-82E1-D79770AA3D49}"/>
              </a:ext>
            </a:extLst>
          </p:cNvPr>
          <p:cNvSpPr>
            <a:spLocks noGrp="1"/>
          </p:cNvSpPr>
          <p:nvPr>
            <p:ph idx="1"/>
          </p:nvPr>
        </p:nvSpPr>
        <p:spPr/>
        <p:txBody>
          <a:bodyPr>
            <a:normAutofit/>
          </a:bodyPr>
          <a:lstStyle/>
          <a:p>
            <a:pPr marL="514350" indent="-514350">
              <a:buFont typeface="+mj-lt"/>
              <a:buAutoNum type="arabicPeriod"/>
            </a:pPr>
            <a:r>
              <a:rPr lang="en-US" sz="4000" dirty="0"/>
              <a:t>Non-compliance</a:t>
            </a:r>
          </a:p>
          <a:p>
            <a:pPr marL="514350" indent="-514350">
              <a:buFont typeface="+mj-lt"/>
              <a:buAutoNum type="arabicPeriod"/>
            </a:pPr>
            <a:endParaRPr lang="en-US" sz="4000" dirty="0"/>
          </a:p>
          <a:p>
            <a:pPr marL="514350" indent="-514350">
              <a:buFont typeface="+mj-lt"/>
              <a:buAutoNum type="arabicPeriod"/>
            </a:pPr>
            <a:r>
              <a:rPr lang="en-US" sz="4000" dirty="0"/>
              <a:t>Spillovers</a:t>
            </a:r>
          </a:p>
          <a:p>
            <a:pPr marL="514350" indent="-514350">
              <a:buFont typeface="+mj-lt"/>
              <a:buAutoNum type="arabicPeriod"/>
            </a:pPr>
            <a:endParaRPr lang="en-US" sz="4000" dirty="0"/>
          </a:p>
          <a:p>
            <a:pPr marL="514350" indent="-514350">
              <a:buFont typeface="+mj-lt"/>
              <a:buAutoNum type="arabicPeriod"/>
            </a:pPr>
            <a:r>
              <a:rPr lang="en-US" sz="4000" dirty="0"/>
              <a:t>Attrition</a:t>
            </a:r>
          </a:p>
        </p:txBody>
      </p:sp>
    </p:spTree>
    <p:extLst>
      <p:ext uri="{BB962C8B-B14F-4D97-AF65-F5344CB8AC3E}">
        <p14:creationId xmlns:p14="http://schemas.microsoft.com/office/powerpoint/2010/main" val="236312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E2EA-4E30-FD4B-C17A-6AE8B363DFDF}"/>
              </a:ext>
            </a:extLst>
          </p:cNvPr>
          <p:cNvSpPr>
            <a:spLocks noGrp="1"/>
          </p:cNvSpPr>
          <p:nvPr>
            <p:ph type="title"/>
          </p:nvPr>
        </p:nvSpPr>
        <p:spPr/>
        <p:txBody>
          <a:bodyPr/>
          <a:lstStyle/>
          <a:p>
            <a:r>
              <a:rPr lang="en-US" dirty="0"/>
              <a:t>Non-compliance</a:t>
            </a:r>
          </a:p>
        </p:txBody>
      </p:sp>
      <p:sp>
        <p:nvSpPr>
          <p:cNvPr id="3" name="Text Placeholder 2">
            <a:extLst>
              <a:ext uri="{FF2B5EF4-FFF2-40B4-BE49-F238E27FC236}">
                <a16:creationId xmlns:a16="http://schemas.microsoft.com/office/drawing/2014/main" id="{FB338D92-4B0B-CC1F-1FCD-2269D0C3A0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2259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94B7-0CFC-49FA-B07F-9F68876EBF19}"/>
              </a:ext>
            </a:extLst>
          </p:cNvPr>
          <p:cNvSpPr>
            <a:spLocks noGrp="1"/>
          </p:cNvSpPr>
          <p:nvPr>
            <p:ph type="title"/>
          </p:nvPr>
        </p:nvSpPr>
        <p:spPr>
          <a:xfrm>
            <a:off x="881743" y="80117"/>
            <a:ext cx="10515600" cy="1325563"/>
          </a:xfrm>
        </p:spPr>
        <p:txBody>
          <a:bodyPr/>
          <a:lstStyle/>
          <a:p>
            <a:r>
              <a:rPr lang="en-US" dirty="0"/>
              <a:t>What is compliance?</a:t>
            </a:r>
          </a:p>
        </p:txBody>
      </p:sp>
      <p:graphicFrame>
        <p:nvGraphicFramePr>
          <p:cNvPr id="4" name="Table 4">
            <a:extLst>
              <a:ext uri="{FF2B5EF4-FFF2-40B4-BE49-F238E27FC236}">
                <a16:creationId xmlns:a16="http://schemas.microsoft.com/office/drawing/2014/main" id="{0423C0B7-E81F-295F-E047-326381F975C7}"/>
              </a:ext>
            </a:extLst>
          </p:cNvPr>
          <p:cNvGraphicFramePr>
            <a:graphicFrameLocks noGrp="1"/>
          </p:cNvGraphicFramePr>
          <p:nvPr>
            <p:ph idx="1"/>
            <p:extLst>
              <p:ext uri="{D42A27DB-BD31-4B8C-83A1-F6EECF244321}">
                <p14:modId xmlns:p14="http://schemas.microsoft.com/office/powerpoint/2010/main" val="2729238737"/>
              </p:ext>
            </p:extLst>
          </p:nvPr>
        </p:nvGraphicFramePr>
        <p:xfrm>
          <a:off x="794657" y="1334779"/>
          <a:ext cx="10515596" cy="4572000"/>
        </p:xfrm>
        <a:graphic>
          <a:graphicData uri="http://schemas.openxmlformats.org/drawingml/2006/table">
            <a:tbl>
              <a:tblPr firstRow="1" bandRow="1">
                <a:tableStyleId>{69CF1AB2-1976-4502-BF36-3FF5EA218861}</a:tableStyleId>
              </a:tblPr>
              <a:tblGrid>
                <a:gridCol w="1307275">
                  <a:extLst>
                    <a:ext uri="{9D8B030D-6E8A-4147-A177-3AD203B41FA5}">
                      <a16:colId xmlns:a16="http://schemas.microsoft.com/office/drawing/2014/main" val="3835799896"/>
                    </a:ext>
                  </a:extLst>
                </a:gridCol>
                <a:gridCol w="3000499">
                  <a:extLst>
                    <a:ext uri="{9D8B030D-6E8A-4147-A177-3AD203B41FA5}">
                      <a16:colId xmlns:a16="http://schemas.microsoft.com/office/drawing/2014/main" val="120720530"/>
                    </a:ext>
                  </a:extLst>
                </a:gridCol>
                <a:gridCol w="2929247">
                  <a:extLst>
                    <a:ext uri="{9D8B030D-6E8A-4147-A177-3AD203B41FA5}">
                      <a16:colId xmlns:a16="http://schemas.microsoft.com/office/drawing/2014/main" val="3374945900"/>
                    </a:ext>
                  </a:extLst>
                </a:gridCol>
                <a:gridCol w="3278575">
                  <a:extLst>
                    <a:ext uri="{9D8B030D-6E8A-4147-A177-3AD203B41FA5}">
                      <a16:colId xmlns:a16="http://schemas.microsoft.com/office/drawing/2014/main" val="3306550415"/>
                    </a:ext>
                  </a:extLst>
                </a:gridCol>
              </a:tblGrid>
              <a:tr h="0">
                <a:tc>
                  <a:txBody>
                    <a:bodyPr/>
                    <a:lstStyle/>
                    <a:p>
                      <a:endParaRPr lang="en-US" dirty="0"/>
                    </a:p>
                  </a:txBody>
                  <a:tcPr/>
                </a:tc>
                <a:tc gridSpan="3">
                  <a:txBody>
                    <a:bodyPr/>
                    <a:lstStyle/>
                    <a:p>
                      <a:pPr algn="ctr"/>
                      <a:r>
                        <a:rPr lang="en-US" dirty="0"/>
                        <a:t>Actual Participation (possibly non-random)</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10119101"/>
                  </a:ext>
                </a:extLst>
              </a:tr>
              <a:tr h="1828800">
                <a:tc rowSpan="3">
                  <a:txBody>
                    <a:bodyPr/>
                    <a:lstStyle/>
                    <a:p>
                      <a:pPr algn="ctr"/>
                      <a:r>
                        <a:rPr lang="en-US" b="1" dirty="0"/>
                        <a:t>Random Assignment</a:t>
                      </a:r>
                    </a:p>
                  </a:txBody>
                  <a:tcPr anchor="ctr"/>
                </a:tc>
                <a:tc>
                  <a:txBody>
                    <a:bodyPr/>
                    <a:lstStyle/>
                    <a:p>
                      <a:endParaRPr lang="en-US" sz="2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2400" dirty="0"/>
                        <a:t>Actually participates in </a:t>
                      </a:r>
                      <a:r>
                        <a:rPr lang="en-US" sz="2400" u="sng" dirty="0"/>
                        <a:t>control</a:t>
                      </a:r>
                      <a:r>
                        <a:rPr lang="en-US" sz="2400" dirty="0"/>
                        <a:t> group </a:t>
                      </a:r>
                      <a:r>
                        <a:rPr lang="en-US" sz="2400" dirty="0">
                          <a:solidFill>
                            <a:schemeClr val="bg1">
                              <a:lumMod val="50000"/>
                            </a:schemeClr>
                          </a:solidFill>
                        </a:rPr>
                        <a:t>(e.g. participates in a regular class)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Actually participates in </a:t>
                      </a:r>
                      <a:r>
                        <a:rPr lang="en-US" sz="2400" u="sng" dirty="0"/>
                        <a:t>treatment</a:t>
                      </a:r>
                      <a:r>
                        <a:rPr lang="en-US" sz="2400" dirty="0"/>
                        <a:t> group </a:t>
                      </a:r>
                      <a:r>
                        <a:rPr lang="en-US" sz="2400" dirty="0">
                          <a:solidFill>
                            <a:schemeClr val="bg1">
                              <a:lumMod val="50000"/>
                            </a:schemeClr>
                          </a:solidFill>
                        </a:rPr>
                        <a:t>(e.g. participates in a regular class)</a:t>
                      </a:r>
                      <a:endParaRPr lang="en-US" sz="2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4546196"/>
                  </a:ext>
                </a:extLst>
              </a:tr>
              <a:tr h="0">
                <a:tc vMerge="1">
                  <a:txBody>
                    <a:bodyPr/>
                    <a:lstStyle/>
                    <a:p>
                      <a:r>
                        <a:rPr lang="en-US" dirty="0"/>
                        <a:t>Assignment</a:t>
                      </a:r>
                    </a:p>
                  </a:txBody>
                  <a:tcPr/>
                </a:tc>
                <a:tc>
                  <a:txBody>
                    <a:bodyPr/>
                    <a:lstStyle/>
                    <a:p>
                      <a:r>
                        <a:rPr lang="en-US" sz="2400" dirty="0"/>
                        <a:t>Assigned to </a:t>
                      </a:r>
                      <a:r>
                        <a:rPr lang="en-US" sz="2400" u="sng" dirty="0"/>
                        <a:t>control</a:t>
                      </a:r>
                      <a:r>
                        <a:rPr lang="en-US" sz="2400" dirty="0"/>
                        <a:t> group </a:t>
                      </a:r>
                      <a:r>
                        <a:rPr lang="en-US" sz="2400" dirty="0">
                          <a:solidFill>
                            <a:schemeClr val="bg1">
                              <a:lumMod val="50000"/>
                            </a:schemeClr>
                          </a:solidFill>
                        </a:rPr>
                        <a:t>(e.g. assigned to regular class)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400" dirty="0"/>
                        <a:t>Compliance </a:t>
                      </a:r>
                    </a:p>
                    <a:p>
                      <a:r>
                        <a:rPr lang="en-US" sz="2400" dirty="0"/>
                        <a:t>(“non-participants”)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2400" dirty="0"/>
                        <a:t>Non-compliance (“crossovers”)</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27182217"/>
                  </a:ext>
                </a:extLst>
              </a:tr>
              <a:tr h="0">
                <a:tc vMerge="1">
                  <a:txBody>
                    <a:bodyPr/>
                    <a:lstStyle/>
                    <a:p>
                      <a:endParaRPr lang="en-US" dirty="0"/>
                    </a:p>
                  </a:txBody>
                  <a:tcPr/>
                </a:tc>
                <a:tc>
                  <a:txBody>
                    <a:bodyPr/>
                    <a:lstStyle/>
                    <a:p>
                      <a:r>
                        <a:rPr lang="en-US" sz="2400" dirty="0"/>
                        <a:t>Assigned to </a:t>
                      </a:r>
                      <a:r>
                        <a:rPr lang="en-US" sz="2400" u="sng" dirty="0"/>
                        <a:t>treatment</a:t>
                      </a:r>
                      <a:r>
                        <a:rPr lang="en-US" sz="2400" dirty="0"/>
                        <a:t> group </a:t>
                      </a:r>
                      <a:r>
                        <a:rPr lang="en-US" sz="2400" dirty="0">
                          <a:solidFill>
                            <a:schemeClr val="bg1">
                              <a:lumMod val="50000"/>
                            </a:schemeClr>
                          </a:solidFill>
                        </a:rPr>
                        <a:t>(e.g. assigned to small class)</a:t>
                      </a:r>
                    </a:p>
                  </a:txBody>
                  <a:tcPr>
                    <a:lnR w="12700" cap="flat" cmpd="sng" algn="ctr">
                      <a:solidFill>
                        <a:schemeClr val="tx1"/>
                      </a:solidFill>
                      <a:prstDash val="solid"/>
                      <a:round/>
                      <a:headEnd type="none" w="med" len="med"/>
                      <a:tailEnd type="none" w="med" len="med"/>
                    </a:lnR>
                  </a:tcPr>
                </a:tc>
                <a:tc>
                  <a:txBody>
                    <a:bodyPr/>
                    <a:lstStyle/>
                    <a:p>
                      <a:r>
                        <a:rPr lang="en-US" sz="2400" dirty="0"/>
                        <a:t>Non-compliance </a:t>
                      </a:r>
                    </a:p>
                    <a:p>
                      <a:r>
                        <a:rPr lang="en-US" sz="2400" dirty="0"/>
                        <a:t>(“no-shows”)</a:t>
                      </a:r>
                    </a:p>
                  </a:txBody>
                  <a:tcPr>
                    <a:lnL w="12700" cap="flat" cmpd="sng" algn="ctr">
                      <a:solidFill>
                        <a:schemeClr val="tx1"/>
                      </a:solidFill>
                      <a:prstDash val="solid"/>
                      <a:round/>
                      <a:headEnd type="none" w="med" len="med"/>
                      <a:tailEnd type="none" w="med" len="med"/>
                    </a:lnL>
                  </a:tcPr>
                </a:tc>
                <a:tc>
                  <a:txBody>
                    <a:bodyPr/>
                    <a:lstStyle/>
                    <a:p>
                      <a:r>
                        <a:rPr lang="en-US" sz="2400" dirty="0"/>
                        <a:t>Compliance</a:t>
                      </a:r>
                    </a:p>
                    <a:p>
                      <a:r>
                        <a:rPr lang="en-US" sz="2400" dirty="0"/>
                        <a:t>(“participants”)</a:t>
                      </a:r>
                    </a:p>
                  </a:txBody>
                  <a:tcPr/>
                </a:tc>
                <a:extLst>
                  <a:ext uri="{0D108BD9-81ED-4DB2-BD59-A6C34878D82A}">
                    <a16:rowId xmlns:a16="http://schemas.microsoft.com/office/drawing/2014/main" val="2854001755"/>
                  </a:ext>
                </a:extLst>
              </a:tr>
            </a:tbl>
          </a:graphicData>
        </a:graphic>
      </p:graphicFrame>
      <p:sp>
        <p:nvSpPr>
          <p:cNvPr id="3" name="TextBox 2">
            <a:extLst>
              <a:ext uri="{FF2B5EF4-FFF2-40B4-BE49-F238E27FC236}">
                <a16:creationId xmlns:a16="http://schemas.microsoft.com/office/drawing/2014/main" id="{19A5B91A-8699-D694-4E98-457257121425}"/>
              </a:ext>
            </a:extLst>
          </p:cNvPr>
          <p:cNvSpPr txBox="1"/>
          <p:nvPr/>
        </p:nvSpPr>
        <p:spPr>
          <a:xfrm>
            <a:off x="881743" y="6092042"/>
            <a:ext cx="10428510" cy="369332"/>
          </a:xfrm>
          <a:prstGeom prst="rect">
            <a:avLst/>
          </a:prstGeom>
          <a:noFill/>
        </p:spPr>
        <p:txBody>
          <a:bodyPr wrap="square" rtlCol="0">
            <a:spAutoFit/>
          </a:bodyPr>
          <a:lstStyle/>
          <a:p>
            <a:r>
              <a:rPr lang="en-US" dirty="0"/>
              <a:t>Note: The structure from this table is different from the lecture notes table!</a:t>
            </a:r>
          </a:p>
        </p:txBody>
      </p:sp>
    </p:spTree>
    <p:extLst>
      <p:ext uri="{BB962C8B-B14F-4D97-AF65-F5344CB8AC3E}">
        <p14:creationId xmlns:p14="http://schemas.microsoft.com/office/powerpoint/2010/main" val="155698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4D1D-B308-624D-7710-DD135EDE16EA}"/>
              </a:ext>
            </a:extLst>
          </p:cNvPr>
          <p:cNvSpPr>
            <a:spLocks noGrp="1"/>
          </p:cNvSpPr>
          <p:nvPr>
            <p:ph type="title"/>
          </p:nvPr>
        </p:nvSpPr>
        <p:spPr/>
        <p:txBody>
          <a:bodyPr/>
          <a:lstStyle/>
          <a:p>
            <a:r>
              <a:rPr lang="en-US" dirty="0"/>
              <a:t>Why might non-compliance occur? </a:t>
            </a:r>
          </a:p>
        </p:txBody>
      </p:sp>
      <p:sp>
        <p:nvSpPr>
          <p:cNvPr id="3" name="Content Placeholder 2">
            <a:extLst>
              <a:ext uri="{FF2B5EF4-FFF2-40B4-BE49-F238E27FC236}">
                <a16:creationId xmlns:a16="http://schemas.microsoft.com/office/drawing/2014/main" id="{1B6AF18C-AD93-58FF-82A6-36CE0D59EBCF}"/>
              </a:ext>
            </a:extLst>
          </p:cNvPr>
          <p:cNvSpPr>
            <a:spLocks noGrp="1"/>
          </p:cNvSpPr>
          <p:nvPr>
            <p:ph idx="1"/>
          </p:nvPr>
        </p:nvSpPr>
        <p:spPr/>
        <p:txBody>
          <a:bodyPr>
            <a:normAutofit lnSpcReduction="10000"/>
          </a:bodyPr>
          <a:lstStyle/>
          <a:p>
            <a:pPr algn="l"/>
            <a:r>
              <a:rPr lang="en-US" b="0" i="0" u="none" strike="noStrike" baseline="0" dirty="0">
                <a:solidFill>
                  <a:srgbClr val="000000"/>
                </a:solidFill>
                <a:latin typeface="CenturyGothic"/>
              </a:rPr>
              <a:t>Non-compliance could arise if factors </a:t>
            </a:r>
            <a:r>
              <a:rPr lang="en-US" b="1" i="0" u="none" strike="noStrike" baseline="0" dirty="0">
                <a:solidFill>
                  <a:srgbClr val="E45925"/>
                </a:solidFill>
                <a:latin typeface="CenturyGothic-Bold"/>
              </a:rPr>
              <a:t>other than random assignment </a:t>
            </a:r>
            <a:r>
              <a:rPr lang="en-US" b="0" i="0" u="none" strike="noStrike" baseline="0" dirty="0">
                <a:solidFill>
                  <a:srgbClr val="000000"/>
                </a:solidFill>
                <a:latin typeface="CenturyGothic"/>
              </a:rPr>
              <a:t>influence program allocation</a:t>
            </a:r>
          </a:p>
          <a:p>
            <a:endParaRPr lang="en-US" b="0" i="0" u="none" strike="noStrike" baseline="0" dirty="0">
              <a:solidFill>
                <a:srgbClr val="000000"/>
              </a:solidFill>
              <a:latin typeface="CenturyGothic"/>
            </a:endParaRPr>
          </a:p>
          <a:p>
            <a:r>
              <a:rPr lang="en-US" b="0" i="0" u="none" strike="noStrike" baseline="0" dirty="0">
                <a:solidFill>
                  <a:srgbClr val="000000"/>
                </a:solidFill>
                <a:latin typeface="CenturyGothic"/>
              </a:rPr>
              <a:t>Can be due to project </a:t>
            </a:r>
            <a:r>
              <a:rPr lang="en-US" b="1" i="0" u="none" strike="noStrike" baseline="0" dirty="0">
                <a:solidFill>
                  <a:srgbClr val="E45925"/>
                </a:solidFill>
                <a:latin typeface="CenturyGothic-Bold"/>
              </a:rPr>
              <a:t>implementers </a:t>
            </a:r>
            <a:r>
              <a:rPr lang="en-US" b="0" i="0" u="none" strike="noStrike" baseline="0" dirty="0">
                <a:solidFill>
                  <a:srgbClr val="000000"/>
                </a:solidFill>
                <a:latin typeface="CenturyGothic"/>
              </a:rPr>
              <a:t>or to </a:t>
            </a:r>
            <a:r>
              <a:rPr lang="en-US" b="1" i="0" u="none" strike="noStrike" baseline="0" dirty="0">
                <a:solidFill>
                  <a:srgbClr val="E45925"/>
                </a:solidFill>
                <a:latin typeface="CenturyGothic-Bold"/>
              </a:rPr>
              <a:t>participants </a:t>
            </a:r>
            <a:r>
              <a:rPr lang="en-US" b="0" i="0" u="none" strike="noStrike" baseline="0" dirty="0">
                <a:solidFill>
                  <a:srgbClr val="000000"/>
                </a:solidFill>
                <a:latin typeface="CenturyGothic"/>
              </a:rPr>
              <a:t>themselves</a:t>
            </a:r>
          </a:p>
          <a:p>
            <a:pPr algn="l"/>
            <a:endParaRPr lang="en-US" sz="4000" dirty="0"/>
          </a:p>
          <a:p>
            <a:r>
              <a:rPr lang="en-US" dirty="0">
                <a:solidFill>
                  <a:srgbClr val="000000"/>
                </a:solidFill>
                <a:latin typeface="CenturyGothic"/>
              </a:rPr>
              <a:t>Why does this matter? </a:t>
            </a:r>
          </a:p>
          <a:p>
            <a:pPr lvl="1"/>
            <a:r>
              <a:rPr lang="en-US" dirty="0">
                <a:solidFill>
                  <a:srgbClr val="000000"/>
                </a:solidFill>
                <a:latin typeface="CenturyGothic"/>
              </a:rPr>
              <a:t>Non-compliance </a:t>
            </a:r>
            <a:r>
              <a:rPr lang="en-US" b="1" dirty="0">
                <a:solidFill>
                  <a:srgbClr val="E45925"/>
                </a:solidFill>
                <a:latin typeface="CenturyGothic-Bold"/>
              </a:rPr>
              <a:t>“</a:t>
            </a:r>
            <a:r>
              <a:rPr lang="en-US" b="1" i="0" u="none" strike="noStrike" baseline="0" dirty="0">
                <a:solidFill>
                  <a:srgbClr val="E45925"/>
                </a:solidFill>
                <a:latin typeface="CenturyGothic-Bold"/>
              </a:rPr>
              <a:t>messes with randomness”</a:t>
            </a:r>
            <a:r>
              <a:rPr lang="en-US" dirty="0">
                <a:solidFill>
                  <a:srgbClr val="000000"/>
                </a:solidFill>
                <a:latin typeface="CenturyGothic"/>
              </a:rPr>
              <a:t>, which is the whole reason we ran the experiment in the first place!!</a:t>
            </a:r>
          </a:p>
          <a:p>
            <a:pPr lvl="1"/>
            <a:r>
              <a:rPr lang="en-US" dirty="0">
                <a:solidFill>
                  <a:srgbClr val="000000"/>
                </a:solidFill>
                <a:latin typeface="CenturyGothic"/>
              </a:rPr>
              <a:t>If we don’t analyze the data properly, we are back to the same issues as before!!! (e.g. omitted variable bias)</a:t>
            </a:r>
            <a:endParaRPr lang="en-US" dirty="0"/>
          </a:p>
        </p:txBody>
      </p:sp>
    </p:spTree>
    <p:extLst>
      <p:ext uri="{BB962C8B-B14F-4D97-AF65-F5344CB8AC3E}">
        <p14:creationId xmlns:p14="http://schemas.microsoft.com/office/powerpoint/2010/main" val="4157383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97D0-9EA5-03C6-1F77-2269EE360EDF}"/>
              </a:ext>
            </a:extLst>
          </p:cNvPr>
          <p:cNvSpPr>
            <a:spLocks noGrp="1"/>
          </p:cNvSpPr>
          <p:nvPr>
            <p:ph type="title"/>
          </p:nvPr>
        </p:nvSpPr>
        <p:spPr/>
        <p:txBody>
          <a:bodyPr/>
          <a:lstStyle/>
          <a:p>
            <a:r>
              <a:rPr lang="en-US" dirty="0"/>
              <a:t>How could OVB reappear?</a:t>
            </a:r>
          </a:p>
        </p:txBody>
      </p:sp>
      <p:sp>
        <p:nvSpPr>
          <p:cNvPr id="3" name="Content Placeholder 2">
            <a:extLst>
              <a:ext uri="{FF2B5EF4-FFF2-40B4-BE49-F238E27FC236}">
                <a16:creationId xmlns:a16="http://schemas.microsoft.com/office/drawing/2014/main" id="{876D6DAA-5E49-2248-8C95-9EC1D4A8594B}"/>
              </a:ext>
            </a:extLst>
          </p:cNvPr>
          <p:cNvSpPr>
            <a:spLocks noGrp="1"/>
          </p:cNvSpPr>
          <p:nvPr>
            <p:ph idx="1"/>
          </p:nvPr>
        </p:nvSpPr>
        <p:spPr/>
        <p:txBody>
          <a:bodyPr>
            <a:normAutofit fontScale="92500" lnSpcReduction="10000"/>
          </a:bodyPr>
          <a:lstStyle/>
          <a:p>
            <a:r>
              <a:rPr lang="en-US" dirty="0"/>
              <a:t>Say we ran the Tennessee STAR experiment, randomly assigning class size and studying effects on students’ test scores.</a:t>
            </a:r>
          </a:p>
          <a:p>
            <a:endParaRPr lang="en-US" dirty="0"/>
          </a:p>
          <a:p>
            <a:r>
              <a:rPr lang="en-US" dirty="0"/>
              <a:t>Suppose some students </a:t>
            </a:r>
            <a:r>
              <a:rPr lang="en-US" u="sng" dirty="0"/>
              <a:t>assigned to regular classes switch into small classes</a:t>
            </a:r>
            <a:r>
              <a:rPr lang="en-US" dirty="0"/>
              <a:t> because their involved parents make calls to the school principal to get them switched. </a:t>
            </a:r>
          </a:p>
          <a:p>
            <a:endParaRPr lang="en-US" dirty="0"/>
          </a:p>
          <a:p>
            <a:r>
              <a:rPr lang="en-US" dirty="0"/>
              <a:t>Say we go on to analyze the experiment comparing students who are </a:t>
            </a:r>
            <a:r>
              <a:rPr lang="en-US" i="1" u="sng" dirty="0"/>
              <a:t>actually</a:t>
            </a:r>
            <a:r>
              <a:rPr lang="en-US" dirty="0"/>
              <a:t> in small classes to those </a:t>
            </a:r>
            <a:r>
              <a:rPr lang="en-US" i="1" u="sng" dirty="0"/>
              <a:t>actually</a:t>
            </a:r>
            <a:r>
              <a:rPr lang="en-US" dirty="0"/>
              <a:t> in regular classes.</a:t>
            </a:r>
          </a:p>
          <a:p>
            <a:endParaRPr lang="en-US" dirty="0"/>
          </a:p>
          <a:p>
            <a:r>
              <a:rPr lang="en-US" b="1" i="1" dirty="0"/>
              <a:t>How does this reintroduce omitted variable bias?</a:t>
            </a:r>
          </a:p>
        </p:txBody>
      </p:sp>
    </p:spTree>
    <p:extLst>
      <p:ext uri="{BB962C8B-B14F-4D97-AF65-F5344CB8AC3E}">
        <p14:creationId xmlns:p14="http://schemas.microsoft.com/office/powerpoint/2010/main" val="177423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97D0-9EA5-03C6-1F77-2269EE360EDF}"/>
              </a:ext>
            </a:extLst>
          </p:cNvPr>
          <p:cNvSpPr>
            <a:spLocks noGrp="1"/>
          </p:cNvSpPr>
          <p:nvPr>
            <p:ph type="title"/>
          </p:nvPr>
        </p:nvSpPr>
        <p:spPr/>
        <p:txBody>
          <a:bodyPr/>
          <a:lstStyle/>
          <a:p>
            <a:r>
              <a:rPr lang="en-US" dirty="0"/>
              <a:t>How could OVB reappear?</a:t>
            </a:r>
          </a:p>
        </p:txBody>
      </p:sp>
      <p:sp>
        <p:nvSpPr>
          <p:cNvPr id="3" name="Content Placeholder 2">
            <a:extLst>
              <a:ext uri="{FF2B5EF4-FFF2-40B4-BE49-F238E27FC236}">
                <a16:creationId xmlns:a16="http://schemas.microsoft.com/office/drawing/2014/main" id="{876D6DAA-5E49-2248-8C95-9EC1D4A8594B}"/>
              </a:ext>
            </a:extLst>
          </p:cNvPr>
          <p:cNvSpPr>
            <a:spLocks noGrp="1"/>
          </p:cNvSpPr>
          <p:nvPr>
            <p:ph idx="1"/>
          </p:nvPr>
        </p:nvSpPr>
        <p:spPr/>
        <p:txBody>
          <a:bodyPr>
            <a:normAutofit/>
          </a:bodyPr>
          <a:lstStyle/>
          <a:p>
            <a:r>
              <a:rPr lang="en-US" b="1" i="1" dirty="0"/>
              <a:t>How does this reintroduce omitted variable bias?</a:t>
            </a:r>
          </a:p>
          <a:p>
            <a:r>
              <a:rPr lang="en-US" dirty="0">
                <a:solidFill>
                  <a:schemeClr val="accent1">
                    <a:lumMod val="75000"/>
                  </a:schemeClr>
                </a:solidFill>
              </a:rPr>
              <a:t>If we analyze the experiment comparing students who are </a:t>
            </a:r>
            <a:r>
              <a:rPr lang="en-US" i="1" u="sng" dirty="0">
                <a:solidFill>
                  <a:schemeClr val="accent1">
                    <a:lumMod val="75000"/>
                  </a:schemeClr>
                </a:solidFill>
              </a:rPr>
              <a:t>actually</a:t>
            </a:r>
            <a:r>
              <a:rPr lang="en-US" dirty="0">
                <a:solidFill>
                  <a:schemeClr val="accent1">
                    <a:lumMod val="75000"/>
                  </a:schemeClr>
                </a:solidFill>
              </a:rPr>
              <a:t> in small classes to those </a:t>
            </a:r>
            <a:r>
              <a:rPr lang="en-US" i="1" u="sng" dirty="0">
                <a:solidFill>
                  <a:schemeClr val="accent1">
                    <a:lumMod val="75000"/>
                  </a:schemeClr>
                </a:solidFill>
              </a:rPr>
              <a:t>actually</a:t>
            </a:r>
            <a:r>
              <a:rPr lang="en-US" dirty="0">
                <a:solidFill>
                  <a:schemeClr val="accent1">
                    <a:lumMod val="75000"/>
                  </a:schemeClr>
                </a:solidFill>
              </a:rPr>
              <a:t> in regular classes, then we are reintroducing an omitted variable (parental involvement or parental income) back into our analysis, which is likely to bias our results. </a:t>
            </a:r>
          </a:p>
          <a:p>
            <a:r>
              <a:rPr lang="en-US" dirty="0">
                <a:solidFill>
                  <a:schemeClr val="accent1">
                    <a:lumMod val="75000"/>
                  </a:schemeClr>
                </a:solidFill>
              </a:rPr>
              <a:t>(See section recording for a walk-through of signing the bias in this case.)</a:t>
            </a:r>
          </a:p>
        </p:txBody>
      </p:sp>
    </p:spTree>
    <p:extLst>
      <p:ext uri="{BB962C8B-B14F-4D97-AF65-F5344CB8AC3E}">
        <p14:creationId xmlns:p14="http://schemas.microsoft.com/office/powerpoint/2010/main" val="318986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250B-EBB9-FB6E-1DEF-B1F29632F8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0AD51F-93D1-2EA1-F659-D266C8EFF62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7DB6FBE-492A-E982-BC6A-138B3AB49FD7}"/>
              </a:ext>
            </a:extLst>
          </p:cNvPr>
          <p:cNvPicPr>
            <a:picLocks noChangeAspect="1"/>
          </p:cNvPicPr>
          <p:nvPr/>
        </p:nvPicPr>
        <p:blipFill>
          <a:blip r:embed="rId2"/>
          <a:stretch>
            <a:fillRect/>
          </a:stretch>
        </p:blipFill>
        <p:spPr>
          <a:xfrm>
            <a:off x="3282" y="11134"/>
            <a:ext cx="12185436" cy="6835732"/>
          </a:xfrm>
          <a:prstGeom prst="rect">
            <a:avLst/>
          </a:prstGeom>
        </p:spPr>
      </p:pic>
    </p:spTree>
    <p:extLst>
      <p:ext uri="{BB962C8B-B14F-4D97-AF65-F5344CB8AC3E}">
        <p14:creationId xmlns:p14="http://schemas.microsoft.com/office/powerpoint/2010/main" val="2676639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627B-02C7-9217-ED97-6700F6F464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091017-1C1E-BD59-7D11-3C492C4C275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84BBCBB-7D37-33A9-9908-D52CA90B2338}"/>
              </a:ext>
            </a:extLst>
          </p:cNvPr>
          <p:cNvPicPr>
            <a:picLocks noChangeAspect="1"/>
          </p:cNvPicPr>
          <p:nvPr/>
        </p:nvPicPr>
        <p:blipFill>
          <a:blip r:embed="rId2"/>
          <a:stretch>
            <a:fillRect/>
          </a:stretch>
        </p:blipFill>
        <p:spPr>
          <a:xfrm>
            <a:off x="3282" y="26375"/>
            <a:ext cx="12185436" cy="6805250"/>
          </a:xfrm>
          <a:prstGeom prst="rect">
            <a:avLst/>
          </a:prstGeom>
        </p:spPr>
      </p:pic>
    </p:spTree>
    <p:extLst>
      <p:ext uri="{BB962C8B-B14F-4D97-AF65-F5344CB8AC3E}">
        <p14:creationId xmlns:p14="http://schemas.microsoft.com/office/powerpoint/2010/main" val="351786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BA9E-AAA7-E421-DECE-3731117EC3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7D2505-E117-9584-9911-083EFC2E832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2732AF1-A534-6238-7176-51664047360B}"/>
              </a:ext>
            </a:extLst>
          </p:cNvPr>
          <p:cNvPicPr>
            <a:picLocks noChangeAspect="1"/>
          </p:cNvPicPr>
          <p:nvPr/>
        </p:nvPicPr>
        <p:blipFill>
          <a:blip r:embed="rId2"/>
          <a:stretch>
            <a:fillRect/>
          </a:stretch>
        </p:blipFill>
        <p:spPr>
          <a:xfrm>
            <a:off x="0" y="19180"/>
            <a:ext cx="12192000" cy="6819639"/>
          </a:xfrm>
          <a:prstGeom prst="rect">
            <a:avLst/>
          </a:prstGeom>
        </p:spPr>
      </p:pic>
    </p:spTree>
    <p:extLst>
      <p:ext uri="{BB962C8B-B14F-4D97-AF65-F5344CB8AC3E}">
        <p14:creationId xmlns:p14="http://schemas.microsoft.com/office/powerpoint/2010/main" val="3337064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DCE4-E223-B484-285C-FDD8FCCD8982}"/>
              </a:ext>
            </a:extLst>
          </p:cNvPr>
          <p:cNvSpPr>
            <a:spLocks noGrp="1"/>
          </p:cNvSpPr>
          <p:nvPr>
            <p:ph type="title"/>
          </p:nvPr>
        </p:nvSpPr>
        <p:spPr/>
        <p:txBody>
          <a:bodyPr/>
          <a:lstStyle/>
          <a:p>
            <a:r>
              <a:rPr lang="en-US" dirty="0"/>
              <a:t>Assuming randomization “worked”…</a:t>
            </a:r>
          </a:p>
        </p:txBody>
      </p:sp>
      <p:sp>
        <p:nvSpPr>
          <p:cNvPr id="3" name="Content Placeholder 2">
            <a:extLst>
              <a:ext uri="{FF2B5EF4-FFF2-40B4-BE49-F238E27FC236}">
                <a16:creationId xmlns:a16="http://schemas.microsoft.com/office/drawing/2014/main" id="{C7CD1B59-0BD8-C5A9-A372-15EFBE3BF823}"/>
              </a:ext>
            </a:extLst>
          </p:cNvPr>
          <p:cNvSpPr>
            <a:spLocks noGrp="1"/>
          </p:cNvSpPr>
          <p:nvPr>
            <p:ph idx="1"/>
          </p:nvPr>
        </p:nvSpPr>
        <p:spPr/>
        <p:txBody>
          <a:bodyPr>
            <a:normAutofit/>
          </a:bodyPr>
          <a:lstStyle/>
          <a:p>
            <a:r>
              <a:rPr lang="en-US" dirty="0"/>
              <a:t>…we can </a:t>
            </a:r>
            <a:r>
              <a:rPr lang="en-US" b="1" dirty="0"/>
              <a:t>[never / sometimes / always]</a:t>
            </a:r>
            <a:r>
              <a:rPr lang="en-US" dirty="0"/>
              <a:t> learn the causal effect of </a:t>
            </a:r>
            <a:r>
              <a:rPr lang="en-US" i="1" dirty="0"/>
              <a:t>being </a:t>
            </a:r>
            <a:r>
              <a:rPr lang="en-US" i="1" u="sng" dirty="0"/>
              <a:t>assigned</a:t>
            </a:r>
            <a:r>
              <a:rPr lang="en-US" i="1" dirty="0"/>
              <a:t> to treatment</a:t>
            </a:r>
            <a:r>
              <a:rPr lang="en-US" dirty="0"/>
              <a:t>.</a:t>
            </a:r>
          </a:p>
          <a:p>
            <a:endParaRPr lang="en-US" dirty="0"/>
          </a:p>
          <a:p>
            <a:endParaRPr lang="en-US" dirty="0"/>
          </a:p>
          <a:p>
            <a:r>
              <a:rPr lang="en-US" dirty="0"/>
              <a:t>…we can </a:t>
            </a:r>
            <a:r>
              <a:rPr lang="en-US" b="1" dirty="0"/>
              <a:t>[never / sometimes / always]</a:t>
            </a:r>
            <a:r>
              <a:rPr lang="en-US" dirty="0"/>
              <a:t> learn the causal effect of the </a:t>
            </a:r>
            <a:r>
              <a:rPr lang="en-US" i="1" dirty="0"/>
              <a:t>treatment </a:t>
            </a:r>
            <a:r>
              <a:rPr lang="en-US" i="1" u="sng" dirty="0"/>
              <a:t>itself</a:t>
            </a:r>
            <a:r>
              <a:rPr lang="en-US" dirty="0"/>
              <a:t>.</a:t>
            </a:r>
          </a:p>
          <a:p>
            <a:endParaRPr lang="en-US" dirty="0"/>
          </a:p>
          <a:p>
            <a:endParaRPr lang="en-US" u="sng" dirty="0"/>
          </a:p>
          <a:p>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56333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2FDD-7239-6DBB-EA49-71AB8BD10AE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3FA8449-FEF0-8172-4179-6BCA29B72BB8}"/>
              </a:ext>
            </a:extLst>
          </p:cNvPr>
          <p:cNvSpPr>
            <a:spLocks noGrp="1"/>
          </p:cNvSpPr>
          <p:nvPr>
            <p:ph idx="1"/>
          </p:nvPr>
        </p:nvSpPr>
        <p:spPr/>
        <p:txBody>
          <a:bodyPr>
            <a:normAutofit/>
          </a:bodyPr>
          <a:lstStyle/>
          <a:p>
            <a:pPr marL="514350" indent="-514350">
              <a:buFont typeface="+mj-lt"/>
              <a:buAutoNum type="arabicPeriod"/>
            </a:pPr>
            <a:r>
              <a:rPr lang="en-US" dirty="0"/>
              <a:t>When to use causal language</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Experiment scenarios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Non-linear regression</a:t>
            </a:r>
          </a:p>
          <a:p>
            <a:pPr marL="514350" indent="-514350">
              <a:buFont typeface="+mj-lt"/>
              <a:buAutoNum type="arabicPeriod"/>
            </a:pPr>
            <a:endParaRPr lang="en-US" dirty="0"/>
          </a:p>
        </p:txBody>
      </p:sp>
    </p:spTree>
    <p:extLst>
      <p:ext uri="{BB962C8B-B14F-4D97-AF65-F5344CB8AC3E}">
        <p14:creationId xmlns:p14="http://schemas.microsoft.com/office/powerpoint/2010/main" val="1956059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DCE4-E223-B484-285C-FDD8FCCD8982}"/>
              </a:ext>
            </a:extLst>
          </p:cNvPr>
          <p:cNvSpPr>
            <a:spLocks noGrp="1"/>
          </p:cNvSpPr>
          <p:nvPr>
            <p:ph type="title"/>
          </p:nvPr>
        </p:nvSpPr>
        <p:spPr/>
        <p:txBody>
          <a:bodyPr/>
          <a:lstStyle/>
          <a:p>
            <a:r>
              <a:rPr lang="en-US" dirty="0"/>
              <a:t>Assuming randomization “worked”…</a:t>
            </a:r>
          </a:p>
        </p:txBody>
      </p:sp>
      <p:sp>
        <p:nvSpPr>
          <p:cNvPr id="3" name="Content Placeholder 2">
            <a:extLst>
              <a:ext uri="{FF2B5EF4-FFF2-40B4-BE49-F238E27FC236}">
                <a16:creationId xmlns:a16="http://schemas.microsoft.com/office/drawing/2014/main" id="{C7CD1B59-0BD8-C5A9-A372-15EFBE3BF823}"/>
              </a:ext>
            </a:extLst>
          </p:cNvPr>
          <p:cNvSpPr>
            <a:spLocks noGrp="1"/>
          </p:cNvSpPr>
          <p:nvPr>
            <p:ph idx="1"/>
          </p:nvPr>
        </p:nvSpPr>
        <p:spPr/>
        <p:txBody>
          <a:bodyPr>
            <a:normAutofit/>
          </a:bodyPr>
          <a:lstStyle/>
          <a:p>
            <a:r>
              <a:rPr lang="en-US" dirty="0"/>
              <a:t>…we can </a:t>
            </a:r>
            <a:r>
              <a:rPr lang="en-US" b="1" dirty="0"/>
              <a:t>[never / sometimes / always]</a:t>
            </a:r>
            <a:r>
              <a:rPr lang="en-US" dirty="0"/>
              <a:t> learn the causal effect of </a:t>
            </a:r>
            <a:r>
              <a:rPr lang="en-US" i="1" dirty="0"/>
              <a:t>being </a:t>
            </a:r>
            <a:r>
              <a:rPr lang="en-US" i="1" u="sng" dirty="0"/>
              <a:t>assigned</a:t>
            </a:r>
            <a:r>
              <a:rPr lang="en-US" i="1" dirty="0"/>
              <a:t> to treatment</a:t>
            </a:r>
            <a:r>
              <a:rPr lang="en-US" dirty="0"/>
              <a:t>.</a:t>
            </a:r>
          </a:p>
          <a:p>
            <a:endParaRPr lang="en-US" u="sng" dirty="0"/>
          </a:p>
          <a:p>
            <a:r>
              <a:rPr lang="en-US" u="sng" dirty="0">
                <a:solidFill>
                  <a:schemeClr val="accent1">
                    <a:lumMod val="75000"/>
                  </a:schemeClr>
                </a:solidFill>
              </a:rPr>
              <a:t>Always</a:t>
            </a:r>
            <a:r>
              <a:rPr lang="en-US" dirty="0">
                <a:solidFill>
                  <a:schemeClr val="accent1">
                    <a:lumMod val="75000"/>
                  </a:schemeClr>
                </a:solidFill>
              </a:rPr>
              <a:t>. Assuming randomization worked, we randomly assigned units (people) to treatment or control groups, so we can always study random assignment, even if people did not perfectly comply. This is called the </a:t>
            </a:r>
            <a:r>
              <a:rPr lang="en-US" b="1" dirty="0">
                <a:solidFill>
                  <a:schemeClr val="accent1">
                    <a:lumMod val="75000"/>
                  </a:schemeClr>
                </a:solidFill>
              </a:rPr>
              <a:t>“Intent to Treat” (ITT) effect.</a:t>
            </a:r>
          </a:p>
          <a:p>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389065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B844-EA3E-9EAC-390D-34F50C9BE7C8}"/>
              </a:ext>
            </a:extLst>
          </p:cNvPr>
          <p:cNvSpPr>
            <a:spLocks noGrp="1"/>
          </p:cNvSpPr>
          <p:nvPr>
            <p:ph type="title"/>
          </p:nvPr>
        </p:nvSpPr>
        <p:spPr/>
        <p:txBody>
          <a:bodyPr/>
          <a:lstStyle/>
          <a:p>
            <a:r>
              <a:rPr lang="en-US" dirty="0"/>
              <a:t>Assuming randomization “worked”…</a:t>
            </a:r>
          </a:p>
        </p:txBody>
      </p:sp>
      <p:sp>
        <p:nvSpPr>
          <p:cNvPr id="3" name="Content Placeholder 2">
            <a:extLst>
              <a:ext uri="{FF2B5EF4-FFF2-40B4-BE49-F238E27FC236}">
                <a16:creationId xmlns:a16="http://schemas.microsoft.com/office/drawing/2014/main" id="{668DB443-6E64-8A74-C883-CC29DCB53A46}"/>
              </a:ext>
            </a:extLst>
          </p:cNvPr>
          <p:cNvSpPr>
            <a:spLocks noGrp="1"/>
          </p:cNvSpPr>
          <p:nvPr>
            <p:ph idx="1"/>
          </p:nvPr>
        </p:nvSpPr>
        <p:spPr/>
        <p:txBody>
          <a:bodyPr>
            <a:normAutofit lnSpcReduction="10000"/>
          </a:bodyPr>
          <a:lstStyle/>
          <a:p>
            <a:r>
              <a:rPr lang="en-US" dirty="0"/>
              <a:t>…we can </a:t>
            </a:r>
            <a:r>
              <a:rPr lang="en-US" b="1" dirty="0"/>
              <a:t>[never / sometimes / always]</a:t>
            </a:r>
            <a:r>
              <a:rPr lang="en-US" dirty="0"/>
              <a:t> learn the causal effect of the </a:t>
            </a:r>
            <a:r>
              <a:rPr lang="en-US" i="1" dirty="0"/>
              <a:t>treatment </a:t>
            </a:r>
            <a:r>
              <a:rPr lang="en-US" i="1" u="sng" dirty="0"/>
              <a:t>itself</a:t>
            </a:r>
            <a:r>
              <a:rPr lang="en-US" dirty="0"/>
              <a:t>.</a:t>
            </a:r>
          </a:p>
          <a:p>
            <a:r>
              <a:rPr lang="en-US" u="sng" dirty="0">
                <a:solidFill>
                  <a:schemeClr val="accent1">
                    <a:lumMod val="75000"/>
                  </a:schemeClr>
                </a:solidFill>
              </a:rPr>
              <a:t>Sometimes</a:t>
            </a:r>
            <a:r>
              <a:rPr lang="en-US" dirty="0">
                <a:solidFill>
                  <a:schemeClr val="accent1">
                    <a:lumMod val="75000"/>
                  </a:schemeClr>
                </a:solidFill>
              </a:rPr>
              <a:t>. </a:t>
            </a:r>
          </a:p>
          <a:p>
            <a:pPr lvl="1"/>
            <a:endParaRPr lang="en-US" dirty="0">
              <a:solidFill>
                <a:schemeClr val="accent1">
                  <a:lumMod val="75000"/>
                </a:schemeClr>
              </a:solidFill>
            </a:endParaRPr>
          </a:p>
          <a:p>
            <a:r>
              <a:rPr lang="en-US" dirty="0">
                <a:solidFill>
                  <a:schemeClr val="accent1">
                    <a:lumMod val="75000"/>
                  </a:schemeClr>
                </a:solidFill>
              </a:rPr>
              <a:t>If there is </a:t>
            </a:r>
            <a:r>
              <a:rPr lang="en-US" b="1" dirty="0">
                <a:solidFill>
                  <a:schemeClr val="accent1">
                    <a:lumMod val="75000"/>
                  </a:schemeClr>
                </a:solidFill>
              </a:rPr>
              <a:t>perfect compliance</a:t>
            </a:r>
            <a:r>
              <a:rPr lang="en-US" dirty="0">
                <a:solidFill>
                  <a:schemeClr val="accent1">
                    <a:lumMod val="75000"/>
                  </a:schemeClr>
                </a:solidFill>
              </a:rPr>
              <a:t>, we </a:t>
            </a:r>
            <a:r>
              <a:rPr lang="en-US" b="1" u="sng" dirty="0">
                <a:solidFill>
                  <a:schemeClr val="accent1">
                    <a:lumMod val="75000"/>
                  </a:schemeClr>
                </a:solidFill>
              </a:rPr>
              <a:t>can</a:t>
            </a:r>
            <a:r>
              <a:rPr lang="en-US" dirty="0">
                <a:solidFill>
                  <a:schemeClr val="accent1">
                    <a:lumMod val="75000"/>
                  </a:schemeClr>
                </a:solidFill>
              </a:rPr>
              <a:t> analyze the effect of the actual treatment. In this case, this is the same as analyzing the effect of being assigned to treatment. </a:t>
            </a:r>
          </a:p>
          <a:p>
            <a:pPr lvl="1"/>
            <a:endParaRPr lang="en-US" dirty="0">
              <a:solidFill>
                <a:schemeClr val="accent1">
                  <a:lumMod val="75000"/>
                </a:schemeClr>
              </a:solidFill>
            </a:endParaRPr>
          </a:p>
          <a:p>
            <a:r>
              <a:rPr lang="en-US" i="1" dirty="0">
                <a:solidFill>
                  <a:schemeClr val="accent1">
                    <a:lumMod val="75000"/>
                  </a:schemeClr>
                </a:solidFill>
              </a:rPr>
              <a:t>Under certain assumptions</a:t>
            </a:r>
            <a:r>
              <a:rPr lang="en-US" dirty="0">
                <a:solidFill>
                  <a:schemeClr val="accent1">
                    <a:lumMod val="75000"/>
                  </a:schemeClr>
                </a:solidFill>
              </a:rPr>
              <a:t>, even if there is </a:t>
            </a:r>
            <a:r>
              <a:rPr lang="en-US" b="1" dirty="0">
                <a:solidFill>
                  <a:schemeClr val="accent1">
                    <a:lumMod val="75000"/>
                  </a:schemeClr>
                </a:solidFill>
              </a:rPr>
              <a:t>imperfect compliance</a:t>
            </a:r>
            <a:r>
              <a:rPr lang="en-US" dirty="0">
                <a:solidFill>
                  <a:schemeClr val="accent1">
                    <a:lumMod val="75000"/>
                  </a:schemeClr>
                </a:solidFill>
              </a:rPr>
              <a:t>, we </a:t>
            </a:r>
            <a:r>
              <a:rPr lang="en-US" b="1" u="sng" dirty="0">
                <a:solidFill>
                  <a:schemeClr val="accent1">
                    <a:lumMod val="75000"/>
                  </a:schemeClr>
                </a:solidFill>
              </a:rPr>
              <a:t>can</a:t>
            </a:r>
            <a:r>
              <a:rPr lang="en-US" dirty="0">
                <a:solidFill>
                  <a:schemeClr val="accent1">
                    <a:lumMod val="75000"/>
                  </a:schemeClr>
                </a:solidFill>
              </a:rPr>
              <a:t> analyze the effect of the actual treatment (outside the scope of this course)</a:t>
            </a:r>
          </a:p>
          <a:p>
            <a:endParaRPr lang="en-US" dirty="0"/>
          </a:p>
        </p:txBody>
      </p:sp>
    </p:spTree>
    <p:extLst>
      <p:ext uri="{BB962C8B-B14F-4D97-AF65-F5344CB8AC3E}">
        <p14:creationId xmlns:p14="http://schemas.microsoft.com/office/powerpoint/2010/main" val="99563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465256-2F83-BB1E-6C44-79130C731228}"/>
              </a:ext>
            </a:extLst>
          </p:cNvPr>
          <p:cNvPicPr>
            <a:picLocks noChangeAspect="1"/>
          </p:cNvPicPr>
          <p:nvPr/>
        </p:nvPicPr>
        <p:blipFill>
          <a:blip r:embed="rId2"/>
          <a:stretch>
            <a:fillRect/>
          </a:stretch>
        </p:blipFill>
        <p:spPr>
          <a:xfrm>
            <a:off x="29016" y="0"/>
            <a:ext cx="12133968" cy="6858000"/>
          </a:xfrm>
          <a:prstGeom prst="rect">
            <a:avLst/>
          </a:prstGeom>
        </p:spPr>
      </p:pic>
    </p:spTree>
    <p:extLst>
      <p:ext uri="{BB962C8B-B14F-4D97-AF65-F5344CB8AC3E}">
        <p14:creationId xmlns:p14="http://schemas.microsoft.com/office/powerpoint/2010/main" val="3598632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9281B-1D07-873B-0159-DF697B047889}"/>
              </a:ext>
            </a:extLst>
          </p:cNvPr>
          <p:cNvPicPr>
            <a:picLocks noChangeAspect="1"/>
          </p:cNvPicPr>
          <p:nvPr/>
        </p:nvPicPr>
        <p:blipFill>
          <a:blip r:embed="rId2"/>
          <a:stretch>
            <a:fillRect/>
          </a:stretch>
        </p:blipFill>
        <p:spPr>
          <a:xfrm>
            <a:off x="0" y="19501"/>
            <a:ext cx="12192000" cy="6818997"/>
          </a:xfrm>
          <a:prstGeom prst="rect">
            <a:avLst/>
          </a:prstGeom>
        </p:spPr>
      </p:pic>
    </p:spTree>
    <p:extLst>
      <p:ext uri="{BB962C8B-B14F-4D97-AF65-F5344CB8AC3E}">
        <p14:creationId xmlns:p14="http://schemas.microsoft.com/office/powerpoint/2010/main" val="4041920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6598-A66B-585F-60DA-3EC62F4F5B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4BC1F4-34F2-C859-2058-849CBF76812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53A2570-AE09-F638-8E78-1A442B25636B}"/>
              </a:ext>
            </a:extLst>
          </p:cNvPr>
          <p:cNvPicPr>
            <a:picLocks noChangeAspect="1"/>
          </p:cNvPicPr>
          <p:nvPr/>
        </p:nvPicPr>
        <p:blipFill>
          <a:blip r:embed="rId2"/>
          <a:stretch>
            <a:fillRect/>
          </a:stretch>
        </p:blipFill>
        <p:spPr>
          <a:xfrm>
            <a:off x="0" y="8086"/>
            <a:ext cx="12192000" cy="6841828"/>
          </a:xfrm>
          <a:prstGeom prst="rect">
            <a:avLst/>
          </a:prstGeom>
        </p:spPr>
      </p:pic>
    </p:spTree>
    <p:extLst>
      <p:ext uri="{BB962C8B-B14F-4D97-AF65-F5344CB8AC3E}">
        <p14:creationId xmlns:p14="http://schemas.microsoft.com/office/powerpoint/2010/main" val="423284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F3BF-80CD-F364-3C18-D77770EB616B}"/>
              </a:ext>
            </a:extLst>
          </p:cNvPr>
          <p:cNvSpPr>
            <a:spLocks noGrp="1"/>
          </p:cNvSpPr>
          <p:nvPr>
            <p:ph type="title"/>
          </p:nvPr>
        </p:nvSpPr>
        <p:spPr/>
        <p:txBody>
          <a:bodyPr/>
          <a:lstStyle/>
          <a:p>
            <a:r>
              <a:rPr lang="en-US" dirty="0"/>
              <a:t>Which is the policy-relevant parameter? </a:t>
            </a:r>
          </a:p>
        </p:txBody>
      </p:sp>
      <p:sp>
        <p:nvSpPr>
          <p:cNvPr id="3" name="Content Placeholder 2">
            <a:extLst>
              <a:ext uri="{FF2B5EF4-FFF2-40B4-BE49-F238E27FC236}">
                <a16:creationId xmlns:a16="http://schemas.microsoft.com/office/drawing/2014/main" id="{28D4A95E-4F63-A9CF-B47F-5CFB074076AE}"/>
              </a:ext>
            </a:extLst>
          </p:cNvPr>
          <p:cNvSpPr>
            <a:spLocks noGrp="1"/>
          </p:cNvSpPr>
          <p:nvPr>
            <p:ph idx="1"/>
          </p:nvPr>
        </p:nvSpPr>
        <p:spPr/>
        <p:txBody>
          <a:bodyPr>
            <a:normAutofit/>
          </a:bodyPr>
          <a:lstStyle/>
          <a:p>
            <a:r>
              <a:rPr lang="en-US" dirty="0"/>
              <a:t>The causal effect of </a:t>
            </a:r>
            <a:r>
              <a:rPr lang="en-US" i="1" dirty="0"/>
              <a:t>being </a:t>
            </a:r>
            <a:r>
              <a:rPr lang="en-US" i="1" u="sng" dirty="0"/>
              <a:t>assigned</a:t>
            </a:r>
            <a:r>
              <a:rPr lang="en-US" i="1" dirty="0"/>
              <a:t> to treatment OR </a:t>
            </a:r>
            <a:r>
              <a:rPr lang="en-US" dirty="0"/>
              <a:t>the causal effect of the </a:t>
            </a:r>
            <a:r>
              <a:rPr lang="en-US" i="1" dirty="0"/>
              <a:t>treatment </a:t>
            </a:r>
            <a:r>
              <a:rPr lang="en-US" i="1" u="sng" dirty="0"/>
              <a:t>itself</a:t>
            </a:r>
            <a:r>
              <a:rPr lang="en-US" i="1" dirty="0"/>
              <a:t>?</a:t>
            </a:r>
            <a:endParaRPr lang="en-US" i="1" u="sng" dirty="0"/>
          </a:p>
          <a:p>
            <a:r>
              <a:rPr lang="en-US" dirty="0"/>
              <a:t>Consider the context of randomizing a deworming treatment program across schools. </a:t>
            </a:r>
          </a:p>
        </p:txBody>
      </p:sp>
    </p:spTree>
    <p:extLst>
      <p:ext uri="{BB962C8B-B14F-4D97-AF65-F5344CB8AC3E}">
        <p14:creationId xmlns:p14="http://schemas.microsoft.com/office/powerpoint/2010/main" val="20855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F3BF-80CD-F364-3C18-D77770EB616B}"/>
              </a:ext>
            </a:extLst>
          </p:cNvPr>
          <p:cNvSpPr>
            <a:spLocks noGrp="1"/>
          </p:cNvSpPr>
          <p:nvPr>
            <p:ph type="title"/>
          </p:nvPr>
        </p:nvSpPr>
        <p:spPr/>
        <p:txBody>
          <a:bodyPr/>
          <a:lstStyle/>
          <a:p>
            <a:r>
              <a:rPr lang="en-US" dirty="0"/>
              <a:t>Which is the policy-relevant parameter? </a:t>
            </a:r>
          </a:p>
        </p:txBody>
      </p:sp>
      <p:sp>
        <p:nvSpPr>
          <p:cNvPr id="3" name="Content Placeholder 2">
            <a:extLst>
              <a:ext uri="{FF2B5EF4-FFF2-40B4-BE49-F238E27FC236}">
                <a16:creationId xmlns:a16="http://schemas.microsoft.com/office/drawing/2014/main" id="{28D4A95E-4F63-A9CF-B47F-5CFB074076AE}"/>
              </a:ext>
            </a:extLst>
          </p:cNvPr>
          <p:cNvSpPr>
            <a:spLocks noGrp="1"/>
          </p:cNvSpPr>
          <p:nvPr>
            <p:ph idx="1"/>
          </p:nvPr>
        </p:nvSpPr>
        <p:spPr/>
        <p:txBody>
          <a:bodyPr>
            <a:normAutofit fontScale="92500" lnSpcReduction="20000"/>
          </a:bodyPr>
          <a:lstStyle/>
          <a:p>
            <a:r>
              <a:rPr lang="en-US" dirty="0"/>
              <a:t>The causal effect of </a:t>
            </a:r>
            <a:r>
              <a:rPr lang="en-US" i="1" dirty="0"/>
              <a:t>being </a:t>
            </a:r>
            <a:r>
              <a:rPr lang="en-US" i="1" u="sng" dirty="0"/>
              <a:t>assigned</a:t>
            </a:r>
            <a:r>
              <a:rPr lang="en-US" i="1" dirty="0"/>
              <a:t> to treatment OR </a:t>
            </a:r>
            <a:r>
              <a:rPr lang="en-US" dirty="0"/>
              <a:t>the causal effect of the </a:t>
            </a:r>
            <a:r>
              <a:rPr lang="en-US" i="1" dirty="0"/>
              <a:t>treatment </a:t>
            </a:r>
            <a:r>
              <a:rPr lang="en-US" i="1" u="sng" dirty="0"/>
              <a:t>itself</a:t>
            </a:r>
            <a:r>
              <a:rPr lang="en-US" i="1" dirty="0"/>
              <a:t>?</a:t>
            </a:r>
            <a:endParaRPr lang="en-US" i="1" u="sng" dirty="0"/>
          </a:p>
          <a:p>
            <a:r>
              <a:rPr lang="en-US" dirty="0"/>
              <a:t>Consider the context of randomizing a deworming treatment program across schools. </a:t>
            </a:r>
          </a:p>
          <a:p>
            <a:r>
              <a:rPr lang="en-US" dirty="0">
                <a:solidFill>
                  <a:schemeClr val="accent1">
                    <a:lumMod val="75000"/>
                  </a:schemeClr>
                </a:solidFill>
              </a:rPr>
              <a:t>It depends! </a:t>
            </a:r>
          </a:p>
          <a:p>
            <a:r>
              <a:rPr lang="en-US" dirty="0">
                <a:solidFill>
                  <a:schemeClr val="accent1">
                    <a:lumMod val="75000"/>
                  </a:schemeClr>
                </a:solidFill>
              </a:rPr>
              <a:t>The causal effect of the treatment itself = the medical effect of a deworming treatment </a:t>
            </a:r>
          </a:p>
          <a:p>
            <a:r>
              <a:rPr lang="en-US" dirty="0">
                <a:solidFill>
                  <a:schemeClr val="accent1">
                    <a:lumMod val="75000"/>
                  </a:schemeClr>
                </a:solidFill>
              </a:rPr>
              <a:t>However, we may not be interested in the medical effect of deworming treatment, but instead what would happen under an actual deworming program.</a:t>
            </a:r>
          </a:p>
          <a:p>
            <a:r>
              <a:rPr lang="en-US" dirty="0">
                <a:solidFill>
                  <a:schemeClr val="accent1">
                    <a:lumMod val="75000"/>
                  </a:schemeClr>
                </a:solidFill>
              </a:rPr>
              <a:t>If students often miss school and therefore don't get the deworming medicine, the intention to treat estimate may actually be most relevant.</a:t>
            </a:r>
          </a:p>
        </p:txBody>
      </p:sp>
    </p:spTree>
    <p:extLst>
      <p:ext uri="{BB962C8B-B14F-4D97-AF65-F5344CB8AC3E}">
        <p14:creationId xmlns:p14="http://schemas.microsoft.com/office/powerpoint/2010/main" val="339892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460E-DEA5-D9F2-089E-4AA392CA0460}"/>
              </a:ext>
            </a:extLst>
          </p:cNvPr>
          <p:cNvSpPr>
            <a:spLocks noGrp="1"/>
          </p:cNvSpPr>
          <p:nvPr>
            <p:ph type="title"/>
          </p:nvPr>
        </p:nvSpPr>
        <p:spPr/>
        <p:txBody>
          <a:bodyPr/>
          <a:lstStyle/>
          <a:p>
            <a:r>
              <a:rPr lang="en-US" dirty="0"/>
              <a:t>Spillovers</a:t>
            </a:r>
          </a:p>
        </p:txBody>
      </p:sp>
      <p:sp>
        <p:nvSpPr>
          <p:cNvPr id="3" name="Text Placeholder 2">
            <a:extLst>
              <a:ext uri="{FF2B5EF4-FFF2-40B4-BE49-F238E27FC236}">
                <a16:creationId xmlns:a16="http://schemas.microsoft.com/office/drawing/2014/main" id="{FB1E0E9F-9E31-4CA9-EDAE-A6DFC7E471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00029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74D39E-B041-4D44-338A-0FBEBC79E7B2}"/>
              </a:ext>
            </a:extLst>
          </p:cNvPr>
          <p:cNvPicPr>
            <a:picLocks noChangeAspect="1"/>
          </p:cNvPicPr>
          <p:nvPr/>
        </p:nvPicPr>
        <p:blipFill>
          <a:blip r:embed="rId2"/>
          <a:stretch>
            <a:fillRect/>
          </a:stretch>
        </p:blipFill>
        <p:spPr>
          <a:xfrm>
            <a:off x="10902" y="11134"/>
            <a:ext cx="12170195" cy="6835732"/>
          </a:xfrm>
          <a:prstGeom prst="rect">
            <a:avLst/>
          </a:prstGeom>
        </p:spPr>
      </p:pic>
    </p:spTree>
    <p:extLst>
      <p:ext uri="{BB962C8B-B14F-4D97-AF65-F5344CB8AC3E}">
        <p14:creationId xmlns:p14="http://schemas.microsoft.com/office/powerpoint/2010/main" val="2657004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332E0-E794-E903-1D1A-05848011BCD0}"/>
              </a:ext>
            </a:extLst>
          </p:cNvPr>
          <p:cNvPicPr>
            <a:picLocks noChangeAspect="1"/>
          </p:cNvPicPr>
          <p:nvPr/>
        </p:nvPicPr>
        <p:blipFill>
          <a:blip r:embed="rId2"/>
          <a:stretch>
            <a:fillRect/>
          </a:stretch>
        </p:blipFill>
        <p:spPr>
          <a:xfrm>
            <a:off x="0" y="20402"/>
            <a:ext cx="12192000" cy="6817195"/>
          </a:xfrm>
          <a:prstGeom prst="rect">
            <a:avLst/>
          </a:prstGeom>
        </p:spPr>
      </p:pic>
    </p:spTree>
    <p:extLst>
      <p:ext uri="{BB962C8B-B14F-4D97-AF65-F5344CB8AC3E}">
        <p14:creationId xmlns:p14="http://schemas.microsoft.com/office/powerpoint/2010/main" val="394933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0560-504D-C771-89D7-EA46E27D9027}"/>
              </a:ext>
            </a:extLst>
          </p:cNvPr>
          <p:cNvSpPr>
            <a:spLocks noGrp="1"/>
          </p:cNvSpPr>
          <p:nvPr>
            <p:ph type="title"/>
          </p:nvPr>
        </p:nvSpPr>
        <p:spPr/>
        <p:txBody>
          <a:bodyPr/>
          <a:lstStyle/>
          <a:p>
            <a:r>
              <a:rPr lang="en-US" dirty="0"/>
              <a:t>When to use causal language</a:t>
            </a:r>
          </a:p>
        </p:txBody>
      </p:sp>
      <p:sp>
        <p:nvSpPr>
          <p:cNvPr id="3" name="Text Placeholder 2">
            <a:extLst>
              <a:ext uri="{FF2B5EF4-FFF2-40B4-BE49-F238E27FC236}">
                <a16:creationId xmlns:a16="http://schemas.microsoft.com/office/drawing/2014/main" id="{CB01CDC8-066B-BD52-2C1C-3E833C138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967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4540-DEB1-8E93-7965-D6D76DA649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E79EDE-EF1C-9728-6593-F8EADCC2F69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D173A20-0DAC-EAAD-B58A-9ACFCA6DE268}"/>
              </a:ext>
            </a:extLst>
          </p:cNvPr>
          <p:cNvPicPr>
            <a:picLocks noChangeAspect="1"/>
          </p:cNvPicPr>
          <p:nvPr/>
        </p:nvPicPr>
        <p:blipFill>
          <a:blip r:embed="rId2"/>
          <a:stretch>
            <a:fillRect/>
          </a:stretch>
        </p:blipFill>
        <p:spPr>
          <a:xfrm>
            <a:off x="0" y="475"/>
            <a:ext cx="12192000" cy="6857049"/>
          </a:xfrm>
          <a:prstGeom prst="rect">
            <a:avLst/>
          </a:prstGeom>
        </p:spPr>
      </p:pic>
    </p:spTree>
    <p:extLst>
      <p:ext uri="{BB962C8B-B14F-4D97-AF65-F5344CB8AC3E}">
        <p14:creationId xmlns:p14="http://schemas.microsoft.com/office/powerpoint/2010/main" val="277247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DF05-E096-8ED5-87A7-A687DDBB00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FC6A1E-5F22-FD3B-8249-B399766A46E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2B63981-2A55-1A07-A7D7-F15A6BDF7078}"/>
              </a:ext>
            </a:extLst>
          </p:cNvPr>
          <p:cNvPicPr>
            <a:picLocks noChangeAspect="1"/>
          </p:cNvPicPr>
          <p:nvPr/>
        </p:nvPicPr>
        <p:blipFill>
          <a:blip r:embed="rId2"/>
          <a:stretch>
            <a:fillRect/>
          </a:stretch>
        </p:blipFill>
        <p:spPr>
          <a:xfrm>
            <a:off x="7092" y="7323"/>
            <a:ext cx="12177815" cy="6843353"/>
          </a:xfrm>
          <a:prstGeom prst="rect">
            <a:avLst/>
          </a:prstGeom>
        </p:spPr>
      </p:pic>
    </p:spTree>
    <p:extLst>
      <p:ext uri="{BB962C8B-B14F-4D97-AF65-F5344CB8AC3E}">
        <p14:creationId xmlns:p14="http://schemas.microsoft.com/office/powerpoint/2010/main" val="1273599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1F69-CAD9-C3B2-A8AA-0A0780DC8F73}"/>
              </a:ext>
            </a:extLst>
          </p:cNvPr>
          <p:cNvSpPr>
            <a:spLocks noGrp="1"/>
          </p:cNvSpPr>
          <p:nvPr>
            <p:ph type="title"/>
          </p:nvPr>
        </p:nvSpPr>
        <p:spPr/>
        <p:txBody>
          <a:bodyPr/>
          <a:lstStyle/>
          <a:p>
            <a:r>
              <a:rPr lang="en-US" dirty="0"/>
              <a:t>Check for understanding</a:t>
            </a:r>
          </a:p>
        </p:txBody>
      </p:sp>
      <p:sp>
        <p:nvSpPr>
          <p:cNvPr id="3" name="Content Placeholder 2">
            <a:extLst>
              <a:ext uri="{FF2B5EF4-FFF2-40B4-BE49-F238E27FC236}">
                <a16:creationId xmlns:a16="http://schemas.microsoft.com/office/drawing/2014/main" id="{A4B3E40C-515A-B5A4-7EA3-5B785566413B}"/>
              </a:ext>
            </a:extLst>
          </p:cNvPr>
          <p:cNvSpPr>
            <a:spLocks noGrp="1"/>
          </p:cNvSpPr>
          <p:nvPr>
            <p:ph idx="1"/>
          </p:nvPr>
        </p:nvSpPr>
        <p:spPr/>
        <p:txBody>
          <a:bodyPr>
            <a:normAutofit/>
          </a:bodyPr>
          <a:lstStyle/>
          <a:p>
            <a:r>
              <a:rPr lang="en-US" dirty="0"/>
              <a:t>In the last slide, if we ignored spillovers, we would </a:t>
            </a:r>
            <a:r>
              <a:rPr lang="en-US" b="1" dirty="0"/>
              <a:t>[overestimate / underestimate]</a:t>
            </a:r>
            <a:r>
              <a:rPr lang="en-US" dirty="0"/>
              <a:t> the true effect of the hygiene program on health.</a:t>
            </a:r>
          </a:p>
          <a:p>
            <a:endParaRPr lang="en-US" dirty="0"/>
          </a:p>
        </p:txBody>
      </p:sp>
    </p:spTree>
    <p:extLst>
      <p:ext uri="{BB962C8B-B14F-4D97-AF65-F5344CB8AC3E}">
        <p14:creationId xmlns:p14="http://schemas.microsoft.com/office/powerpoint/2010/main" val="4011136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1F69-CAD9-C3B2-A8AA-0A0780DC8F73}"/>
              </a:ext>
            </a:extLst>
          </p:cNvPr>
          <p:cNvSpPr>
            <a:spLocks noGrp="1"/>
          </p:cNvSpPr>
          <p:nvPr>
            <p:ph type="title"/>
          </p:nvPr>
        </p:nvSpPr>
        <p:spPr/>
        <p:txBody>
          <a:bodyPr/>
          <a:lstStyle/>
          <a:p>
            <a:r>
              <a:rPr lang="en-US" dirty="0"/>
              <a:t>Check for understanding</a:t>
            </a:r>
          </a:p>
        </p:txBody>
      </p:sp>
      <p:sp>
        <p:nvSpPr>
          <p:cNvPr id="3" name="Content Placeholder 2">
            <a:extLst>
              <a:ext uri="{FF2B5EF4-FFF2-40B4-BE49-F238E27FC236}">
                <a16:creationId xmlns:a16="http://schemas.microsoft.com/office/drawing/2014/main" id="{A4B3E40C-515A-B5A4-7EA3-5B785566413B}"/>
              </a:ext>
            </a:extLst>
          </p:cNvPr>
          <p:cNvSpPr>
            <a:spLocks noGrp="1"/>
          </p:cNvSpPr>
          <p:nvPr>
            <p:ph idx="1"/>
          </p:nvPr>
        </p:nvSpPr>
        <p:spPr/>
        <p:txBody>
          <a:bodyPr>
            <a:normAutofit/>
          </a:bodyPr>
          <a:lstStyle/>
          <a:p>
            <a:r>
              <a:rPr lang="en-US" dirty="0"/>
              <a:t>In the last slide, if we ignored spillovers, we would </a:t>
            </a:r>
            <a:r>
              <a:rPr lang="en-US" b="1" dirty="0"/>
              <a:t>[overestimate / underestimate]</a:t>
            </a:r>
            <a:r>
              <a:rPr lang="en-US" dirty="0"/>
              <a:t> the true effect of the hygiene program on health.</a:t>
            </a:r>
          </a:p>
          <a:p>
            <a:endParaRPr lang="en-US" dirty="0"/>
          </a:p>
          <a:p>
            <a:r>
              <a:rPr lang="en-US" b="1" u="sng" dirty="0">
                <a:solidFill>
                  <a:schemeClr val="accent1">
                    <a:lumMod val="75000"/>
                  </a:schemeClr>
                </a:solidFill>
              </a:rPr>
              <a:t>Underestimate.</a:t>
            </a:r>
            <a:r>
              <a:rPr lang="en-US" dirty="0">
                <a:solidFill>
                  <a:schemeClr val="accent1">
                    <a:lumMod val="75000"/>
                  </a:schemeClr>
                </a:solidFill>
              </a:rPr>
              <a:t> The true effect of the hygiene program is the difference between the treated group (which has good health) and an “untainted” control group (which has bad health). With spillovers, however, the control group is actually somewhat treated (so has medium health). So, if we ignored spillovers, we would measure the impact of the treatment as the difference between good health and medium health, which is an underestimate of the true difference. </a:t>
            </a:r>
            <a:endParaRPr lang="en-US" b="1" u="sng" dirty="0">
              <a:solidFill>
                <a:schemeClr val="accent1">
                  <a:lumMod val="75000"/>
                </a:schemeClr>
              </a:solidFill>
            </a:endParaRPr>
          </a:p>
        </p:txBody>
      </p:sp>
    </p:spTree>
    <p:extLst>
      <p:ext uri="{BB962C8B-B14F-4D97-AF65-F5344CB8AC3E}">
        <p14:creationId xmlns:p14="http://schemas.microsoft.com/office/powerpoint/2010/main" val="1631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0237-5D90-D5DC-C204-522FEFE726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F91A74-1673-7F66-8A6E-D2544FCBF34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E28AE6C-EAE0-AB8C-DAD2-031CDF36B0A2}"/>
              </a:ext>
            </a:extLst>
          </p:cNvPr>
          <p:cNvPicPr>
            <a:picLocks noChangeAspect="1"/>
          </p:cNvPicPr>
          <p:nvPr/>
        </p:nvPicPr>
        <p:blipFill>
          <a:blip r:embed="rId2"/>
          <a:stretch>
            <a:fillRect/>
          </a:stretch>
        </p:blipFill>
        <p:spPr>
          <a:xfrm>
            <a:off x="0" y="4281"/>
            <a:ext cx="12192000" cy="6849438"/>
          </a:xfrm>
          <a:prstGeom prst="rect">
            <a:avLst/>
          </a:prstGeom>
        </p:spPr>
      </p:pic>
    </p:spTree>
    <p:extLst>
      <p:ext uri="{BB962C8B-B14F-4D97-AF65-F5344CB8AC3E}">
        <p14:creationId xmlns:p14="http://schemas.microsoft.com/office/powerpoint/2010/main" val="4207350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1F69-CAD9-C3B2-A8AA-0A0780DC8F73}"/>
              </a:ext>
            </a:extLst>
          </p:cNvPr>
          <p:cNvSpPr>
            <a:spLocks noGrp="1"/>
          </p:cNvSpPr>
          <p:nvPr>
            <p:ph type="title"/>
          </p:nvPr>
        </p:nvSpPr>
        <p:spPr/>
        <p:txBody>
          <a:bodyPr/>
          <a:lstStyle/>
          <a:p>
            <a:r>
              <a:rPr lang="en-US" dirty="0"/>
              <a:t>Check for understanding</a:t>
            </a:r>
          </a:p>
        </p:txBody>
      </p:sp>
      <p:sp>
        <p:nvSpPr>
          <p:cNvPr id="3" name="Content Placeholder 2">
            <a:extLst>
              <a:ext uri="{FF2B5EF4-FFF2-40B4-BE49-F238E27FC236}">
                <a16:creationId xmlns:a16="http://schemas.microsoft.com/office/drawing/2014/main" id="{A4B3E40C-515A-B5A4-7EA3-5B785566413B}"/>
              </a:ext>
            </a:extLst>
          </p:cNvPr>
          <p:cNvSpPr>
            <a:spLocks noGrp="1"/>
          </p:cNvSpPr>
          <p:nvPr>
            <p:ph idx="1"/>
          </p:nvPr>
        </p:nvSpPr>
        <p:spPr/>
        <p:txBody>
          <a:bodyPr>
            <a:normAutofit/>
          </a:bodyPr>
          <a:lstStyle/>
          <a:p>
            <a:r>
              <a:rPr lang="en-US" dirty="0"/>
              <a:t>In the last slide, if we ignored spillovers, we would </a:t>
            </a:r>
            <a:r>
              <a:rPr lang="en-US" b="1" dirty="0"/>
              <a:t>[overestimate / underestimate]</a:t>
            </a:r>
            <a:r>
              <a:rPr lang="en-US" dirty="0"/>
              <a:t> the true effect of the job training program on employment. </a:t>
            </a:r>
          </a:p>
          <a:p>
            <a:endParaRPr lang="en-US" dirty="0"/>
          </a:p>
        </p:txBody>
      </p:sp>
    </p:spTree>
    <p:extLst>
      <p:ext uri="{BB962C8B-B14F-4D97-AF65-F5344CB8AC3E}">
        <p14:creationId xmlns:p14="http://schemas.microsoft.com/office/powerpoint/2010/main" val="550712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1F69-CAD9-C3B2-A8AA-0A0780DC8F73}"/>
              </a:ext>
            </a:extLst>
          </p:cNvPr>
          <p:cNvSpPr>
            <a:spLocks noGrp="1"/>
          </p:cNvSpPr>
          <p:nvPr>
            <p:ph type="title"/>
          </p:nvPr>
        </p:nvSpPr>
        <p:spPr/>
        <p:txBody>
          <a:bodyPr/>
          <a:lstStyle/>
          <a:p>
            <a:r>
              <a:rPr lang="en-US" dirty="0"/>
              <a:t>Check for understanding</a:t>
            </a:r>
          </a:p>
        </p:txBody>
      </p:sp>
      <p:sp>
        <p:nvSpPr>
          <p:cNvPr id="3" name="Content Placeholder 2">
            <a:extLst>
              <a:ext uri="{FF2B5EF4-FFF2-40B4-BE49-F238E27FC236}">
                <a16:creationId xmlns:a16="http://schemas.microsoft.com/office/drawing/2014/main" id="{A4B3E40C-515A-B5A4-7EA3-5B785566413B}"/>
              </a:ext>
            </a:extLst>
          </p:cNvPr>
          <p:cNvSpPr>
            <a:spLocks noGrp="1"/>
          </p:cNvSpPr>
          <p:nvPr>
            <p:ph idx="1"/>
          </p:nvPr>
        </p:nvSpPr>
        <p:spPr/>
        <p:txBody>
          <a:bodyPr>
            <a:normAutofit lnSpcReduction="10000"/>
          </a:bodyPr>
          <a:lstStyle/>
          <a:p>
            <a:r>
              <a:rPr lang="en-US" dirty="0"/>
              <a:t>In the last slide, if we ignored spillovers, we would </a:t>
            </a:r>
            <a:r>
              <a:rPr lang="en-US" b="1" dirty="0"/>
              <a:t>[overestimate / underestimate]</a:t>
            </a:r>
            <a:r>
              <a:rPr lang="en-US" dirty="0"/>
              <a:t> the true effect of the job training program on employment. </a:t>
            </a:r>
          </a:p>
          <a:p>
            <a:endParaRPr lang="en-US" dirty="0"/>
          </a:p>
          <a:p>
            <a:r>
              <a:rPr lang="en-US" b="1" u="sng" dirty="0">
                <a:solidFill>
                  <a:schemeClr val="accent1">
                    <a:lumMod val="75000"/>
                  </a:schemeClr>
                </a:solidFill>
              </a:rPr>
              <a:t>Overestimate.</a:t>
            </a:r>
            <a:r>
              <a:rPr lang="en-US" dirty="0">
                <a:solidFill>
                  <a:schemeClr val="accent1">
                    <a:lumMod val="75000"/>
                  </a:schemeClr>
                </a:solidFill>
              </a:rPr>
              <a:t> The job training program increases the job prospects of some treated individuals </a:t>
            </a:r>
            <a:r>
              <a:rPr lang="en-US" i="1" dirty="0">
                <a:solidFill>
                  <a:schemeClr val="accent1">
                    <a:lumMod val="75000"/>
                  </a:schemeClr>
                </a:solidFill>
              </a:rPr>
              <a:t>at the expense</a:t>
            </a:r>
            <a:r>
              <a:rPr lang="en-US" dirty="0">
                <a:solidFill>
                  <a:schemeClr val="accent1">
                    <a:lumMod val="75000"/>
                  </a:schemeClr>
                </a:solidFill>
              </a:rPr>
              <a:t> of individuals in the control group. The intervention </a:t>
            </a:r>
            <a:r>
              <a:rPr lang="en-US" i="1" dirty="0">
                <a:solidFill>
                  <a:schemeClr val="accent1">
                    <a:lumMod val="75000"/>
                  </a:schemeClr>
                </a:solidFill>
              </a:rPr>
              <a:t>displaces </a:t>
            </a:r>
            <a:r>
              <a:rPr lang="en-US" dirty="0">
                <a:solidFill>
                  <a:schemeClr val="accent1">
                    <a:lumMod val="75000"/>
                  </a:schemeClr>
                </a:solidFill>
              </a:rPr>
              <a:t>the jobs from some control individuals to some treated individuals. If we only saw data from the world with the intervention, we would conclude the training program’s effect on employment was </a:t>
            </a:r>
            <a:r>
              <a:rPr lang="en-US" b="1" dirty="0">
                <a:solidFill>
                  <a:schemeClr val="accent1">
                    <a:lumMod val="75000"/>
                  </a:schemeClr>
                </a:solidFill>
              </a:rPr>
              <a:t>higher </a:t>
            </a:r>
            <a:r>
              <a:rPr lang="en-US" dirty="0">
                <a:solidFill>
                  <a:schemeClr val="accent1">
                    <a:lumMod val="75000"/>
                  </a:schemeClr>
                </a:solidFill>
              </a:rPr>
              <a:t>than the true effect (</a:t>
            </a:r>
            <a:r>
              <a:rPr lang="en-US" b="1" dirty="0">
                <a:solidFill>
                  <a:schemeClr val="accent1">
                    <a:lumMod val="75000"/>
                  </a:schemeClr>
                </a:solidFill>
              </a:rPr>
              <a:t>overestimate</a:t>
            </a:r>
            <a:r>
              <a:rPr lang="en-US" dirty="0">
                <a:solidFill>
                  <a:schemeClr val="accent1">
                    <a:lumMod val="75000"/>
                  </a:schemeClr>
                </a:solidFill>
              </a:rPr>
              <a:t>).</a:t>
            </a:r>
          </a:p>
        </p:txBody>
      </p:sp>
    </p:spTree>
    <p:extLst>
      <p:ext uri="{BB962C8B-B14F-4D97-AF65-F5344CB8AC3E}">
        <p14:creationId xmlns:p14="http://schemas.microsoft.com/office/powerpoint/2010/main" val="279491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EA02-F8B9-B5F1-334E-7D573F00A6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E4E0A9-6DB5-53FB-64D2-489FC9BA2E6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58D54BA-DAFC-3DF0-9589-44EA62E4CBCB}"/>
              </a:ext>
            </a:extLst>
          </p:cNvPr>
          <p:cNvPicPr>
            <a:picLocks noChangeAspect="1"/>
          </p:cNvPicPr>
          <p:nvPr/>
        </p:nvPicPr>
        <p:blipFill>
          <a:blip r:embed="rId2"/>
          <a:stretch>
            <a:fillRect/>
          </a:stretch>
        </p:blipFill>
        <p:spPr>
          <a:xfrm>
            <a:off x="26144" y="22565"/>
            <a:ext cx="12139712" cy="6812870"/>
          </a:xfrm>
          <a:prstGeom prst="rect">
            <a:avLst/>
          </a:prstGeom>
        </p:spPr>
      </p:pic>
      <p:sp>
        <p:nvSpPr>
          <p:cNvPr id="4" name="TextBox 3">
            <a:extLst>
              <a:ext uri="{FF2B5EF4-FFF2-40B4-BE49-F238E27FC236}">
                <a16:creationId xmlns:a16="http://schemas.microsoft.com/office/drawing/2014/main" id="{AA074CE9-9AAD-FE8F-AFE5-D0601A1DE974}"/>
              </a:ext>
            </a:extLst>
          </p:cNvPr>
          <p:cNvSpPr txBox="1"/>
          <p:nvPr/>
        </p:nvSpPr>
        <p:spPr>
          <a:xfrm>
            <a:off x="558140" y="114795"/>
            <a:ext cx="874419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Extra slide if you’re curious, but is outside the scope of this class.</a:t>
            </a:r>
          </a:p>
        </p:txBody>
      </p:sp>
    </p:spTree>
    <p:extLst>
      <p:ext uri="{BB962C8B-B14F-4D97-AF65-F5344CB8AC3E}">
        <p14:creationId xmlns:p14="http://schemas.microsoft.com/office/powerpoint/2010/main" val="277665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072E-7642-7D48-E68E-B63F27172C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368E5A-B85A-C730-FF45-C1B70954C54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3D5F682-CA87-60C3-D9CD-23CA240F944A}"/>
              </a:ext>
            </a:extLst>
          </p:cNvPr>
          <p:cNvPicPr>
            <a:picLocks noChangeAspect="1"/>
          </p:cNvPicPr>
          <p:nvPr/>
        </p:nvPicPr>
        <p:blipFill>
          <a:blip r:embed="rId2"/>
          <a:stretch>
            <a:fillRect/>
          </a:stretch>
        </p:blipFill>
        <p:spPr>
          <a:xfrm>
            <a:off x="0" y="29673"/>
            <a:ext cx="12192000" cy="6798654"/>
          </a:xfrm>
          <a:prstGeom prst="rect">
            <a:avLst/>
          </a:prstGeom>
        </p:spPr>
      </p:pic>
      <p:sp>
        <p:nvSpPr>
          <p:cNvPr id="4" name="TextBox 3">
            <a:extLst>
              <a:ext uri="{FF2B5EF4-FFF2-40B4-BE49-F238E27FC236}">
                <a16:creationId xmlns:a16="http://schemas.microsoft.com/office/drawing/2014/main" id="{27713713-D474-07BD-5DAD-7BC67662CBFE}"/>
              </a:ext>
            </a:extLst>
          </p:cNvPr>
          <p:cNvSpPr txBox="1"/>
          <p:nvPr/>
        </p:nvSpPr>
        <p:spPr>
          <a:xfrm>
            <a:off x="558140" y="114795"/>
            <a:ext cx="874419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dirty="0"/>
              <a:t>Extra slide if you’re curious, but is outside the scope of this class.</a:t>
            </a:r>
          </a:p>
        </p:txBody>
      </p:sp>
    </p:spTree>
    <p:extLst>
      <p:ext uri="{BB962C8B-B14F-4D97-AF65-F5344CB8AC3E}">
        <p14:creationId xmlns:p14="http://schemas.microsoft.com/office/powerpoint/2010/main" val="3423599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B819-2065-98D6-3CEF-73735C49BD8E}"/>
              </a:ext>
            </a:extLst>
          </p:cNvPr>
          <p:cNvSpPr>
            <a:spLocks noGrp="1"/>
          </p:cNvSpPr>
          <p:nvPr>
            <p:ph type="title"/>
          </p:nvPr>
        </p:nvSpPr>
        <p:spPr/>
        <p:txBody>
          <a:bodyPr/>
          <a:lstStyle/>
          <a:p>
            <a:r>
              <a:rPr lang="en-US" dirty="0"/>
              <a:t>Can you think of an example of a spillover?</a:t>
            </a:r>
          </a:p>
        </p:txBody>
      </p:sp>
      <p:sp>
        <p:nvSpPr>
          <p:cNvPr id="3" name="Content Placeholder 2">
            <a:extLst>
              <a:ext uri="{FF2B5EF4-FFF2-40B4-BE49-F238E27FC236}">
                <a16:creationId xmlns:a16="http://schemas.microsoft.com/office/drawing/2014/main" id="{D6525433-AED4-9F4F-1360-7715D3B69C7B}"/>
              </a:ext>
            </a:extLst>
          </p:cNvPr>
          <p:cNvSpPr>
            <a:spLocks noGrp="1"/>
          </p:cNvSpPr>
          <p:nvPr>
            <p:ph idx="1"/>
          </p:nvPr>
        </p:nvSpPr>
        <p:spPr/>
        <p:txBody>
          <a:bodyPr>
            <a:normAutofit/>
          </a:bodyPr>
          <a:lstStyle/>
          <a:p>
            <a:r>
              <a:rPr lang="en-US" dirty="0"/>
              <a:t>In the context of a school tutoring program? </a:t>
            </a:r>
          </a:p>
          <a:p>
            <a:endParaRPr lang="en-US" dirty="0"/>
          </a:p>
          <a:p>
            <a:endParaRPr lang="en-US" dirty="0"/>
          </a:p>
          <a:p>
            <a:r>
              <a:rPr lang="en-US" dirty="0"/>
              <a:t>In the context of the Oregon Health Insurance Experiment? </a:t>
            </a:r>
          </a:p>
          <a:p>
            <a:endParaRPr lang="en-US" dirty="0"/>
          </a:p>
          <a:p>
            <a:endParaRPr lang="en-US" dirty="0"/>
          </a:p>
          <a:p>
            <a:r>
              <a:rPr lang="en-US" dirty="0"/>
              <a:t>In the context of an agricultural fertilizer program? </a:t>
            </a:r>
          </a:p>
          <a:p>
            <a:endParaRPr lang="en-US" dirty="0"/>
          </a:p>
        </p:txBody>
      </p:sp>
    </p:spTree>
    <p:extLst>
      <p:ext uri="{BB962C8B-B14F-4D97-AF65-F5344CB8AC3E}">
        <p14:creationId xmlns:p14="http://schemas.microsoft.com/office/powerpoint/2010/main" val="214540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F405-3803-9594-86C4-E5BE1DA5F542}"/>
              </a:ext>
            </a:extLst>
          </p:cNvPr>
          <p:cNvSpPr>
            <a:spLocks noGrp="1"/>
          </p:cNvSpPr>
          <p:nvPr>
            <p:ph type="title"/>
          </p:nvPr>
        </p:nvSpPr>
        <p:spPr/>
        <p:txBody>
          <a:bodyPr/>
          <a:lstStyle/>
          <a:p>
            <a:r>
              <a:rPr lang="en-US" dirty="0"/>
              <a:t>Examples of causal language vs. not</a:t>
            </a:r>
          </a:p>
        </p:txBody>
      </p:sp>
      <p:sp>
        <p:nvSpPr>
          <p:cNvPr id="4" name="Content Placeholder 3">
            <a:extLst>
              <a:ext uri="{FF2B5EF4-FFF2-40B4-BE49-F238E27FC236}">
                <a16:creationId xmlns:a16="http://schemas.microsoft.com/office/drawing/2014/main" id="{ABA50720-82C0-5AFD-916F-FFFA0841950F}"/>
              </a:ext>
            </a:extLst>
          </p:cNvPr>
          <p:cNvSpPr>
            <a:spLocks noGrp="1"/>
          </p:cNvSpPr>
          <p:nvPr>
            <p:ph sz="half" idx="1"/>
          </p:nvPr>
        </p:nvSpPr>
        <p:spPr/>
        <p:txBody>
          <a:bodyPr/>
          <a:lstStyle/>
          <a:p>
            <a:pPr marL="0" indent="0">
              <a:buNone/>
            </a:pPr>
            <a:r>
              <a:rPr lang="en-US" u="sng" dirty="0"/>
              <a:t>Causal language</a:t>
            </a:r>
          </a:p>
          <a:p>
            <a:r>
              <a:rPr lang="en-US" dirty="0"/>
              <a:t>Causes</a:t>
            </a:r>
          </a:p>
          <a:p>
            <a:r>
              <a:rPr lang="en-US" dirty="0"/>
              <a:t>Causal relationship</a:t>
            </a:r>
          </a:p>
          <a:p>
            <a:r>
              <a:rPr lang="en-US" dirty="0"/>
              <a:t>X decreases/increases Y</a:t>
            </a:r>
          </a:p>
          <a:p>
            <a:pPr lvl="1"/>
            <a:r>
              <a:rPr lang="en-US" dirty="0"/>
              <a:t>Any action verb</a:t>
            </a:r>
          </a:p>
          <a:p>
            <a:r>
              <a:rPr lang="en-US" dirty="0"/>
              <a:t>Effect of X on Y</a:t>
            </a:r>
          </a:p>
          <a:p>
            <a:r>
              <a:rPr lang="en-US" dirty="0"/>
              <a:t>Influences (somewhere in between, I would recommend avoiding for this class)</a:t>
            </a:r>
          </a:p>
        </p:txBody>
      </p:sp>
      <p:sp>
        <p:nvSpPr>
          <p:cNvPr id="5" name="Content Placeholder 4">
            <a:extLst>
              <a:ext uri="{FF2B5EF4-FFF2-40B4-BE49-F238E27FC236}">
                <a16:creationId xmlns:a16="http://schemas.microsoft.com/office/drawing/2014/main" id="{B02C0E3F-9951-6756-0AD8-6CB0F44E7E8B}"/>
              </a:ext>
            </a:extLst>
          </p:cNvPr>
          <p:cNvSpPr>
            <a:spLocks noGrp="1"/>
          </p:cNvSpPr>
          <p:nvPr>
            <p:ph sz="half" idx="2"/>
          </p:nvPr>
        </p:nvSpPr>
        <p:spPr/>
        <p:txBody>
          <a:bodyPr/>
          <a:lstStyle/>
          <a:p>
            <a:pPr marL="0" indent="0">
              <a:buNone/>
            </a:pPr>
            <a:r>
              <a:rPr lang="en-US" u="sng" dirty="0"/>
              <a:t>Not causal language</a:t>
            </a:r>
          </a:p>
          <a:p>
            <a:r>
              <a:rPr lang="en-US" dirty="0"/>
              <a:t>Is associated with </a:t>
            </a:r>
          </a:p>
          <a:p>
            <a:r>
              <a:rPr lang="en-US" dirty="0"/>
              <a:t>Relationship between</a:t>
            </a:r>
          </a:p>
          <a:p>
            <a:r>
              <a:rPr lang="en-US" dirty="0"/>
              <a:t>Correlated with</a:t>
            </a:r>
          </a:p>
        </p:txBody>
      </p:sp>
    </p:spTree>
    <p:extLst>
      <p:ext uri="{BB962C8B-B14F-4D97-AF65-F5344CB8AC3E}">
        <p14:creationId xmlns:p14="http://schemas.microsoft.com/office/powerpoint/2010/main" val="972310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B819-2065-98D6-3CEF-73735C49BD8E}"/>
              </a:ext>
            </a:extLst>
          </p:cNvPr>
          <p:cNvSpPr>
            <a:spLocks noGrp="1"/>
          </p:cNvSpPr>
          <p:nvPr>
            <p:ph type="title"/>
          </p:nvPr>
        </p:nvSpPr>
        <p:spPr/>
        <p:txBody>
          <a:bodyPr/>
          <a:lstStyle/>
          <a:p>
            <a:r>
              <a:rPr lang="en-US" dirty="0"/>
              <a:t>Can you think of an example of a spillover?</a:t>
            </a:r>
          </a:p>
        </p:txBody>
      </p:sp>
      <p:sp>
        <p:nvSpPr>
          <p:cNvPr id="3" name="Content Placeholder 2">
            <a:extLst>
              <a:ext uri="{FF2B5EF4-FFF2-40B4-BE49-F238E27FC236}">
                <a16:creationId xmlns:a16="http://schemas.microsoft.com/office/drawing/2014/main" id="{D6525433-AED4-9F4F-1360-7715D3B69C7B}"/>
              </a:ext>
            </a:extLst>
          </p:cNvPr>
          <p:cNvSpPr>
            <a:spLocks noGrp="1"/>
          </p:cNvSpPr>
          <p:nvPr>
            <p:ph idx="1"/>
          </p:nvPr>
        </p:nvSpPr>
        <p:spPr/>
        <p:txBody>
          <a:bodyPr>
            <a:normAutofit fontScale="85000" lnSpcReduction="20000"/>
          </a:bodyPr>
          <a:lstStyle/>
          <a:p>
            <a:r>
              <a:rPr lang="en-US" dirty="0"/>
              <a:t>In the context of a school tutoring program? </a:t>
            </a:r>
          </a:p>
          <a:p>
            <a:r>
              <a:rPr lang="en-US" dirty="0">
                <a:solidFill>
                  <a:schemeClr val="accent1">
                    <a:lumMod val="75000"/>
                  </a:schemeClr>
                </a:solidFill>
              </a:rPr>
              <a:t>This is an example of a likely informational/behavioral spillover. If you tutor some children in a school, and the students help each other learn in or outside the classroom, then there could be positive spillovers. In particular, spillovers from tutored children onto children not enrolled in the tutoring program.</a:t>
            </a:r>
            <a:endParaRPr lang="en-US" dirty="0"/>
          </a:p>
          <a:p>
            <a:r>
              <a:rPr lang="en-US" dirty="0"/>
              <a:t>In the context of the Oregon Health Insurance Experiment? </a:t>
            </a:r>
          </a:p>
          <a:p>
            <a:r>
              <a:rPr lang="en-US" dirty="0">
                <a:solidFill>
                  <a:schemeClr val="accent1">
                    <a:lumMod val="75000"/>
                  </a:schemeClr>
                </a:solidFill>
              </a:rPr>
              <a:t>This is an example of a possible general equilibrium or displacement spillover. Recall that providing insurance was found to increase utilization of the emergency room. If emergency rooms were constrained, and newly insured patients took the place of existing patients, then we might overestimate the effects of the health insurance offer on health outcomes. (Admittedly this is a bit of a stretch.)</a:t>
            </a:r>
          </a:p>
          <a:p>
            <a:r>
              <a:rPr lang="en-US" dirty="0"/>
              <a:t>In the context of an agricultural fertilizer program? </a:t>
            </a:r>
          </a:p>
          <a:p>
            <a:r>
              <a:rPr lang="en-US" dirty="0">
                <a:solidFill>
                  <a:schemeClr val="accent1">
                    <a:lumMod val="75000"/>
                  </a:schemeClr>
                </a:solidFill>
              </a:rPr>
              <a:t>This is an example of a literal physical spillover, if fertilizer from one farmer’s land blows onto another farmer’s land. </a:t>
            </a:r>
          </a:p>
          <a:p>
            <a:endParaRPr lang="en-US" dirty="0"/>
          </a:p>
        </p:txBody>
      </p:sp>
    </p:spTree>
    <p:extLst>
      <p:ext uri="{BB962C8B-B14F-4D97-AF65-F5344CB8AC3E}">
        <p14:creationId xmlns:p14="http://schemas.microsoft.com/office/powerpoint/2010/main" val="527791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926B-6E28-185E-10C7-80C44399AE96}"/>
              </a:ext>
            </a:extLst>
          </p:cNvPr>
          <p:cNvSpPr>
            <a:spLocks noGrp="1"/>
          </p:cNvSpPr>
          <p:nvPr>
            <p:ph type="title"/>
          </p:nvPr>
        </p:nvSpPr>
        <p:spPr/>
        <p:txBody>
          <a:bodyPr/>
          <a:lstStyle/>
          <a:p>
            <a:r>
              <a:rPr lang="en-US" dirty="0"/>
              <a:t>Attrition</a:t>
            </a:r>
          </a:p>
        </p:txBody>
      </p:sp>
      <p:sp>
        <p:nvSpPr>
          <p:cNvPr id="3" name="Text Placeholder 2">
            <a:extLst>
              <a:ext uri="{FF2B5EF4-FFF2-40B4-BE49-F238E27FC236}">
                <a16:creationId xmlns:a16="http://schemas.microsoft.com/office/drawing/2014/main" id="{9C84EE24-4AAE-ED7F-29FD-D125327AF2E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9389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C7462-C5A5-5AAC-FC3E-474E6CD23B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27583D-D105-14DD-EED7-5FE7FD9F800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CFE2846-C790-6940-F633-063DE5ACB1F0}"/>
              </a:ext>
            </a:extLst>
          </p:cNvPr>
          <p:cNvPicPr>
            <a:picLocks noChangeAspect="1"/>
          </p:cNvPicPr>
          <p:nvPr/>
        </p:nvPicPr>
        <p:blipFill>
          <a:blip r:embed="rId2"/>
          <a:stretch>
            <a:fillRect/>
          </a:stretch>
        </p:blipFill>
        <p:spPr>
          <a:xfrm>
            <a:off x="0" y="19050"/>
            <a:ext cx="12192000" cy="6819900"/>
          </a:xfrm>
          <a:prstGeom prst="rect">
            <a:avLst/>
          </a:prstGeom>
        </p:spPr>
      </p:pic>
    </p:spTree>
    <p:extLst>
      <p:ext uri="{BB962C8B-B14F-4D97-AF65-F5344CB8AC3E}">
        <p14:creationId xmlns:p14="http://schemas.microsoft.com/office/powerpoint/2010/main" val="525718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DB44-EF29-1749-12AD-BC6A1940D35D}"/>
              </a:ext>
            </a:extLst>
          </p:cNvPr>
          <p:cNvSpPr>
            <a:spLocks noGrp="1"/>
          </p:cNvSpPr>
          <p:nvPr>
            <p:ph type="title"/>
          </p:nvPr>
        </p:nvSpPr>
        <p:spPr/>
        <p:txBody>
          <a:bodyPr/>
          <a:lstStyle/>
          <a:p>
            <a:r>
              <a:rPr lang="en-US" dirty="0"/>
              <a:t>Typical settings where attrition is an issue</a:t>
            </a:r>
          </a:p>
        </p:txBody>
      </p:sp>
      <p:sp>
        <p:nvSpPr>
          <p:cNvPr id="3" name="Content Placeholder 2">
            <a:extLst>
              <a:ext uri="{FF2B5EF4-FFF2-40B4-BE49-F238E27FC236}">
                <a16:creationId xmlns:a16="http://schemas.microsoft.com/office/drawing/2014/main" id="{4D81ADFD-6780-10E5-ACF1-812A0DE75AD7}"/>
              </a:ext>
            </a:extLst>
          </p:cNvPr>
          <p:cNvSpPr>
            <a:spLocks noGrp="1"/>
          </p:cNvSpPr>
          <p:nvPr>
            <p:ph idx="1"/>
          </p:nvPr>
        </p:nvSpPr>
        <p:spPr/>
        <p:txBody>
          <a:bodyPr/>
          <a:lstStyle/>
          <a:p>
            <a:r>
              <a:rPr lang="en-US" dirty="0"/>
              <a:t>Multiple rounds of surveys</a:t>
            </a:r>
          </a:p>
          <a:p>
            <a:endParaRPr lang="en-US" dirty="0"/>
          </a:p>
          <a:p>
            <a:r>
              <a:rPr lang="en-US" dirty="0"/>
              <a:t>Where people drop out of a program/school, and there is no administrative data on them afterwards</a:t>
            </a:r>
          </a:p>
          <a:p>
            <a:endParaRPr lang="en-US" dirty="0"/>
          </a:p>
          <a:p>
            <a:r>
              <a:rPr lang="en-US" dirty="0"/>
              <a:t>Geographic mobility or death </a:t>
            </a:r>
          </a:p>
        </p:txBody>
      </p:sp>
    </p:spTree>
    <p:extLst>
      <p:ext uri="{BB962C8B-B14F-4D97-AF65-F5344CB8AC3E}">
        <p14:creationId xmlns:p14="http://schemas.microsoft.com/office/powerpoint/2010/main" val="1634760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B378-25AD-BA09-A515-38A5740F6EE7}"/>
              </a:ext>
            </a:extLst>
          </p:cNvPr>
          <p:cNvSpPr>
            <a:spLocks noGrp="1"/>
          </p:cNvSpPr>
          <p:nvPr>
            <p:ph type="title"/>
          </p:nvPr>
        </p:nvSpPr>
        <p:spPr/>
        <p:txBody>
          <a:bodyPr/>
          <a:lstStyle/>
          <a:p>
            <a:r>
              <a:rPr lang="en-US" dirty="0"/>
              <a:t>Attrition example</a:t>
            </a:r>
          </a:p>
        </p:txBody>
      </p:sp>
      <p:sp>
        <p:nvSpPr>
          <p:cNvPr id="3" name="Content Placeholder 2">
            <a:extLst>
              <a:ext uri="{FF2B5EF4-FFF2-40B4-BE49-F238E27FC236}">
                <a16:creationId xmlns:a16="http://schemas.microsoft.com/office/drawing/2014/main" id="{420B02D4-D2DD-CFD8-5ECE-1DD9B8A3B38B}"/>
              </a:ext>
            </a:extLst>
          </p:cNvPr>
          <p:cNvSpPr>
            <a:spLocks noGrp="1"/>
          </p:cNvSpPr>
          <p:nvPr>
            <p:ph idx="1"/>
          </p:nvPr>
        </p:nvSpPr>
        <p:spPr/>
        <p:txBody>
          <a:bodyPr/>
          <a:lstStyle/>
          <a:p>
            <a:r>
              <a:rPr lang="en-US" dirty="0"/>
              <a:t>Suppose we were interested in the effect of a war draft on health outcomes in old age. </a:t>
            </a:r>
          </a:p>
          <a:p>
            <a:endParaRPr lang="en-US" dirty="0"/>
          </a:p>
          <a:p>
            <a:r>
              <a:rPr lang="en-US" dirty="0"/>
              <a:t>What might be an attrition issue in this context? </a:t>
            </a:r>
          </a:p>
        </p:txBody>
      </p:sp>
    </p:spTree>
    <p:extLst>
      <p:ext uri="{BB962C8B-B14F-4D97-AF65-F5344CB8AC3E}">
        <p14:creationId xmlns:p14="http://schemas.microsoft.com/office/powerpoint/2010/main" val="2261320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B378-25AD-BA09-A515-38A5740F6EE7}"/>
              </a:ext>
            </a:extLst>
          </p:cNvPr>
          <p:cNvSpPr>
            <a:spLocks noGrp="1"/>
          </p:cNvSpPr>
          <p:nvPr>
            <p:ph type="title"/>
          </p:nvPr>
        </p:nvSpPr>
        <p:spPr/>
        <p:txBody>
          <a:bodyPr/>
          <a:lstStyle/>
          <a:p>
            <a:r>
              <a:rPr lang="en-US" dirty="0"/>
              <a:t>Attrition example</a:t>
            </a:r>
          </a:p>
        </p:txBody>
      </p:sp>
      <p:sp>
        <p:nvSpPr>
          <p:cNvPr id="3" name="Content Placeholder 2">
            <a:extLst>
              <a:ext uri="{FF2B5EF4-FFF2-40B4-BE49-F238E27FC236}">
                <a16:creationId xmlns:a16="http://schemas.microsoft.com/office/drawing/2014/main" id="{420B02D4-D2DD-CFD8-5ECE-1DD9B8A3B38B}"/>
              </a:ext>
            </a:extLst>
          </p:cNvPr>
          <p:cNvSpPr>
            <a:spLocks noGrp="1"/>
          </p:cNvSpPr>
          <p:nvPr>
            <p:ph idx="1"/>
          </p:nvPr>
        </p:nvSpPr>
        <p:spPr/>
        <p:txBody>
          <a:bodyPr>
            <a:normAutofit lnSpcReduction="10000"/>
          </a:bodyPr>
          <a:lstStyle/>
          <a:p>
            <a:r>
              <a:rPr lang="en-US" dirty="0"/>
              <a:t>Suppose we were interested in the effect of a war draft on health outcomes in old age. </a:t>
            </a:r>
          </a:p>
          <a:p>
            <a:endParaRPr lang="en-US" dirty="0"/>
          </a:p>
          <a:p>
            <a:r>
              <a:rPr lang="en-US" dirty="0"/>
              <a:t>What might be an attrition issue in this context? </a:t>
            </a:r>
          </a:p>
          <a:p>
            <a:r>
              <a:rPr lang="en-US" dirty="0">
                <a:solidFill>
                  <a:schemeClr val="accent1">
                    <a:lumMod val="75000"/>
                  </a:schemeClr>
                </a:solidFill>
              </a:rPr>
              <a:t>If individuals who are drafted are also more likely to pass away earlier on in life, than we would not be able to observe their health outcomes in old age. </a:t>
            </a:r>
          </a:p>
          <a:p>
            <a:r>
              <a:rPr lang="en-US" dirty="0">
                <a:solidFill>
                  <a:schemeClr val="accent1">
                    <a:lumMod val="75000"/>
                  </a:schemeClr>
                </a:solidFill>
              </a:rPr>
              <a:t>If we instead were interested in mortality earlier on in life directly, and we could observe this for all people in our study, then attrition would not be an issue.</a:t>
            </a:r>
          </a:p>
        </p:txBody>
      </p:sp>
    </p:spTree>
    <p:extLst>
      <p:ext uri="{BB962C8B-B14F-4D97-AF65-F5344CB8AC3E}">
        <p14:creationId xmlns:p14="http://schemas.microsoft.com/office/powerpoint/2010/main" val="134400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C360-7B2E-CB12-A5A9-E6E1E87734BD}"/>
              </a:ext>
            </a:extLst>
          </p:cNvPr>
          <p:cNvSpPr>
            <a:spLocks noGrp="1"/>
          </p:cNvSpPr>
          <p:nvPr>
            <p:ph type="title"/>
          </p:nvPr>
        </p:nvSpPr>
        <p:spPr/>
        <p:txBody>
          <a:bodyPr/>
          <a:lstStyle/>
          <a:p>
            <a:r>
              <a:rPr lang="en-US" dirty="0"/>
              <a:t>Non-linear regression</a:t>
            </a:r>
          </a:p>
        </p:txBody>
      </p:sp>
      <p:sp>
        <p:nvSpPr>
          <p:cNvPr id="3" name="Text Placeholder 2">
            <a:extLst>
              <a:ext uri="{FF2B5EF4-FFF2-40B4-BE49-F238E27FC236}">
                <a16:creationId xmlns:a16="http://schemas.microsoft.com/office/drawing/2014/main" id="{5797394E-B272-7D26-FCBA-6C5D1405EFC4}"/>
              </a:ext>
            </a:extLst>
          </p:cNvPr>
          <p:cNvSpPr>
            <a:spLocks noGrp="1"/>
          </p:cNvSpPr>
          <p:nvPr>
            <p:ph type="body" idx="1"/>
          </p:nvPr>
        </p:nvSpPr>
        <p:spPr/>
        <p:txBody>
          <a:bodyPr/>
          <a:lstStyle/>
          <a:p>
            <a:r>
              <a:rPr lang="en-US" dirty="0"/>
              <a:t>See Google Collab link</a:t>
            </a:r>
          </a:p>
        </p:txBody>
      </p:sp>
    </p:spTree>
    <p:extLst>
      <p:ext uri="{BB962C8B-B14F-4D97-AF65-F5344CB8AC3E}">
        <p14:creationId xmlns:p14="http://schemas.microsoft.com/office/powerpoint/2010/main" val="248653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8791-8A90-DB16-1457-E73231D9BA17}"/>
              </a:ext>
            </a:extLst>
          </p:cNvPr>
          <p:cNvSpPr>
            <a:spLocks noGrp="1"/>
          </p:cNvSpPr>
          <p:nvPr>
            <p:ph type="title"/>
          </p:nvPr>
        </p:nvSpPr>
        <p:spPr/>
        <p:txBody>
          <a:bodyPr/>
          <a:lstStyle/>
          <a:p>
            <a:r>
              <a:rPr lang="en-US" dirty="0"/>
              <a:t>Notes about causal language</a:t>
            </a:r>
          </a:p>
        </p:txBody>
      </p:sp>
      <p:sp>
        <p:nvSpPr>
          <p:cNvPr id="3" name="Content Placeholder 2">
            <a:extLst>
              <a:ext uri="{FF2B5EF4-FFF2-40B4-BE49-F238E27FC236}">
                <a16:creationId xmlns:a16="http://schemas.microsoft.com/office/drawing/2014/main" id="{6F72792C-38D9-4109-6FAE-19A29EFF3013}"/>
              </a:ext>
            </a:extLst>
          </p:cNvPr>
          <p:cNvSpPr>
            <a:spLocks noGrp="1"/>
          </p:cNvSpPr>
          <p:nvPr>
            <p:ph idx="1"/>
          </p:nvPr>
        </p:nvSpPr>
        <p:spPr/>
        <p:txBody>
          <a:bodyPr/>
          <a:lstStyle/>
          <a:p>
            <a:r>
              <a:rPr lang="en-US" dirty="0"/>
              <a:t>Determining whether something is causal or not is more about our </a:t>
            </a:r>
            <a:r>
              <a:rPr lang="en-US" b="1" dirty="0"/>
              <a:t>assumptions </a:t>
            </a:r>
            <a:r>
              <a:rPr lang="en-US" dirty="0"/>
              <a:t>about the setting and speculations about the relationships between variables in the </a:t>
            </a:r>
            <a:r>
              <a:rPr lang="en-US" b="1" dirty="0"/>
              <a:t>population</a:t>
            </a:r>
            <a:r>
              <a:rPr lang="en-US" dirty="0"/>
              <a:t>…</a:t>
            </a:r>
          </a:p>
          <a:p>
            <a:r>
              <a:rPr lang="en-US" dirty="0"/>
              <a:t>…</a:t>
            </a:r>
            <a:r>
              <a:rPr lang="en-US" i="1" dirty="0"/>
              <a:t>rather than </a:t>
            </a:r>
            <a:r>
              <a:rPr lang="en-US" dirty="0"/>
              <a:t>output from regressions using </a:t>
            </a:r>
            <a:r>
              <a:rPr lang="en-US" b="1" dirty="0"/>
              <a:t>sample</a:t>
            </a:r>
            <a:r>
              <a:rPr lang="en-US" dirty="0"/>
              <a:t> data</a:t>
            </a:r>
          </a:p>
          <a:p>
            <a:r>
              <a:rPr lang="en-US" dirty="0"/>
              <a:t>Why is this incorrect?</a:t>
            </a:r>
          </a:p>
          <a:p>
            <a:pPr marL="0" indent="0">
              <a:buNone/>
            </a:pPr>
            <a:r>
              <a:rPr lang="en-US" b="0" i="1" dirty="0">
                <a:solidFill>
                  <a:srgbClr val="000000"/>
                </a:solidFill>
                <a:effectLst/>
                <a:latin typeface="Calibri" panose="020F0502020204030204" pitchFamily="34" charset="0"/>
              </a:rPr>
              <a:t>"Yes, here the p value is 0.0218 which is less than 0.05 making it statistically significant at 5% level. Hence, we can conclude there is a causal relationship."</a:t>
            </a:r>
            <a:endParaRPr lang="en-US" i="1" dirty="0"/>
          </a:p>
        </p:txBody>
      </p:sp>
    </p:spTree>
    <p:extLst>
      <p:ext uri="{BB962C8B-B14F-4D97-AF65-F5344CB8AC3E}">
        <p14:creationId xmlns:p14="http://schemas.microsoft.com/office/powerpoint/2010/main" val="8849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53DF-3C3E-DF77-7073-A35204C74085}"/>
              </a:ext>
            </a:extLst>
          </p:cNvPr>
          <p:cNvSpPr>
            <a:spLocks noGrp="1"/>
          </p:cNvSpPr>
          <p:nvPr>
            <p:ph type="title"/>
          </p:nvPr>
        </p:nvSpPr>
        <p:spPr/>
        <p:txBody>
          <a:bodyPr/>
          <a:lstStyle/>
          <a:p>
            <a:r>
              <a:rPr lang="en-US" dirty="0"/>
              <a:t>Tip: avoid causal language UNLESS</a:t>
            </a:r>
          </a:p>
        </p:txBody>
      </p:sp>
      <p:sp>
        <p:nvSpPr>
          <p:cNvPr id="3" name="Content Placeholder 2">
            <a:extLst>
              <a:ext uri="{FF2B5EF4-FFF2-40B4-BE49-F238E27FC236}">
                <a16:creationId xmlns:a16="http://schemas.microsoft.com/office/drawing/2014/main" id="{A9BA8E53-EC66-17E9-00A1-85255C7F454C}"/>
              </a:ext>
            </a:extLst>
          </p:cNvPr>
          <p:cNvSpPr>
            <a:spLocks noGrp="1"/>
          </p:cNvSpPr>
          <p:nvPr>
            <p:ph idx="1"/>
          </p:nvPr>
        </p:nvSpPr>
        <p:spPr/>
        <p:txBody>
          <a:bodyPr>
            <a:normAutofit/>
          </a:bodyPr>
          <a:lstStyle/>
          <a:p>
            <a:r>
              <a:rPr lang="en-US" dirty="0"/>
              <a:t>We are describing a relationship of a policy question we are </a:t>
            </a:r>
            <a:r>
              <a:rPr lang="en-US" b="1" dirty="0"/>
              <a:t>interested in answering</a:t>
            </a:r>
            <a:r>
              <a:rPr lang="en-US" dirty="0"/>
              <a:t>, which is often causal</a:t>
            </a:r>
          </a:p>
          <a:p>
            <a:endParaRPr lang="en-US" dirty="0"/>
          </a:p>
          <a:p>
            <a:pPr lvl="1"/>
            <a:r>
              <a:rPr lang="en-US" dirty="0"/>
              <a:t>i.e. if we changed our policy on X, would it affect an outcome Y?</a:t>
            </a:r>
          </a:p>
          <a:p>
            <a:pPr lvl="1"/>
            <a:endParaRPr lang="en-US" dirty="0"/>
          </a:p>
          <a:p>
            <a:pPr lvl="1"/>
            <a:r>
              <a:rPr lang="en-US" dirty="0"/>
              <a:t>Even though we may not </a:t>
            </a:r>
            <a:r>
              <a:rPr lang="en-US" i="1" dirty="0"/>
              <a:t>be able to</a:t>
            </a:r>
            <a:r>
              <a:rPr lang="en-US" dirty="0"/>
              <a:t> answer the question using data</a:t>
            </a:r>
          </a:p>
          <a:p>
            <a:pPr lvl="2"/>
            <a:endParaRPr lang="en-US" dirty="0"/>
          </a:p>
        </p:txBody>
      </p:sp>
    </p:spTree>
    <p:extLst>
      <p:ext uri="{BB962C8B-B14F-4D97-AF65-F5344CB8AC3E}">
        <p14:creationId xmlns:p14="http://schemas.microsoft.com/office/powerpoint/2010/main" val="40012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53DF-3C3E-DF77-7073-A35204C74085}"/>
              </a:ext>
            </a:extLst>
          </p:cNvPr>
          <p:cNvSpPr>
            <a:spLocks noGrp="1"/>
          </p:cNvSpPr>
          <p:nvPr>
            <p:ph type="title"/>
          </p:nvPr>
        </p:nvSpPr>
        <p:spPr/>
        <p:txBody>
          <a:bodyPr>
            <a:normAutofit/>
          </a:bodyPr>
          <a:lstStyle/>
          <a:p>
            <a:r>
              <a:rPr lang="en-US" dirty="0"/>
              <a:t>Tip: avoid causal language UNLESS we have evidence from:</a:t>
            </a:r>
          </a:p>
        </p:txBody>
      </p:sp>
      <p:sp>
        <p:nvSpPr>
          <p:cNvPr id="3" name="Content Placeholder 2">
            <a:extLst>
              <a:ext uri="{FF2B5EF4-FFF2-40B4-BE49-F238E27FC236}">
                <a16:creationId xmlns:a16="http://schemas.microsoft.com/office/drawing/2014/main" id="{A9BA8E53-EC66-17E9-00A1-85255C7F454C}"/>
              </a:ext>
            </a:extLst>
          </p:cNvPr>
          <p:cNvSpPr>
            <a:spLocks noGrp="1"/>
          </p:cNvSpPr>
          <p:nvPr>
            <p:ph idx="1"/>
          </p:nvPr>
        </p:nvSpPr>
        <p:spPr/>
        <p:txBody>
          <a:bodyPr>
            <a:normAutofit/>
          </a:bodyPr>
          <a:lstStyle/>
          <a:p>
            <a:r>
              <a:rPr lang="en-US" dirty="0"/>
              <a:t>We have evidence from a regression where we think we have </a:t>
            </a:r>
            <a:r>
              <a:rPr lang="en-US" b="1" dirty="0"/>
              <a:t>controlled for </a:t>
            </a:r>
            <a:r>
              <a:rPr lang="en-US" b="1" u="sng" dirty="0"/>
              <a:t>all</a:t>
            </a:r>
            <a:r>
              <a:rPr lang="en-US" b="1" dirty="0"/>
              <a:t> possible important omitted variables</a:t>
            </a:r>
          </a:p>
          <a:p>
            <a:pPr lvl="1"/>
            <a:r>
              <a:rPr lang="en-US" dirty="0"/>
              <a:t>We may or may not be convinced of this, depending on the setting + data available</a:t>
            </a:r>
          </a:p>
          <a:p>
            <a:endParaRPr lang="en-US" dirty="0"/>
          </a:p>
          <a:p>
            <a:r>
              <a:rPr lang="en-US" dirty="0"/>
              <a:t>an </a:t>
            </a:r>
            <a:r>
              <a:rPr lang="en-US" b="1" dirty="0"/>
              <a:t>experiment </a:t>
            </a:r>
          </a:p>
          <a:p>
            <a:endParaRPr lang="en-US" dirty="0"/>
          </a:p>
          <a:p>
            <a:r>
              <a:rPr lang="en-US" dirty="0"/>
              <a:t>a </a:t>
            </a:r>
            <a:r>
              <a:rPr lang="en-US" b="1" dirty="0"/>
              <a:t>natural experiment </a:t>
            </a:r>
            <a:r>
              <a:rPr lang="en-US" dirty="0"/>
              <a:t>that we are convinced by</a:t>
            </a:r>
          </a:p>
          <a:p>
            <a:pPr lvl="1"/>
            <a:r>
              <a:rPr lang="en-US" dirty="0"/>
              <a:t>If you stick with Professor Michela </a:t>
            </a:r>
            <a:r>
              <a:rPr lang="en-US" dirty="0" err="1"/>
              <a:t>Carlana’s</a:t>
            </a:r>
            <a:r>
              <a:rPr lang="en-US" dirty="0"/>
              <a:t> next module, you will cover this</a:t>
            </a:r>
          </a:p>
          <a:p>
            <a:endParaRPr lang="en-US" dirty="0"/>
          </a:p>
          <a:p>
            <a:pPr lvl="2"/>
            <a:endParaRPr lang="en-US" dirty="0"/>
          </a:p>
        </p:txBody>
      </p:sp>
    </p:spTree>
    <p:extLst>
      <p:ext uri="{BB962C8B-B14F-4D97-AF65-F5344CB8AC3E}">
        <p14:creationId xmlns:p14="http://schemas.microsoft.com/office/powerpoint/2010/main" val="4967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8443-C73C-4F07-3752-0CC9546CADA3}"/>
              </a:ext>
            </a:extLst>
          </p:cNvPr>
          <p:cNvSpPr>
            <a:spLocks noGrp="1"/>
          </p:cNvSpPr>
          <p:nvPr>
            <p:ph type="title"/>
          </p:nvPr>
        </p:nvSpPr>
        <p:spPr/>
        <p:txBody>
          <a:bodyPr/>
          <a:lstStyle/>
          <a:p>
            <a:r>
              <a:rPr lang="en-US" dirty="0"/>
              <a:t>Experiments</a:t>
            </a:r>
          </a:p>
        </p:txBody>
      </p:sp>
      <p:sp>
        <p:nvSpPr>
          <p:cNvPr id="3" name="Text Placeholder 2">
            <a:extLst>
              <a:ext uri="{FF2B5EF4-FFF2-40B4-BE49-F238E27FC236}">
                <a16:creationId xmlns:a16="http://schemas.microsoft.com/office/drawing/2014/main" id="{EC26D1A7-B9C9-06E4-C42B-2ADC39B72227}"/>
              </a:ext>
            </a:extLst>
          </p:cNvPr>
          <p:cNvSpPr>
            <a:spLocks noGrp="1"/>
          </p:cNvSpPr>
          <p:nvPr>
            <p:ph type="body" idx="1"/>
          </p:nvPr>
        </p:nvSpPr>
        <p:spPr/>
        <p:txBody>
          <a:bodyPr/>
          <a:lstStyle/>
          <a:p>
            <a:r>
              <a:rPr lang="en-US" dirty="0"/>
              <a:t>Some materials drawn from JPAL: https://www.povertyactionlab.org/research-resources</a:t>
            </a:r>
          </a:p>
        </p:txBody>
      </p:sp>
    </p:spTree>
    <p:extLst>
      <p:ext uri="{BB962C8B-B14F-4D97-AF65-F5344CB8AC3E}">
        <p14:creationId xmlns:p14="http://schemas.microsoft.com/office/powerpoint/2010/main" val="413045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EBAF-EC95-7A07-128F-64186FA9C50E}"/>
              </a:ext>
            </a:extLst>
          </p:cNvPr>
          <p:cNvSpPr>
            <a:spLocks noGrp="1"/>
          </p:cNvSpPr>
          <p:nvPr>
            <p:ph type="title"/>
          </p:nvPr>
        </p:nvSpPr>
        <p:spPr/>
        <p:txBody>
          <a:bodyPr/>
          <a:lstStyle/>
          <a:p>
            <a:r>
              <a:rPr lang="en-US" dirty="0"/>
              <a:t>Experiments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636599-46B9-CF66-B3EF-BBCAA1281983}"/>
                  </a:ext>
                </a:extLst>
              </p:cNvPr>
              <p:cNvSpPr>
                <a:spLocks noGrp="1"/>
              </p:cNvSpPr>
              <p:nvPr>
                <p:ph idx="1"/>
              </p:nvPr>
            </p:nvSpPr>
            <p:spPr/>
            <p:txBody>
              <a:bodyPr/>
              <a:lstStyle/>
              <a:p>
                <a:r>
                  <a:rPr lang="en-US" dirty="0"/>
                  <a:t>Randomly assign units (people) to </a:t>
                </a:r>
                <a:r>
                  <a:rPr lang="en-US" b="1" dirty="0"/>
                  <a:t>treatment</a:t>
                </a:r>
                <a:r>
                  <a:rPr lang="en-US" dirty="0"/>
                  <a:t> group and </a:t>
                </a:r>
                <a:r>
                  <a:rPr lang="en-US" b="1" dirty="0"/>
                  <a:t>control</a:t>
                </a:r>
                <a:r>
                  <a:rPr lang="en-US" dirty="0"/>
                  <a:t> group </a:t>
                </a:r>
              </a:p>
              <a:p>
                <a:endParaRPr lang="en-US" dirty="0"/>
              </a:p>
              <a:p>
                <a:r>
                  <a:rPr lang="en-US" dirty="0"/>
                  <a:t>Random assignment (if it works) eliminates </a:t>
                </a:r>
                <a:r>
                  <a:rPr lang="en-US" i="1" dirty="0"/>
                  <a:t>any</a:t>
                </a:r>
                <a:r>
                  <a:rPr lang="en-US" dirty="0"/>
                  <a:t> source of omitted variable bias</a:t>
                </a:r>
              </a:p>
              <a:p>
                <a:pPr lvl="1"/>
                <a:r>
                  <a:rPr lang="en-US" dirty="0"/>
                  <a:t>Observed or unobserved</a:t>
                </a:r>
              </a:p>
              <a:p>
                <a:endParaRPr lang="en-US" dirty="0"/>
              </a:p>
              <a:p>
                <a:r>
                  <a:rPr lang="en-US" dirty="0"/>
                  <a:t>We can estimate the effect of </a:t>
                </a:r>
                <a:r>
                  <a:rPr lang="en-US" i="1" dirty="0"/>
                  <a:t>being assigned to the treatment </a:t>
                </a:r>
                <a:r>
                  <a:rPr lang="en-US" dirty="0"/>
                  <a:t>on outcomes: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𝑎𝑠𝑠𝑖𝑔𝑛𝑒𝑑</m:t>
                      </m:r>
                      <m:r>
                        <a:rPr lang="en-US" b="0" i="1" smtClean="0">
                          <a:latin typeface="Cambria Math" panose="02040503050406030204" pitchFamily="18" charset="0"/>
                        </a:rPr>
                        <m:t>.</m:t>
                      </m:r>
                      <m:r>
                        <a:rPr lang="en-US" b="0" i="1" smtClean="0">
                          <a:latin typeface="Cambria Math" panose="02040503050406030204" pitchFamily="18" charset="0"/>
                        </a:rPr>
                        <m:t>𝑡𝑜</m:t>
                      </m:r>
                      <m:r>
                        <a:rPr lang="en-US" b="0" i="1" smtClean="0">
                          <a:latin typeface="Cambria Math" panose="02040503050406030204" pitchFamily="18" charset="0"/>
                        </a:rPr>
                        <m:t>.</m:t>
                      </m:r>
                      <m:r>
                        <a:rPr lang="en-US" b="0" i="1" smtClean="0">
                          <a:latin typeface="Cambria Math" panose="02040503050406030204" pitchFamily="18" charset="0"/>
                        </a:rPr>
                        <m:t>𝑡𝑟𝑒𝑎𝑡𝑚𝑒𝑛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m:oMathPara>
                </a14:m>
                <a:endParaRPr lang="en-US" dirty="0"/>
              </a:p>
            </p:txBody>
          </p:sp>
        </mc:Choice>
        <mc:Fallback xmlns="">
          <p:sp>
            <p:nvSpPr>
              <p:cNvPr id="3" name="Content Placeholder 2">
                <a:extLst>
                  <a:ext uri="{FF2B5EF4-FFF2-40B4-BE49-F238E27FC236}">
                    <a16:creationId xmlns:a16="http://schemas.microsoft.com/office/drawing/2014/main" id="{78636599-46B9-CF66-B3EF-BBCAA1281983}"/>
                  </a:ext>
                </a:extLst>
              </p:cNvPr>
              <p:cNvSpPr>
                <a:spLocks noGrp="1" noRot="1" noChangeAspect="1" noMove="1" noResize="1" noEditPoints="1" noAdjustHandles="1" noChangeArrowheads="1" noChangeShapeType="1" noTextEdit="1"/>
              </p:cNvSpPr>
              <p:nvPr>
                <p:ph idx="1"/>
              </p:nvPr>
            </p:nvSpPr>
            <p:spPr>
              <a:blipFill>
                <a:blip r:embed="rId2"/>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408962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3865</TotalTime>
  <Words>1741</Words>
  <Application>Microsoft Office PowerPoint</Application>
  <PresentationFormat>Widescreen</PresentationFormat>
  <Paragraphs>176</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CenturyGothic</vt:lpstr>
      <vt:lpstr>CenturyGothic-Bold</vt:lpstr>
      <vt:lpstr>Arial</vt:lpstr>
      <vt:lpstr>Calibri</vt:lpstr>
      <vt:lpstr>Calibri Light</vt:lpstr>
      <vt:lpstr>Cambria Math</vt:lpstr>
      <vt:lpstr>Office Theme</vt:lpstr>
      <vt:lpstr>API 202 Section #4</vt:lpstr>
      <vt:lpstr>Outline</vt:lpstr>
      <vt:lpstr>When to use causal language</vt:lpstr>
      <vt:lpstr>Examples of causal language vs. not</vt:lpstr>
      <vt:lpstr>Notes about causal language</vt:lpstr>
      <vt:lpstr>Tip: avoid causal language UNLESS</vt:lpstr>
      <vt:lpstr>Tip: avoid causal language UNLESS we have evidence from:</vt:lpstr>
      <vt:lpstr>Experiments</vt:lpstr>
      <vt:lpstr>Experiments review</vt:lpstr>
      <vt:lpstr>Experiment topics</vt:lpstr>
      <vt:lpstr>Non-compliance</vt:lpstr>
      <vt:lpstr>What is compliance?</vt:lpstr>
      <vt:lpstr>Why might non-compliance occur? </vt:lpstr>
      <vt:lpstr>How could OVB reappear?</vt:lpstr>
      <vt:lpstr>How could OVB reappear?</vt:lpstr>
      <vt:lpstr>PowerPoint Presentation</vt:lpstr>
      <vt:lpstr>PowerPoint Presentation</vt:lpstr>
      <vt:lpstr>PowerPoint Presentation</vt:lpstr>
      <vt:lpstr>Assuming randomization “worked”…</vt:lpstr>
      <vt:lpstr>Assuming randomization “worked”…</vt:lpstr>
      <vt:lpstr>Assuming randomization “worked”…</vt:lpstr>
      <vt:lpstr>PowerPoint Presentation</vt:lpstr>
      <vt:lpstr>PowerPoint Presentation</vt:lpstr>
      <vt:lpstr>PowerPoint Presentation</vt:lpstr>
      <vt:lpstr>Which is the policy-relevant parameter? </vt:lpstr>
      <vt:lpstr>Which is the policy-relevant parameter? </vt:lpstr>
      <vt:lpstr>Spillovers</vt:lpstr>
      <vt:lpstr>PowerPoint Presentation</vt:lpstr>
      <vt:lpstr>PowerPoint Presentation</vt:lpstr>
      <vt:lpstr>PowerPoint Presentation</vt:lpstr>
      <vt:lpstr>PowerPoint Presentation</vt:lpstr>
      <vt:lpstr>Check for understanding</vt:lpstr>
      <vt:lpstr>Check for understanding</vt:lpstr>
      <vt:lpstr>PowerPoint Presentation</vt:lpstr>
      <vt:lpstr>Check for understanding</vt:lpstr>
      <vt:lpstr>Check for understanding</vt:lpstr>
      <vt:lpstr>PowerPoint Presentation</vt:lpstr>
      <vt:lpstr>PowerPoint Presentation</vt:lpstr>
      <vt:lpstr>Can you think of an example of a spillover?</vt:lpstr>
      <vt:lpstr>Can you think of an example of a spillover?</vt:lpstr>
      <vt:lpstr>Attrition</vt:lpstr>
      <vt:lpstr>PowerPoint Presentation</vt:lpstr>
      <vt:lpstr>Typical settings where attrition is an issue</vt:lpstr>
      <vt:lpstr>Attrition example</vt:lpstr>
      <vt:lpstr>Attrition example</vt:lpstr>
      <vt:lpstr>Non-linear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202 Section #3</dc:title>
  <dc:creator>Pukelis, Kelsey</dc:creator>
  <cp:lastModifiedBy>Pukelis, Kelsey</cp:lastModifiedBy>
  <cp:revision>3</cp:revision>
  <dcterms:created xsi:type="dcterms:W3CDTF">2023-02-07T20:54:13Z</dcterms:created>
  <dcterms:modified xsi:type="dcterms:W3CDTF">2023-02-17T23:11:19Z</dcterms:modified>
</cp:coreProperties>
</file>