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notesMasterIdLst>
    <p:notesMasterId r:id="rId44"/>
  </p:notesMasterIdLst>
  <p:handoutMasterIdLst>
    <p:handoutMasterId r:id="rId45"/>
  </p:handoutMasterIdLst>
  <p:sldIdLst>
    <p:sldId id="1175" r:id="rId2"/>
    <p:sldId id="1216" r:id="rId3"/>
    <p:sldId id="1217" r:id="rId4"/>
    <p:sldId id="1176" r:id="rId5"/>
    <p:sldId id="1177" r:id="rId6"/>
    <p:sldId id="1178" r:id="rId7"/>
    <p:sldId id="1179" r:id="rId8"/>
    <p:sldId id="1180" r:id="rId9"/>
    <p:sldId id="1181" r:id="rId10"/>
    <p:sldId id="1182" r:id="rId11"/>
    <p:sldId id="1183" r:id="rId12"/>
    <p:sldId id="1184" r:id="rId13"/>
    <p:sldId id="1185" r:id="rId14"/>
    <p:sldId id="1186" r:id="rId15"/>
    <p:sldId id="1187" r:id="rId16"/>
    <p:sldId id="1188" r:id="rId17"/>
    <p:sldId id="1189" r:id="rId18"/>
    <p:sldId id="1190" r:id="rId19"/>
    <p:sldId id="1191" r:id="rId20"/>
    <p:sldId id="1192" r:id="rId21"/>
    <p:sldId id="1193" r:id="rId22"/>
    <p:sldId id="1194" r:id="rId23"/>
    <p:sldId id="1195" r:id="rId24"/>
    <p:sldId id="1196" r:id="rId25"/>
    <p:sldId id="1197" r:id="rId26"/>
    <p:sldId id="1198" r:id="rId27"/>
    <p:sldId id="1199" r:id="rId28"/>
    <p:sldId id="1200" r:id="rId29"/>
    <p:sldId id="1201" r:id="rId30"/>
    <p:sldId id="1202" r:id="rId31"/>
    <p:sldId id="1203" r:id="rId32"/>
    <p:sldId id="1204" r:id="rId33"/>
    <p:sldId id="1205" r:id="rId34"/>
    <p:sldId id="1206" r:id="rId35"/>
    <p:sldId id="1207" r:id="rId36"/>
    <p:sldId id="1208" r:id="rId37"/>
    <p:sldId id="1210" r:id="rId38"/>
    <p:sldId id="1211" r:id="rId39"/>
    <p:sldId id="1212" r:id="rId40"/>
    <p:sldId id="1213" r:id="rId41"/>
    <p:sldId id="1214" r:id="rId42"/>
    <p:sldId id="1215" r:id="rId43"/>
  </p:sldIdLst>
  <p:sldSz cx="9144000" cy="6858000" type="screen4x3"/>
  <p:notesSz cx="6881813"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FFCC99"/>
    <a:srgbClr val="3333FF"/>
    <a:srgbClr val="99CCFF"/>
    <a:srgbClr val="333399"/>
    <a:srgbClr val="CC0000"/>
    <a:srgbClr val="AFBF39"/>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3551" autoAdjust="0"/>
    <p:restoredTop sz="94714" autoAdjust="0"/>
  </p:normalViewPr>
  <p:slideViewPr>
    <p:cSldViewPr>
      <p:cViewPr>
        <p:scale>
          <a:sx n="70" d="100"/>
          <a:sy n="70" d="100"/>
        </p:scale>
        <p:origin x="-432" y="-4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2874"/>
    </p:cViewPr>
  </p:sorterViewPr>
  <p:notesViewPr>
    <p:cSldViewPr>
      <p:cViewPr varScale="1">
        <p:scale>
          <a:sx n="67" d="100"/>
          <a:sy n="67" d="100"/>
        </p:scale>
        <p:origin x="-2244" y="-11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pPr>
              <a:defRPr/>
            </a:pPr>
            <a:endParaRPr lang="en-US"/>
          </a:p>
        </p:txBody>
      </p:sp>
      <p:sp>
        <p:nvSpPr>
          <p:cNvPr id="4" name="Footer Placeholder 3"/>
          <p:cNvSpPr>
            <a:spLocks noGrp="1"/>
          </p:cNvSpPr>
          <p:nvPr>
            <p:ph type="ftr" sz="quarter" idx="2"/>
          </p:nvPr>
        </p:nvSpPr>
        <p:spPr>
          <a:xfrm>
            <a:off x="0" y="8829967"/>
            <a:ext cx="2982119" cy="464820"/>
          </a:xfrm>
          <a:prstGeom prst="rect">
            <a:avLst/>
          </a:prstGeom>
        </p:spPr>
        <p:txBody>
          <a:bodyPr vert="horz" lIns="92446" tIns="46223" rIns="92446" bIns="46223"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98102" y="8829967"/>
            <a:ext cx="2982119" cy="464820"/>
          </a:xfrm>
          <a:prstGeom prst="rect">
            <a:avLst/>
          </a:prstGeom>
        </p:spPr>
        <p:txBody>
          <a:bodyPr vert="horz" lIns="92446" tIns="46223" rIns="92446" bIns="46223" rtlCol="0" anchor="b"/>
          <a:lstStyle>
            <a:lvl1pPr algn="r">
              <a:defRPr sz="1200"/>
            </a:lvl1pPr>
          </a:lstStyle>
          <a:p>
            <a:pPr>
              <a:defRPr/>
            </a:pPr>
            <a:fld id="{D9EBCEB4-42F8-406E-A0C9-06C893871B45}" type="slidenum">
              <a:rPr lang="en-US"/>
              <a:pPr>
                <a:defRPr/>
              </a:pPr>
              <a:t>‹#›</a:t>
            </a:fld>
            <a:endParaRPr lang="en-US"/>
          </a:p>
        </p:txBody>
      </p:sp>
    </p:spTree>
    <p:extLst>
      <p:ext uri="{BB962C8B-B14F-4D97-AF65-F5344CB8AC3E}">
        <p14:creationId xmlns:p14="http://schemas.microsoft.com/office/powerpoint/2010/main" val="323171059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82119" cy="464820"/>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defRPr sz="1200"/>
            </a:lvl1pPr>
          </a:lstStyle>
          <a:p>
            <a:pPr>
              <a:defRPr/>
            </a:pPr>
            <a:endParaRPr lang="en-US"/>
          </a:p>
        </p:txBody>
      </p:sp>
      <p:sp>
        <p:nvSpPr>
          <p:cNvPr id="25603" name="Rectangle 3"/>
          <p:cNvSpPr>
            <a:spLocks noGrp="1" noChangeArrowheads="1"/>
          </p:cNvSpPr>
          <p:nvPr>
            <p:ph type="dt" idx="1"/>
          </p:nvPr>
        </p:nvSpPr>
        <p:spPr bwMode="auto">
          <a:xfrm>
            <a:off x="3898102" y="0"/>
            <a:ext cx="2982119" cy="464820"/>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a:defRPr sz="1200"/>
            </a:lvl1pPr>
          </a:lstStyle>
          <a:p>
            <a:pPr>
              <a:defRPr/>
            </a:pPr>
            <a:fld id="{DBFBBA0C-BE71-4216-B455-24A9B35B6274}" type="datetime1">
              <a:rPr lang="en-US" smtClean="0"/>
              <a:t>10/13/2014</a:t>
            </a:fld>
            <a:endParaRPr lang="en-US"/>
          </a:p>
        </p:txBody>
      </p:sp>
      <p:sp>
        <p:nvSpPr>
          <p:cNvPr id="32772" name="Rectangle 4"/>
          <p:cNvSpPr>
            <a:spLocks noGrp="1" noRot="1" noChangeAspect="1" noChangeArrowheads="1" noTextEdit="1"/>
          </p:cNvSpPr>
          <p:nvPr>
            <p:ph type="sldImg" idx="2"/>
          </p:nvPr>
        </p:nvSpPr>
        <p:spPr bwMode="auto">
          <a:xfrm>
            <a:off x="11176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688182" y="4415790"/>
            <a:ext cx="5505450" cy="4183380"/>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5606" name="Rectangle 6"/>
          <p:cNvSpPr>
            <a:spLocks noGrp="1" noChangeArrowheads="1"/>
          </p:cNvSpPr>
          <p:nvPr>
            <p:ph type="ftr" sz="quarter" idx="4"/>
          </p:nvPr>
        </p:nvSpPr>
        <p:spPr bwMode="auto">
          <a:xfrm>
            <a:off x="0" y="8829967"/>
            <a:ext cx="2982119" cy="464820"/>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defRPr sz="1200"/>
            </a:lvl1pPr>
          </a:lstStyle>
          <a:p>
            <a:pPr>
              <a:defRPr/>
            </a:pPr>
            <a:endParaRPr lang="en-US"/>
          </a:p>
        </p:txBody>
      </p:sp>
      <p:sp>
        <p:nvSpPr>
          <p:cNvPr id="25607" name="Rectangle 7"/>
          <p:cNvSpPr>
            <a:spLocks noGrp="1" noChangeArrowheads="1"/>
          </p:cNvSpPr>
          <p:nvPr>
            <p:ph type="sldNum" sz="quarter" idx="5"/>
          </p:nvPr>
        </p:nvSpPr>
        <p:spPr bwMode="auto">
          <a:xfrm>
            <a:off x="3898102" y="8829967"/>
            <a:ext cx="2982119" cy="464820"/>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a:defRPr sz="1200"/>
            </a:lvl1pPr>
          </a:lstStyle>
          <a:p>
            <a:pPr>
              <a:defRPr/>
            </a:pPr>
            <a:fld id="{E05CB2ED-04EC-4C89-B3C0-77089C809364}" type="slidenum">
              <a:rPr lang="en-US"/>
              <a:pPr>
                <a:defRPr/>
              </a:pPr>
              <a:t>‹#›</a:t>
            </a:fld>
            <a:endParaRPr lang="en-US"/>
          </a:p>
        </p:txBody>
      </p:sp>
    </p:spTree>
    <p:extLst>
      <p:ext uri="{BB962C8B-B14F-4D97-AF65-F5344CB8AC3E}">
        <p14:creationId xmlns:p14="http://schemas.microsoft.com/office/powerpoint/2010/main" val="2212335810"/>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F21FD31-B483-4D99-962E-CCBCB26F3C3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01202083"/>
      </p:ext>
    </p:extLst>
  </p:cSld>
  <p:clrMapOvr>
    <a:masterClrMapping/>
  </p:clrMapOvr>
  <p:transition spd="slow">
    <p:pull dir="l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1871745-014F-46DF-AFCD-E8428ABD322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59089927"/>
      </p:ext>
    </p:extLst>
  </p:cSld>
  <p:clrMapOvr>
    <a:masterClrMapping/>
  </p:clrMapOvr>
  <p:transition spd="slow">
    <p:pull dir="l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9699AFF-D5B3-41F7-8E88-643E8A019F5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22647131"/>
      </p:ext>
    </p:extLst>
  </p:cSld>
  <p:clrMapOvr>
    <a:masterClrMapping/>
  </p:clrMapOvr>
  <p:transition spd="slow">
    <p:pull dir="l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9369BC0-6B1E-4187-A810-BF4E9D63156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70745566"/>
      </p:ext>
    </p:extLst>
  </p:cSld>
  <p:clrMapOvr>
    <a:masterClrMapping/>
  </p:clrMapOvr>
  <p:transition spd="slow">
    <p:pull dir="l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0EA47CF-7AD8-425C-95F1-070E21FB7F0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56168031"/>
      </p:ext>
    </p:extLst>
  </p:cSld>
  <p:clrMapOvr>
    <a:masterClrMapping/>
  </p:clrMapOvr>
  <p:transition spd="slow">
    <p:pull dir="l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8" name="Rectangle 6"/>
          <p:cNvSpPr>
            <a:spLocks noGrp="1" noChangeArrowheads="1"/>
          </p:cNvSpPr>
          <p:nvPr>
            <p:ph type="sldNum" sz="quarter" idx="12"/>
          </p:nvPr>
        </p:nvSpPr>
        <p:spPr>
          <a:ln/>
        </p:spPr>
        <p:txBody>
          <a:bodyPr/>
          <a:lstStyle>
            <a:lvl1pPr>
              <a:defRPr/>
            </a:lvl1pPr>
          </a:lstStyle>
          <a:p>
            <a:pPr>
              <a:defRPr/>
            </a:pPr>
            <a:fld id="{B2204B0E-C54B-4CF7-9FCD-8082EA58146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61764334"/>
      </p:ext>
    </p:extLst>
  </p:cSld>
  <p:clrMapOvr>
    <a:masterClrMapping/>
  </p:clrMapOvr>
  <p:transition spd="slow">
    <p:pull dir="l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A388006-8DF5-481F-A848-BA0F2BDCDF8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060408902"/>
      </p:ext>
    </p:extLst>
  </p:cSld>
  <p:clrMapOvr>
    <a:masterClrMapping/>
  </p:clrMapOvr>
  <p:transition spd="slow">
    <p:pull dir="l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CA22006-DB74-4386-8575-D8FA168DC2B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44090497"/>
      </p:ext>
    </p:extLst>
  </p:cSld>
  <p:clrMapOvr>
    <a:masterClrMapping/>
  </p:clrMapOvr>
  <p:transition spd="slow">
    <p:pull dir="l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9128093-9029-4CA5-8B4D-1404ACF6B36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5365978"/>
      </p:ext>
    </p:extLst>
  </p:cSld>
  <p:clrMapOvr>
    <a:masterClrMapping/>
  </p:clrMapOvr>
  <p:transition spd="slow">
    <p:pull dir="l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1192BED7-0B39-4409-B4E6-94527000901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83240629"/>
      </p:ext>
    </p:extLst>
  </p:cSld>
  <p:clrMapOvr>
    <a:masterClrMapping/>
  </p:clrMapOvr>
  <p:transition spd="slow">
    <p:pull dir="l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ADCA48D3-6C72-432F-AA22-95E4F0AE7D7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80791070"/>
      </p:ext>
    </p:extLst>
  </p:cSld>
  <p:clrMapOvr>
    <a:masterClrMapping/>
  </p:clrMapOvr>
  <p:transition spd="slow">
    <p:pull dir="l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A2DB7805-3D60-49F3-949C-2ADF6FF63FD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8251108"/>
      </p:ext>
    </p:extLst>
  </p:cSld>
  <p:clrMapOvr>
    <a:masterClrMapping/>
  </p:clrMapOvr>
  <p:transition spd="slow">
    <p:pull dir="l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E93B1A-F5D0-4127-8C85-4AAF3D5F8B3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83468636"/>
      </p:ext>
    </p:extLst>
  </p:cSld>
  <p:clrMapOvr>
    <a:masterClrMapping/>
  </p:clrMapOvr>
  <p:transition spd="slow">
    <p:pull dir="l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574A659-A7BF-4804-A05D-A4DD10458E9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37852731"/>
      </p:ext>
    </p:extLst>
  </p:cSld>
  <p:clrMapOvr>
    <a:masterClrMapping/>
  </p:clrMapOvr>
  <p:transition spd="slow">
    <p:pull dir="l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0FF71">
            <a:alpha val="61176"/>
          </a:srgb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0" hangingPunct="0">
              <a:defRPr sz="1400"/>
            </a:lvl1pPr>
          </a:lstStyle>
          <a:p>
            <a:pPr>
              <a:defRPr/>
            </a:pPr>
            <a:endParaRPr lang="en-US">
              <a:solidFill>
                <a:srgbClr val="000000"/>
              </a:solidFill>
              <a:latin typeface="Times New Roman" pitchFamily="18" charset="0"/>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0" hangingPunct="0">
              <a:defRPr sz="1400"/>
            </a:lvl1pPr>
          </a:lstStyle>
          <a:p>
            <a:pPr>
              <a:defRPr/>
            </a:pPr>
            <a:endParaRPr lang="en-US">
              <a:solidFill>
                <a:srgbClr val="000000"/>
              </a:solidFill>
              <a:latin typeface="Times New Roman" pitchFamily="18" charset="0"/>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0" hangingPunct="0">
              <a:defRPr sz="1400"/>
            </a:lvl1pPr>
          </a:lstStyle>
          <a:p>
            <a:pPr>
              <a:defRPr/>
            </a:pPr>
            <a:fld id="{DA2D3A02-DCBE-4BED-969D-B5A1FE8D99B7}" type="slidenum">
              <a:rPr lang="en-US">
                <a:solidFill>
                  <a:srgbClr val="000000"/>
                </a:solidFill>
                <a:latin typeface="Times New Roman" pitchFamily="18" charset="0"/>
              </a:rPr>
              <a:pPr>
                <a:defRPr/>
              </a:pPr>
              <a:t>‹#›</a:t>
            </a:fld>
            <a:endParaRPr lang="en-US">
              <a:solidFill>
                <a:srgbClr val="000000"/>
              </a:solidFill>
              <a:latin typeface="Times New Roman" pitchFamily="18" charset="0"/>
            </a:endParaRPr>
          </a:p>
        </p:txBody>
      </p:sp>
    </p:spTree>
    <p:extLst>
      <p:ext uri="{BB962C8B-B14F-4D97-AF65-F5344CB8AC3E}">
        <p14:creationId xmlns:p14="http://schemas.microsoft.com/office/powerpoint/2010/main" val="1858135476"/>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Lst>
  <p:transition spd="slow">
    <p:pull dir="lu"/>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Comic Sans MS" pitchFamily="66" charset="0"/>
        </a:defRPr>
      </a:lvl2pPr>
      <a:lvl3pPr algn="ctr" rtl="0" eaLnBrk="0" fontAlgn="base" hangingPunct="0">
        <a:spcBef>
          <a:spcPct val="0"/>
        </a:spcBef>
        <a:spcAft>
          <a:spcPct val="0"/>
        </a:spcAft>
        <a:defRPr sz="4400">
          <a:solidFill>
            <a:schemeClr val="tx2"/>
          </a:solidFill>
          <a:latin typeface="Comic Sans MS" pitchFamily="66" charset="0"/>
        </a:defRPr>
      </a:lvl3pPr>
      <a:lvl4pPr algn="ctr" rtl="0" eaLnBrk="0" fontAlgn="base" hangingPunct="0">
        <a:spcBef>
          <a:spcPct val="0"/>
        </a:spcBef>
        <a:spcAft>
          <a:spcPct val="0"/>
        </a:spcAft>
        <a:defRPr sz="4400">
          <a:solidFill>
            <a:schemeClr val="tx2"/>
          </a:solidFill>
          <a:latin typeface="Comic Sans MS" pitchFamily="66" charset="0"/>
        </a:defRPr>
      </a:lvl4pPr>
      <a:lvl5pPr algn="ctr" rtl="0" eaLnBrk="0" fontAlgn="base" hangingPunct="0">
        <a:spcBef>
          <a:spcPct val="0"/>
        </a:spcBef>
        <a:spcAft>
          <a:spcPct val="0"/>
        </a:spcAft>
        <a:defRPr sz="4400">
          <a:solidFill>
            <a:schemeClr val="tx2"/>
          </a:solidFill>
          <a:latin typeface="Comic Sans MS" pitchFamily="66"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6.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6.bin"/><Relationship Id="rId4" Type="http://schemas.openxmlformats.org/officeDocument/2006/relationships/image" Target="../media/image8.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457200"/>
            <a:ext cx="7848600" cy="3733800"/>
          </a:xfrm>
        </p:spPr>
        <p:txBody>
          <a:bodyPr/>
          <a:lstStyle/>
          <a:p>
            <a:r>
              <a:rPr lang="en-US" altLang="en-US" sz="3600" i="1" dirty="0">
                <a:solidFill>
                  <a:srgbClr val="0000FF"/>
                </a:solidFill>
                <a:latin typeface="Arial" charset="0"/>
              </a:rPr>
              <a:t>Chapter </a:t>
            </a:r>
            <a:r>
              <a:rPr lang="en-US" altLang="en-US" sz="3600" i="1" dirty="0" smtClean="0">
                <a:solidFill>
                  <a:srgbClr val="0000FF"/>
                </a:solidFill>
                <a:latin typeface="Arial" charset="0"/>
              </a:rPr>
              <a:t>7 (part 3)</a:t>
            </a:r>
            <a:r>
              <a:rPr lang="en-US" altLang="en-US" sz="3600" i="1" dirty="0">
                <a:solidFill>
                  <a:srgbClr val="0000FF"/>
                </a:solidFill>
                <a:latin typeface="Arial" charset="0"/>
              </a:rPr>
              <a:t/>
            </a:r>
            <a:br>
              <a:rPr lang="en-US" altLang="en-US" sz="3600" i="1" dirty="0">
                <a:solidFill>
                  <a:srgbClr val="0000FF"/>
                </a:solidFill>
                <a:latin typeface="Arial" charset="0"/>
              </a:rPr>
            </a:br>
            <a:r>
              <a:rPr lang="en-US" altLang="en-US" sz="3600" i="1" dirty="0">
                <a:solidFill>
                  <a:srgbClr val="0000FF"/>
                </a:solidFill>
                <a:latin typeface="Arial" charset="0"/>
              </a:rPr>
              <a:t>Neural </a:t>
            </a:r>
            <a:r>
              <a:rPr lang="en-US" altLang="en-US" sz="3600" i="1" dirty="0" smtClean="0">
                <a:solidFill>
                  <a:srgbClr val="0000FF"/>
                </a:solidFill>
                <a:latin typeface="Arial" charset="0"/>
              </a:rPr>
              <a:t>Networks</a:t>
            </a:r>
            <a:endParaRPr lang="en-US" altLang="en-US" sz="2800" i="1"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92787728"/>
      </p:ext>
    </p:extLst>
  </p:cSld>
  <p:clrMapOvr>
    <a:masterClrMapping/>
  </p:clrMapOvr>
  <p:transition spd="slow">
    <p:pull dir="l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subTitle" idx="1"/>
          </p:nvPr>
        </p:nvSpPr>
        <p:spPr>
          <a:xfrm>
            <a:off x="838200" y="230627"/>
            <a:ext cx="8153400" cy="3198373"/>
          </a:xfrm>
        </p:spPr>
        <p:txBody>
          <a:bodyPr/>
          <a:lstStyle/>
          <a:p>
            <a:pPr algn="l"/>
            <a:r>
              <a:rPr lang="en-US" altLang="en-US" sz="2400" dirty="0">
                <a:cs typeface="Times New Roman" pitchFamily="18" charset="0"/>
              </a:rPr>
              <a:t>The following equations illustrate the use of the previous formula by computing the inputs to cells 5-7 of </a:t>
            </a:r>
            <a:r>
              <a:rPr lang="en-US" altLang="en-US" sz="2400" dirty="0" smtClean="0">
                <a:cs typeface="Times New Roman" pitchFamily="18" charset="0"/>
              </a:rPr>
              <a:t>the previous </a:t>
            </a:r>
            <a:r>
              <a:rPr lang="en-US" altLang="en-US" sz="2400" dirty="0">
                <a:cs typeface="Times New Roman" pitchFamily="18" charset="0"/>
              </a:rPr>
              <a:t>neural network figure. Suppose that for a given observation input cell j takes the value </a:t>
            </a:r>
            <a:r>
              <a:rPr lang="en-US" altLang="en-US" sz="2400" dirty="0" err="1">
                <a:cs typeface="Times New Roman" pitchFamily="18" charset="0"/>
              </a:rPr>
              <a:t>I</a:t>
            </a:r>
            <a:r>
              <a:rPr lang="en-US" altLang="en-US" sz="2400" baseline="-30000" dirty="0" err="1">
                <a:cs typeface="Times New Roman" pitchFamily="18" charset="0"/>
              </a:rPr>
              <a:t>j</a:t>
            </a:r>
            <a:r>
              <a:rPr lang="en-US" altLang="en-US" sz="2400" dirty="0">
                <a:cs typeface="Times New Roman" pitchFamily="18" charset="0"/>
              </a:rPr>
              <a:t>. Then</a:t>
            </a:r>
            <a:r>
              <a:rPr lang="en-US" altLang="en-US" sz="2400" dirty="0" smtClean="0">
                <a:cs typeface="Times New Roman" pitchFamily="18" charset="0"/>
              </a:rPr>
              <a:t>:</a:t>
            </a:r>
            <a:endParaRPr lang="en-US" altLang="en-US" sz="2400" dirty="0">
              <a:cs typeface="Times New Roman" pitchFamily="18" charset="0"/>
            </a:endParaRPr>
          </a:p>
          <a:p>
            <a:pPr algn="just"/>
            <a:r>
              <a:rPr lang="en-US" altLang="en-US" sz="2800" i="1" dirty="0">
                <a:cs typeface="Times New Roman" pitchFamily="18" charset="0"/>
              </a:rPr>
              <a:t>INP(5) = w</a:t>
            </a:r>
            <a:r>
              <a:rPr lang="en-US" altLang="en-US" sz="2800" i="1" baseline="-30000" dirty="0">
                <a:cs typeface="Times New Roman" pitchFamily="18" charset="0"/>
              </a:rPr>
              <a:t>05</a:t>
            </a:r>
            <a:r>
              <a:rPr lang="en-US" altLang="en-US" sz="2800" i="1" dirty="0">
                <a:cs typeface="Times New Roman" pitchFamily="18" charset="0"/>
              </a:rPr>
              <a:t>(1) + w</a:t>
            </a:r>
            <a:r>
              <a:rPr lang="en-US" altLang="en-US" sz="2800" i="1" baseline="-30000" dirty="0">
                <a:cs typeface="Times New Roman" pitchFamily="18" charset="0"/>
              </a:rPr>
              <a:t>15</a:t>
            </a:r>
            <a:r>
              <a:rPr lang="en-US" altLang="en-US" sz="2800" i="1" dirty="0">
                <a:cs typeface="Times New Roman" pitchFamily="18" charset="0"/>
              </a:rPr>
              <a:t>I</a:t>
            </a:r>
            <a:r>
              <a:rPr lang="en-US" altLang="en-US" sz="2800" i="1" baseline="-30000" dirty="0">
                <a:cs typeface="Times New Roman" pitchFamily="18" charset="0"/>
              </a:rPr>
              <a:t>1</a:t>
            </a:r>
            <a:r>
              <a:rPr lang="en-US" altLang="en-US" sz="2800" i="1" dirty="0">
                <a:cs typeface="Times New Roman" pitchFamily="18" charset="0"/>
              </a:rPr>
              <a:t> + w</a:t>
            </a:r>
            <a:r>
              <a:rPr lang="en-US" altLang="en-US" sz="2800" i="1" baseline="-30000" dirty="0">
                <a:cs typeface="Times New Roman" pitchFamily="18" charset="0"/>
              </a:rPr>
              <a:t>25</a:t>
            </a:r>
            <a:r>
              <a:rPr lang="en-US" altLang="en-US" sz="2800" i="1" dirty="0">
                <a:cs typeface="Times New Roman" pitchFamily="18" charset="0"/>
              </a:rPr>
              <a:t>I</a:t>
            </a:r>
            <a:r>
              <a:rPr lang="en-US" altLang="en-US" sz="2800" i="1" baseline="-30000" dirty="0">
                <a:cs typeface="Times New Roman" pitchFamily="18" charset="0"/>
              </a:rPr>
              <a:t>2</a:t>
            </a:r>
            <a:r>
              <a:rPr lang="en-US" altLang="en-US" sz="2800" i="1" dirty="0">
                <a:cs typeface="Times New Roman" pitchFamily="18" charset="0"/>
              </a:rPr>
              <a:t> + w</a:t>
            </a:r>
            <a:r>
              <a:rPr lang="en-US" altLang="en-US" sz="2800" i="1" baseline="-30000" dirty="0">
                <a:cs typeface="Times New Roman" pitchFamily="18" charset="0"/>
              </a:rPr>
              <a:t>35</a:t>
            </a:r>
            <a:r>
              <a:rPr lang="en-US" altLang="en-US" sz="2800" i="1" dirty="0">
                <a:cs typeface="Times New Roman" pitchFamily="18" charset="0"/>
              </a:rPr>
              <a:t>I</a:t>
            </a:r>
            <a:r>
              <a:rPr lang="en-US" altLang="en-US" sz="2800" i="1" baseline="-30000" dirty="0">
                <a:cs typeface="Times New Roman" pitchFamily="18" charset="0"/>
              </a:rPr>
              <a:t>3</a:t>
            </a:r>
            <a:r>
              <a:rPr lang="en-US" altLang="en-US" sz="2800" i="1" dirty="0">
                <a:cs typeface="Times New Roman" pitchFamily="18" charset="0"/>
              </a:rPr>
              <a:t> + w</a:t>
            </a:r>
            <a:r>
              <a:rPr lang="en-US" altLang="en-US" sz="2800" i="1" baseline="-30000" dirty="0">
                <a:cs typeface="Times New Roman" pitchFamily="18" charset="0"/>
              </a:rPr>
              <a:t>45</a:t>
            </a:r>
            <a:r>
              <a:rPr lang="en-US" altLang="en-US" sz="2800" i="1" dirty="0">
                <a:cs typeface="Times New Roman" pitchFamily="18" charset="0"/>
              </a:rPr>
              <a:t>I</a:t>
            </a:r>
            <a:r>
              <a:rPr lang="en-US" altLang="en-US" sz="2800" i="1" baseline="-30000" dirty="0">
                <a:cs typeface="Times New Roman" pitchFamily="18" charset="0"/>
              </a:rPr>
              <a:t>4</a:t>
            </a:r>
            <a:endParaRPr lang="en-US" altLang="en-US" sz="2800" i="1" dirty="0">
              <a:cs typeface="Times New Roman" pitchFamily="18" charset="0"/>
            </a:endParaRPr>
          </a:p>
          <a:p>
            <a:pPr algn="just"/>
            <a:r>
              <a:rPr lang="en-US" altLang="en-US" sz="2800" i="1" dirty="0">
                <a:cs typeface="Times New Roman" pitchFamily="18" charset="0"/>
              </a:rPr>
              <a:t>INP(6) = w</a:t>
            </a:r>
            <a:r>
              <a:rPr lang="en-US" altLang="en-US" sz="2800" i="1" baseline="-30000" dirty="0">
                <a:cs typeface="Times New Roman" pitchFamily="18" charset="0"/>
              </a:rPr>
              <a:t>06</a:t>
            </a:r>
            <a:r>
              <a:rPr lang="en-US" altLang="en-US" sz="2800" i="1" dirty="0">
                <a:cs typeface="Times New Roman" pitchFamily="18" charset="0"/>
              </a:rPr>
              <a:t>(1) + w</a:t>
            </a:r>
            <a:r>
              <a:rPr lang="en-US" altLang="en-US" sz="2800" i="1" baseline="-30000" dirty="0">
                <a:cs typeface="Times New Roman" pitchFamily="18" charset="0"/>
              </a:rPr>
              <a:t>16</a:t>
            </a:r>
            <a:r>
              <a:rPr lang="en-US" altLang="en-US" sz="2800" i="1" dirty="0">
                <a:cs typeface="Times New Roman" pitchFamily="18" charset="0"/>
              </a:rPr>
              <a:t>I</a:t>
            </a:r>
            <a:r>
              <a:rPr lang="en-US" altLang="en-US" sz="2800" i="1" baseline="-30000" dirty="0">
                <a:cs typeface="Times New Roman" pitchFamily="18" charset="0"/>
              </a:rPr>
              <a:t>1</a:t>
            </a:r>
            <a:r>
              <a:rPr lang="en-US" altLang="en-US" sz="2800" i="1" dirty="0">
                <a:cs typeface="Times New Roman" pitchFamily="18" charset="0"/>
              </a:rPr>
              <a:t> + w</a:t>
            </a:r>
            <a:r>
              <a:rPr lang="en-US" altLang="en-US" sz="2800" i="1" baseline="-30000" dirty="0">
                <a:cs typeface="Times New Roman" pitchFamily="18" charset="0"/>
              </a:rPr>
              <a:t>26</a:t>
            </a:r>
            <a:r>
              <a:rPr lang="en-US" altLang="en-US" sz="2800" i="1" dirty="0">
                <a:cs typeface="Times New Roman" pitchFamily="18" charset="0"/>
              </a:rPr>
              <a:t>I</a:t>
            </a:r>
            <a:r>
              <a:rPr lang="en-US" altLang="en-US" sz="2800" i="1" baseline="-30000" dirty="0">
                <a:cs typeface="Times New Roman" pitchFamily="18" charset="0"/>
              </a:rPr>
              <a:t>2</a:t>
            </a:r>
            <a:r>
              <a:rPr lang="en-US" altLang="en-US" sz="2800" i="1" dirty="0">
                <a:cs typeface="Times New Roman" pitchFamily="18" charset="0"/>
              </a:rPr>
              <a:t> + w</a:t>
            </a:r>
            <a:r>
              <a:rPr lang="en-US" altLang="en-US" sz="2800" i="1" baseline="-30000" dirty="0">
                <a:cs typeface="Times New Roman" pitchFamily="18" charset="0"/>
              </a:rPr>
              <a:t>36</a:t>
            </a:r>
            <a:r>
              <a:rPr lang="en-US" altLang="en-US" sz="2800" i="1" dirty="0">
                <a:cs typeface="Times New Roman" pitchFamily="18" charset="0"/>
              </a:rPr>
              <a:t>I</a:t>
            </a:r>
            <a:r>
              <a:rPr lang="en-US" altLang="en-US" sz="2800" i="1" baseline="-30000" dirty="0">
                <a:cs typeface="Times New Roman" pitchFamily="18" charset="0"/>
              </a:rPr>
              <a:t>3</a:t>
            </a:r>
            <a:r>
              <a:rPr lang="en-US" altLang="en-US" sz="2800" i="1" dirty="0">
                <a:cs typeface="Times New Roman" pitchFamily="18" charset="0"/>
              </a:rPr>
              <a:t> + w</a:t>
            </a:r>
            <a:r>
              <a:rPr lang="en-US" altLang="en-US" sz="2800" i="1" baseline="-30000" dirty="0">
                <a:cs typeface="Times New Roman" pitchFamily="18" charset="0"/>
              </a:rPr>
              <a:t>46</a:t>
            </a:r>
            <a:r>
              <a:rPr lang="en-US" altLang="en-US" sz="2800" i="1" dirty="0">
                <a:cs typeface="Times New Roman" pitchFamily="18" charset="0"/>
              </a:rPr>
              <a:t>I</a:t>
            </a:r>
            <a:r>
              <a:rPr lang="en-US" altLang="en-US" sz="2800" i="1" baseline="-30000" dirty="0">
                <a:cs typeface="Times New Roman" pitchFamily="18" charset="0"/>
              </a:rPr>
              <a:t>4</a:t>
            </a:r>
            <a:endParaRPr lang="en-US" altLang="en-US" sz="2800" i="1" dirty="0">
              <a:cs typeface="Times New Roman" pitchFamily="18" charset="0"/>
            </a:endParaRPr>
          </a:p>
          <a:p>
            <a:pPr algn="l"/>
            <a:r>
              <a:rPr lang="en-US" altLang="en-US" sz="2800" i="1" dirty="0">
                <a:cs typeface="Times New Roman" pitchFamily="18" charset="0"/>
              </a:rPr>
              <a:t>INP(7) = w</a:t>
            </a:r>
            <a:r>
              <a:rPr lang="en-US" altLang="en-US" sz="2800" i="1" baseline="-30000" dirty="0">
                <a:cs typeface="Times New Roman" pitchFamily="18" charset="0"/>
              </a:rPr>
              <a:t>07</a:t>
            </a:r>
            <a:r>
              <a:rPr lang="en-US" altLang="en-US" sz="2800" i="1" dirty="0">
                <a:cs typeface="Times New Roman" pitchFamily="18" charset="0"/>
              </a:rPr>
              <a:t>(1) + w</a:t>
            </a:r>
            <a:r>
              <a:rPr lang="en-US" altLang="en-US" sz="2800" i="1" baseline="-30000" dirty="0">
                <a:cs typeface="Times New Roman" pitchFamily="18" charset="0"/>
              </a:rPr>
              <a:t>17</a:t>
            </a:r>
            <a:r>
              <a:rPr lang="en-US" altLang="en-US" sz="2800" i="1" dirty="0">
                <a:cs typeface="Times New Roman" pitchFamily="18" charset="0"/>
              </a:rPr>
              <a:t>I</a:t>
            </a:r>
            <a:r>
              <a:rPr lang="en-US" altLang="en-US" sz="2800" i="1" baseline="-30000" dirty="0">
                <a:cs typeface="Times New Roman" pitchFamily="18" charset="0"/>
              </a:rPr>
              <a:t>1</a:t>
            </a:r>
            <a:r>
              <a:rPr lang="en-US" altLang="en-US" sz="2800" i="1" dirty="0">
                <a:cs typeface="Times New Roman" pitchFamily="18" charset="0"/>
              </a:rPr>
              <a:t> + w</a:t>
            </a:r>
            <a:r>
              <a:rPr lang="en-US" altLang="en-US" sz="2800" i="1" baseline="-30000" dirty="0">
                <a:cs typeface="Times New Roman" pitchFamily="18" charset="0"/>
              </a:rPr>
              <a:t>27</a:t>
            </a:r>
            <a:r>
              <a:rPr lang="en-US" altLang="en-US" sz="2800" i="1" dirty="0">
                <a:cs typeface="Times New Roman" pitchFamily="18" charset="0"/>
              </a:rPr>
              <a:t>I</a:t>
            </a:r>
            <a:r>
              <a:rPr lang="en-US" altLang="en-US" sz="2800" i="1" baseline="-30000" dirty="0">
                <a:cs typeface="Times New Roman" pitchFamily="18" charset="0"/>
              </a:rPr>
              <a:t>2</a:t>
            </a:r>
            <a:r>
              <a:rPr lang="en-US" altLang="en-US" sz="2800" i="1" dirty="0">
                <a:cs typeface="Times New Roman" pitchFamily="18" charset="0"/>
              </a:rPr>
              <a:t> + w</a:t>
            </a:r>
            <a:r>
              <a:rPr lang="en-US" altLang="en-US" sz="2800" i="1" baseline="-30000" dirty="0">
                <a:cs typeface="Times New Roman" pitchFamily="18" charset="0"/>
              </a:rPr>
              <a:t>37</a:t>
            </a:r>
            <a:r>
              <a:rPr lang="en-US" altLang="en-US" sz="2800" i="1" dirty="0">
                <a:cs typeface="Times New Roman" pitchFamily="18" charset="0"/>
              </a:rPr>
              <a:t>I</a:t>
            </a:r>
            <a:r>
              <a:rPr lang="en-US" altLang="en-US" sz="2800" i="1" baseline="-30000" dirty="0">
                <a:cs typeface="Times New Roman" pitchFamily="18" charset="0"/>
              </a:rPr>
              <a:t>3</a:t>
            </a:r>
            <a:r>
              <a:rPr lang="en-US" altLang="en-US" sz="2800" i="1" dirty="0">
                <a:cs typeface="Times New Roman" pitchFamily="18" charset="0"/>
              </a:rPr>
              <a:t> + w</a:t>
            </a:r>
            <a:r>
              <a:rPr lang="en-US" altLang="en-US" sz="2800" i="1" baseline="-30000" dirty="0">
                <a:cs typeface="Times New Roman" pitchFamily="18" charset="0"/>
              </a:rPr>
              <a:t>47</a:t>
            </a:r>
            <a:r>
              <a:rPr lang="en-US" altLang="en-US" sz="2800" i="1" dirty="0">
                <a:cs typeface="Times New Roman" pitchFamily="18" charset="0"/>
              </a:rPr>
              <a:t>I</a:t>
            </a:r>
            <a:r>
              <a:rPr lang="en-US" altLang="en-US" sz="2800" i="1" baseline="-30000" dirty="0">
                <a:cs typeface="Times New Roman" pitchFamily="18" charset="0"/>
              </a:rPr>
              <a:t>4</a:t>
            </a:r>
            <a:r>
              <a:rPr lang="en-US" altLang="en-US" sz="2800" dirty="0"/>
              <a:t> </a:t>
            </a:r>
          </a:p>
        </p:txBody>
      </p:sp>
      <p:grpSp>
        <p:nvGrpSpPr>
          <p:cNvPr id="3" name="Group 34"/>
          <p:cNvGrpSpPr>
            <a:grpSpLocks/>
          </p:cNvGrpSpPr>
          <p:nvPr/>
        </p:nvGrpSpPr>
        <p:grpSpPr bwMode="auto">
          <a:xfrm>
            <a:off x="1959429" y="3568187"/>
            <a:ext cx="5486400" cy="3124200"/>
            <a:chOff x="576" y="480"/>
            <a:chExt cx="4032" cy="2640"/>
          </a:xfrm>
        </p:grpSpPr>
        <p:sp>
          <p:nvSpPr>
            <p:cNvPr id="4" name="Oval 2"/>
            <p:cNvSpPr>
              <a:spLocks noChangeArrowheads="1"/>
            </p:cNvSpPr>
            <p:nvPr/>
          </p:nvSpPr>
          <p:spPr bwMode="auto">
            <a:xfrm>
              <a:off x="576" y="480"/>
              <a:ext cx="33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0</a:t>
              </a:r>
            </a:p>
          </p:txBody>
        </p:sp>
        <p:sp>
          <p:nvSpPr>
            <p:cNvPr id="5" name="Oval 4"/>
            <p:cNvSpPr>
              <a:spLocks noChangeArrowheads="1"/>
            </p:cNvSpPr>
            <p:nvPr/>
          </p:nvSpPr>
          <p:spPr bwMode="auto">
            <a:xfrm>
              <a:off x="576" y="1008"/>
              <a:ext cx="33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a:t>
              </a:r>
            </a:p>
          </p:txBody>
        </p:sp>
        <p:sp>
          <p:nvSpPr>
            <p:cNvPr id="6" name="Oval 5"/>
            <p:cNvSpPr>
              <a:spLocks noChangeArrowheads="1"/>
            </p:cNvSpPr>
            <p:nvPr/>
          </p:nvSpPr>
          <p:spPr bwMode="auto">
            <a:xfrm>
              <a:off x="576" y="1536"/>
              <a:ext cx="33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a:t>
              </a:r>
            </a:p>
          </p:txBody>
        </p:sp>
        <p:sp>
          <p:nvSpPr>
            <p:cNvPr id="7" name="Oval 6"/>
            <p:cNvSpPr>
              <a:spLocks noChangeArrowheads="1"/>
            </p:cNvSpPr>
            <p:nvPr/>
          </p:nvSpPr>
          <p:spPr bwMode="auto">
            <a:xfrm>
              <a:off x="576" y="2160"/>
              <a:ext cx="33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3</a:t>
              </a:r>
            </a:p>
          </p:txBody>
        </p:sp>
        <p:sp>
          <p:nvSpPr>
            <p:cNvPr id="8" name="Oval 7"/>
            <p:cNvSpPr>
              <a:spLocks noChangeArrowheads="1"/>
            </p:cNvSpPr>
            <p:nvPr/>
          </p:nvSpPr>
          <p:spPr bwMode="auto">
            <a:xfrm>
              <a:off x="576" y="2784"/>
              <a:ext cx="33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4</a:t>
              </a:r>
            </a:p>
          </p:txBody>
        </p:sp>
        <p:sp>
          <p:nvSpPr>
            <p:cNvPr id="9" name="Oval 8"/>
            <p:cNvSpPr>
              <a:spLocks noChangeArrowheads="1"/>
            </p:cNvSpPr>
            <p:nvPr/>
          </p:nvSpPr>
          <p:spPr bwMode="auto">
            <a:xfrm>
              <a:off x="2688" y="2448"/>
              <a:ext cx="33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7</a:t>
              </a:r>
            </a:p>
          </p:txBody>
        </p:sp>
        <p:sp>
          <p:nvSpPr>
            <p:cNvPr id="10" name="Oval 9"/>
            <p:cNvSpPr>
              <a:spLocks noChangeArrowheads="1"/>
            </p:cNvSpPr>
            <p:nvPr/>
          </p:nvSpPr>
          <p:spPr bwMode="auto">
            <a:xfrm>
              <a:off x="2688" y="1392"/>
              <a:ext cx="33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5</a:t>
              </a:r>
            </a:p>
          </p:txBody>
        </p:sp>
        <p:sp>
          <p:nvSpPr>
            <p:cNvPr id="11" name="Oval 10"/>
            <p:cNvSpPr>
              <a:spLocks noChangeArrowheads="1"/>
            </p:cNvSpPr>
            <p:nvPr/>
          </p:nvSpPr>
          <p:spPr bwMode="auto">
            <a:xfrm>
              <a:off x="2688" y="1920"/>
              <a:ext cx="33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6</a:t>
              </a:r>
            </a:p>
          </p:txBody>
        </p:sp>
        <p:sp>
          <p:nvSpPr>
            <p:cNvPr id="12" name="Oval 11"/>
            <p:cNvSpPr>
              <a:spLocks noChangeArrowheads="1"/>
            </p:cNvSpPr>
            <p:nvPr/>
          </p:nvSpPr>
          <p:spPr bwMode="auto">
            <a:xfrm>
              <a:off x="4272" y="1056"/>
              <a:ext cx="33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8</a:t>
              </a:r>
            </a:p>
          </p:txBody>
        </p:sp>
        <p:sp>
          <p:nvSpPr>
            <p:cNvPr id="13" name="Line 12"/>
            <p:cNvSpPr>
              <a:spLocks noChangeShapeType="1"/>
            </p:cNvSpPr>
            <p:nvPr/>
          </p:nvSpPr>
          <p:spPr bwMode="auto">
            <a:xfrm>
              <a:off x="912" y="672"/>
              <a:ext cx="3360"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3"/>
            <p:cNvSpPr>
              <a:spLocks noChangeShapeType="1"/>
            </p:cNvSpPr>
            <p:nvPr/>
          </p:nvSpPr>
          <p:spPr bwMode="auto">
            <a:xfrm>
              <a:off x="912" y="720"/>
              <a:ext cx="1776" cy="7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4"/>
            <p:cNvSpPr>
              <a:spLocks noChangeShapeType="1"/>
            </p:cNvSpPr>
            <p:nvPr/>
          </p:nvSpPr>
          <p:spPr bwMode="auto">
            <a:xfrm>
              <a:off x="912" y="720"/>
              <a:ext cx="1776" cy="1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15"/>
            <p:cNvSpPr>
              <a:spLocks noChangeShapeType="1"/>
            </p:cNvSpPr>
            <p:nvPr/>
          </p:nvSpPr>
          <p:spPr bwMode="auto">
            <a:xfrm>
              <a:off x="912" y="720"/>
              <a:ext cx="1776" cy="18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16"/>
            <p:cNvSpPr>
              <a:spLocks noChangeShapeType="1"/>
            </p:cNvSpPr>
            <p:nvPr/>
          </p:nvSpPr>
          <p:spPr bwMode="auto">
            <a:xfrm>
              <a:off x="912" y="1200"/>
              <a:ext cx="1776"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17"/>
            <p:cNvSpPr>
              <a:spLocks noChangeShapeType="1"/>
            </p:cNvSpPr>
            <p:nvPr/>
          </p:nvSpPr>
          <p:spPr bwMode="auto">
            <a:xfrm>
              <a:off x="912" y="1200"/>
              <a:ext cx="1776" cy="86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18"/>
            <p:cNvSpPr>
              <a:spLocks noChangeShapeType="1"/>
            </p:cNvSpPr>
            <p:nvPr/>
          </p:nvSpPr>
          <p:spPr bwMode="auto">
            <a:xfrm>
              <a:off x="912" y="1200"/>
              <a:ext cx="1776" cy="13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19"/>
            <p:cNvSpPr>
              <a:spLocks noChangeShapeType="1"/>
            </p:cNvSpPr>
            <p:nvPr/>
          </p:nvSpPr>
          <p:spPr bwMode="auto">
            <a:xfrm flipV="1">
              <a:off x="912" y="1536"/>
              <a:ext cx="1776"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20"/>
            <p:cNvSpPr>
              <a:spLocks noChangeShapeType="1"/>
            </p:cNvSpPr>
            <p:nvPr/>
          </p:nvSpPr>
          <p:spPr bwMode="auto">
            <a:xfrm>
              <a:off x="912" y="1728"/>
              <a:ext cx="1728"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21"/>
            <p:cNvSpPr>
              <a:spLocks noChangeShapeType="1"/>
            </p:cNvSpPr>
            <p:nvPr/>
          </p:nvSpPr>
          <p:spPr bwMode="auto">
            <a:xfrm>
              <a:off x="912" y="1728"/>
              <a:ext cx="1776" cy="86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Line 22"/>
            <p:cNvSpPr>
              <a:spLocks noChangeShapeType="1"/>
            </p:cNvSpPr>
            <p:nvPr/>
          </p:nvSpPr>
          <p:spPr bwMode="auto">
            <a:xfrm flipV="1">
              <a:off x="912" y="1584"/>
              <a:ext cx="1728" cy="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Line 23"/>
            <p:cNvSpPr>
              <a:spLocks noChangeShapeType="1"/>
            </p:cNvSpPr>
            <p:nvPr/>
          </p:nvSpPr>
          <p:spPr bwMode="auto">
            <a:xfrm flipV="1">
              <a:off x="912" y="2160"/>
              <a:ext cx="1728"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Line 24"/>
            <p:cNvSpPr>
              <a:spLocks noChangeShapeType="1"/>
            </p:cNvSpPr>
            <p:nvPr/>
          </p:nvSpPr>
          <p:spPr bwMode="auto">
            <a:xfrm>
              <a:off x="912" y="2304"/>
              <a:ext cx="1728"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25"/>
            <p:cNvSpPr>
              <a:spLocks noChangeShapeType="1"/>
            </p:cNvSpPr>
            <p:nvPr/>
          </p:nvSpPr>
          <p:spPr bwMode="auto">
            <a:xfrm flipV="1">
              <a:off x="912" y="1632"/>
              <a:ext cx="1776" cy="13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26"/>
            <p:cNvSpPr>
              <a:spLocks noChangeShapeType="1"/>
            </p:cNvSpPr>
            <p:nvPr/>
          </p:nvSpPr>
          <p:spPr bwMode="auto">
            <a:xfrm flipV="1">
              <a:off x="912" y="2208"/>
              <a:ext cx="1728" cy="7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Line 27"/>
            <p:cNvSpPr>
              <a:spLocks noChangeShapeType="1"/>
            </p:cNvSpPr>
            <p:nvPr/>
          </p:nvSpPr>
          <p:spPr bwMode="auto">
            <a:xfrm flipV="1">
              <a:off x="912" y="2688"/>
              <a:ext cx="1728"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Line 28"/>
            <p:cNvSpPr>
              <a:spLocks noChangeShapeType="1"/>
            </p:cNvSpPr>
            <p:nvPr/>
          </p:nvSpPr>
          <p:spPr bwMode="auto">
            <a:xfrm flipV="1">
              <a:off x="3024" y="1248"/>
              <a:ext cx="1248"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29"/>
            <p:cNvSpPr>
              <a:spLocks noChangeShapeType="1"/>
            </p:cNvSpPr>
            <p:nvPr/>
          </p:nvSpPr>
          <p:spPr bwMode="auto">
            <a:xfrm flipV="1">
              <a:off x="3024" y="1296"/>
              <a:ext cx="1248"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30"/>
            <p:cNvSpPr>
              <a:spLocks noChangeShapeType="1"/>
            </p:cNvSpPr>
            <p:nvPr/>
          </p:nvSpPr>
          <p:spPr bwMode="auto">
            <a:xfrm flipV="1">
              <a:off x="3024" y="1344"/>
              <a:ext cx="1248" cy="1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 name="TextBox 1"/>
          <p:cNvSpPr txBox="1"/>
          <p:nvPr/>
        </p:nvSpPr>
        <p:spPr>
          <a:xfrm>
            <a:off x="457200" y="3766999"/>
            <a:ext cx="1502229" cy="369332"/>
          </a:xfrm>
          <a:prstGeom prst="rect">
            <a:avLst/>
          </a:prstGeom>
          <a:noFill/>
        </p:spPr>
        <p:txBody>
          <a:bodyPr wrap="square" rtlCol="0">
            <a:spAutoFit/>
          </a:bodyPr>
          <a:lstStyle/>
          <a:p>
            <a:r>
              <a:rPr lang="en-US" dirty="0" smtClean="0"/>
              <a:t>Input Layer</a:t>
            </a:r>
            <a:endParaRPr lang="en-US" dirty="0"/>
          </a:p>
        </p:txBody>
      </p:sp>
      <p:sp>
        <p:nvSpPr>
          <p:cNvPr id="9216" name="TextBox 9215"/>
          <p:cNvSpPr txBox="1"/>
          <p:nvPr/>
        </p:nvSpPr>
        <p:spPr>
          <a:xfrm>
            <a:off x="6607629" y="3759473"/>
            <a:ext cx="1676400" cy="369332"/>
          </a:xfrm>
          <a:prstGeom prst="rect">
            <a:avLst/>
          </a:prstGeom>
          <a:noFill/>
        </p:spPr>
        <p:txBody>
          <a:bodyPr wrap="square" rtlCol="0">
            <a:spAutoFit/>
          </a:bodyPr>
          <a:lstStyle/>
          <a:p>
            <a:r>
              <a:rPr lang="en-US" dirty="0" smtClean="0"/>
              <a:t>Output Layer</a:t>
            </a:r>
            <a:endParaRPr lang="en-US" dirty="0"/>
          </a:p>
        </p:txBody>
      </p:sp>
      <p:sp>
        <p:nvSpPr>
          <p:cNvPr id="9217" name="TextBox 9216"/>
          <p:cNvSpPr txBox="1"/>
          <p:nvPr/>
        </p:nvSpPr>
        <p:spPr>
          <a:xfrm>
            <a:off x="4038600" y="3568187"/>
            <a:ext cx="2100943" cy="369332"/>
          </a:xfrm>
          <a:prstGeom prst="rect">
            <a:avLst/>
          </a:prstGeom>
          <a:noFill/>
        </p:spPr>
        <p:txBody>
          <a:bodyPr wrap="square" rtlCol="0">
            <a:spAutoFit/>
          </a:bodyPr>
          <a:lstStyle/>
          <a:p>
            <a:r>
              <a:rPr lang="en-US" dirty="0" smtClean="0"/>
              <a:t>Hidden Layer</a:t>
            </a:r>
            <a:endParaRPr lang="en-US" dirty="0"/>
          </a:p>
        </p:txBody>
      </p:sp>
    </p:spTree>
    <p:extLst>
      <p:ext uri="{BB962C8B-B14F-4D97-AF65-F5344CB8AC3E}">
        <p14:creationId xmlns:p14="http://schemas.microsoft.com/office/powerpoint/2010/main" val="2160532895"/>
      </p:ext>
    </p:extLst>
  </p:cSld>
  <p:clrMapOvr>
    <a:masterClrMapping/>
  </p:clrMapOvr>
  <p:transition spd="slow">
    <p:pull dir="l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subTitle" idx="1"/>
          </p:nvPr>
        </p:nvSpPr>
        <p:spPr>
          <a:xfrm>
            <a:off x="381000" y="228600"/>
            <a:ext cx="8229600" cy="6248400"/>
          </a:xfrm>
        </p:spPr>
        <p:txBody>
          <a:bodyPr/>
          <a:lstStyle/>
          <a:p>
            <a:pPr algn="l"/>
            <a:r>
              <a:rPr lang="en-US" altLang="en-US" sz="2800" dirty="0">
                <a:cs typeface="Times New Roman" pitchFamily="18" charset="0"/>
              </a:rPr>
              <a:t>To determine the output from any cell not in the input layer we need to use a </a:t>
            </a:r>
            <a:r>
              <a:rPr lang="en-US" altLang="en-US" sz="2800" b="1" dirty="0">
                <a:cs typeface="Times New Roman" pitchFamily="18" charset="0"/>
              </a:rPr>
              <a:t>transfer function</a:t>
            </a:r>
            <a:r>
              <a:rPr lang="en-US" altLang="en-US" sz="2800" dirty="0">
                <a:cs typeface="Times New Roman" pitchFamily="18" charset="0"/>
              </a:rPr>
              <a:t>. We will later discuss the most commonly used transfer functions, but for now the transfer function f may stand for any function. Then for any cell j not in the Input </a:t>
            </a:r>
            <a:r>
              <a:rPr lang="en-US" altLang="en-US" sz="2800" dirty="0" smtClean="0">
                <a:cs typeface="Times New Roman" pitchFamily="18" charset="0"/>
              </a:rPr>
              <a:t>Layer</a:t>
            </a:r>
            <a:endParaRPr lang="en-US" altLang="en-US" sz="2800" i="1" dirty="0">
              <a:cs typeface="Times New Roman" pitchFamily="18" charset="0"/>
            </a:endParaRPr>
          </a:p>
          <a:p>
            <a:r>
              <a:rPr lang="en-US" altLang="en-US" sz="2800" i="1" dirty="0">
                <a:cs typeface="Times New Roman" pitchFamily="18" charset="0"/>
              </a:rPr>
              <a:t>OUT(j) = f(INP(j))</a:t>
            </a:r>
          </a:p>
          <a:p>
            <a:pPr algn="just"/>
            <a:endParaRPr lang="en-US" altLang="en-US" sz="2800" dirty="0">
              <a:cs typeface="Times New Roman" pitchFamily="18" charset="0"/>
            </a:endParaRPr>
          </a:p>
          <a:p>
            <a:pPr algn="just"/>
            <a:r>
              <a:rPr lang="en-US" altLang="en-US" sz="2800" dirty="0">
                <a:cs typeface="Times New Roman" pitchFamily="18" charset="0"/>
              </a:rPr>
              <a:t>For our figure, this formula yields</a:t>
            </a:r>
          </a:p>
          <a:p>
            <a:pPr algn="just"/>
            <a:r>
              <a:rPr lang="en-US" altLang="en-US" sz="2800" i="1" dirty="0">
                <a:cs typeface="Times New Roman" pitchFamily="18" charset="0"/>
              </a:rPr>
              <a:t>OUT(5) = f(INP(5))</a:t>
            </a:r>
          </a:p>
          <a:p>
            <a:pPr algn="just"/>
            <a:r>
              <a:rPr lang="en-US" altLang="en-US" sz="2800" i="1" dirty="0">
                <a:cs typeface="Times New Roman" pitchFamily="18" charset="0"/>
              </a:rPr>
              <a:t>OUT(6) = f(INP(6))</a:t>
            </a:r>
          </a:p>
          <a:p>
            <a:pPr algn="just"/>
            <a:r>
              <a:rPr lang="en-US" altLang="en-US" sz="2800" i="1" dirty="0">
                <a:cs typeface="Times New Roman" pitchFamily="18" charset="0"/>
              </a:rPr>
              <a:t>OUT(7) = f(INP(7))</a:t>
            </a:r>
          </a:p>
        </p:txBody>
      </p:sp>
    </p:spTree>
    <p:extLst>
      <p:ext uri="{BB962C8B-B14F-4D97-AF65-F5344CB8AC3E}">
        <p14:creationId xmlns:p14="http://schemas.microsoft.com/office/powerpoint/2010/main" val="845412934"/>
      </p:ext>
    </p:extLst>
  </p:cSld>
  <p:clrMapOvr>
    <a:masterClrMapping/>
  </p:clrMapOvr>
  <p:transition spd="slow">
    <p:pull dir="l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228600" y="304800"/>
            <a:ext cx="8610600" cy="6096000"/>
          </a:xfrm>
        </p:spPr>
        <p:txBody>
          <a:bodyPr/>
          <a:lstStyle/>
          <a:p>
            <a:pPr algn="l"/>
            <a:r>
              <a:rPr lang="en-US" altLang="en-US" sz="2800" dirty="0">
                <a:cs typeface="Times New Roman" pitchFamily="18" charset="0"/>
              </a:rPr>
              <a:t>By using the formulas and the previous results, we can now determine the input and output for our output cell, cell 8.</a:t>
            </a:r>
          </a:p>
          <a:p>
            <a:pPr algn="just"/>
            <a:endParaRPr lang="en-US" altLang="en-US" sz="2800" dirty="0">
              <a:cs typeface="Times New Roman" pitchFamily="18" charset="0"/>
            </a:endParaRPr>
          </a:p>
          <a:p>
            <a:pPr algn="just"/>
            <a:r>
              <a:rPr lang="en-US" altLang="en-US" sz="2800" i="1" dirty="0">
                <a:cs typeface="Times New Roman" pitchFamily="18" charset="0"/>
              </a:rPr>
              <a:t>INP(8)=w</a:t>
            </a:r>
            <a:r>
              <a:rPr lang="en-US" altLang="en-US" sz="2800" i="1" baseline="-30000" dirty="0">
                <a:cs typeface="Times New Roman" pitchFamily="18" charset="0"/>
              </a:rPr>
              <a:t>08</a:t>
            </a:r>
            <a:r>
              <a:rPr lang="en-US" altLang="en-US" sz="2800" i="1" dirty="0">
                <a:cs typeface="Times New Roman" pitchFamily="18" charset="0"/>
              </a:rPr>
              <a:t>(1)+w</a:t>
            </a:r>
            <a:r>
              <a:rPr lang="en-US" altLang="en-US" sz="2800" i="1" baseline="-30000" dirty="0">
                <a:cs typeface="Times New Roman" pitchFamily="18" charset="0"/>
              </a:rPr>
              <a:t>58</a:t>
            </a:r>
            <a:r>
              <a:rPr lang="en-US" altLang="en-US" sz="2800" i="1" dirty="0">
                <a:cs typeface="Times New Roman" pitchFamily="18" charset="0"/>
              </a:rPr>
              <a:t>OUT(5)+w</a:t>
            </a:r>
            <a:r>
              <a:rPr lang="en-US" altLang="en-US" sz="2800" i="1" baseline="-30000" dirty="0">
                <a:cs typeface="Times New Roman" pitchFamily="18" charset="0"/>
              </a:rPr>
              <a:t>68</a:t>
            </a:r>
            <a:r>
              <a:rPr lang="en-US" altLang="en-US" sz="2800" i="1" dirty="0">
                <a:cs typeface="Times New Roman" pitchFamily="18" charset="0"/>
              </a:rPr>
              <a:t>OUT(6</a:t>
            </a:r>
            <a:r>
              <a:rPr lang="en-US" altLang="en-US" sz="2800" i="1" dirty="0" smtClean="0">
                <a:cs typeface="Times New Roman" pitchFamily="18" charset="0"/>
              </a:rPr>
              <a:t>)+ </a:t>
            </a:r>
            <a:r>
              <a:rPr lang="en-US" altLang="en-US" sz="2800" i="1" baseline="-30000" dirty="0" smtClean="0">
                <a:cs typeface="Times New Roman" pitchFamily="18" charset="0"/>
              </a:rPr>
              <a:t>78</a:t>
            </a:r>
            <a:r>
              <a:rPr lang="en-US" altLang="en-US" sz="2800" i="1" dirty="0" smtClean="0">
                <a:cs typeface="Times New Roman" pitchFamily="18" charset="0"/>
              </a:rPr>
              <a:t>OUT(7</a:t>
            </a:r>
            <a:r>
              <a:rPr lang="en-US" altLang="en-US" sz="2800" i="1" dirty="0">
                <a:cs typeface="Times New Roman" pitchFamily="18" charset="0"/>
              </a:rPr>
              <a:t>)</a:t>
            </a:r>
          </a:p>
          <a:p>
            <a:pPr algn="just"/>
            <a:endParaRPr lang="en-US" altLang="en-US" sz="2800" i="1" dirty="0">
              <a:cs typeface="Times New Roman" pitchFamily="18" charset="0"/>
            </a:endParaRPr>
          </a:p>
          <a:p>
            <a:pPr algn="just"/>
            <a:r>
              <a:rPr lang="en-US" altLang="en-US" sz="2800" i="1" dirty="0">
                <a:cs typeface="Times New Roman" pitchFamily="18" charset="0"/>
              </a:rPr>
              <a:t>OUT(8) = f(INP(8))</a:t>
            </a:r>
          </a:p>
          <a:p>
            <a:pPr algn="just"/>
            <a:endParaRPr lang="en-US" altLang="en-US" sz="2800" i="1" dirty="0">
              <a:cs typeface="Times New Roman" pitchFamily="18" charset="0"/>
            </a:endParaRPr>
          </a:p>
          <a:p>
            <a:pPr algn="just"/>
            <a:r>
              <a:rPr lang="en-US" altLang="en-US" sz="2800" dirty="0">
                <a:cs typeface="Times New Roman" pitchFamily="18" charset="0"/>
              </a:rPr>
              <a:t>For any observation, OUT(8) is our prediction for the output cell.</a:t>
            </a:r>
            <a:endParaRPr lang="en-US" altLang="en-US" sz="2800" dirty="0"/>
          </a:p>
        </p:txBody>
      </p:sp>
    </p:spTree>
    <p:extLst>
      <p:ext uri="{BB962C8B-B14F-4D97-AF65-F5344CB8AC3E}">
        <p14:creationId xmlns:p14="http://schemas.microsoft.com/office/powerpoint/2010/main" val="2877603555"/>
      </p:ext>
    </p:extLst>
  </p:cSld>
  <p:clrMapOvr>
    <a:masterClrMapping/>
  </p:clrMapOvr>
  <p:transition spd="slow">
    <p:pull dir="l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subTitle" idx="1"/>
          </p:nvPr>
        </p:nvSpPr>
        <p:spPr>
          <a:xfrm>
            <a:off x="228600" y="228600"/>
            <a:ext cx="8229600" cy="5410200"/>
          </a:xfrm>
        </p:spPr>
        <p:txBody>
          <a:bodyPr/>
          <a:lstStyle/>
          <a:p>
            <a:pPr algn="l"/>
            <a:r>
              <a:rPr lang="en-US" altLang="en-US" sz="2800" dirty="0">
                <a:cs typeface="Times New Roman" pitchFamily="18" charset="0"/>
              </a:rPr>
              <a:t>The complex math involved in neural networks is used to compute weights that produce "good" predictions.</a:t>
            </a:r>
          </a:p>
          <a:p>
            <a:pPr algn="l"/>
            <a:endParaRPr lang="en-US" altLang="en-US" sz="2800" dirty="0">
              <a:cs typeface="Times New Roman" pitchFamily="18" charset="0"/>
            </a:endParaRPr>
          </a:p>
          <a:p>
            <a:pPr algn="l"/>
            <a:r>
              <a:rPr lang="en-US" altLang="en-US" sz="2800" dirty="0">
                <a:cs typeface="Times New Roman" pitchFamily="18" charset="0"/>
              </a:rPr>
              <a:t>More formally, let</a:t>
            </a:r>
          </a:p>
          <a:p>
            <a:pPr algn="l"/>
            <a:endParaRPr lang="en-US" altLang="en-US" sz="2800" dirty="0">
              <a:cs typeface="Times New Roman" pitchFamily="18" charset="0"/>
            </a:endParaRPr>
          </a:p>
          <a:p>
            <a:pPr algn="l"/>
            <a:r>
              <a:rPr lang="en-US" altLang="en-US" sz="2800" dirty="0" err="1">
                <a:cs typeface="Times New Roman" pitchFamily="18" charset="0"/>
              </a:rPr>
              <a:t>OUT</a:t>
            </a:r>
            <a:r>
              <a:rPr lang="en-US" altLang="en-US" sz="2800" baseline="-30000" dirty="0" err="1">
                <a:cs typeface="Times New Roman" pitchFamily="18" charset="0"/>
              </a:rPr>
              <a:t>j</a:t>
            </a:r>
            <a:r>
              <a:rPr lang="en-US" altLang="en-US" sz="2800" dirty="0">
                <a:cs typeface="Times New Roman" pitchFamily="18" charset="0"/>
              </a:rPr>
              <a:t>(8) = output of cell 8 for observation j</a:t>
            </a:r>
          </a:p>
          <a:p>
            <a:pPr algn="l"/>
            <a:r>
              <a:rPr lang="en-US" altLang="en-US" sz="2800" dirty="0" err="1">
                <a:cs typeface="Times New Roman" pitchFamily="18" charset="0"/>
              </a:rPr>
              <a:t>O</a:t>
            </a:r>
            <a:r>
              <a:rPr lang="en-US" altLang="en-US" sz="2800" baseline="-30000" dirty="0" err="1">
                <a:cs typeface="Times New Roman" pitchFamily="18" charset="0"/>
              </a:rPr>
              <a:t>j</a:t>
            </a:r>
            <a:r>
              <a:rPr lang="en-US" altLang="en-US" sz="2800" dirty="0">
                <a:cs typeface="Times New Roman" pitchFamily="18" charset="0"/>
              </a:rPr>
              <a:t> = actual value of cell 8 for observation j.</a:t>
            </a:r>
          </a:p>
          <a:p>
            <a:pPr algn="l"/>
            <a:endParaRPr lang="en-US" altLang="en-US" sz="2800" b="1" dirty="0">
              <a:cs typeface="Times New Roman" pitchFamily="18" charset="0"/>
            </a:endParaRPr>
          </a:p>
          <a:p>
            <a:pPr algn="l"/>
            <a:r>
              <a:rPr lang="en-US" altLang="en-US" sz="2800" dirty="0">
                <a:cs typeface="Times New Roman" pitchFamily="18" charset="0"/>
              </a:rPr>
              <a:t>The real work in the neural network analysis is to determine network weights </a:t>
            </a:r>
            <a:r>
              <a:rPr lang="en-US" altLang="en-US" sz="2800" dirty="0" err="1">
                <a:cs typeface="Times New Roman" pitchFamily="18" charset="0"/>
              </a:rPr>
              <a:t>w</a:t>
            </a:r>
            <a:r>
              <a:rPr lang="en-US" altLang="en-US" sz="2800" baseline="-30000" dirty="0" err="1">
                <a:cs typeface="Times New Roman" pitchFamily="18" charset="0"/>
              </a:rPr>
              <a:t>ij</a:t>
            </a:r>
            <a:r>
              <a:rPr lang="en-US" altLang="en-US" sz="2800" dirty="0">
                <a:cs typeface="Times New Roman" pitchFamily="18" charset="0"/>
              </a:rPr>
              <a:t> that </a:t>
            </a:r>
            <a:r>
              <a:rPr lang="en-US" altLang="en-US" sz="2800" dirty="0" smtClean="0">
                <a:cs typeface="Times New Roman" pitchFamily="18" charset="0"/>
              </a:rPr>
              <a:t>minimize</a:t>
            </a:r>
            <a:endParaRPr lang="en-US" altLang="en-US" sz="2800" dirty="0">
              <a:cs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101311372"/>
              </p:ext>
            </p:extLst>
          </p:nvPr>
        </p:nvGraphicFramePr>
        <p:xfrm>
          <a:off x="2971800" y="5638800"/>
          <a:ext cx="2926081" cy="1066801"/>
        </p:xfrm>
        <a:graphic>
          <a:graphicData uri="http://schemas.openxmlformats.org/presentationml/2006/ole">
            <mc:AlternateContent xmlns:mc="http://schemas.openxmlformats.org/markup-compatibility/2006">
              <mc:Choice xmlns:v="urn:schemas-microsoft-com:vml" Requires="v">
                <p:oleObj spid="_x0000_s47117" name="Equation" r:id="rId3" imgW="1218960" imgH="444240" progId="Equation.DSMT4">
                  <p:embed/>
                </p:oleObj>
              </mc:Choice>
              <mc:Fallback>
                <p:oleObj name="Equation" r:id="rId3" imgW="1218960" imgH="444240" progId="Equation.DSMT4">
                  <p:embed/>
                  <p:pic>
                    <p:nvPicPr>
                      <p:cNvPr id="0" name=""/>
                      <p:cNvPicPr/>
                      <p:nvPr/>
                    </p:nvPicPr>
                    <p:blipFill>
                      <a:blip r:embed="rId4"/>
                      <a:stretch>
                        <a:fillRect/>
                      </a:stretch>
                    </p:blipFill>
                    <p:spPr>
                      <a:xfrm>
                        <a:off x="2971800" y="5638800"/>
                        <a:ext cx="2926081" cy="1066801"/>
                      </a:xfrm>
                      <a:prstGeom prst="rect">
                        <a:avLst/>
                      </a:prstGeom>
                    </p:spPr>
                  </p:pic>
                </p:oleObj>
              </mc:Fallback>
            </mc:AlternateContent>
          </a:graphicData>
        </a:graphic>
      </p:graphicFrame>
    </p:spTree>
    <p:extLst>
      <p:ext uri="{BB962C8B-B14F-4D97-AF65-F5344CB8AC3E}">
        <p14:creationId xmlns:p14="http://schemas.microsoft.com/office/powerpoint/2010/main" val="1185665705"/>
      </p:ext>
    </p:extLst>
  </p:cSld>
  <p:clrMapOvr>
    <a:masterClrMapping/>
  </p:clrMapOvr>
  <p:transition spd="slow">
    <p:pull dir="l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685800" y="457200"/>
            <a:ext cx="7772400" cy="838200"/>
          </a:xfrm>
        </p:spPr>
        <p:txBody>
          <a:bodyPr/>
          <a:lstStyle/>
          <a:p>
            <a:r>
              <a:rPr lang="en-US" altLang="en-US" sz="3200"/>
              <a:t>SCALING DATA</a:t>
            </a:r>
          </a:p>
        </p:txBody>
      </p:sp>
      <p:sp>
        <p:nvSpPr>
          <p:cNvPr id="13315" name="Rectangle 3"/>
          <p:cNvSpPr>
            <a:spLocks noGrp="1" noChangeArrowheads="1"/>
          </p:cNvSpPr>
          <p:nvPr>
            <p:ph type="subTitle" idx="1"/>
          </p:nvPr>
        </p:nvSpPr>
        <p:spPr>
          <a:xfrm>
            <a:off x="457200" y="1524000"/>
            <a:ext cx="8229600" cy="4953000"/>
          </a:xfrm>
        </p:spPr>
        <p:txBody>
          <a:bodyPr/>
          <a:lstStyle/>
          <a:p>
            <a:pPr algn="just"/>
            <a:r>
              <a:rPr lang="en-US" altLang="en-US" sz="2800" dirty="0">
                <a:cs typeface="Times New Roman" pitchFamily="18" charset="0"/>
              </a:rPr>
              <a:t>For the computations in a neural net to be tractable it is desirable to scale all data (inputs and outputs) so that all inputs lie in either of the following two intervals</a:t>
            </a:r>
            <a:r>
              <a:rPr lang="en-US" altLang="en-US" sz="2800" dirty="0" smtClean="0">
                <a:cs typeface="Times New Roman" pitchFamily="18" charset="0"/>
              </a:rPr>
              <a:t>:</a:t>
            </a:r>
          </a:p>
          <a:p>
            <a:pPr algn="l"/>
            <a:r>
              <a:rPr lang="en-US" altLang="en-US" dirty="0" smtClean="0">
                <a:cs typeface="Times New Roman" pitchFamily="18" charset="0"/>
              </a:rPr>
              <a:t>	Interval </a:t>
            </a:r>
            <a:r>
              <a:rPr lang="en-US" altLang="en-US" dirty="0">
                <a:cs typeface="Times New Roman" pitchFamily="18" charset="0"/>
              </a:rPr>
              <a:t>1: [0, 1] </a:t>
            </a:r>
            <a:endParaRPr lang="en-US" altLang="en-US" dirty="0" smtClean="0">
              <a:cs typeface="Times New Roman" pitchFamily="18" charset="0"/>
            </a:endParaRPr>
          </a:p>
          <a:p>
            <a:pPr algn="l"/>
            <a:r>
              <a:rPr lang="en-US" altLang="en-US" dirty="0" smtClean="0">
                <a:cs typeface="Times New Roman" pitchFamily="18" charset="0"/>
              </a:rPr>
              <a:t>	Interval </a:t>
            </a:r>
            <a:r>
              <a:rPr lang="en-US" altLang="en-US" dirty="0">
                <a:cs typeface="Times New Roman" pitchFamily="18" charset="0"/>
              </a:rPr>
              <a:t>2: [-1, +1]</a:t>
            </a:r>
          </a:p>
          <a:p>
            <a:pPr algn="l"/>
            <a:endParaRPr lang="en-US" altLang="en-US" sz="2800" dirty="0">
              <a:cs typeface="Times New Roman" pitchFamily="18" charset="0"/>
            </a:endParaRPr>
          </a:p>
        </p:txBody>
      </p:sp>
    </p:spTree>
    <p:extLst>
      <p:ext uri="{BB962C8B-B14F-4D97-AF65-F5344CB8AC3E}">
        <p14:creationId xmlns:p14="http://schemas.microsoft.com/office/powerpoint/2010/main" val="628542022"/>
      </p:ext>
    </p:extLst>
  </p:cSld>
  <p:clrMapOvr>
    <a:masterClrMapping/>
  </p:clrMapOvr>
  <p:transition spd="slow">
    <p:pull dir="l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subTitle" idx="1"/>
          </p:nvPr>
        </p:nvSpPr>
        <p:spPr>
          <a:xfrm>
            <a:off x="457200" y="228600"/>
            <a:ext cx="8229600" cy="6248400"/>
          </a:xfrm>
        </p:spPr>
        <p:txBody>
          <a:bodyPr/>
          <a:lstStyle/>
          <a:p>
            <a:pPr algn="l"/>
            <a:r>
              <a:rPr lang="en-US" altLang="en-US" sz="2800" dirty="0">
                <a:cs typeface="Times New Roman" pitchFamily="18" charset="0"/>
              </a:rPr>
              <a:t>If you want to scale your data to lie on [0, 1] then any value x for Input </a:t>
            </a:r>
            <a:r>
              <a:rPr lang="en-US" altLang="en-US" sz="2800" dirty="0" err="1">
                <a:cs typeface="Times New Roman" pitchFamily="18" charset="0"/>
              </a:rPr>
              <a:t>i</a:t>
            </a:r>
            <a:r>
              <a:rPr lang="en-US" altLang="en-US" sz="2800" dirty="0">
                <a:cs typeface="Times New Roman" pitchFamily="18" charset="0"/>
              </a:rPr>
              <a:t> should be transformed into</a:t>
            </a:r>
          </a:p>
          <a:p>
            <a:pPr algn="l"/>
            <a:endParaRPr lang="en-US" altLang="en-US" sz="2800" b="1" dirty="0">
              <a:cs typeface="Times New Roman" pitchFamily="18" charset="0"/>
            </a:endParaRPr>
          </a:p>
          <a:p>
            <a:pPr algn="l"/>
            <a:endParaRPr lang="en-US" altLang="en-US" sz="2800" dirty="0">
              <a:cs typeface="Times New Roman" pitchFamily="18" charset="0"/>
            </a:endParaRPr>
          </a:p>
          <a:p>
            <a:pPr algn="l"/>
            <a:r>
              <a:rPr lang="en-US" altLang="en-US" sz="2800" b="1" dirty="0">
                <a:cs typeface="Times New Roman" pitchFamily="18" charset="0"/>
              </a:rPr>
              <a:t>Note: Range = Largest value for Input </a:t>
            </a:r>
            <a:r>
              <a:rPr lang="en-US" altLang="en-US" sz="2800" b="1" dirty="0" err="1">
                <a:cs typeface="Times New Roman" pitchFamily="18" charset="0"/>
              </a:rPr>
              <a:t>i</a:t>
            </a:r>
            <a:r>
              <a:rPr lang="en-US" altLang="en-US" sz="2800" b="1" dirty="0">
                <a:cs typeface="Times New Roman" pitchFamily="18" charset="0"/>
              </a:rPr>
              <a:t> – Smallest value for input </a:t>
            </a:r>
            <a:r>
              <a:rPr lang="en-US" altLang="en-US" sz="2800" b="1" dirty="0" err="1">
                <a:cs typeface="Times New Roman" pitchFamily="18" charset="0"/>
              </a:rPr>
              <a:t>i</a:t>
            </a:r>
            <a:endParaRPr lang="en-US" altLang="en-US" sz="2800" dirty="0">
              <a:cs typeface="Times New Roman" pitchFamily="18" charset="0"/>
            </a:endParaRPr>
          </a:p>
          <a:p>
            <a:pPr algn="l"/>
            <a:endParaRPr lang="en-US" altLang="en-US" sz="2800" dirty="0" smtClean="0">
              <a:cs typeface="Times New Roman" pitchFamily="18" charset="0"/>
            </a:endParaRPr>
          </a:p>
          <a:p>
            <a:pPr algn="l"/>
            <a:r>
              <a:rPr lang="en-US" altLang="en-US" sz="2800" dirty="0" smtClean="0">
                <a:cs typeface="Times New Roman" pitchFamily="18" charset="0"/>
              </a:rPr>
              <a:t>and </a:t>
            </a:r>
            <a:r>
              <a:rPr lang="en-US" altLang="en-US" sz="2800" dirty="0">
                <a:cs typeface="Times New Roman" pitchFamily="18" charset="0"/>
              </a:rPr>
              <a:t>any value x for the output should be transformed </a:t>
            </a:r>
            <a:r>
              <a:rPr lang="en-US" altLang="en-US" sz="2800" dirty="0" smtClean="0">
                <a:cs typeface="Times New Roman" pitchFamily="18" charset="0"/>
              </a:rPr>
              <a:t>into</a:t>
            </a:r>
            <a:endParaRPr lang="en-US" altLang="en-US" sz="2800" dirty="0">
              <a:cs typeface="Times New Roman" pitchFamily="18" charset="0"/>
            </a:endParaRPr>
          </a:p>
          <a:p>
            <a:pPr algn="l"/>
            <a:endParaRPr lang="en-US" altLang="en-US" sz="2800" b="1" dirty="0" smtClean="0">
              <a:cs typeface="Times New Roman" pitchFamily="18" charset="0"/>
            </a:endParaRPr>
          </a:p>
          <a:p>
            <a:pPr algn="l"/>
            <a:endParaRPr lang="en-US" altLang="en-US" sz="2800" dirty="0">
              <a:cs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585489233"/>
              </p:ext>
            </p:extLst>
          </p:nvPr>
        </p:nvGraphicFramePr>
        <p:xfrm>
          <a:off x="1713345" y="1600200"/>
          <a:ext cx="5160819" cy="1143000"/>
        </p:xfrm>
        <a:graphic>
          <a:graphicData uri="http://schemas.openxmlformats.org/presentationml/2006/ole">
            <mc:AlternateContent xmlns:mc="http://schemas.openxmlformats.org/markup-compatibility/2006">
              <mc:Choice xmlns:v="urn:schemas-microsoft-com:vml" Requires="v">
                <p:oleObj spid="_x0000_s48150" name="Equation" r:id="rId3" imgW="1892160" imgH="419040" progId="Equation.DSMT4">
                  <p:embed/>
                </p:oleObj>
              </mc:Choice>
              <mc:Fallback>
                <p:oleObj name="Equation" r:id="rId3" imgW="1892160" imgH="419040" progId="Equation.DSMT4">
                  <p:embed/>
                  <p:pic>
                    <p:nvPicPr>
                      <p:cNvPr id="0" name=""/>
                      <p:cNvPicPr/>
                      <p:nvPr/>
                    </p:nvPicPr>
                    <p:blipFill>
                      <a:blip r:embed="rId4"/>
                      <a:stretch>
                        <a:fillRect/>
                      </a:stretch>
                    </p:blipFill>
                    <p:spPr>
                      <a:xfrm>
                        <a:off x="1713345" y="1600200"/>
                        <a:ext cx="5160819" cy="114300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060044205"/>
              </p:ext>
            </p:extLst>
          </p:nvPr>
        </p:nvGraphicFramePr>
        <p:xfrm>
          <a:off x="1905000" y="5029200"/>
          <a:ext cx="4655127" cy="1066800"/>
        </p:xfrm>
        <a:graphic>
          <a:graphicData uri="http://schemas.openxmlformats.org/presentationml/2006/ole">
            <mc:AlternateContent xmlns:mc="http://schemas.openxmlformats.org/markup-compatibility/2006">
              <mc:Choice xmlns:v="urn:schemas-microsoft-com:vml" Requires="v">
                <p:oleObj spid="_x0000_s48151" name="Equation" r:id="rId5" imgW="1828800" imgH="419040" progId="Equation.DSMT4">
                  <p:embed/>
                </p:oleObj>
              </mc:Choice>
              <mc:Fallback>
                <p:oleObj name="Equation" r:id="rId5" imgW="1828800" imgH="419040" progId="Equation.DSMT4">
                  <p:embed/>
                  <p:pic>
                    <p:nvPicPr>
                      <p:cNvPr id="0" name=""/>
                      <p:cNvPicPr/>
                      <p:nvPr/>
                    </p:nvPicPr>
                    <p:blipFill>
                      <a:blip r:embed="rId6"/>
                      <a:stretch>
                        <a:fillRect/>
                      </a:stretch>
                    </p:blipFill>
                    <p:spPr>
                      <a:xfrm>
                        <a:off x="1905000" y="5029200"/>
                        <a:ext cx="4655127" cy="1066800"/>
                      </a:xfrm>
                      <a:prstGeom prst="rect">
                        <a:avLst/>
                      </a:prstGeom>
                    </p:spPr>
                  </p:pic>
                </p:oleObj>
              </mc:Fallback>
            </mc:AlternateContent>
          </a:graphicData>
        </a:graphic>
      </p:graphicFrame>
    </p:spTree>
    <p:extLst>
      <p:ext uri="{BB962C8B-B14F-4D97-AF65-F5344CB8AC3E}">
        <p14:creationId xmlns:p14="http://schemas.microsoft.com/office/powerpoint/2010/main" val="2051732352"/>
      </p:ext>
    </p:extLst>
  </p:cSld>
  <p:clrMapOvr>
    <a:masterClrMapping/>
  </p:clrMapOvr>
  <p:transition spd="slow">
    <p:pull dir="l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subTitle" idx="1"/>
          </p:nvPr>
        </p:nvSpPr>
        <p:spPr>
          <a:xfrm>
            <a:off x="838200" y="304800"/>
            <a:ext cx="8305800" cy="6019800"/>
          </a:xfrm>
        </p:spPr>
        <p:txBody>
          <a:bodyPr/>
          <a:lstStyle/>
          <a:p>
            <a:pPr algn="l"/>
            <a:r>
              <a:rPr lang="en-US" altLang="en-US" sz="2800" dirty="0">
                <a:cs typeface="Times New Roman" pitchFamily="18" charset="0"/>
              </a:rPr>
              <a:t>If you want to scale your data to lie on [-1 +1] then any value x for input </a:t>
            </a:r>
            <a:r>
              <a:rPr lang="en-US" altLang="en-US" sz="2800" dirty="0" err="1">
                <a:cs typeface="Times New Roman" pitchFamily="18" charset="0"/>
              </a:rPr>
              <a:t>i</a:t>
            </a:r>
            <a:r>
              <a:rPr lang="en-US" altLang="en-US" sz="2800" dirty="0">
                <a:cs typeface="Times New Roman" pitchFamily="18" charset="0"/>
              </a:rPr>
              <a:t> should be transformed into</a:t>
            </a:r>
          </a:p>
          <a:p>
            <a:pPr algn="l"/>
            <a:r>
              <a:rPr lang="en-US" altLang="en-US" sz="2800" dirty="0">
                <a:cs typeface="Times New Roman" pitchFamily="18" charset="0"/>
              </a:rPr>
              <a:t> </a:t>
            </a:r>
          </a:p>
          <a:p>
            <a:pPr algn="l"/>
            <a:r>
              <a:rPr lang="en-US" altLang="en-US" sz="2800" dirty="0">
                <a:cs typeface="Times New Roman" pitchFamily="18" charset="0"/>
              </a:rPr>
              <a:t> </a:t>
            </a:r>
          </a:p>
          <a:p>
            <a:pPr algn="l"/>
            <a:r>
              <a:rPr lang="en-US" altLang="en-US" sz="2800" dirty="0">
                <a:cs typeface="Times New Roman" pitchFamily="18" charset="0"/>
              </a:rPr>
              <a:t>If you want to scale your data to lie on [-1 +1] then any value x for the output  should be transformed into</a:t>
            </a:r>
          </a:p>
          <a:p>
            <a:pPr algn="l"/>
            <a:r>
              <a:rPr lang="en-US" altLang="en-US" sz="2800" dirty="0">
                <a:cs typeface="Times New Roman" pitchFamily="18" charset="0"/>
              </a:rPr>
              <a:t> </a:t>
            </a:r>
          </a:p>
        </p:txBody>
      </p:sp>
      <p:graphicFrame>
        <p:nvGraphicFramePr>
          <p:cNvPr id="2" name="Object 1"/>
          <p:cNvGraphicFramePr>
            <a:graphicFrameLocks noChangeAspect="1"/>
          </p:cNvGraphicFramePr>
          <p:nvPr>
            <p:extLst>
              <p:ext uri="{D42A27DB-BD31-4B8C-83A1-F6EECF244321}">
                <p14:modId xmlns:p14="http://schemas.microsoft.com/office/powerpoint/2010/main" val="3905868703"/>
              </p:ext>
            </p:extLst>
          </p:nvPr>
        </p:nvGraphicFramePr>
        <p:xfrm>
          <a:off x="1905000" y="1676400"/>
          <a:ext cx="5073073" cy="990600"/>
        </p:xfrm>
        <a:graphic>
          <a:graphicData uri="http://schemas.openxmlformats.org/presentationml/2006/ole">
            <mc:AlternateContent xmlns:mc="http://schemas.openxmlformats.org/markup-compatibility/2006">
              <mc:Choice xmlns:v="urn:schemas-microsoft-com:vml" Requires="v">
                <p:oleObj spid="_x0000_s49175" name="Equation" r:id="rId3" imgW="2145960" imgH="419040" progId="Equation.DSMT4">
                  <p:embed/>
                </p:oleObj>
              </mc:Choice>
              <mc:Fallback>
                <p:oleObj name="Equation" r:id="rId3" imgW="2145960" imgH="419040" progId="Equation.DSMT4">
                  <p:embed/>
                  <p:pic>
                    <p:nvPicPr>
                      <p:cNvPr id="0" name=""/>
                      <p:cNvPicPr/>
                      <p:nvPr/>
                    </p:nvPicPr>
                    <p:blipFill>
                      <a:blip r:embed="rId4"/>
                      <a:stretch>
                        <a:fillRect/>
                      </a:stretch>
                    </p:blipFill>
                    <p:spPr>
                      <a:xfrm>
                        <a:off x="1905000" y="1676400"/>
                        <a:ext cx="5073073" cy="99060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182128927"/>
              </p:ext>
            </p:extLst>
          </p:nvPr>
        </p:nvGraphicFramePr>
        <p:xfrm>
          <a:off x="1997075" y="4267200"/>
          <a:ext cx="5043488" cy="990600"/>
        </p:xfrm>
        <a:graphic>
          <a:graphicData uri="http://schemas.openxmlformats.org/presentationml/2006/ole">
            <mc:AlternateContent xmlns:mc="http://schemas.openxmlformats.org/markup-compatibility/2006">
              <mc:Choice xmlns:v="urn:schemas-microsoft-com:vml" Requires="v">
                <p:oleObj spid="_x0000_s49176" name="Equation" r:id="rId5" imgW="2133360" imgH="419040" progId="Equation.DSMT4">
                  <p:embed/>
                </p:oleObj>
              </mc:Choice>
              <mc:Fallback>
                <p:oleObj name="Equation" r:id="rId5" imgW="2133360" imgH="419040" progId="Equation.DSMT4">
                  <p:embed/>
                  <p:pic>
                    <p:nvPicPr>
                      <p:cNvPr id="0" name="Object 1"/>
                      <p:cNvPicPr>
                        <a:picLocks noChangeAspect="1" noChangeArrowheads="1"/>
                      </p:cNvPicPr>
                      <p:nvPr/>
                    </p:nvPicPr>
                    <p:blipFill>
                      <a:blip r:embed="rId6"/>
                      <a:srcRect/>
                      <a:stretch>
                        <a:fillRect/>
                      </a:stretch>
                    </p:blipFill>
                    <p:spPr bwMode="auto">
                      <a:xfrm>
                        <a:off x="1997075" y="4267200"/>
                        <a:ext cx="504348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06619784"/>
      </p:ext>
    </p:extLst>
  </p:cSld>
  <p:clrMapOvr>
    <a:masterClrMapping/>
  </p:clrMapOvr>
  <p:transition spd="slow">
    <p:pull dir="l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457200" y="228600"/>
            <a:ext cx="8001000" cy="838200"/>
          </a:xfrm>
        </p:spPr>
        <p:txBody>
          <a:bodyPr/>
          <a:lstStyle/>
          <a:p>
            <a:r>
              <a:rPr lang="en-US" altLang="en-US" sz="3200" dirty="0">
                <a:cs typeface="Times New Roman" pitchFamily="18" charset="0"/>
              </a:rPr>
              <a:t>THE SIGMOID TRANSFER FUNCTION</a:t>
            </a:r>
            <a:endParaRPr lang="en-US" altLang="en-US" sz="3200" dirty="0"/>
          </a:p>
        </p:txBody>
      </p:sp>
      <p:sp>
        <p:nvSpPr>
          <p:cNvPr id="16387" name="Rectangle 3"/>
          <p:cNvSpPr>
            <a:spLocks noGrp="1" noChangeArrowheads="1"/>
          </p:cNvSpPr>
          <p:nvPr>
            <p:ph type="subTitle" idx="1"/>
          </p:nvPr>
        </p:nvSpPr>
        <p:spPr>
          <a:xfrm>
            <a:off x="401472" y="914400"/>
            <a:ext cx="8229600" cy="5791200"/>
          </a:xfrm>
        </p:spPr>
        <p:txBody>
          <a:bodyPr/>
          <a:lstStyle/>
          <a:p>
            <a:pPr algn="l"/>
            <a:r>
              <a:rPr lang="en-US" altLang="en-US" sz="2800" dirty="0">
                <a:cs typeface="Times New Roman" pitchFamily="18" charset="0"/>
              </a:rPr>
              <a:t>Vast experience with neural networks indicates that the </a:t>
            </a:r>
            <a:r>
              <a:rPr lang="en-US" altLang="en-US" sz="2800" b="1" dirty="0">
                <a:cs typeface="Times New Roman" pitchFamily="18" charset="0"/>
              </a:rPr>
              <a:t>sigmoid</a:t>
            </a:r>
            <a:r>
              <a:rPr lang="en-US" altLang="en-US" sz="2800" dirty="0">
                <a:cs typeface="Times New Roman" pitchFamily="18" charset="0"/>
              </a:rPr>
              <a:t> </a:t>
            </a:r>
            <a:r>
              <a:rPr lang="en-US" altLang="en-US" sz="2800" b="1" dirty="0">
                <a:cs typeface="Times New Roman" pitchFamily="18" charset="0"/>
              </a:rPr>
              <a:t>transfer function </a:t>
            </a:r>
            <a:r>
              <a:rPr lang="en-US" altLang="en-US" sz="2800" dirty="0">
                <a:cs typeface="Times New Roman" pitchFamily="18" charset="0"/>
              </a:rPr>
              <a:t>usually yields the best </a:t>
            </a:r>
            <a:r>
              <a:rPr lang="en-US" altLang="en-US" sz="2800" dirty="0" smtClean="0">
                <a:cs typeface="Times New Roman" pitchFamily="18" charset="0"/>
              </a:rPr>
              <a:t>predictions.</a:t>
            </a:r>
          </a:p>
          <a:p>
            <a:pPr algn="l"/>
            <a:r>
              <a:rPr lang="en-US" altLang="en-US" sz="2800" dirty="0" smtClean="0">
                <a:cs typeface="Times New Roman" pitchFamily="18" charset="0"/>
              </a:rPr>
              <a:t>If </a:t>
            </a:r>
            <a:r>
              <a:rPr lang="en-US" altLang="en-US" sz="2800" dirty="0">
                <a:cs typeface="Times New Roman" pitchFamily="18" charset="0"/>
              </a:rPr>
              <a:t>your data has been scaled to lie on [-</a:t>
            </a:r>
            <a:r>
              <a:rPr lang="en-US" altLang="en-US" sz="2800" dirty="0" smtClean="0">
                <a:cs typeface="Times New Roman" pitchFamily="18" charset="0"/>
              </a:rPr>
              <a:t>1, +1</a:t>
            </a:r>
            <a:r>
              <a:rPr lang="en-US" altLang="en-US" sz="2800" dirty="0">
                <a:cs typeface="Times New Roman" pitchFamily="18" charset="0"/>
              </a:rPr>
              <a:t>] the relevant sigmoid function is given by</a:t>
            </a:r>
          </a:p>
          <a:p>
            <a:pPr algn="just"/>
            <a:endParaRPr lang="en-US" altLang="en-US" sz="2800" dirty="0">
              <a:cs typeface="Times New Roman" pitchFamily="18" charset="0"/>
            </a:endParaRPr>
          </a:p>
          <a:p>
            <a:pPr algn="just"/>
            <a:r>
              <a:rPr lang="en-US" altLang="en-US" sz="2800" dirty="0">
                <a:cs typeface="Times New Roman" pitchFamily="18" charset="0"/>
              </a:rPr>
              <a:t>   </a:t>
            </a:r>
            <a:endParaRPr lang="en-US" altLang="en-US" sz="2800" dirty="0"/>
          </a:p>
        </p:txBody>
      </p:sp>
      <p:graphicFrame>
        <p:nvGraphicFramePr>
          <p:cNvPr id="16388" name="Object 4"/>
          <p:cNvGraphicFramePr>
            <a:graphicFrameLocks noChangeAspect="1"/>
          </p:cNvGraphicFramePr>
          <p:nvPr>
            <p:extLst>
              <p:ext uri="{D42A27DB-BD31-4B8C-83A1-F6EECF244321}">
                <p14:modId xmlns:p14="http://schemas.microsoft.com/office/powerpoint/2010/main" val="776504792"/>
              </p:ext>
            </p:extLst>
          </p:nvPr>
        </p:nvGraphicFramePr>
        <p:xfrm>
          <a:off x="1371600" y="3200400"/>
          <a:ext cx="5562600" cy="1511300"/>
        </p:xfrm>
        <a:graphic>
          <a:graphicData uri="http://schemas.openxmlformats.org/presentationml/2006/ole">
            <mc:AlternateContent xmlns:mc="http://schemas.openxmlformats.org/markup-compatibility/2006">
              <mc:Choice xmlns:v="urn:schemas-microsoft-com:vml" Requires="v">
                <p:oleObj spid="_x0000_s44053" name="Equation" r:id="rId3" imgW="1447560" imgH="393480" progId="Equation.3">
                  <p:embed/>
                </p:oleObj>
              </mc:Choice>
              <mc:Fallback>
                <p:oleObj name="Equation" r:id="rId3" imgW="144756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200400"/>
                        <a:ext cx="5562600" cy="151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9" name="Text Box 5"/>
          <p:cNvSpPr txBox="1">
            <a:spLocks noChangeArrowheads="1"/>
          </p:cNvSpPr>
          <p:nvPr/>
        </p:nvSpPr>
        <p:spPr bwMode="auto">
          <a:xfrm>
            <a:off x="746125" y="4953000"/>
            <a:ext cx="786447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en-US" sz="2800" dirty="0">
                <a:latin typeface="+mn-lt"/>
                <a:cs typeface="Times New Roman" pitchFamily="18" charset="0"/>
              </a:rPr>
              <a:t>Note that for this function an input near -</a:t>
            </a:r>
            <a:r>
              <a:rPr lang="en-US" altLang="en-US" sz="2800" dirty="0">
                <a:latin typeface="+mn-lt"/>
                <a:cs typeface="Times New Roman" pitchFamily="18" charset="0"/>
                <a:sym typeface="Symbol" pitchFamily="18" charset="2"/>
              </a:rPr>
              <a:t></a:t>
            </a:r>
            <a:r>
              <a:rPr lang="en-US" altLang="en-US" sz="2800" dirty="0">
                <a:latin typeface="+mn-lt"/>
                <a:cs typeface="Times New Roman" pitchFamily="18" charset="0"/>
              </a:rPr>
              <a:t> yields an output near -1 and an input near +</a:t>
            </a:r>
            <a:r>
              <a:rPr lang="en-US" altLang="en-US" sz="2800" dirty="0">
                <a:latin typeface="+mn-lt"/>
                <a:cs typeface="Times New Roman" pitchFamily="18" charset="0"/>
                <a:sym typeface="Symbol" pitchFamily="18" charset="2"/>
              </a:rPr>
              <a:t></a:t>
            </a:r>
            <a:r>
              <a:rPr lang="en-US" altLang="en-US" sz="2800" dirty="0">
                <a:latin typeface="+mn-lt"/>
                <a:cs typeface="Times New Roman" pitchFamily="18" charset="0"/>
              </a:rPr>
              <a:t> yields an output near +1.</a:t>
            </a:r>
            <a:endParaRPr lang="en-US" altLang="en-US" dirty="0">
              <a:latin typeface="+mn-lt"/>
            </a:endParaRPr>
          </a:p>
        </p:txBody>
      </p:sp>
    </p:spTree>
    <p:extLst>
      <p:ext uri="{BB962C8B-B14F-4D97-AF65-F5344CB8AC3E}">
        <p14:creationId xmlns:p14="http://schemas.microsoft.com/office/powerpoint/2010/main" val="357930730"/>
      </p:ext>
    </p:extLst>
  </p:cSld>
  <p:clrMapOvr>
    <a:masterClrMapping/>
  </p:clrMapOvr>
  <p:transition spd="slow">
    <p:pull dir="l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subTitle" idx="1"/>
          </p:nvPr>
        </p:nvSpPr>
        <p:spPr>
          <a:xfrm>
            <a:off x="457200" y="381000"/>
            <a:ext cx="8229600" cy="6096000"/>
          </a:xfrm>
        </p:spPr>
        <p:txBody>
          <a:bodyPr/>
          <a:lstStyle/>
          <a:p>
            <a:pPr algn="l"/>
            <a:r>
              <a:rPr lang="en-US" altLang="en-US" sz="2800" dirty="0">
                <a:cs typeface="Times New Roman" pitchFamily="18" charset="0"/>
              </a:rPr>
              <a:t>If your data has been scaled to lie on [0 1] the relevant sigmoid function is given by</a:t>
            </a:r>
          </a:p>
          <a:p>
            <a:pPr algn="l"/>
            <a:endParaRPr lang="en-US" altLang="en-US" sz="2800" dirty="0">
              <a:cs typeface="Times New Roman" pitchFamily="18" charset="0"/>
            </a:endParaRPr>
          </a:p>
          <a:p>
            <a:pPr algn="l"/>
            <a:endParaRPr lang="en-US" altLang="en-US" sz="2800" dirty="0">
              <a:cs typeface="Times New Roman" pitchFamily="18" charset="0"/>
            </a:endParaRPr>
          </a:p>
          <a:p>
            <a:pPr algn="l"/>
            <a:endParaRPr lang="en-US" altLang="en-US" sz="2800" dirty="0">
              <a:cs typeface="Times New Roman" pitchFamily="18" charset="0"/>
            </a:endParaRPr>
          </a:p>
          <a:p>
            <a:pPr algn="l"/>
            <a:endParaRPr lang="en-US" altLang="en-US" sz="2800" dirty="0">
              <a:cs typeface="Times New Roman" pitchFamily="18" charset="0"/>
            </a:endParaRPr>
          </a:p>
          <a:p>
            <a:pPr algn="l"/>
            <a:endParaRPr lang="en-US" altLang="en-US" sz="2800" dirty="0">
              <a:cs typeface="Times New Roman" pitchFamily="18" charset="0"/>
            </a:endParaRPr>
          </a:p>
          <a:p>
            <a:pPr algn="l"/>
            <a:endParaRPr lang="en-US" altLang="en-US" sz="2800" dirty="0">
              <a:cs typeface="Times New Roman" pitchFamily="18" charset="0"/>
            </a:endParaRPr>
          </a:p>
          <a:p>
            <a:pPr algn="l"/>
            <a:r>
              <a:rPr lang="en-US" altLang="en-US" sz="2800" dirty="0">
                <a:cs typeface="Times New Roman" pitchFamily="18" charset="0"/>
              </a:rPr>
              <a:t>Note that for this function an input near -</a:t>
            </a:r>
            <a:r>
              <a:rPr lang="en-US" altLang="en-US" sz="2800" dirty="0">
                <a:cs typeface="Times New Roman" pitchFamily="18" charset="0"/>
                <a:sym typeface="Symbol" pitchFamily="18" charset="2"/>
              </a:rPr>
              <a:t></a:t>
            </a:r>
            <a:r>
              <a:rPr lang="en-US" altLang="en-US" sz="2800" dirty="0">
                <a:cs typeface="Times New Roman" pitchFamily="18" charset="0"/>
              </a:rPr>
              <a:t> yields an output near 0 and an input near +</a:t>
            </a:r>
            <a:r>
              <a:rPr lang="en-US" altLang="en-US" sz="2800" dirty="0">
                <a:cs typeface="Times New Roman" pitchFamily="18" charset="0"/>
                <a:sym typeface="Symbol" pitchFamily="18" charset="2"/>
              </a:rPr>
              <a:t></a:t>
            </a:r>
            <a:r>
              <a:rPr lang="en-US" altLang="en-US" sz="2800" dirty="0">
                <a:cs typeface="Times New Roman" pitchFamily="18" charset="0"/>
              </a:rPr>
              <a:t> yields an output near 1.</a:t>
            </a:r>
            <a:r>
              <a:rPr lang="en-US" altLang="en-US" sz="2800" dirty="0"/>
              <a:t> </a:t>
            </a:r>
          </a:p>
        </p:txBody>
      </p:sp>
      <p:graphicFrame>
        <p:nvGraphicFramePr>
          <p:cNvPr id="17412" name="Object 4"/>
          <p:cNvGraphicFramePr>
            <a:graphicFrameLocks noChangeAspect="1"/>
          </p:cNvGraphicFramePr>
          <p:nvPr/>
        </p:nvGraphicFramePr>
        <p:xfrm>
          <a:off x="1231900" y="1905000"/>
          <a:ext cx="6526213" cy="1825625"/>
        </p:xfrm>
        <a:graphic>
          <a:graphicData uri="http://schemas.openxmlformats.org/presentationml/2006/ole">
            <mc:AlternateContent xmlns:mc="http://schemas.openxmlformats.org/markup-compatibility/2006">
              <mc:Choice xmlns:v="urn:schemas-microsoft-com:vml" Requires="v">
                <p:oleObj spid="_x0000_s45077" name="Equation" r:id="rId3" imgW="1498320" imgH="419040" progId="Equation.3">
                  <p:embed/>
                </p:oleObj>
              </mc:Choice>
              <mc:Fallback>
                <p:oleObj name="Equation" r:id="rId3" imgW="149832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1900" y="1905000"/>
                        <a:ext cx="6526213" cy="182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69648832"/>
      </p:ext>
    </p:extLst>
  </p:cSld>
  <p:clrMapOvr>
    <a:masterClrMapping/>
  </p:clrMapOvr>
  <p:transition spd="slow">
    <p:pull dir="l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subTitle" idx="1"/>
          </p:nvPr>
        </p:nvSpPr>
        <p:spPr>
          <a:xfrm>
            <a:off x="457200" y="381000"/>
            <a:ext cx="8229600" cy="6096000"/>
          </a:xfrm>
        </p:spPr>
        <p:txBody>
          <a:bodyPr/>
          <a:lstStyle/>
          <a:p>
            <a:r>
              <a:rPr lang="en-US" altLang="en-US" dirty="0">
                <a:cs typeface="Times New Roman" pitchFamily="18" charset="0"/>
              </a:rPr>
              <a:t>REMARKS</a:t>
            </a:r>
          </a:p>
          <a:p>
            <a:pPr algn="l"/>
            <a:r>
              <a:rPr lang="en-US" altLang="en-US" sz="2800" dirty="0">
                <a:cs typeface="Times New Roman" pitchFamily="18" charset="0"/>
              </a:rPr>
              <a:t>1. The sigmoid function is often called the squashing function because it "squashes" values on the interval [-</a:t>
            </a:r>
            <a:r>
              <a:rPr lang="en-US" altLang="en-US" sz="2800" dirty="0">
                <a:cs typeface="Times New Roman" pitchFamily="18" charset="0"/>
                <a:sym typeface="Symbol" pitchFamily="18" charset="2"/>
              </a:rPr>
              <a:t></a:t>
            </a:r>
            <a:r>
              <a:rPr lang="en-US" altLang="en-US" sz="2800" dirty="0">
                <a:cs typeface="Times New Roman" pitchFamily="18" charset="0"/>
              </a:rPr>
              <a:t>, +</a:t>
            </a:r>
            <a:r>
              <a:rPr lang="en-US" altLang="en-US" sz="2800" dirty="0">
                <a:cs typeface="Times New Roman" pitchFamily="18" charset="0"/>
                <a:sym typeface="Symbol" pitchFamily="18" charset="2"/>
              </a:rPr>
              <a:t></a:t>
            </a:r>
            <a:r>
              <a:rPr lang="en-US" altLang="en-US" sz="2800" dirty="0">
                <a:cs typeface="Times New Roman" pitchFamily="18" charset="0"/>
              </a:rPr>
              <a:t>] to the unit interval [0 1].</a:t>
            </a:r>
          </a:p>
          <a:p>
            <a:pPr algn="l"/>
            <a:r>
              <a:rPr lang="en-US" altLang="en-US" sz="2800" dirty="0">
                <a:cs typeface="Times New Roman" pitchFamily="18" charset="0"/>
              </a:rPr>
              <a:t>2. The slope of the sigmoid function for the [0 1] interval is given by</a:t>
            </a:r>
          </a:p>
          <a:p>
            <a:pPr algn="l"/>
            <a:endParaRPr lang="en-US" altLang="en-US" sz="2800" dirty="0">
              <a:cs typeface="Times New Roman" pitchFamily="18" charset="0"/>
            </a:endParaRPr>
          </a:p>
          <a:p>
            <a:pPr algn="l"/>
            <a:r>
              <a:rPr lang="en-US" altLang="en-US" sz="2800" smtClean="0">
                <a:cs typeface="Times New Roman" pitchFamily="18" charset="0"/>
              </a:rPr>
              <a:t>	f</a:t>
            </a:r>
            <a:r>
              <a:rPr lang="en-US" altLang="en-US" sz="2800" dirty="0">
                <a:cs typeface="Times New Roman" pitchFamily="18" charset="0"/>
              </a:rPr>
              <a:t>'(Input) = f(Input)(1-f(Input))</a:t>
            </a:r>
          </a:p>
          <a:p>
            <a:pPr algn="l"/>
            <a:endParaRPr lang="en-US" altLang="en-US" sz="2800" dirty="0">
              <a:cs typeface="Times New Roman" pitchFamily="18" charset="0"/>
            </a:endParaRPr>
          </a:p>
          <a:p>
            <a:pPr algn="l"/>
            <a:r>
              <a:rPr lang="en-US" altLang="en-US" sz="2800" dirty="0">
                <a:cs typeface="Times New Roman" pitchFamily="18" charset="0"/>
              </a:rPr>
              <a:t>This implies that the sigmoid function is very steep for intermediate values of the input and very flat for extreme input values.</a:t>
            </a:r>
            <a:r>
              <a:rPr lang="en-US" altLang="en-US" sz="2800" dirty="0"/>
              <a:t> </a:t>
            </a:r>
          </a:p>
        </p:txBody>
      </p:sp>
    </p:spTree>
    <p:extLst>
      <p:ext uri="{BB962C8B-B14F-4D97-AF65-F5344CB8AC3E}">
        <p14:creationId xmlns:p14="http://schemas.microsoft.com/office/powerpoint/2010/main" val="1905471155"/>
      </p:ext>
    </p:extLst>
  </p:cSld>
  <p:clrMapOvr>
    <a:masterClrMapping/>
  </p:clrMapOvr>
  <p:transition spd="slow">
    <p:pull dir="l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457200"/>
            <a:ext cx="7772400" cy="1143000"/>
          </a:xfrm>
        </p:spPr>
        <p:txBody>
          <a:bodyPr/>
          <a:lstStyle/>
          <a:p>
            <a:r>
              <a:rPr lang="en-US" altLang="en-US" sz="4000" dirty="0">
                <a:cs typeface="Times New Roman" pitchFamily="18" charset="0"/>
              </a:rPr>
              <a:t>What are Neural Networks</a:t>
            </a:r>
            <a:r>
              <a:rPr lang="en-US" altLang="en-US" sz="4000" dirty="0"/>
              <a:t>?</a:t>
            </a:r>
            <a:endParaRPr lang="en-US" sz="4000" dirty="0"/>
          </a:p>
        </p:txBody>
      </p:sp>
      <p:sp>
        <p:nvSpPr>
          <p:cNvPr id="3" name="Content Placeholder 2"/>
          <p:cNvSpPr>
            <a:spLocks noGrp="1"/>
          </p:cNvSpPr>
          <p:nvPr>
            <p:ph idx="1"/>
          </p:nvPr>
        </p:nvSpPr>
        <p:spPr>
          <a:xfrm>
            <a:off x="685799" y="1350174"/>
            <a:ext cx="7772400" cy="5203026"/>
          </a:xfrm>
        </p:spPr>
        <p:txBody>
          <a:bodyPr/>
          <a:lstStyle/>
          <a:p>
            <a:r>
              <a:rPr lang="en-US" dirty="0" smtClean="0"/>
              <a:t>An extremely simplified version of the brain</a:t>
            </a:r>
          </a:p>
          <a:p>
            <a:r>
              <a:rPr lang="en-US" dirty="0" smtClean="0"/>
              <a:t>Essentially a function </a:t>
            </a:r>
            <a:r>
              <a:rPr lang="en-US" dirty="0" err="1" smtClean="0"/>
              <a:t>approximator</a:t>
            </a:r>
            <a:endParaRPr lang="en-US" dirty="0" smtClean="0"/>
          </a:p>
          <a:p>
            <a:pPr lvl="1">
              <a:buFont typeface="Wingdings" panose="05000000000000000000" pitchFamily="2" charset="2"/>
              <a:buChar char="Ø"/>
            </a:pPr>
            <a:r>
              <a:rPr lang="en-US" dirty="0" smtClean="0"/>
              <a:t>Transform inputs into outputs to the best of its ability</a:t>
            </a:r>
          </a:p>
          <a:p>
            <a:pPr marL="457200" lvl="1" indent="0">
              <a:buNone/>
            </a:pPr>
            <a:endParaRPr lang="en-US" dirty="0" smtClean="0"/>
          </a:p>
          <a:p>
            <a:pPr marL="457200" lvl="1" indent="0">
              <a:buNone/>
            </a:pPr>
            <a:r>
              <a:rPr lang="en-US" dirty="0"/>
              <a:t>	</a:t>
            </a:r>
            <a:r>
              <a:rPr lang="en-US" dirty="0" smtClean="0"/>
              <a:t>inputs				outputs</a:t>
            </a:r>
          </a:p>
          <a:p>
            <a:pPr marL="457200" lvl="1" indent="0">
              <a:buNone/>
            </a:pPr>
            <a:endParaRPr lang="en-US" dirty="0"/>
          </a:p>
          <a:p>
            <a:pPr marL="457200" lvl="1" indent="0">
              <a:buNone/>
            </a:pPr>
            <a:r>
              <a:rPr lang="en-US" dirty="0" smtClean="0"/>
              <a:t>	inputs				outputs</a:t>
            </a:r>
            <a:endParaRPr lang="en-US" dirty="0"/>
          </a:p>
        </p:txBody>
      </p:sp>
      <p:pic>
        <p:nvPicPr>
          <p:cNvPr id="4608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0150" y="4055722"/>
            <a:ext cx="1676401" cy="12670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114800" y="5562600"/>
            <a:ext cx="914400" cy="369332"/>
          </a:xfrm>
          <a:prstGeom prst="rect">
            <a:avLst/>
          </a:prstGeom>
          <a:solidFill>
            <a:schemeClr val="bg1"/>
          </a:solidFill>
        </p:spPr>
        <p:txBody>
          <a:bodyPr wrap="square" rtlCol="0">
            <a:spAutoFit/>
          </a:bodyPr>
          <a:lstStyle/>
          <a:p>
            <a:pPr algn="ctr"/>
            <a:r>
              <a:rPr lang="en-US" b="1" dirty="0" smtClean="0"/>
              <a:t>NN</a:t>
            </a:r>
            <a:endParaRPr lang="en-US" b="1" dirty="0"/>
          </a:p>
        </p:txBody>
      </p:sp>
      <p:cxnSp>
        <p:nvCxnSpPr>
          <p:cNvPr id="8" name="Straight Arrow Connector 7"/>
          <p:cNvCxnSpPr/>
          <p:nvPr/>
        </p:nvCxnSpPr>
        <p:spPr bwMode="auto">
          <a:xfrm>
            <a:off x="2895600" y="4419600"/>
            <a:ext cx="685800" cy="0"/>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p:cNvCxnSpPr/>
          <p:nvPr/>
        </p:nvCxnSpPr>
        <p:spPr bwMode="auto">
          <a:xfrm>
            <a:off x="2895600" y="4689245"/>
            <a:ext cx="685800" cy="0"/>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p:cNvCxnSpPr/>
          <p:nvPr/>
        </p:nvCxnSpPr>
        <p:spPr bwMode="auto">
          <a:xfrm>
            <a:off x="2895600" y="4953000"/>
            <a:ext cx="685800" cy="0"/>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4"/>
          <p:cNvCxnSpPr/>
          <p:nvPr/>
        </p:nvCxnSpPr>
        <p:spPr bwMode="auto">
          <a:xfrm>
            <a:off x="5486400" y="4419600"/>
            <a:ext cx="685800" cy="0"/>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p:cNvCxnSpPr/>
          <p:nvPr/>
        </p:nvCxnSpPr>
        <p:spPr bwMode="auto">
          <a:xfrm>
            <a:off x="5486400" y="4689245"/>
            <a:ext cx="685800" cy="0"/>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p:cNvCxnSpPr/>
          <p:nvPr/>
        </p:nvCxnSpPr>
        <p:spPr bwMode="auto">
          <a:xfrm>
            <a:off x="5486400" y="4953000"/>
            <a:ext cx="685800" cy="0"/>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p:cNvCxnSpPr/>
          <p:nvPr/>
        </p:nvCxnSpPr>
        <p:spPr bwMode="auto">
          <a:xfrm>
            <a:off x="2970094" y="5562600"/>
            <a:ext cx="685800" cy="0"/>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18"/>
          <p:cNvCxnSpPr/>
          <p:nvPr/>
        </p:nvCxnSpPr>
        <p:spPr bwMode="auto">
          <a:xfrm>
            <a:off x="2970094" y="5747266"/>
            <a:ext cx="685800" cy="0"/>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Arrow Connector 19"/>
          <p:cNvCxnSpPr/>
          <p:nvPr/>
        </p:nvCxnSpPr>
        <p:spPr bwMode="auto">
          <a:xfrm>
            <a:off x="2970094" y="5931932"/>
            <a:ext cx="685800" cy="0"/>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p:cNvCxnSpPr/>
          <p:nvPr/>
        </p:nvCxnSpPr>
        <p:spPr bwMode="auto">
          <a:xfrm>
            <a:off x="5299881" y="5562600"/>
            <a:ext cx="685800" cy="0"/>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p:cNvCxnSpPr/>
          <p:nvPr/>
        </p:nvCxnSpPr>
        <p:spPr bwMode="auto">
          <a:xfrm>
            <a:off x="5286233" y="5747266"/>
            <a:ext cx="685800" cy="0"/>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Arrow Connector 22"/>
          <p:cNvCxnSpPr/>
          <p:nvPr/>
        </p:nvCxnSpPr>
        <p:spPr bwMode="auto">
          <a:xfrm>
            <a:off x="5265193" y="5931932"/>
            <a:ext cx="685800" cy="0"/>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218063822"/>
      </p:ext>
    </p:extLst>
  </p:cSld>
  <p:clrMapOvr>
    <a:masterClrMapping/>
  </p:clrMapOvr>
  <p:transition spd="slow">
    <p:pull dir="l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685800" y="457200"/>
            <a:ext cx="7772400" cy="685800"/>
          </a:xfrm>
        </p:spPr>
        <p:txBody>
          <a:bodyPr/>
          <a:lstStyle/>
          <a:p>
            <a:r>
              <a:rPr lang="en-US" altLang="en-US" sz="3200">
                <a:cs typeface="Times New Roman" pitchFamily="18" charset="0"/>
              </a:rPr>
              <a:t>TESTING AND VALIDATION</a:t>
            </a:r>
            <a:r>
              <a:rPr lang="en-US" altLang="en-US" sz="3200"/>
              <a:t> </a:t>
            </a:r>
          </a:p>
        </p:txBody>
      </p:sp>
      <p:sp>
        <p:nvSpPr>
          <p:cNvPr id="19459" name="Rectangle 3"/>
          <p:cNvSpPr>
            <a:spLocks noGrp="1" noChangeArrowheads="1"/>
          </p:cNvSpPr>
          <p:nvPr>
            <p:ph type="subTitle" idx="1"/>
          </p:nvPr>
        </p:nvSpPr>
        <p:spPr>
          <a:xfrm>
            <a:off x="457200" y="1219200"/>
            <a:ext cx="8229600" cy="5257800"/>
          </a:xfrm>
        </p:spPr>
        <p:txBody>
          <a:bodyPr/>
          <a:lstStyle/>
          <a:p>
            <a:pPr algn="l"/>
            <a:r>
              <a:rPr lang="en-US" altLang="en-US" sz="2800" dirty="0">
                <a:cs typeface="Times New Roman" pitchFamily="18" charset="0"/>
              </a:rPr>
              <a:t>When we fit a regression to data, we often use 80%-90% of the data to fit a regression equation, and use the remaining data to "validate" the </a:t>
            </a:r>
            <a:r>
              <a:rPr lang="en-US" altLang="en-US" sz="2800" dirty="0" smtClean="0">
                <a:cs typeface="Times New Roman" pitchFamily="18" charset="0"/>
              </a:rPr>
              <a:t>equation.</a:t>
            </a:r>
          </a:p>
          <a:p>
            <a:pPr algn="l"/>
            <a:endParaRPr lang="en-US" altLang="en-US" sz="2800" dirty="0">
              <a:cs typeface="Times New Roman" pitchFamily="18" charset="0"/>
            </a:endParaRPr>
          </a:p>
          <a:p>
            <a:pPr algn="l"/>
            <a:r>
              <a:rPr lang="en-US" altLang="en-US" sz="2800" dirty="0" smtClean="0">
                <a:cs typeface="Times New Roman" pitchFamily="18" charset="0"/>
              </a:rPr>
              <a:t>The </a:t>
            </a:r>
            <a:r>
              <a:rPr lang="en-US" altLang="en-US" sz="2800" dirty="0">
                <a:cs typeface="Times New Roman" pitchFamily="18" charset="0"/>
              </a:rPr>
              <a:t>same technique is used in neural networks. We begin by designating 80%-90% of our data as the </a:t>
            </a:r>
            <a:r>
              <a:rPr lang="en-US" altLang="en-US" sz="2800" b="1" dirty="0">
                <a:cs typeface="Times New Roman" pitchFamily="18" charset="0"/>
              </a:rPr>
              <a:t>training</a:t>
            </a:r>
            <a:r>
              <a:rPr lang="en-US" altLang="en-US" sz="2800" dirty="0">
                <a:cs typeface="Times New Roman" pitchFamily="18" charset="0"/>
              </a:rPr>
              <a:t> or </a:t>
            </a:r>
            <a:r>
              <a:rPr lang="en-US" altLang="en-US" sz="2800" b="1" dirty="0">
                <a:cs typeface="Times New Roman" pitchFamily="18" charset="0"/>
              </a:rPr>
              <a:t>learning</a:t>
            </a:r>
            <a:r>
              <a:rPr lang="en-US" altLang="en-US" sz="2800" dirty="0">
                <a:cs typeface="Times New Roman" pitchFamily="18" charset="0"/>
              </a:rPr>
              <a:t> data set. Then we "fit" a neural network to this data.</a:t>
            </a:r>
          </a:p>
        </p:txBody>
      </p:sp>
    </p:spTree>
    <p:extLst>
      <p:ext uri="{BB962C8B-B14F-4D97-AF65-F5344CB8AC3E}">
        <p14:creationId xmlns:p14="http://schemas.microsoft.com/office/powerpoint/2010/main" val="2193788619"/>
      </p:ext>
    </p:extLst>
  </p:cSld>
  <p:clrMapOvr>
    <a:masterClrMapping/>
  </p:clrMapOvr>
  <p:transition spd="slow">
    <p:pull dir="l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subTitle" idx="1"/>
          </p:nvPr>
        </p:nvSpPr>
        <p:spPr>
          <a:xfrm>
            <a:off x="838200" y="381000"/>
            <a:ext cx="8229600" cy="6096000"/>
          </a:xfrm>
        </p:spPr>
        <p:txBody>
          <a:bodyPr/>
          <a:lstStyle/>
          <a:p>
            <a:pPr algn="l"/>
            <a:r>
              <a:rPr lang="en-US" altLang="en-US" sz="2800">
                <a:cs typeface="Times New Roman" pitchFamily="18" charset="0"/>
              </a:rPr>
              <a:t>Suppose cell 8 is the output cell.</a:t>
            </a:r>
          </a:p>
          <a:p>
            <a:pPr algn="l"/>
            <a:endParaRPr lang="en-US" altLang="en-US" sz="2800">
              <a:cs typeface="Times New Roman" pitchFamily="18" charset="0"/>
            </a:endParaRPr>
          </a:p>
          <a:p>
            <a:pPr algn="l"/>
            <a:r>
              <a:rPr lang="en-US" altLang="en-US" sz="2800" i="1">
                <a:cs typeface="Times New Roman" pitchFamily="18" charset="0"/>
              </a:rPr>
              <a:t>Let O</a:t>
            </a:r>
            <a:r>
              <a:rPr lang="en-US" altLang="en-US" sz="2800" i="1" baseline="-30000">
                <a:cs typeface="Times New Roman" pitchFamily="18" charset="0"/>
              </a:rPr>
              <a:t>j</a:t>
            </a:r>
            <a:r>
              <a:rPr lang="en-US" altLang="en-US" sz="2800" i="1">
                <a:cs typeface="Times New Roman" pitchFamily="18" charset="0"/>
              </a:rPr>
              <a:t>(8) = the actual output for observation j</a:t>
            </a:r>
          </a:p>
          <a:p>
            <a:pPr algn="l"/>
            <a:endParaRPr lang="en-US" altLang="en-US" sz="2800">
              <a:cs typeface="Times New Roman" pitchFamily="18" charset="0"/>
            </a:endParaRPr>
          </a:p>
          <a:p>
            <a:pPr algn="l"/>
            <a:r>
              <a:rPr lang="en-US" altLang="en-US" sz="2800">
                <a:cs typeface="Times New Roman" pitchFamily="18" charset="0"/>
              </a:rPr>
              <a:t>And</a:t>
            </a:r>
          </a:p>
          <a:p>
            <a:pPr algn="l"/>
            <a:endParaRPr lang="en-US" altLang="en-US" sz="2800">
              <a:cs typeface="Times New Roman" pitchFamily="18" charset="0"/>
            </a:endParaRPr>
          </a:p>
          <a:p>
            <a:pPr algn="l"/>
            <a:r>
              <a:rPr lang="en-US" altLang="en-US" sz="2800" i="1">
                <a:cs typeface="Times New Roman" pitchFamily="18" charset="0"/>
              </a:rPr>
              <a:t>OUT</a:t>
            </a:r>
            <a:r>
              <a:rPr lang="en-US" altLang="en-US" sz="2800" i="1" baseline="-30000">
                <a:cs typeface="Times New Roman" pitchFamily="18" charset="0"/>
              </a:rPr>
              <a:t>j</a:t>
            </a:r>
            <a:r>
              <a:rPr lang="en-US" altLang="en-US" sz="2800" i="1">
                <a:cs typeface="Times New Roman" pitchFamily="18" charset="0"/>
              </a:rPr>
              <a:t>(8) be the value of the output cell for observation j.</a:t>
            </a:r>
          </a:p>
          <a:p>
            <a:pPr algn="l"/>
            <a:endParaRPr lang="en-US" altLang="en-US" sz="2800" i="1">
              <a:cs typeface="Times New Roman" pitchFamily="18" charset="0"/>
            </a:endParaRPr>
          </a:p>
          <a:p>
            <a:pPr algn="l"/>
            <a:r>
              <a:rPr lang="en-US" altLang="en-US" sz="2800" i="1">
                <a:cs typeface="Times New Roman" pitchFamily="18" charset="0"/>
              </a:rPr>
              <a:t>Let AVGOT(8) = average value of the output for the training data.</a:t>
            </a:r>
            <a:endParaRPr lang="en-US" altLang="en-US" sz="2800" i="1"/>
          </a:p>
        </p:txBody>
      </p:sp>
    </p:spTree>
    <p:extLst>
      <p:ext uri="{BB962C8B-B14F-4D97-AF65-F5344CB8AC3E}">
        <p14:creationId xmlns:p14="http://schemas.microsoft.com/office/powerpoint/2010/main" val="575067696"/>
      </p:ext>
    </p:extLst>
  </p:cSld>
  <p:clrMapOvr>
    <a:masterClrMapping/>
  </p:clrMapOvr>
  <p:transition spd="slow">
    <p:pull dir="l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subTitle" idx="1"/>
          </p:nvPr>
        </p:nvSpPr>
        <p:spPr>
          <a:xfrm>
            <a:off x="838200" y="152400"/>
            <a:ext cx="8229600" cy="6172200"/>
          </a:xfrm>
        </p:spPr>
        <p:txBody>
          <a:bodyPr/>
          <a:lstStyle/>
          <a:p>
            <a:pPr algn="l"/>
            <a:r>
              <a:rPr lang="en-US" altLang="en-US" sz="2800">
                <a:cs typeface="Times New Roman" pitchFamily="18" charset="0"/>
              </a:rPr>
              <a:t>Analogous to regression define;</a:t>
            </a:r>
          </a:p>
          <a:p>
            <a:pPr algn="just"/>
            <a:endParaRPr lang="en-US" altLang="en-US" sz="2800">
              <a:cs typeface="Times New Roman" pitchFamily="18" charset="0"/>
            </a:endParaRPr>
          </a:p>
          <a:p>
            <a:pPr algn="just"/>
            <a:r>
              <a:rPr lang="en-US" altLang="en-US" sz="2800" i="1">
                <a:cs typeface="Times New Roman" pitchFamily="18" charset="0"/>
              </a:rPr>
              <a:t>SST(Train) = Sum of Squares Total for Training data </a:t>
            </a:r>
          </a:p>
          <a:p>
            <a:pPr algn="just"/>
            <a:r>
              <a:rPr lang="en-US" altLang="en-US" sz="2800" i="1">
                <a:cs typeface="Times New Roman" pitchFamily="18" charset="0"/>
              </a:rPr>
              <a:t>SST(Train) = </a:t>
            </a:r>
            <a:r>
              <a:rPr lang="en-US" altLang="en-US" sz="2800" i="1">
                <a:cs typeface="Times New Roman" pitchFamily="18" charset="0"/>
                <a:sym typeface="Symbol" pitchFamily="18" charset="2"/>
              </a:rPr>
              <a:t></a:t>
            </a:r>
            <a:r>
              <a:rPr lang="en-US" altLang="en-US" sz="2800" i="1">
                <a:cs typeface="Times New Roman" pitchFamily="18" charset="0"/>
              </a:rPr>
              <a:t>(O</a:t>
            </a:r>
            <a:r>
              <a:rPr lang="en-US" altLang="en-US" sz="2800" i="1" baseline="-30000">
                <a:cs typeface="Times New Roman" pitchFamily="18" charset="0"/>
              </a:rPr>
              <a:t>j</a:t>
            </a:r>
            <a:r>
              <a:rPr lang="en-US" altLang="en-US" sz="2800" i="1">
                <a:cs typeface="Times New Roman" pitchFamily="18" charset="0"/>
              </a:rPr>
              <a:t>(8) - AVGOT(8))</a:t>
            </a:r>
            <a:r>
              <a:rPr lang="en-US" altLang="en-US" sz="2800" i="1" baseline="30000">
                <a:cs typeface="Times New Roman" pitchFamily="18" charset="0"/>
              </a:rPr>
              <a:t>2</a:t>
            </a:r>
            <a:endParaRPr lang="en-US" altLang="en-US" sz="2800" i="1">
              <a:cs typeface="Times New Roman" pitchFamily="18" charset="0"/>
            </a:endParaRPr>
          </a:p>
          <a:p>
            <a:pPr algn="just"/>
            <a:endParaRPr lang="en-US" altLang="en-US" sz="2800">
              <a:cs typeface="Times New Roman" pitchFamily="18" charset="0"/>
            </a:endParaRPr>
          </a:p>
          <a:p>
            <a:pPr algn="just"/>
            <a:r>
              <a:rPr lang="en-US" altLang="en-US" sz="2800">
                <a:cs typeface="Times New Roman" pitchFamily="18" charset="0"/>
              </a:rPr>
              <a:t>and</a:t>
            </a:r>
          </a:p>
          <a:p>
            <a:pPr algn="just"/>
            <a:endParaRPr lang="en-US" altLang="en-US" sz="2800">
              <a:cs typeface="Times New Roman" pitchFamily="18" charset="0"/>
            </a:endParaRPr>
          </a:p>
          <a:p>
            <a:pPr algn="just"/>
            <a:r>
              <a:rPr lang="en-US" altLang="en-US" sz="2800" i="1">
                <a:cs typeface="Times New Roman" pitchFamily="18" charset="0"/>
              </a:rPr>
              <a:t>SSR(Train) = </a:t>
            </a:r>
            <a:r>
              <a:rPr lang="en-US" altLang="en-US" sz="2800" i="1">
                <a:cs typeface="Times New Roman" pitchFamily="18" charset="0"/>
                <a:sym typeface="Symbol" pitchFamily="18" charset="2"/>
              </a:rPr>
              <a:t> </a:t>
            </a:r>
            <a:r>
              <a:rPr lang="en-US" altLang="en-US" sz="2800" i="1">
                <a:cs typeface="Times New Roman" pitchFamily="18" charset="0"/>
              </a:rPr>
              <a:t>(OUT</a:t>
            </a:r>
            <a:r>
              <a:rPr lang="en-US" altLang="en-US" sz="2800" i="1" baseline="-30000">
                <a:cs typeface="Times New Roman" pitchFamily="18" charset="0"/>
              </a:rPr>
              <a:t>j</a:t>
            </a:r>
            <a:r>
              <a:rPr lang="en-US" altLang="en-US" sz="2800" i="1">
                <a:cs typeface="Times New Roman" pitchFamily="18" charset="0"/>
              </a:rPr>
              <a:t>(8) - AVGOT(8))</a:t>
            </a:r>
            <a:r>
              <a:rPr lang="en-US" altLang="en-US" sz="2800" i="1" baseline="30000">
                <a:cs typeface="Times New Roman" pitchFamily="18" charset="0"/>
              </a:rPr>
              <a:t>2</a:t>
            </a:r>
          </a:p>
          <a:p>
            <a:pPr algn="just"/>
            <a:endParaRPr lang="en-US" altLang="en-US" sz="2800">
              <a:cs typeface="Times New Roman" pitchFamily="18" charset="0"/>
            </a:endParaRPr>
          </a:p>
          <a:p>
            <a:pPr algn="just"/>
            <a:r>
              <a:rPr lang="en-US" altLang="en-US" sz="2800">
                <a:cs typeface="Times New Roman" pitchFamily="18" charset="0"/>
              </a:rPr>
              <a:t>Define;</a:t>
            </a:r>
          </a:p>
          <a:p>
            <a:pPr algn="just"/>
            <a:endParaRPr lang="en-US" altLang="en-US" sz="2800">
              <a:cs typeface="Times New Roman" pitchFamily="18" charset="0"/>
            </a:endParaRPr>
          </a:p>
          <a:p>
            <a:pPr algn="just"/>
            <a:r>
              <a:rPr lang="en-US" altLang="en-US" sz="2800" i="1">
                <a:cs typeface="Times New Roman" pitchFamily="18" charset="0"/>
              </a:rPr>
              <a:t>R</a:t>
            </a:r>
            <a:r>
              <a:rPr lang="en-US" altLang="en-US" sz="2800" i="1" baseline="30000">
                <a:cs typeface="Times New Roman" pitchFamily="18" charset="0"/>
              </a:rPr>
              <a:t>2</a:t>
            </a:r>
            <a:r>
              <a:rPr lang="en-US" altLang="en-US" sz="2800" i="1">
                <a:cs typeface="Times New Roman" pitchFamily="18" charset="0"/>
              </a:rPr>
              <a:t>(Train) = SSR(Train)/SST(Train)</a:t>
            </a:r>
          </a:p>
        </p:txBody>
      </p:sp>
    </p:spTree>
    <p:extLst>
      <p:ext uri="{BB962C8B-B14F-4D97-AF65-F5344CB8AC3E}">
        <p14:creationId xmlns:p14="http://schemas.microsoft.com/office/powerpoint/2010/main" val="1885761105"/>
      </p:ext>
    </p:extLst>
  </p:cSld>
  <p:clrMapOvr>
    <a:masterClrMapping/>
  </p:clrMapOvr>
  <p:transition spd="slow">
    <p:pull dir="l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subTitle" idx="1"/>
          </p:nvPr>
        </p:nvSpPr>
        <p:spPr>
          <a:xfrm>
            <a:off x="914400" y="381000"/>
            <a:ext cx="8153400" cy="6019800"/>
          </a:xfrm>
        </p:spPr>
        <p:txBody>
          <a:bodyPr/>
          <a:lstStyle/>
          <a:p>
            <a:pPr algn="l"/>
            <a:r>
              <a:rPr lang="en-US" altLang="en-US" sz="2800">
                <a:cs typeface="Times New Roman" pitchFamily="18" charset="0"/>
              </a:rPr>
              <a:t>If the network is to be useful for forecasting, the R</a:t>
            </a:r>
            <a:r>
              <a:rPr lang="en-US" altLang="en-US" sz="2800" baseline="30000">
                <a:cs typeface="Times New Roman" pitchFamily="18" charset="0"/>
              </a:rPr>
              <a:t>2</a:t>
            </a:r>
            <a:r>
              <a:rPr lang="en-US" altLang="en-US" sz="2800">
                <a:cs typeface="Times New Roman" pitchFamily="18" charset="0"/>
              </a:rPr>
              <a:t> computed from the Test portion of the data should be close to R</a:t>
            </a:r>
            <a:r>
              <a:rPr lang="en-US" altLang="en-US" sz="2800" baseline="30000">
                <a:cs typeface="Times New Roman" pitchFamily="18" charset="0"/>
              </a:rPr>
              <a:t>2</a:t>
            </a:r>
            <a:r>
              <a:rPr lang="en-US" altLang="en-US" sz="2800">
                <a:cs typeface="Times New Roman" pitchFamily="18" charset="0"/>
              </a:rPr>
              <a:t>(Train)</a:t>
            </a:r>
            <a:r>
              <a:rPr lang="en-US" altLang="en-US" sz="2800"/>
              <a:t>.</a:t>
            </a:r>
          </a:p>
        </p:txBody>
      </p:sp>
    </p:spTree>
    <p:extLst>
      <p:ext uri="{BB962C8B-B14F-4D97-AF65-F5344CB8AC3E}">
        <p14:creationId xmlns:p14="http://schemas.microsoft.com/office/powerpoint/2010/main" val="1787421521"/>
      </p:ext>
    </p:extLst>
  </p:cSld>
  <p:clrMapOvr>
    <a:masterClrMapping/>
  </p:clrMapOvr>
  <p:transition spd="slow">
    <p:pull dir="l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152400"/>
            <a:ext cx="7772400" cy="685800"/>
          </a:xfrm>
        </p:spPr>
        <p:txBody>
          <a:bodyPr/>
          <a:lstStyle/>
          <a:p>
            <a:r>
              <a:rPr lang="en-US" altLang="en-US" sz="3200" dirty="0">
                <a:cs typeface="Times New Roman" pitchFamily="18" charset="0"/>
              </a:rPr>
              <a:t>CONTINUOUS AND BINARY DATA</a:t>
            </a:r>
            <a:r>
              <a:rPr lang="en-US" altLang="en-US" sz="3200" dirty="0"/>
              <a:t> </a:t>
            </a:r>
          </a:p>
        </p:txBody>
      </p:sp>
      <p:sp>
        <p:nvSpPr>
          <p:cNvPr id="23555" name="Rectangle 3"/>
          <p:cNvSpPr>
            <a:spLocks noGrp="1" noChangeArrowheads="1"/>
          </p:cNvSpPr>
          <p:nvPr>
            <p:ph type="subTitle" idx="1"/>
          </p:nvPr>
        </p:nvSpPr>
        <p:spPr>
          <a:xfrm>
            <a:off x="457200" y="838200"/>
            <a:ext cx="8229600" cy="5867400"/>
          </a:xfrm>
        </p:spPr>
        <p:txBody>
          <a:bodyPr/>
          <a:lstStyle/>
          <a:p>
            <a:pPr algn="l"/>
            <a:r>
              <a:rPr lang="en-US" altLang="en-US" dirty="0">
                <a:cs typeface="Times New Roman" pitchFamily="18" charset="0"/>
              </a:rPr>
              <a:t>If your dependent variable assumes only two values (say 0 and 1) we say we have </a:t>
            </a:r>
            <a:r>
              <a:rPr lang="en-US" altLang="en-US" b="1" dirty="0">
                <a:cs typeface="Times New Roman" pitchFamily="18" charset="0"/>
              </a:rPr>
              <a:t>binary</a:t>
            </a:r>
            <a:r>
              <a:rPr lang="en-US" altLang="en-US" dirty="0">
                <a:cs typeface="Times New Roman" pitchFamily="18" charset="0"/>
              </a:rPr>
              <a:t> </a:t>
            </a:r>
            <a:r>
              <a:rPr lang="en-US" altLang="en-US" dirty="0" smtClean="0">
                <a:cs typeface="Times New Roman" pitchFamily="18" charset="0"/>
              </a:rPr>
              <a:t>data.</a:t>
            </a:r>
          </a:p>
          <a:p>
            <a:pPr lvl="1" algn="l"/>
            <a:r>
              <a:rPr lang="en-US" altLang="en-US" dirty="0" smtClean="0">
                <a:cs typeface="Times New Roman" pitchFamily="18" charset="0"/>
              </a:rPr>
              <a:t>In </a:t>
            </a:r>
            <a:r>
              <a:rPr lang="en-US" altLang="en-US" dirty="0">
                <a:cs typeface="Times New Roman" pitchFamily="18" charset="0"/>
              </a:rPr>
              <a:t>this case the usual procedure is to try and train the network until as many outputs as possible are below 0.1 and above </a:t>
            </a:r>
            <a:r>
              <a:rPr lang="en-US" altLang="en-US" dirty="0" smtClean="0">
                <a:cs typeface="Times New Roman" pitchFamily="18" charset="0"/>
              </a:rPr>
              <a:t>0.9.</a:t>
            </a:r>
          </a:p>
          <a:p>
            <a:pPr lvl="1" algn="l"/>
            <a:r>
              <a:rPr lang="en-US" altLang="en-US" dirty="0" smtClean="0">
                <a:cs typeface="Times New Roman" pitchFamily="18" charset="0"/>
              </a:rPr>
              <a:t>Then </a:t>
            </a:r>
            <a:r>
              <a:rPr lang="en-US" altLang="en-US" dirty="0">
                <a:cs typeface="Times New Roman" pitchFamily="18" charset="0"/>
              </a:rPr>
              <a:t>those observations with predictions less than .1 are classified as 0 and those observations with predictions larger than .9 are classified as </a:t>
            </a:r>
            <a:r>
              <a:rPr lang="en-US" altLang="en-US" dirty="0" smtClean="0">
                <a:cs typeface="Times New Roman" pitchFamily="18" charset="0"/>
              </a:rPr>
              <a:t>1.</a:t>
            </a:r>
          </a:p>
          <a:p>
            <a:pPr algn="l"/>
            <a:r>
              <a:rPr lang="en-US" altLang="en-US" dirty="0" smtClean="0">
                <a:cs typeface="Times New Roman" pitchFamily="18" charset="0"/>
              </a:rPr>
              <a:t>If </a:t>
            </a:r>
            <a:r>
              <a:rPr lang="en-US" altLang="en-US" dirty="0">
                <a:cs typeface="Times New Roman" pitchFamily="18" charset="0"/>
              </a:rPr>
              <a:t>we do not have binary data we say that the data is </a:t>
            </a:r>
            <a:r>
              <a:rPr lang="en-US" altLang="en-US" b="1" dirty="0">
                <a:cs typeface="Times New Roman" pitchFamily="18" charset="0"/>
              </a:rPr>
              <a:t>continuous</a:t>
            </a:r>
            <a:r>
              <a:rPr lang="en-US" altLang="en-US" dirty="0">
                <a:cs typeface="Times New Roman" pitchFamily="18" charset="0"/>
              </a:rPr>
              <a:t>.</a:t>
            </a:r>
            <a:endParaRPr lang="en-US" altLang="en-US" dirty="0"/>
          </a:p>
        </p:txBody>
      </p:sp>
    </p:spTree>
    <p:extLst>
      <p:ext uri="{BB962C8B-B14F-4D97-AF65-F5344CB8AC3E}">
        <p14:creationId xmlns:p14="http://schemas.microsoft.com/office/powerpoint/2010/main" val="1301773796"/>
      </p:ext>
    </p:extLst>
  </p:cSld>
  <p:clrMapOvr>
    <a:masterClrMapping/>
  </p:clrMapOvr>
  <p:transition spd="slow">
    <p:pull dir="l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457200"/>
            <a:ext cx="7772400" cy="1143000"/>
          </a:xfrm>
        </p:spPr>
        <p:txBody>
          <a:bodyPr/>
          <a:lstStyle/>
          <a:p>
            <a:r>
              <a:rPr lang="en-US" altLang="en-US" dirty="0" smtClean="0">
                <a:cs typeface="Times New Roman" pitchFamily="18" charset="0"/>
              </a:rPr>
              <a:t>Examples </a:t>
            </a:r>
            <a:r>
              <a:rPr lang="en-US" altLang="en-US" dirty="0">
                <a:cs typeface="Times New Roman" pitchFamily="18" charset="0"/>
              </a:rPr>
              <a:t>of the Use of Neural Networks</a:t>
            </a:r>
            <a:endParaRPr lang="en-US" altLang="en-US" dirty="0"/>
          </a:p>
        </p:txBody>
      </p:sp>
      <p:sp>
        <p:nvSpPr>
          <p:cNvPr id="24579" name="Rectangle 3"/>
          <p:cNvSpPr>
            <a:spLocks noGrp="1" noChangeArrowheads="1"/>
          </p:cNvSpPr>
          <p:nvPr>
            <p:ph type="subTitle" idx="1"/>
          </p:nvPr>
        </p:nvSpPr>
        <p:spPr>
          <a:xfrm>
            <a:off x="457200" y="1905000"/>
            <a:ext cx="8229600" cy="4572000"/>
          </a:xfrm>
        </p:spPr>
        <p:txBody>
          <a:bodyPr/>
          <a:lstStyle/>
          <a:p>
            <a:pPr algn="just"/>
            <a:r>
              <a:rPr lang="en-US" altLang="en-US" sz="2800" b="1" dirty="0">
                <a:cs typeface="Times New Roman" pitchFamily="18" charset="0"/>
              </a:rPr>
              <a:t>Example 1</a:t>
            </a:r>
            <a:r>
              <a:rPr lang="en-US" altLang="en-US" sz="2800" dirty="0">
                <a:cs typeface="Times New Roman" pitchFamily="18" charset="0"/>
              </a:rPr>
              <a:t>: The efficient market hypothesis of financial markets states that the "past history" of a stock's returns yields no information about the future return of the stock. White (1988) examines returns on IBM to see if the market is efficient. He begins by running a multiple regression where the dependent variable is the next day's return on IBM stock and the five independent variables are the return on IBM during each of the last five days.</a:t>
            </a:r>
            <a:endParaRPr lang="en-US" altLang="en-US" sz="2800" dirty="0"/>
          </a:p>
        </p:txBody>
      </p:sp>
    </p:spTree>
    <p:extLst>
      <p:ext uri="{BB962C8B-B14F-4D97-AF65-F5344CB8AC3E}">
        <p14:creationId xmlns:p14="http://schemas.microsoft.com/office/powerpoint/2010/main" val="3184775188"/>
      </p:ext>
    </p:extLst>
  </p:cSld>
  <p:clrMapOvr>
    <a:masterClrMapping/>
  </p:clrMapOvr>
  <p:transition spd="slow">
    <p:pull dir="l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subTitle" idx="1"/>
          </p:nvPr>
        </p:nvSpPr>
        <p:spPr>
          <a:xfrm>
            <a:off x="609600" y="26158"/>
            <a:ext cx="8229600" cy="6679442"/>
          </a:xfrm>
        </p:spPr>
        <p:txBody>
          <a:bodyPr/>
          <a:lstStyle/>
          <a:p>
            <a:pPr algn="l"/>
            <a:r>
              <a:rPr lang="en-US" altLang="en-US" sz="2600" dirty="0">
                <a:cs typeface="Times New Roman" pitchFamily="18" charset="0"/>
              </a:rPr>
              <a:t>This regression yielded R</a:t>
            </a:r>
            <a:r>
              <a:rPr lang="en-US" altLang="en-US" sz="2600" baseline="30000" dirty="0">
                <a:cs typeface="Times New Roman" pitchFamily="18" charset="0"/>
              </a:rPr>
              <a:t>2</a:t>
            </a:r>
            <a:r>
              <a:rPr lang="en-US" altLang="en-US" sz="2600" dirty="0">
                <a:cs typeface="Times New Roman" pitchFamily="18" charset="0"/>
              </a:rPr>
              <a:t> = .0079, which is consistent with the efficient market </a:t>
            </a:r>
            <a:r>
              <a:rPr lang="en-US" altLang="en-US" sz="2600" dirty="0" smtClean="0">
                <a:cs typeface="Times New Roman" pitchFamily="18" charset="0"/>
              </a:rPr>
              <a:t>hypothesis.</a:t>
            </a:r>
          </a:p>
          <a:p>
            <a:pPr algn="l"/>
            <a:r>
              <a:rPr lang="en-US" altLang="en-US" sz="2600" dirty="0" smtClean="0">
                <a:cs typeface="Times New Roman" pitchFamily="18" charset="0"/>
              </a:rPr>
              <a:t>White </a:t>
            </a:r>
            <a:r>
              <a:rPr lang="en-US" altLang="en-US" sz="2600" dirty="0">
                <a:cs typeface="Times New Roman" pitchFamily="18" charset="0"/>
              </a:rPr>
              <a:t>then ran a neural network (containing one hidden layer) with the output cell corresponding to the next day's return on IBM and 5 input cells corresponding to the last five days' return on IBM. This neural network yielded R</a:t>
            </a:r>
            <a:r>
              <a:rPr lang="en-US" altLang="en-US" sz="2600" baseline="30000" dirty="0">
                <a:cs typeface="Times New Roman" pitchFamily="18" charset="0"/>
              </a:rPr>
              <a:t>2</a:t>
            </a:r>
            <a:r>
              <a:rPr lang="en-US" altLang="en-US" sz="2600" dirty="0">
                <a:cs typeface="Times New Roman" pitchFamily="18" charset="0"/>
              </a:rPr>
              <a:t> = .179. This implies that the past five days of IBM returns do contain information that can be used to make predictions about tomorrow's return on IBM!  </a:t>
            </a:r>
          </a:p>
          <a:p>
            <a:pPr algn="l"/>
            <a:r>
              <a:rPr lang="en-US" altLang="en-US" sz="2600" dirty="0">
                <a:cs typeface="Times New Roman" pitchFamily="18" charset="0"/>
              </a:rPr>
              <a:t>According to the October 9, 1993 </a:t>
            </a:r>
            <a:r>
              <a:rPr lang="en-US" altLang="en-US" sz="2600" b="1" dirty="0">
                <a:cs typeface="Times New Roman" pitchFamily="18" charset="0"/>
              </a:rPr>
              <a:t>Economist</a:t>
            </a:r>
            <a:r>
              <a:rPr lang="en-US" altLang="en-US" sz="2600" dirty="0">
                <a:cs typeface="Times New Roman" pitchFamily="18" charset="0"/>
              </a:rPr>
              <a:t>, Fidelity manages 2.6 billion dollars in assets using neural nets. One of the neural net funds has beat the S&amp;P 500 by 2-7% a quarter for more than three years.</a:t>
            </a:r>
            <a:r>
              <a:rPr lang="en-US" altLang="en-US" sz="2600" dirty="0"/>
              <a:t> </a:t>
            </a:r>
          </a:p>
        </p:txBody>
      </p:sp>
    </p:spTree>
    <p:extLst>
      <p:ext uri="{BB962C8B-B14F-4D97-AF65-F5344CB8AC3E}">
        <p14:creationId xmlns:p14="http://schemas.microsoft.com/office/powerpoint/2010/main" val="4154714110"/>
      </p:ext>
    </p:extLst>
  </p:cSld>
  <p:clrMapOvr>
    <a:masterClrMapping/>
  </p:clrMapOvr>
  <p:transition spd="slow">
    <p:pull dir="l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subTitle" idx="1"/>
          </p:nvPr>
        </p:nvSpPr>
        <p:spPr>
          <a:xfrm>
            <a:off x="914400" y="381000"/>
            <a:ext cx="8229600" cy="6096000"/>
          </a:xfrm>
        </p:spPr>
        <p:txBody>
          <a:bodyPr/>
          <a:lstStyle/>
          <a:p>
            <a:pPr algn="l"/>
            <a:r>
              <a:rPr lang="en-US" altLang="en-US" sz="2800" b="1">
                <a:cs typeface="Times New Roman" pitchFamily="18" charset="0"/>
              </a:rPr>
              <a:t>Example 2:</a:t>
            </a:r>
            <a:r>
              <a:rPr lang="en-US" altLang="en-US" sz="2800">
                <a:cs typeface="Times New Roman" pitchFamily="18" charset="0"/>
              </a:rPr>
              <a:t> Researchers at Carnegie-Mellon University have developed ALVINN 1 (Automated Land Vehicle in a Neural Network), a neural network that can drive a car! It can tell if cars are nearby and then slow down the car. Within ten years a neural network may be driving your car!</a:t>
            </a:r>
            <a:endParaRPr lang="en-US" altLang="en-US" sz="2800"/>
          </a:p>
        </p:txBody>
      </p:sp>
    </p:spTree>
    <p:extLst>
      <p:ext uri="{BB962C8B-B14F-4D97-AF65-F5344CB8AC3E}">
        <p14:creationId xmlns:p14="http://schemas.microsoft.com/office/powerpoint/2010/main" val="573584196"/>
      </p:ext>
    </p:extLst>
  </p:cSld>
  <p:clrMapOvr>
    <a:masterClrMapping/>
  </p:clrMapOvr>
  <p:transition spd="slow">
    <p:pull dir="l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subTitle" idx="1"/>
          </p:nvPr>
        </p:nvSpPr>
        <p:spPr>
          <a:xfrm>
            <a:off x="838200" y="381000"/>
            <a:ext cx="8229600" cy="6019800"/>
          </a:xfrm>
        </p:spPr>
        <p:txBody>
          <a:bodyPr/>
          <a:lstStyle/>
          <a:p>
            <a:pPr algn="l"/>
            <a:r>
              <a:rPr lang="en-US" altLang="en-US" sz="2800" b="1">
                <a:cs typeface="Times New Roman" pitchFamily="18" charset="0"/>
              </a:rPr>
              <a:t>Example 3</a:t>
            </a:r>
            <a:r>
              <a:rPr lang="en-US" altLang="en-US" sz="2800">
                <a:cs typeface="Times New Roman" pitchFamily="18" charset="0"/>
              </a:rPr>
              <a:t>: In finance and accounting it is important to accurately predict whether or not a company will go bankrupt during the next year. Altman(1968) developed a method (Altman's Z-statistic) to predict whether or not a firm will go bankrupt during the next year based on the firm's financial ratios. This method used a version of regression called </a:t>
            </a:r>
            <a:r>
              <a:rPr lang="en-US" altLang="en-US" sz="2800" b="1">
                <a:cs typeface="Times New Roman" pitchFamily="18" charset="0"/>
              </a:rPr>
              <a:t>discriminant analysis</a:t>
            </a:r>
            <a:r>
              <a:rPr lang="en-US" altLang="en-US" sz="2800">
                <a:cs typeface="Times New Roman" pitchFamily="18" charset="0"/>
              </a:rPr>
              <a:t>. Neural networks using financial ratios as input cells have outperformed Altman's Z.</a:t>
            </a:r>
          </a:p>
        </p:txBody>
      </p:sp>
    </p:spTree>
    <p:extLst>
      <p:ext uri="{BB962C8B-B14F-4D97-AF65-F5344CB8AC3E}">
        <p14:creationId xmlns:p14="http://schemas.microsoft.com/office/powerpoint/2010/main" val="1314801545"/>
      </p:ext>
    </p:extLst>
  </p:cSld>
  <p:clrMapOvr>
    <a:masterClrMapping/>
  </p:clrMapOvr>
  <p:transition spd="slow">
    <p:pull dir="l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subTitle" idx="1"/>
          </p:nvPr>
        </p:nvSpPr>
        <p:spPr>
          <a:xfrm>
            <a:off x="838200" y="152400"/>
            <a:ext cx="8229600" cy="6096000"/>
          </a:xfrm>
        </p:spPr>
        <p:txBody>
          <a:bodyPr/>
          <a:lstStyle/>
          <a:p>
            <a:pPr algn="l"/>
            <a:r>
              <a:rPr lang="en-US" altLang="en-US" sz="2800" b="1">
                <a:cs typeface="Times New Roman" pitchFamily="18" charset="0"/>
              </a:rPr>
              <a:t>Example 4</a:t>
            </a:r>
            <a:r>
              <a:rPr lang="en-US" altLang="en-US" sz="2800">
                <a:cs typeface="Times New Roman" pitchFamily="18" charset="0"/>
              </a:rPr>
              <a:t>: The September 22, 1993 </a:t>
            </a:r>
            <a:r>
              <a:rPr lang="en-US" altLang="en-US" sz="2800" b="1">
                <a:cs typeface="Times New Roman" pitchFamily="18" charset="0"/>
              </a:rPr>
              <a:t>New York Times</a:t>
            </a:r>
            <a:r>
              <a:rPr lang="en-US" altLang="en-US" sz="2800">
                <a:cs typeface="Times New Roman" pitchFamily="18" charset="0"/>
              </a:rPr>
              <a:t> reported that Otis Elevator uses neural networks to direct elevators. For example, if elevator 1 is on floor 10 and going up, elevator 2 is on floor 6 going down, and elevator 3 is on floor 2 and going up, which elevator should answer a call to go down from floor 7?</a:t>
            </a:r>
            <a:endParaRPr lang="en-US" altLang="en-US" sz="2800"/>
          </a:p>
          <a:p>
            <a:pPr algn="l"/>
            <a:r>
              <a:rPr lang="en-US" altLang="en-US" sz="2800" b="1">
                <a:cs typeface="Times New Roman" pitchFamily="18" charset="0"/>
              </a:rPr>
              <a:t>Example 5: </a:t>
            </a:r>
            <a:r>
              <a:rPr lang="en-US" altLang="en-US" sz="2800">
                <a:cs typeface="Times New Roman" pitchFamily="18" charset="0"/>
              </a:rPr>
              <a:t>Many banks (Mellon and Chase are two examples) and credit card companies use neural networks to predict (on the basis of past usage patterns) whether or not a credit card transaction should be disallowed. AVCO Financial used a neural net to determine whether or not to lend people money. They increased their loan volume by 25% and decreased their default rate by 20%!</a:t>
            </a:r>
            <a:endParaRPr lang="en-US" altLang="en-US" sz="2800"/>
          </a:p>
        </p:txBody>
      </p:sp>
    </p:spTree>
    <p:extLst>
      <p:ext uri="{BB962C8B-B14F-4D97-AF65-F5344CB8AC3E}">
        <p14:creationId xmlns:p14="http://schemas.microsoft.com/office/powerpoint/2010/main" val="3876586633"/>
      </p:ext>
    </p:extLst>
  </p:cSld>
  <p:clrMapOvr>
    <a:masterClrMapping/>
  </p:clrMapOvr>
  <p:transition spd="slow">
    <p:pull dir="l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Times New Roman" pitchFamily="18" charset="0"/>
              </a:rPr>
              <a:t>What are Neural Networks</a:t>
            </a:r>
            <a:r>
              <a:rPr lang="en-US" altLang="en-US" dirty="0"/>
              <a:t>?</a:t>
            </a:r>
            <a:endParaRPr lang="en-US" dirty="0"/>
          </a:p>
        </p:txBody>
      </p:sp>
      <p:sp>
        <p:nvSpPr>
          <p:cNvPr id="3" name="Content Placeholder 2"/>
          <p:cNvSpPr>
            <a:spLocks noGrp="1"/>
          </p:cNvSpPr>
          <p:nvPr>
            <p:ph idx="1"/>
          </p:nvPr>
        </p:nvSpPr>
        <p:spPr/>
        <p:txBody>
          <a:bodyPr/>
          <a:lstStyle/>
          <a:p>
            <a:endParaRPr lang="en-US" dirty="0"/>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438" y="1905000"/>
            <a:ext cx="7477125" cy="183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1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948541"/>
            <a:ext cx="4571999" cy="2058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0250903"/>
      </p:ext>
    </p:extLst>
  </p:cSld>
  <p:clrMapOvr>
    <a:masterClrMapping/>
  </p:clrMapOvr>
  <p:transition spd="slow">
    <p:pull dir="l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subTitle" idx="1"/>
          </p:nvPr>
        </p:nvSpPr>
        <p:spPr>
          <a:xfrm>
            <a:off x="838200" y="228600"/>
            <a:ext cx="8229600" cy="6096000"/>
          </a:xfrm>
        </p:spPr>
        <p:txBody>
          <a:bodyPr/>
          <a:lstStyle/>
          <a:p>
            <a:pPr algn="just"/>
            <a:r>
              <a:rPr lang="en-US" altLang="en-US" sz="2800" b="1">
                <a:cs typeface="Times New Roman" pitchFamily="18" charset="0"/>
              </a:rPr>
              <a:t>Example 6</a:t>
            </a:r>
            <a:r>
              <a:rPr lang="en-US" altLang="en-US" sz="2800">
                <a:cs typeface="Times New Roman" pitchFamily="18" charset="0"/>
              </a:rPr>
              <a:t>: "Pen" computers and personal digital assistants often use neural nets to read the user's handwriting. The "inputs" to the network are a binary representation of what the user has written. For example, let a 1 = place where we have written something and a 0 = a place where we have not written something. An input to the network might look like</a:t>
            </a:r>
          </a:p>
          <a:p>
            <a:pPr algn="just"/>
            <a:r>
              <a:rPr lang="en-US" altLang="en-US" sz="2800">
                <a:cs typeface="Times New Roman" pitchFamily="18" charset="0"/>
              </a:rPr>
              <a:t>0001111</a:t>
            </a:r>
          </a:p>
          <a:p>
            <a:pPr algn="just"/>
            <a:r>
              <a:rPr lang="en-US" altLang="en-US" sz="2800">
                <a:cs typeface="Times New Roman" pitchFamily="18" charset="0"/>
              </a:rPr>
              <a:t>0001000</a:t>
            </a:r>
          </a:p>
          <a:p>
            <a:pPr algn="just"/>
            <a:r>
              <a:rPr lang="en-US" altLang="en-US" sz="2800">
                <a:cs typeface="Times New Roman" pitchFamily="18" charset="0"/>
              </a:rPr>
              <a:t>0001110</a:t>
            </a:r>
          </a:p>
          <a:p>
            <a:pPr algn="just"/>
            <a:r>
              <a:rPr lang="en-US" altLang="en-US" sz="2800">
                <a:cs typeface="Times New Roman" pitchFamily="18" charset="0"/>
              </a:rPr>
              <a:t>00000l0</a:t>
            </a:r>
          </a:p>
          <a:p>
            <a:pPr algn="just"/>
            <a:r>
              <a:rPr lang="en-US" altLang="en-US" sz="2800">
                <a:cs typeface="Times New Roman" pitchFamily="18" charset="0"/>
              </a:rPr>
              <a:t>0001110</a:t>
            </a:r>
          </a:p>
        </p:txBody>
      </p:sp>
    </p:spTree>
    <p:extLst>
      <p:ext uri="{BB962C8B-B14F-4D97-AF65-F5344CB8AC3E}">
        <p14:creationId xmlns:p14="http://schemas.microsoft.com/office/powerpoint/2010/main" val="1654053548"/>
      </p:ext>
    </p:extLst>
  </p:cSld>
  <p:clrMapOvr>
    <a:masterClrMapping/>
  </p:clrMapOvr>
  <p:transition spd="slow">
    <p:pull dir="l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subTitle" idx="1"/>
          </p:nvPr>
        </p:nvSpPr>
        <p:spPr>
          <a:xfrm>
            <a:off x="838200" y="381000"/>
            <a:ext cx="8229600" cy="6096000"/>
          </a:xfrm>
        </p:spPr>
        <p:txBody>
          <a:bodyPr/>
          <a:lstStyle/>
          <a:p>
            <a:pPr algn="just"/>
            <a:r>
              <a:rPr lang="en-US" altLang="en-US" sz="2800">
                <a:cs typeface="Times New Roman" pitchFamily="18" charset="0"/>
              </a:rPr>
              <a:t>The neural net must decide to classify this input as an "s", a "5" or something else.</a:t>
            </a:r>
          </a:p>
          <a:p>
            <a:pPr algn="just"/>
            <a:endParaRPr lang="en-US" altLang="en-US" sz="2800">
              <a:cs typeface="Times New Roman" pitchFamily="18" charset="0"/>
            </a:endParaRPr>
          </a:p>
          <a:p>
            <a:pPr algn="l"/>
            <a:r>
              <a:rPr lang="en-US" altLang="en-US" sz="2800">
                <a:cs typeface="Times New Roman" pitchFamily="18" charset="0"/>
              </a:rPr>
              <a:t>Lecun tried to have a neural net "read" handwritten zip code digits. 7291 digits were used for training and 2007 for testing. Running the neural net took three days on a Sun workstation. The net correctly classified 99.86% of the Training data and 95.0% of the Test data.</a:t>
            </a:r>
            <a:endParaRPr lang="en-US" altLang="en-US" sz="2800"/>
          </a:p>
        </p:txBody>
      </p:sp>
    </p:spTree>
    <p:extLst>
      <p:ext uri="{BB962C8B-B14F-4D97-AF65-F5344CB8AC3E}">
        <p14:creationId xmlns:p14="http://schemas.microsoft.com/office/powerpoint/2010/main" val="3992587333"/>
      </p:ext>
    </p:extLst>
  </p:cSld>
  <p:clrMapOvr>
    <a:masterClrMapping/>
  </p:clrMapOvr>
  <p:transition spd="slow">
    <p:pull dir="l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ctrTitle"/>
          </p:nvPr>
        </p:nvSpPr>
        <p:spPr>
          <a:xfrm>
            <a:off x="381000" y="304800"/>
            <a:ext cx="8458200" cy="1371600"/>
          </a:xfrm>
        </p:spPr>
        <p:txBody>
          <a:bodyPr/>
          <a:lstStyle/>
          <a:p>
            <a:r>
              <a:rPr lang="en-US" altLang="en-US" dirty="0" smtClean="0">
                <a:cs typeface="Times New Roman" pitchFamily="18" charset="0"/>
              </a:rPr>
              <a:t>Why </a:t>
            </a:r>
            <a:r>
              <a:rPr lang="en-US" altLang="en-US" dirty="0">
                <a:cs typeface="Times New Roman" pitchFamily="18" charset="0"/>
              </a:rPr>
              <a:t>Neural Networks Can Beat Regression: The XOR Example</a:t>
            </a:r>
            <a:endParaRPr lang="en-US" altLang="en-US" dirty="0"/>
          </a:p>
        </p:txBody>
      </p:sp>
      <p:sp>
        <p:nvSpPr>
          <p:cNvPr id="31747" name="Rectangle 3"/>
          <p:cNvSpPr>
            <a:spLocks noGrp="1" noChangeArrowheads="1"/>
          </p:cNvSpPr>
          <p:nvPr>
            <p:ph type="subTitle" idx="1"/>
          </p:nvPr>
        </p:nvSpPr>
        <p:spPr>
          <a:xfrm>
            <a:off x="457200" y="1981200"/>
            <a:ext cx="8229600" cy="4495800"/>
          </a:xfrm>
        </p:spPr>
        <p:txBody>
          <a:bodyPr/>
          <a:lstStyle/>
          <a:p>
            <a:pPr algn="just"/>
            <a:r>
              <a:rPr lang="en-US" altLang="en-US" sz="2800">
                <a:cs typeface="Times New Roman" pitchFamily="18" charset="0"/>
              </a:rPr>
              <a:t>The classical XOR data set can be used to obtain a better understanding of how neural networks work, and why they can pick up patterns that regression often misses. The XOR data set also illustrates the usefulness of a hidden layer. The XOR data set contains two inputs, one output, and four observations.</a:t>
            </a:r>
            <a:endParaRPr lang="en-US" altLang="en-US" sz="2800"/>
          </a:p>
        </p:txBody>
      </p:sp>
    </p:spTree>
    <p:extLst>
      <p:ext uri="{BB962C8B-B14F-4D97-AF65-F5344CB8AC3E}">
        <p14:creationId xmlns:p14="http://schemas.microsoft.com/office/powerpoint/2010/main" val="1602976203"/>
      </p:ext>
    </p:extLst>
  </p:cSld>
  <p:clrMapOvr>
    <a:masterClrMapping/>
  </p:clrMapOvr>
  <p:transition spd="slow">
    <p:pull dir="l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subTitle" idx="1"/>
          </p:nvPr>
        </p:nvSpPr>
        <p:spPr>
          <a:xfrm>
            <a:off x="838200" y="381000"/>
            <a:ext cx="8229600" cy="6019800"/>
          </a:xfrm>
        </p:spPr>
        <p:txBody>
          <a:bodyPr/>
          <a:lstStyle/>
          <a:p>
            <a:pPr algn="l"/>
            <a:r>
              <a:rPr lang="en-US" altLang="en-US" sz="2800" dirty="0"/>
              <a:t>The data set is given below:</a:t>
            </a:r>
          </a:p>
          <a:p>
            <a:pPr algn="l"/>
            <a:endParaRPr lang="en-US" altLang="en-US" sz="2800" dirty="0"/>
          </a:p>
          <a:p>
            <a:pPr algn="l"/>
            <a:endParaRPr lang="en-US" altLang="en-US" sz="2800" dirty="0"/>
          </a:p>
        </p:txBody>
      </p:sp>
      <p:graphicFrame>
        <p:nvGraphicFramePr>
          <p:cNvPr id="32813" name="Group 45"/>
          <p:cNvGraphicFramePr>
            <a:graphicFrameLocks noGrp="1"/>
          </p:cNvGraphicFramePr>
          <p:nvPr/>
        </p:nvGraphicFramePr>
        <p:xfrm>
          <a:off x="1905000" y="1295400"/>
          <a:ext cx="5181600" cy="2463802"/>
        </p:xfrm>
        <a:graphic>
          <a:graphicData uri="http://schemas.openxmlformats.org/drawingml/2006/table">
            <a:tbl>
              <a:tblPr/>
              <a:tblGrid>
                <a:gridCol w="1687513"/>
                <a:gridCol w="1165225"/>
                <a:gridCol w="1163637"/>
                <a:gridCol w="1165225"/>
              </a:tblGrid>
              <a:tr h="57943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New Roman" pitchFamily="18" charset="0"/>
                        </a:rPr>
                        <a:t>Observation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New Roman" pitchFamily="18" charset="0"/>
                        </a:rPr>
                        <a:t>Input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New Roman" pitchFamily="18" charset="0"/>
                        </a:rPr>
                        <a:t>Input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New Roman" pitchFamily="18" charset="0"/>
                        </a:rPr>
                        <a:t>Output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48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48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9900">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48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New Roman" pitchFamily="18"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2814" name="Text Box 46"/>
          <p:cNvSpPr txBox="1">
            <a:spLocks noChangeArrowheads="1"/>
          </p:cNvSpPr>
          <p:nvPr/>
        </p:nvSpPr>
        <p:spPr bwMode="auto">
          <a:xfrm>
            <a:off x="517525" y="3962400"/>
            <a:ext cx="832167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cs typeface="Times New Roman" pitchFamily="18" charset="0"/>
              </a:rPr>
              <a:t>We see that the output equals 1 if either input (but not both) </a:t>
            </a:r>
            <a:r>
              <a:rPr lang="en-US" altLang="en-US" dirty="0" smtClean="0">
                <a:cs typeface="Times New Roman" pitchFamily="18" charset="0"/>
              </a:rPr>
              <a:t>is</a:t>
            </a:r>
            <a:r>
              <a:rPr lang="en-US" altLang="en-US" dirty="0" smtClean="0">
                <a:cs typeface="Times New Roman" pitchFamily="18" charset="0"/>
              </a:rPr>
              <a:t> </a:t>
            </a:r>
            <a:r>
              <a:rPr lang="en-US" altLang="en-US" dirty="0">
                <a:cs typeface="Times New Roman" pitchFamily="18" charset="0"/>
              </a:rPr>
              <a:t>equal to 1.</a:t>
            </a:r>
          </a:p>
          <a:p>
            <a:r>
              <a:rPr lang="en-US" altLang="en-US" dirty="0">
                <a:cs typeface="Times New Roman" pitchFamily="18" charset="0"/>
              </a:rPr>
              <a:t>If we try to use regression to predict the output from the two inputs, we obtain the equation = .5. This equation yields an R</a:t>
            </a:r>
            <a:r>
              <a:rPr lang="en-US" altLang="en-US" baseline="30000" dirty="0">
                <a:cs typeface="Times New Roman" pitchFamily="18" charset="0"/>
              </a:rPr>
              <a:t>2</a:t>
            </a:r>
            <a:r>
              <a:rPr lang="en-US" altLang="en-US" dirty="0">
                <a:cs typeface="Times New Roman" pitchFamily="18" charset="0"/>
              </a:rPr>
              <a:t> = 0, which means that linear multiple regression yields poor predictions indeed.</a:t>
            </a:r>
            <a:r>
              <a:rPr lang="en-US" altLang="en-US" dirty="0"/>
              <a:t> </a:t>
            </a:r>
          </a:p>
        </p:txBody>
      </p:sp>
    </p:spTree>
    <p:extLst>
      <p:ext uri="{BB962C8B-B14F-4D97-AF65-F5344CB8AC3E}">
        <p14:creationId xmlns:p14="http://schemas.microsoft.com/office/powerpoint/2010/main" val="844755606"/>
      </p:ext>
    </p:extLst>
  </p:cSld>
  <p:clrMapOvr>
    <a:masterClrMapping/>
  </p:clrMapOvr>
  <p:transition spd="slow">
    <p:pull dir="l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subTitle" idx="1"/>
          </p:nvPr>
        </p:nvSpPr>
        <p:spPr>
          <a:xfrm>
            <a:off x="838200" y="381000"/>
            <a:ext cx="8229600" cy="6096000"/>
          </a:xfrm>
        </p:spPr>
        <p:txBody>
          <a:bodyPr/>
          <a:lstStyle/>
          <a:p>
            <a:pPr algn="just"/>
            <a:r>
              <a:rPr lang="en-US" altLang="en-US" sz="2800">
                <a:cs typeface="Times New Roman" pitchFamily="18" charset="0"/>
              </a:rPr>
              <a:t>Now let's use the neural network of the following figure to predict the output.</a:t>
            </a:r>
            <a:endParaRPr lang="en-US" altLang="en-US" sz="2800"/>
          </a:p>
        </p:txBody>
      </p:sp>
      <p:grpSp>
        <p:nvGrpSpPr>
          <p:cNvPr id="33827" name="Group 35"/>
          <p:cNvGrpSpPr>
            <a:grpSpLocks/>
          </p:cNvGrpSpPr>
          <p:nvPr/>
        </p:nvGrpSpPr>
        <p:grpSpPr bwMode="auto">
          <a:xfrm>
            <a:off x="3048000" y="1600200"/>
            <a:ext cx="3124200" cy="2151063"/>
            <a:chOff x="480" y="1008"/>
            <a:chExt cx="1968" cy="1355"/>
          </a:xfrm>
        </p:grpSpPr>
        <p:sp>
          <p:nvSpPr>
            <p:cNvPr id="33802" name="Oval 10"/>
            <p:cNvSpPr>
              <a:spLocks noChangeArrowheads="1"/>
            </p:cNvSpPr>
            <p:nvPr/>
          </p:nvSpPr>
          <p:spPr bwMode="auto">
            <a:xfrm>
              <a:off x="480" y="2112"/>
              <a:ext cx="288" cy="25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a:t>
              </a:r>
            </a:p>
          </p:txBody>
        </p:sp>
        <p:sp>
          <p:nvSpPr>
            <p:cNvPr id="33803" name="Oval 11"/>
            <p:cNvSpPr>
              <a:spLocks noChangeArrowheads="1"/>
            </p:cNvSpPr>
            <p:nvPr/>
          </p:nvSpPr>
          <p:spPr bwMode="auto">
            <a:xfrm>
              <a:off x="480" y="1008"/>
              <a:ext cx="288" cy="2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0</a:t>
              </a:r>
            </a:p>
          </p:txBody>
        </p:sp>
        <p:sp>
          <p:nvSpPr>
            <p:cNvPr id="33804" name="Oval 12"/>
            <p:cNvSpPr>
              <a:spLocks noChangeArrowheads="1"/>
            </p:cNvSpPr>
            <p:nvPr/>
          </p:nvSpPr>
          <p:spPr bwMode="auto">
            <a:xfrm>
              <a:off x="480" y="1584"/>
              <a:ext cx="288" cy="25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a:t>
              </a:r>
            </a:p>
          </p:txBody>
        </p:sp>
        <p:sp>
          <p:nvSpPr>
            <p:cNvPr id="33805" name="Oval 13"/>
            <p:cNvSpPr>
              <a:spLocks noChangeArrowheads="1"/>
            </p:cNvSpPr>
            <p:nvPr/>
          </p:nvSpPr>
          <p:spPr bwMode="auto">
            <a:xfrm>
              <a:off x="2160" y="1584"/>
              <a:ext cx="288" cy="25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3</a:t>
              </a:r>
            </a:p>
          </p:txBody>
        </p:sp>
        <p:sp>
          <p:nvSpPr>
            <p:cNvPr id="33822" name="Line 30"/>
            <p:cNvSpPr>
              <a:spLocks noChangeShapeType="1"/>
            </p:cNvSpPr>
            <p:nvPr/>
          </p:nvSpPr>
          <p:spPr bwMode="auto">
            <a:xfrm>
              <a:off x="768" y="1114"/>
              <a:ext cx="1440" cy="51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24" name="Line 32"/>
            <p:cNvSpPr>
              <a:spLocks noChangeShapeType="1"/>
            </p:cNvSpPr>
            <p:nvPr/>
          </p:nvSpPr>
          <p:spPr bwMode="auto">
            <a:xfrm flipV="1">
              <a:off x="768" y="1824"/>
              <a:ext cx="144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25" name="Line 33"/>
            <p:cNvSpPr>
              <a:spLocks noChangeShapeType="1"/>
            </p:cNvSpPr>
            <p:nvPr/>
          </p:nvSpPr>
          <p:spPr bwMode="auto">
            <a:xfrm>
              <a:off x="768" y="1728"/>
              <a:ext cx="13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826" name="Text Box 34"/>
          <p:cNvSpPr txBox="1">
            <a:spLocks noChangeArrowheads="1"/>
          </p:cNvSpPr>
          <p:nvPr/>
        </p:nvSpPr>
        <p:spPr bwMode="auto">
          <a:xfrm>
            <a:off x="669925" y="3962400"/>
            <a:ext cx="8016875"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cs typeface="Times New Roman" pitchFamily="18" charset="0"/>
              </a:rPr>
              <a:t>We assume that for some θ the transfer function for the output cell is defined by f(x) = 1 if x</a:t>
            </a:r>
            <a:r>
              <a:rPr lang="en-US" altLang="en-US">
                <a:cs typeface="Times New Roman" pitchFamily="18" charset="0"/>
                <a:sym typeface="Symbol" pitchFamily="18" charset="2"/>
              </a:rPr>
              <a:t></a:t>
            </a:r>
            <a:r>
              <a:rPr lang="en-US" altLang="en-US">
                <a:cs typeface="Times New Roman" pitchFamily="18" charset="0"/>
              </a:rPr>
              <a:t> and f(x) = 0 if x&lt;</a:t>
            </a:r>
            <a:r>
              <a:rPr lang="en-US" altLang="en-US">
                <a:cs typeface="Times New Roman" pitchFamily="18" charset="0"/>
                <a:sym typeface="Symbol" pitchFamily="18" charset="2"/>
              </a:rPr>
              <a:t></a:t>
            </a:r>
            <a:r>
              <a:rPr lang="en-US" altLang="en-US">
                <a:cs typeface="Times New Roman" pitchFamily="18" charset="0"/>
              </a:rPr>
              <a:t>. Given this transfer function, it is natural to ask whether there are any values for </a:t>
            </a:r>
            <a:r>
              <a:rPr lang="en-US" altLang="en-US">
                <a:cs typeface="Times New Roman" pitchFamily="18" charset="0"/>
                <a:sym typeface="Symbol" pitchFamily="18" charset="2"/>
              </a:rPr>
              <a:t></a:t>
            </a:r>
            <a:r>
              <a:rPr lang="en-US" altLang="en-US">
                <a:cs typeface="Times New Roman" pitchFamily="18" charset="0"/>
              </a:rPr>
              <a:t> and the w</a:t>
            </a:r>
            <a:r>
              <a:rPr lang="en-US" altLang="en-US" baseline="-30000">
                <a:cs typeface="Times New Roman" pitchFamily="18" charset="0"/>
              </a:rPr>
              <a:t>ij</a:t>
            </a:r>
            <a:r>
              <a:rPr lang="en-US" altLang="en-US">
                <a:cs typeface="Times New Roman" pitchFamily="18" charset="0"/>
              </a:rPr>
              <a:t>'s that will enable the above network to make the correct predictions for the data set in the table in previous slide.</a:t>
            </a:r>
            <a:endParaRPr lang="en-US" altLang="en-US"/>
          </a:p>
        </p:txBody>
      </p:sp>
    </p:spTree>
    <p:extLst>
      <p:ext uri="{BB962C8B-B14F-4D97-AF65-F5344CB8AC3E}">
        <p14:creationId xmlns:p14="http://schemas.microsoft.com/office/powerpoint/2010/main" val="2038073968"/>
      </p:ext>
    </p:extLst>
  </p:cSld>
  <p:clrMapOvr>
    <a:masterClrMapping/>
  </p:clrMapOvr>
  <p:transition spd="slow">
    <p:pull dir="l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subTitle" idx="1"/>
          </p:nvPr>
        </p:nvSpPr>
        <p:spPr>
          <a:xfrm>
            <a:off x="914400" y="152400"/>
            <a:ext cx="8305800" cy="6096000"/>
          </a:xfrm>
        </p:spPr>
        <p:txBody>
          <a:bodyPr/>
          <a:lstStyle/>
          <a:p>
            <a:pPr algn="l">
              <a:spcBef>
                <a:spcPct val="0"/>
              </a:spcBef>
            </a:pPr>
            <a:r>
              <a:rPr lang="en-US" altLang="en-US" sz="2800">
                <a:cs typeface="Times New Roman" pitchFamily="18" charset="0"/>
              </a:rPr>
              <a:t>From the figure in previous slide we find</a:t>
            </a:r>
          </a:p>
          <a:p>
            <a:pPr algn="l">
              <a:spcBef>
                <a:spcPct val="0"/>
              </a:spcBef>
            </a:pPr>
            <a:endParaRPr lang="en-US" altLang="en-US" sz="2800">
              <a:cs typeface="Times New Roman" pitchFamily="18" charset="0"/>
            </a:endParaRPr>
          </a:p>
          <a:p>
            <a:pPr algn="l">
              <a:spcBef>
                <a:spcPct val="0"/>
              </a:spcBef>
            </a:pPr>
            <a:r>
              <a:rPr lang="en-US" altLang="en-US" sz="2800" i="1">
                <a:cs typeface="Times New Roman" pitchFamily="18" charset="0"/>
              </a:rPr>
              <a:t>INP(3) = w</a:t>
            </a:r>
            <a:r>
              <a:rPr lang="en-US" altLang="en-US" sz="2800" i="1" baseline="-30000">
                <a:cs typeface="Times New Roman" pitchFamily="18" charset="0"/>
              </a:rPr>
              <a:t>03</a:t>
            </a:r>
            <a:r>
              <a:rPr lang="en-US" altLang="en-US" sz="2800" i="1">
                <a:cs typeface="Times New Roman" pitchFamily="18" charset="0"/>
              </a:rPr>
              <a:t> + w</a:t>
            </a:r>
            <a:r>
              <a:rPr lang="en-US" altLang="en-US" sz="2800" i="1" baseline="-30000">
                <a:cs typeface="Times New Roman" pitchFamily="18" charset="0"/>
              </a:rPr>
              <a:t>13</a:t>
            </a:r>
            <a:r>
              <a:rPr lang="en-US" altLang="en-US" sz="2800" i="1">
                <a:cs typeface="Times New Roman" pitchFamily="18" charset="0"/>
              </a:rPr>
              <a:t>(Input 1) + w</a:t>
            </a:r>
            <a:r>
              <a:rPr lang="en-US" altLang="en-US" sz="2800" i="1" baseline="-30000">
                <a:cs typeface="Times New Roman" pitchFamily="18" charset="0"/>
              </a:rPr>
              <a:t>23</a:t>
            </a:r>
            <a:r>
              <a:rPr lang="en-US" altLang="en-US" sz="2800" i="1">
                <a:cs typeface="Times New Roman" pitchFamily="18" charset="0"/>
              </a:rPr>
              <a:t>(Input 2)</a:t>
            </a:r>
          </a:p>
          <a:p>
            <a:pPr algn="l">
              <a:spcBef>
                <a:spcPct val="0"/>
              </a:spcBef>
            </a:pPr>
            <a:r>
              <a:rPr lang="en-US" altLang="en-US" sz="2800">
                <a:cs typeface="Times New Roman" pitchFamily="18" charset="0"/>
              </a:rPr>
              <a:t>and</a:t>
            </a:r>
          </a:p>
          <a:p>
            <a:pPr algn="l">
              <a:spcBef>
                <a:spcPct val="0"/>
              </a:spcBef>
            </a:pPr>
            <a:r>
              <a:rPr lang="en-US" altLang="en-US" sz="2800" i="1">
                <a:cs typeface="Times New Roman" pitchFamily="18" charset="0"/>
              </a:rPr>
              <a:t>OUT(3) = 1 if INP(3) </a:t>
            </a:r>
            <a:r>
              <a:rPr lang="en-US" altLang="en-US" sz="2800" i="1">
                <a:cs typeface="Times New Roman" pitchFamily="18" charset="0"/>
                <a:sym typeface="Symbol" pitchFamily="18" charset="2"/>
              </a:rPr>
              <a:t></a:t>
            </a:r>
            <a:r>
              <a:rPr lang="en-US" altLang="en-US" sz="2800" i="1">
                <a:cs typeface="Times New Roman" pitchFamily="18" charset="0"/>
              </a:rPr>
              <a:t> and OUT(3) = 0 if INP(3)&lt; </a:t>
            </a:r>
            <a:r>
              <a:rPr lang="en-US" altLang="en-US" sz="2800" i="1">
                <a:cs typeface="Times New Roman" pitchFamily="18" charset="0"/>
                <a:sym typeface="Symbol" pitchFamily="18" charset="2"/>
              </a:rPr>
              <a:t></a:t>
            </a:r>
          </a:p>
          <a:p>
            <a:pPr algn="l">
              <a:spcBef>
                <a:spcPct val="0"/>
              </a:spcBef>
            </a:pPr>
            <a:endParaRPr lang="en-US" altLang="en-US" sz="2800" i="1">
              <a:cs typeface="Times New Roman" pitchFamily="18" charset="0"/>
              <a:sym typeface="Symbol" pitchFamily="18" charset="2"/>
            </a:endParaRPr>
          </a:p>
          <a:p>
            <a:pPr algn="l">
              <a:spcBef>
                <a:spcPct val="0"/>
              </a:spcBef>
            </a:pPr>
            <a:r>
              <a:rPr lang="en-US" altLang="en-US" sz="2800">
                <a:cs typeface="Times New Roman" pitchFamily="18" charset="0"/>
              </a:rPr>
              <a:t>This implies that this figure will yield correct predictions for each observation if and only if the following four inequalities hold:</a:t>
            </a:r>
          </a:p>
          <a:p>
            <a:pPr algn="l">
              <a:spcBef>
                <a:spcPct val="0"/>
              </a:spcBef>
            </a:pPr>
            <a:endParaRPr lang="en-US" altLang="en-US" sz="2800">
              <a:cs typeface="Times New Roman" pitchFamily="18" charset="0"/>
            </a:endParaRPr>
          </a:p>
          <a:p>
            <a:pPr algn="l">
              <a:spcBef>
                <a:spcPct val="0"/>
              </a:spcBef>
            </a:pPr>
            <a:r>
              <a:rPr lang="en-US" altLang="en-US" sz="2800" i="1">
                <a:cs typeface="Times New Roman" pitchFamily="18" charset="0"/>
              </a:rPr>
              <a:t>Observation 1: w</a:t>
            </a:r>
            <a:r>
              <a:rPr lang="en-US" altLang="en-US" sz="2800" i="1" baseline="-30000">
                <a:cs typeface="Times New Roman" pitchFamily="18" charset="0"/>
              </a:rPr>
              <a:t>03</a:t>
            </a:r>
            <a:r>
              <a:rPr lang="en-US" altLang="en-US" sz="2800" i="1">
                <a:cs typeface="Times New Roman" pitchFamily="18" charset="0"/>
              </a:rPr>
              <a:t>&lt;</a:t>
            </a:r>
            <a:r>
              <a:rPr lang="en-US" altLang="en-US" sz="2800" i="1">
                <a:cs typeface="Times New Roman" pitchFamily="18" charset="0"/>
                <a:sym typeface="Symbol" pitchFamily="18" charset="2"/>
              </a:rPr>
              <a:t></a:t>
            </a:r>
            <a:endParaRPr lang="en-US" altLang="en-US" sz="2800" i="1">
              <a:cs typeface="Times New Roman" pitchFamily="18" charset="0"/>
            </a:endParaRPr>
          </a:p>
          <a:p>
            <a:pPr algn="l">
              <a:spcBef>
                <a:spcPct val="0"/>
              </a:spcBef>
            </a:pPr>
            <a:r>
              <a:rPr lang="en-US" altLang="en-US" sz="2800" i="1">
                <a:cs typeface="Times New Roman" pitchFamily="18" charset="0"/>
              </a:rPr>
              <a:t>Observation 2: w</a:t>
            </a:r>
            <a:r>
              <a:rPr lang="en-US" altLang="en-US" sz="2800" i="1" baseline="-30000">
                <a:cs typeface="Times New Roman" pitchFamily="18" charset="0"/>
              </a:rPr>
              <a:t>03</a:t>
            </a:r>
            <a:r>
              <a:rPr lang="en-US" altLang="en-US" sz="2800" i="1">
                <a:cs typeface="Times New Roman" pitchFamily="18" charset="0"/>
              </a:rPr>
              <a:t> + w</a:t>
            </a:r>
            <a:r>
              <a:rPr lang="en-US" altLang="en-US" sz="2800" i="1" baseline="-30000">
                <a:cs typeface="Times New Roman" pitchFamily="18" charset="0"/>
              </a:rPr>
              <a:t>13</a:t>
            </a:r>
            <a:r>
              <a:rPr lang="en-US" altLang="en-US" sz="2800" i="1">
                <a:cs typeface="Times New Roman" pitchFamily="18" charset="0"/>
                <a:sym typeface="Symbol" pitchFamily="18" charset="2"/>
              </a:rPr>
              <a:t></a:t>
            </a:r>
            <a:endParaRPr lang="en-US" altLang="en-US" sz="2800" i="1">
              <a:cs typeface="Times New Roman" pitchFamily="18" charset="0"/>
            </a:endParaRPr>
          </a:p>
          <a:p>
            <a:pPr algn="l">
              <a:spcBef>
                <a:spcPct val="0"/>
              </a:spcBef>
            </a:pPr>
            <a:r>
              <a:rPr lang="en-US" altLang="en-US" sz="2800" i="1">
                <a:cs typeface="Times New Roman" pitchFamily="18" charset="0"/>
              </a:rPr>
              <a:t>Observation 3: w</a:t>
            </a:r>
            <a:r>
              <a:rPr lang="en-US" altLang="en-US" sz="2800" i="1" baseline="-30000">
                <a:cs typeface="Times New Roman" pitchFamily="18" charset="0"/>
              </a:rPr>
              <a:t>03</a:t>
            </a:r>
            <a:r>
              <a:rPr lang="en-US" altLang="en-US" sz="2800" i="1">
                <a:cs typeface="Times New Roman" pitchFamily="18" charset="0"/>
              </a:rPr>
              <a:t> + w</a:t>
            </a:r>
            <a:r>
              <a:rPr lang="en-US" altLang="en-US" sz="2800" i="1" baseline="-30000">
                <a:cs typeface="Times New Roman" pitchFamily="18" charset="0"/>
              </a:rPr>
              <a:t>23</a:t>
            </a:r>
            <a:r>
              <a:rPr lang="en-US" altLang="en-US" sz="2800" i="1">
                <a:cs typeface="Times New Roman" pitchFamily="18" charset="0"/>
                <a:sym typeface="Symbol" pitchFamily="18" charset="2"/>
              </a:rPr>
              <a:t></a:t>
            </a:r>
            <a:endParaRPr lang="en-US" altLang="en-US" sz="2800" i="1">
              <a:cs typeface="Times New Roman" pitchFamily="18" charset="0"/>
            </a:endParaRPr>
          </a:p>
          <a:p>
            <a:pPr algn="l">
              <a:spcBef>
                <a:spcPct val="0"/>
              </a:spcBef>
            </a:pPr>
            <a:r>
              <a:rPr lang="en-US" altLang="en-US" sz="2800" i="1">
                <a:cs typeface="Times New Roman" pitchFamily="18" charset="0"/>
              </a:rPr>
              <a:t>Observation 4: w</a:t>
            </a:r>
            <a:r>
              <a:rPr lang="en-US" altLang="en-US" sz="2800" i="1" baseline="-30000">
                <a:cs typeface="Times New Roman" pitchFamily="18" charset="0"/>
              </a:rPr>
              <a:t>03</a:t>
            </a:r>
            <a:r>
              <a:rPr lang="en-US" altLang="en-US" sz="2800" i="1">
                <a:cs typeface="Times New Roman" pitchFamily="18" charset="0"/>
              </a:rPr>
              <a:t> + w</a:t>
            </a:r>
            <a:r>
              <a:rPr lang="en-US" altLang="en-US" sz="2800" i="1" baseline="-30000">
                <a:cs typeface="Times New Roman" pitchFamily="18" charset="0"/>
              </a:rPr>
              <a:t>13</a:t>
            </a:r>
            <a:r>
              <a:rPr lang="en-US" altLang="en-US" sz="2800" i="1">
                <a:cs typeface="Times New Roman" pitchFamily="18" charset="0"/>
              </a:rPr>
              <a:t> + w</a:t>
            </a:r>
            <a:r>
              <a:rPr lang="en-US" altLang="en-US" sz="2800" i="1" baseline="-30000">
                <a:cs typeface="Times New Roman" pitchFamily="18" charset="0"/>
              </a:rPr>
              <a:t>23</a:t>
            </a:r>
            <a:r>
              <a:rPr lang="en-US" altLang="en-US" sz="2800" i="1">
                <a:cs typeface="Times New Roman" pitchFamily="18" charset="0"/>
              </a:rPr>
              <a:t>&lt;</a:t>
            </a:r>
            <a:r>
              <a:rPr lang="en-US" altLang="en-US" sz="2800" i="1">
                <a:cs typeface="Times New Roman" pitchFamily="18" charset="0"/>
                <a:sym typeface="Symbol" pitchFamily="18" charset="2"/>
              </a:rPr>
              <a:t></a:t>
            </a:r>
            <a:endParaRPr lang="en-US" altLang="en-US" sz="2800" i="1"/>
          </a:p>
        </p:txBody>
      </p:sp>
    </p:spTree>
    <p:extLst>
      <p:ext uri="{BB962C8B-B14F-4D97-AF65-F5344CB8AC3E}">
        <p14:creationId xmlns:p14="http://schemas.microsoft.com/office/powerpoint/2010/main" val="2843355593"/>
      </p:ext>
    </p:extLst>
  </p:cSld>
  <p:clrMapOvr>
    <a:masterClrMapping/>
  </p:clrMapOvr>
  <p:transition spd="slow">
    <p:pull dir="l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subTitle" idx="1"/>
          </p:nvPr>
        </p:nvSpPr>
        <p:spPr>
          <a:xfrm>
            <a:off x="457200" y="152400"/>
            <a:ext cx="8610600" cy="6477000"/>
          </a:xfrm>
        </p:spPr>
        <p:txBody>
          <a:bodyPr/>
          <a:lstStyle/>
          <a:p>
            <a:pPr algn="just"/>
            <a:r>
              <a:rPr lang="en-US" altLang="en-US" sz="2600" dirty="0">
                <a:cs typeface="Times New Roman" pitchFamily="18" charset="0"/>
              </a:rPr>
              <a:t>There are no values of w</a:t>
            </a:r>
            <a:r>
              <a:rPr lang="en-US" altLang="en-US" sz="2600" baseline="-30000" dirty="0">
                <a:cs typeface="Times New Roman" pitchFamily="18" charset="0"/>
              </a:rPr>
              <a:t>03</a:t>
            </a:r>
            <a:r>
              <a:rPr lang="en-US" altLang="en-US" sz="2600" dirty="0">
                <a:cs typeface="Times New Roman" pitchFamily="18" charset="0"/>
              </a:rPr>
              <a:t>, w</a:t>
            </a:r>
            <a:r>
              <a:rPr lang="en-US" altLang="en-US" sz="2600" baseline="-30000" dirty="0">
                <a:cs typeface="Times New Roman" pitchFamily="18" charset="0"/>
              </a:rPr>
              <a:t>13</a:t>
            </a:r>
            <a:r>
              <a:rPr lang="en-US" altLang="en-US" sz="2600" dirty="0">
                <a:cs typeface="Times New Roman" pitchFamily="18" charset="0"/>
              </a:rPr>
              <a:t>,  w</a:t>
            </a:r>
            <a:r>
              <a:rPr lang="en-US" altLang="en-US" sz="2600" baseline="-30000" dirty="0">
                <a:cs typeface="Times New Roman" pitchFamily="18" charset="0"/>
              </a:rPr>
              <a:t>23</a:t>
            </a:r>
            <a:r>
              <a:rPr lang="en-US" altLang="en-US" sz="2600" dirty="0">
                <a:cs typeface="Times New Roman" pitchFamily="18" charset="0"/>
              </a:rPr>
              <a:t> and </a:t>
            </a:r>
            <a:r>
              <a:rPr lang="en-US" altLang="en-US" sz="2600" dirty="0">
                <a:cs typeface="Times New Roman" pitchFamily="18" charset="0"/>
                <a:sym typeface="Symbol" pitchFamily="18" charset="2"/>
              </a:rPr>
              <a:t></a:t>
            </a:r>
            <a:r>
              <a:rPr lang="en-US" altLang="en-US" sz="2600" dirty="0">
                <a:cs typeface="Times New Roman" pitchFamily="18" charset="0"/>
              </a:rPr>
              <a:t> that satisfy the following inequalities</a:t>
            </a:r>
            <a:r>
              <a:rPr lang="en-US" altLang="en-US" sz="2600" dirty="0" smtClean="0">
                <a:cs typeface="Times New Roman" pitchFamily="18" charset="0"/>
              </a:rPr>
              <a:t>:</a:t>
            </a:r>
            <a:endParaRPr lang="en-US" altLang="en-US" sz="2600" i="1" dirty="0">
              <a:cs typeface="Times New Roman" pitchFamily="18" charset="0"/>
            </a:endParaRPr>
          </a:p>
          <a:p>
            <a:pPr algn="l">
              <a:spcBef>
                <a:spcPct val="0"/>
              </a:spcBef>
            </a:pPr>
            <a:r>
              <a:rPr lang="en-US" altLang="en-US" sz="2600" i="1" dirty="0">
                <a:cs typeface="Times New Roman" pitchFamily="18" charset="0"/>
              </a:rPr>
              <a:t>Observation 1: w</a:t>
            </a:r>
            <a:r>
              <a:rPr lang="en-US" altLang="en-US" sz="2600" i="1" baseline="-30000" dirty="0">
                <a:cs typeface="Times New Roman" pitchFamily="18" charset="0"/>
              </a:rPr>
              <a:t>03</a:t>
            </a:r>
            <a:r>
              <a:rPr lang="en-US" altLang="en-US" sz="2600" i="1" dirty="0">
                <a:cs typeface="Times New Roman" pitchFamily="18" charset="0"/>
              </a:rPr>
              <a:t>&lt;</a:t>
            </a:r>
            <a:r>
              <a:rPr lang="en-US" altLang="en-US" sz="2600" i="1" dirty="0">
                <a:cs typeface="Times New Roman" pitchFamily="18" charset="0"/>
                <a:sym typeface="Symbol" pitchFamily="18" charset="2"/>
              </a:rPr>
              <a:t></a:t>
            </a:r>
            <a:endParaRPr lang="en-US" altLang="en-US" sz="2600" i="1" dirty="0">
              <a:cs typeface="Times New Roman" pitchFamily="18" charset="0"/>
            </a:endParaRPr>
          </a:p>
          <a:p>
            <a:pPr algn="l">
              <a:spcBef>
                <a:spcPct val="0"/>
              </a:spcBef>
            </a:pPr>
            <a:r>
              <a:rPr lang="en-US" altLang="en-US" sz="2600" i="1" dirty="0">
                <a:cs typeface="Times New Roman" pitchFamily="18" charset="0"/>
              </a:rPr>
              <a:t>Observation 4: w</a:t>
            </a:r>
            <a:r>
              <a:rPr lang="en-US" altLang="en-US" sz="2600" i="1" baseline="-30000" dirty="0">
                <a:cs typeface="Times New Roman" pitchFamily="18" charset="0"/>
              </a:rPr>
              <a:t>03</a:t>
            </a:r>
            <a:r>
              <a:rPr lang="en-US" altLang="en-US" sz="2600" i="1" dirty="0">
                <a:cs typeface="Times New Roman" pitchFamily="18" charset="0"/>
              </a:rPr>
              <a:t> + w</a:t>
            </a:r>
            <a:r>
              <a:rPr lang="en-US" altLang="en-US" sz="2600" i="1" baseline="-30000" dirty="0">
                <a:cs typeface="Times New Roman" pitchFamily="18" charset="0"/>
              </a:rPr>
              <a:t>13</a:t>
            </a:r>
            <a:r>
              <a:rPr lang="en-US" altLang="en-US" sz="2600" i="1" dirty="0">
                <a:cs typeface="Times New Roman" pitchFamily="18" charset="0"/>
              </a:rPr>
              <a:t> + w</a:t>
            </a:r>
            <a:r>
              <a:rPr lang="en-US" altLang="en-US" sz="2600" i="1" baseline="-30000" dirty="0">
                <a:cs typeface="Times New Roman" pitchFamily="18" charset="0"/>
              </a:rPr>
              <a:t>23</a:t>
            </a:r>
            <a:r>
              <a:rPr lang="en-US" altLang="en-US" sz="2600" i="1" dirty="0">
                <a:cs typeface="Times New Roman" pitchFamily="18" charset="0"/>
              </a:rPr>
              <a:t>&lt;</a:t>
            </a:r>
            <a:r>
              <a:rPr lang="en-US" altLang="en-US" sz="2600" i="1" dirty="0">
                <a:cs typeface="Times New Roman" pitchFamily="18" charset="0"/>
                <a:sym typeface="Symbol" pitchFamily="18" charset="2"/>
              </a:rPr>
              <a:t></a:t>
            </a:r>
            <a:endParaRPr lang="en-US" altLang="en-US" sz="2600" dirty="0">
              <a:cs typeface="Times New Roman" pitchFamily="18" charset="0"/>
            </a:endParaRPr>
          </a:p>
          <a:p>
            <a:pPr lvl="1" algn="just"/>
            <a:r>
              <a:rPr lang="en-US" altLang="en-US" sz="2600" dirty="0" smtClean="0">
                <a:cs typeface="Times New Roman" pitchFamily="18" charset="0"/>
              </a:rPr>
              <a:t>To </a:t>
            </a:r>
            <a:r>
              <a:rPr lang="en-US" altLang="en-US" sz="2600" dirty="0">
                <a:cs typeface="Times New Roman" pitchFamily="18" charset="0"/>
              </a:rPr>
              <a:t>see this note that </a:t>
            </a:r>
            <a:r>
              <a:rPr lang="en-US" altLang="en-US" sz="2600" dirty="0" smtClean="0">
                <a:cs typeface="Times New Roman" pitchFamily="18" charset="0"/>
              </a:rPr>
              <a:t>together</a:t>
            </a:r>
            <a:endParaRPr lang="en-US" altLang="en-US" sz="2600" i="1" dirty="0">
              <a:cs typeface="Times New Roman" pitchFamily="18" charset="0"/>
            </a:endParaRPr>
          </a:p>
          <a:p>
            <a:pPr lvl="1" algn="l">
              <a:spcBef>
                <a:spcPct val="0"/>
              </a:spcBef>
            </a:pPr>
            <a:r>
              <a:rPr lang="en-US" altLang="en-US" sz="2600" i="1" dirty="0">
                <a:cs typeface="Times New Roman" pitchFamily="18" charset="0"/>
              </a:rPr>
              <a:t>Observation 3: w</a:t>
            </a:r>
            <a:r>
              <a:rPr lang="en-US" altLang="en-US" sz="2600" i="1" baseline="-30000" dirty="0">
                <a:cs typeface="Times New Roman" pitchFamily="18" charset="0"/>
              </a:rPr>
              <a:t>03</a:t>
            </a:r>
            <a:r>
              <a:rPr lang="en-US" altLang="en-US" sz="2600" i="1" dirty="0">
                <a:cs typeface="Times New Roman" pitchFamily="18" charset="0"/>
              </a:rPr>
              <a:t> + w</a:t>
            </a:r>
            <a:r>
              <a:rPr lang="en-US" altLang="en-US" sz="2600" i="1" baseline="-30000" dirty="0">
                <a:cs typeface="Times New Roman" pitchFamily="18" charset="0"/>
              </a:rPr>
              <a:t>23</a:t>
            </a:r>
            <a:r>
              <a:rPr lang="en-US" altLang="en-US" sz="2600" i="1" dirty="0">
                <a:cs typeface="Times New Roman" pitchFamily="18" charset="0"/>
                <a:sym typeface="Symbol" pitchFamily="18" charset="2"/>
              </a:rPr>
              <a:t></a:t>
            </a:r>
            <a:endParaRPr lang="en-US" altLang="en-US" sz="2600" i="1" dirty="0">
              <a:cs typeface="Times New Roman" pitchFamily="18" charset="0"/>
            </a:endParaRPr>
          </a:p>
          <a:p>
            <a:pPr lvl="1" algn="l">
              <a:spcBef>
                <a:spcPct val="0"/>
              </a:spcBef>
            </a:pPr>
            <a:r>
              <a:rPr lang="en-US" altLang="en-US" sz="2600" i="1" dirty="0">
                <a:cs typeface="Times New Roman" pitchFamily="18" charset="0"/>
              </a:rPr>
              <a:t>Observation 4: w</a:t>
            </a:r>
            <a:r>
              <a:rPr lang="en-US" altLang="en-US" sz="2600" i="1" baseline="-30000" dirty="0">
                <a:cs typeface="Times New Roman" pitchFamily="18" charset="0"/>
              </a:rPr>
              <a:t>03</a:t>
            </a:r>
            <a:r>
              <a:rPr lang="en-US" altLang="en-US" sz="2600" i="1" dirty="0">
                <a:cs typeface="Times New Roman" pitchFamily="18" charset="0"/>
              </a:rPr>
              <a:t> + w</a:t>
            </a:r>
            <a:r>
              <a:rPr lang="en-US" altLang="en-US" sz="2600" i="1" baseline="-30000" dirty="0">
                <a:cs typeface="Times New Roman" pitchFamily="18" charset="0"/>
              </a:rPr>
              <a:t>13</a:t>
            </a:r>
            <a:r>
              <a:rPr lang="en-US" altLang="en-US" sz="2600" i="1" dirty="0">
                <a:cs typeface="Times New Roman" pitchFamily="18" charset="0"/>
              </a:rPr>
              <a:t> + w</a:t>
            </a:r>
            <a:r>
              <a:rPr lang="en-US" altLang="en-US" sz="2600" i="1" baseline="-30000" dirty="0">
                <a:cs typeface="Times New Roman" pitchFamily="18" charset="0"/>
              </a:rPr>
              <a:t>23</a:t>
            </a:r>
            <a:r>
              <a:rPr lang="en-US" altLang="en-US" sz="2600" i="1" dirty="0">
                <a:cs typeface="Times New Roman" pitchFamily="18" charset="0"/>
              </a:rPr>
              <a:t>&lt;</a:t>
            </a:r>
            <a:r>
              <a:rPr lang="en-US" altLang="en-US" sz="2600" i="1" dirty="0" smtClean="0">
                <a:cs typeface="Times New Roman" pitchFamily="18" charset="0"/>
                <a:sym typeface="Symbol" pitchFamily="18" charset="2"/>
              </a:rPr>
              <a:t></a:t>
            </a:r>
            <a:endParaRPr lang="en-US" altLang="en-US" sz="2600" dirty="0">
              <a:cs typeface="Times New Roman" pitchFamily="18" charset="0"/>
            </a:endParaRPr>
          </a:p>
          <a:p>
            <a:pPr lvl="1" algn="just"/>
            <a:r>
              <a:rPr lang="en-US" altLang="en-US" sz="2600" dirty="0">
                <a:cs typeface="Times New Roman" pitchFamily="18" charset="0"/>
              </a:rPr>
              <a:t>imply w</a:t>
            </a:r>
            <a:r>
              <a:rPr lang="en-US" altLang="en-US" sz="2600" baseline="-30000" dirty="0">
                <a:cs typeface="Times New Roman" pitchFamily="18" charset="0"/>
              </a:rPr>
              <a:t>13</a:t>
            </a:r>
            <a:r>
              <a:rPr lang="en-US" altLang="en-US" sz="2600" dirty="0">
                <a:cs typeface="Times New Roman" pitchFamily="18" charset="0"/>
              </a:rPr>
              <a:t>&lt;0</a:t>
            </a:r>
            <a:r>
              <a:rPr lang="en-US" altLang="en-US" sz="2200" dirty="0" smtClean="0">
                <a:cs typeface="Times New Roman" pitchFamily="18" charset="0"/>
              </a:rPr>
              <a:t>.</a:t>
            </a:r>
          </a:p>
          <a:p>
            <a:pPr algn="just">
              <a:lnSpc>
                <a:spcPct val="150000"/>
              </a:lnSpc>
            </a:pPr>
            <a:r>
              <a:rPr lang="en-US" altLang="en-US" sz="2400" dirty="0">
                <a:cs typeface="Times New Roman" pitchFamily="18" charset="0"/>
              </a:rPr>
              <a:t>Adding w</a:t>
            </a:r>
            <a:r>
              <a:rPr lang="en-US" altLang="en-US" sz="2400" baseline="-30000" dirty="0">
                <a:cs typeface="Times New Roman" pitchFamily="18" charset="0"/>
              </a:rPr>
              <a:t>13</a:t>
            </a:r>
            <a:r>
              <a:rPr lang="en-US" altLang="en-US" sz="2400" dirty="0">
                <a:cs typeface="Times New Roman" pitchFamily="18" charset="0"/>
              </a:rPr>
              <a:t>&lt;0 </a:t>
            </a:r>
            <a:r>
              <a:rPr lang="en-US" altLang="en-US" sz="2400" dirty="0" smtClean="0">
                <a:cs typeface="Times New Roman" pitchFamily="18" charset="0"/>
              </a:rPr>
              <a:t>to </a:t>
            </a:r>
            <a:r>
              <a:rPr lang="en-US" altLang="en-US" sz="2400" i="1" dirty="0" smtClean="0">
                <a:cs typeface="Times New Roman" pitchFamily="18" charset="0"/>
              </a:rPr>
              <a:t>Observation </a:t>
            </a:r>
            <a:r>
              <a:rPr lang="en-US" altLang="en-US" sz="2400" i="1" dirty="0">
                <a:cs typeface="Times New Roman" pitchFamily="18" charset="0"/>
              </a:rPr>
              <a:t>1: w</a:t>
            </a:r>
            <a:r>
              <a:rPr lang="en-US" altLang="en-US" sz="2400" i="1" baseline="-30000" dirty="0">
                <a:cs typeface="Times New Roman" pitchFamily="18" charset="0"/>
              </a:rPr>
              <a:t>03</a:t>
            </a:r>
            <a:r>
              <a:rPr lang="en-US" altLang="en-US" sz="2400" i="1" dirty="0">
                <a:cs typeface="Times New Roman" pitchFamily="18" charset="0"/>
              </a:rPr>
              <a:t>&lt;</a:t>
            </a:r>
            <a:r>
              <a:rPr lang="en-US" altLang="en-US" sz="2400" i="1" dirty="0">
                <a:cs typeface="Times New Roman" pitchFamily="18" charset="0"/>
                <a:sym typeface="Symbol" pitchFamily="18" charset="2"/>
              </a:rPr>
              <a:t></a:t>
            </a:r>
          </a:p>
          <a:p>
            <a:pPr algn="just"/>
            <a:r>
              <a:rPr lang="en-US" altLang="en-US" sz="2400" dirty="0" smtClean="0">
                <a:cs typeface="Times New Roman" pitchFamily="18" charset="0"/>
              </a:rPr>
              <a:t>implies </a:t>
            </a:r>
            <a:r>
              <a:rPr lang="en-US" altLang="en-US" sz="2400" dirty="0">
                <a:cs typeface="Times New Roman" pitchFamily="18" charset="0"/>
              </a:rPr>
              <a:t>that w</a:t>
            </a:r>
            <a:r>
              <a:rPr lang="en-US" altLang="en-US" sz="2400" baseline="-30000" dirty="0">
                <a:cs typeface="Times New Roman" pitchFamily="18" charset="0"/>
              </a:rPr>
              <a:t>03</a:t>
            </a:r>
            <a:r>
              <a:rPr lang="en-US" altLang="en-US" sz="2400" dirty="0">
                <a:cs typeface="Times New Roman" pitchFamily="18" charset="0"/>
              </a:rPr>
              <a:t> + w</a:t>
            </a:r>
            <a:r>
              <a:rPr lang="en-US" altLang="en-US" sz="2400" baseline="-30000" dirty="0">
                <a:cs typeface="Times New Roman" pitchFamily="18" charset="0"/>
              </a:rPr>
              <a:t>13</a:t>
            </a:r>
            <a:r>
              <a:rPr lang="en-US" altLang="en-US" sz="2400" dirty="0">
                <a:cs typeface="Times New Roman" pitchFamily="18" charset="0"/>
              </a:rPr>
              <a:t>&lt; θ, which contradicts the following </a:t>
            </a:r>
            <a:r>
              <a:rPr lang="en-US" altLang="en-US" sz="2400" dirty="0" smtClean="0">
                <a:cs typeface="Times New Roman" pitchFamily="18" charset="0"/>
              </a:rPr>
              <a:t>inequality</a:t>
            </a:r>
            <a:endParaRPr lang="en-US" altLang="en-US" sz="2400" dirty="0">
              <a:cs typeface="Times New Roman" pitchFamily="18" charset="0"/>
            </a:endParaRPr>
          </a:p>
          <a:p>
            <a:pPr algn="just"/>
            <a:r>
              <a:rPr lang="en-US" altLang="en-US" sz="2400" i="1" dirty="0" smtClean="0">
                <a:cs typeface="Times New Roman" pitchFamily="18" charset="0"/>
              </a:rPr>
              <a:t>	Observation </a:t>
            </a:r>
            <a:r>
              <a:rPr lang="en-US" altLang="en-US" sz="2400" i="1" dirty="0">
                <a:cs typeface="Times New Roman" pitchFamily="18" charset="0"/>
              </a:rPr>
              <a:t>2: w</a:t>
            </a:r>
            <a:r>
              <a:rPr lang="en-US" altLang="en-US" sz="2400" i="1" baseline="-30000" dirty="0">
                <a:cs typeface="Times New Roman" pitchFamily="18" charset="0"/>
              </a:rPr>
              <a:t>03</a:t>
            </a:r>
            <a:r>
              <a:rPr lang="en-US" altLang="en-US" sz="2400" i="1" dirty="0">
                <a:cs typeface="Times New Roman" pitchFamily="18" charset="0"/>
              </a:rPr>
              <a:t> + w</a:t>
            </a:r>
            <a:r>
              <a:rPr lang="en-US" altLang="en-US" sz="2400" i="1" baseline="-30000" dirty="0">
                <a:cs typeface="Times New Roman" pitchFamily="18" charset="0"/>
              </a:rPr>
              <a:t>13</a:t>
            </a:r>
            <a:r>
              <a:rPr lang="en-US" altLang="en-US" sz="2400" i="1" dirty="0">
                <a:cs typeface="Times New Roman" pitchFamily="18" charset="0"/>
                <a:sym typeface="Symbol" pitchFamily="18" charset="2"/>
              </a:rPr>
              <a:t></a:t>
            </a:r>
            <a:r>
              <a:rPr lang="en-US" altLang="en-US" sz="2400" i="1" dirty="0">
                <a:cs typeface="Times New Roman" pitchFamily="18" charset="0"/>
              </a:rPr>
              <a:t> </a:t>
            </a:r>
          </a:p>
          <a:p>
            <a:pPr algn="just"/>
            <a:r>
              <a:rPr lang="en-US" altLang="en-US" sz="2400" dirty="0">
                <a:cs typeface="Times New Roman" pitchFamily="18" charset="0"/>
              </a:rPr>
              <a:t>Thus we have seen that there is no way the neural network of this figure can correctly predict the output for each observation.</a:t>
            </a:r>
            <a:endParaRPr lang="en-US" altLang="en-US" sz="2400" dirty="0"/>
          </a:p>
          <a:p>
            <a:pPr algn="just"/>
            <a:endParaRPr lang="en-US" altLang="en-US" sz="2600" dirty="0"/>
          </a:p>
        </p:txBody>
      </p:sp>
    </p:spTree>
    <p:extLst>
      <p:ext uri="{BB962C8B-B14F-4D97-AF65-F5344CB8AC3E}">
        <p14:creationId xmlns:p14="http://schemas.microsoft.com/office/powerpoint/2010/main" val="1781400630"/>
      </p:ext>
    </p:extLst>
  </p:cSld>
  <p:clrMapOvr>
    <a:masterClrMapping/>
  </p:clrMapOvr>
  <p:transition spd="slow">
    <p:pull dir="l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subTitle" idx="1"/>
          </p:nvPr>
        </p:nvSpPr>
        <p:spPr>
          <a:xfrm>
            <a:off x="914400" y="381000"/>
            <a:ext cx="8229600" cy="6096000"/>
          </a:xfrm>
        </p:spPr>
        <p:txBody>
          <a:bodyPr/>
          <a:lstStyle/>
          <a:p>
            <a:pPr algn="l"/>
            <a:r>
              <a:rPr lang="en-US" altLang="en-US" sz="2800">
                <a:cs typeface="Times New Roman" pitchFamily="18" charset="0"/>
              </a:rPr>
              <a:t>Suppose we add a hidden layer with two nodes to the previous figure’s neural net.This yields the neural network in the following figure.</a:t>
            </a:r>
            <a:endParaRPr lang="en-US" altLang="en-US" sz="2800"/>
          </a:p>
        </p:txBody>
      </p:sp>
      <p:grpSp>
        <p:nvGrpSpPr>
          <p:cNvPr id="37922" name="Group 34"/>
          <p:cNvGrpSpPr>
            <a:grpSpLocks/>
          </p:cNvGrpSpPr>
          <p:nvPr/>
        </p:nvGrpSpPr>
        <p:grpSpPr bwMode="auto">
          <a:xfrm>
            <a:off x="1676400" y="1905000"/>
            <a:ext cx="5486400" cy="1981200"/>
            <a:chOff x="1056" y="2304"/>
            <a:chExt cx="3456" cy="1248"/>
          </a:xfrm>
        </p:grpSpPr>
        <p:sp>
          <p:nvSpPr>
            <p:cNvPr id="37895" name="Oval 7"/>
            <p:cNvSpPr>
              <a:spLocks noChangeArrowheads="1"/>
            </p:cNvSpPr>
            <p:nvPr/>
          </p:nvSpPr>
          <p:spPr bwMode="auto">
            <a:xfrm>
              <a:off x="1056" y="2371"/>
              <a:ext cx="288" cy="25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0</a:t>
              </a:r>
            </a:p>
          </p:txBody>
        </p:sp>
        <p:sp>
          <p:nvSpPr>
            <p:cNvPr id="37896" name="Oval 8"/>
            <p:cNvSpPr>
              <a:spLocks noChangeArrowheads="1"/>
            </p:cNvSpPr>
            <p:nvPr/>
          </p:nvSpPr>
          <p:spPr bwMode="auto">
            <a:xfrm>
              <a:off x="1056" y="2836"/>
              <a:ext cx="288" cy="25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a:t>
              </a:r>
            </a:p>
          </p:txBody>
        </p:sp>
        <p:sp>
          <p:nvSpPr>
            <p:cNvPr id="37897" name="Oval 9"/>
            <p:cNvSpPr>
              <a:spLocks noChangeArrowheads="1"/>
            </p:cNvSpPr>
            <p:nvPr/>
          </p:nvSpPr>
          <p:spPr bwMode="auto">
            <a:xfrm>
              <a:off x="1056" y="3302"/>
              <a:ext cx="288" cy="2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a:t>
              </a:r>
            </a:p>
          </p:txBody>
        </p:sp>
        <p:sp>
          <p:nvSpPr>
            <p:cNvPr id="37898" name="Oval 10"/>
            <p:cNvSpPr>
              <a:spLocks noChangeArrowheads="1"/>
            </p:cNvSpPr>
            <p:nvPr/>
          </p:nvSpPr>
          <p:spPr bwMode="auto">
            <a:xfrm>
              <a:off x="2866" y="3051"/>
              <a:ext cx="288" cy="25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4</a:t>
              </a:r>
            </a:p>
          </p:txBody>
        </p:sp>
        <p:sp>
          <p:nvSpPr>
            <p:cNvPr id="37900" name="Oval 12"/>
            <p:cNvSpPr>
              <a:spLocks noChangeArrowheads="1"/>
            </p:cNvSpPr>
            <p:nvPr/>
          </p:nvSpPr>
          <p:spPr bwMode="auto">
            <a:xfrm>
              <a:off x="2866" y="2657"/>
              <a:ext cx="288" cy="25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3</a:t>
              </a:r>
            </a:p>
          </p:txBody>
        </p:sp>
        <p:sp>
          <p:nvSpPr>
            <p:cNvPr id="37901" name="Oval 13"/>
            <p:cNvSpPr>
              <a:spLocks noChangeArrowheads="1"/>
            </p:cNvSpPr>
            <p:nvPr/>
          </p:nvSpPr>
          <p:spPr bwMode="auto">
            <a:xfrm>
              <a:off x="4224" y="2304"/>
              <a:ext cx="288" cy="25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5</a:t>
              </a:r>
            </a:p>
          </p:txBody>
        </p:sp>
        <p:sp>
          <p:nvSpPr>
            <p:cNvPr id="37910" name="Line 22"/>
            <p:cNvSpPr>
              <a:spLocks noChangeShapeType="1"/>
            </p:cNvSpPr>
            <p:nvPr/>
          </p:nvSpPr>
          <p:spPr bwMode="auto">
            <a:xfrm>
              <a:off x="1344" y="2514"/>
              <a:ext cx="1481" cy="2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11" name="Line 23"/>
            <p:cNvSpPr>
              <a:spLocks noChangeShapeType="1"/>
            </p:cNvSpPr>
            <p:nvPr/>
          </p:nvSpPr>
          <p:spPr bwMode="auto">
            <a:xfrm>
              <a:off x="1344" y="2514"/>
              <a:ext cx="1522" cy="6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13" name="Line 25"/>
            <p:cNvSpPr>
              <a:spLocks noChangeShapeType="1"/>
            </p:cNvSpPr>
            <p:nvPr/>
          </p:nvSpPr>
          <p:spPr bwMode="auto">
            <a:xfrm flipV="1">
              <a:off x="1344" y="2836"/>
              <a:ext cx="1481" cy="1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14" name="Line 26"/>
            <p:cNvSpPr>
              <a:spLocks noChangeShapeType="1"/>
            </p:cNvSpPr>
            <p:nvPr/>
          </p:nvSpPr>
          <p:spPr bwMode="auto">
            <a:xfrm>
              <a:off x="1344" y="2944"/>
              <a:ext cx="1481" cy="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16" name="Line 28"/>
            <p:cNvSpPr>
              <a:spLocks noChangeShapeType="1"/>
            </p:cNvSpPr>
            <p:nvPr/>
          </p:nvSpPr>
          <p:spPr bwMode="auto">
            <a:xfrm flipV="1">
              <a:off x="1344" y="2872"/>
              <a:ext cx="1481" cy="5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17" name="Line 29"/>
            <p:cNvSpPr>
              <a:spLocks noChangeShapeType="1"/>
            </p:cNvSpPr>
            <p:nvPr/>
          </p:nvSpPr>
          <p:spPr bwMode="auto">
            <a:xfrm flipV="1">
              <a:off x="1344" y="3230"/>
              <a:ext cx="1481" cy="21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19" name="Line 31"/>
            <p:cNvSpPr>
              <a:spLocks noChangeShapeType="1"/>
            </p:cNvSpPr>
            <p:nvPr/>
          </p:nvSpPr>
          <p:spPr bwMode="auto">
            <a:xfrm flipV="1">
              <a:off x="3154" y="2448"/>
              <a:ext cx="1070" cy="3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20" name="Line 32"/>
            <p:cNvSpPr>
              <a:spLocks noChangeShapeType="1"/>
            </p:cNvSpPr>
            <p:nvPr/>
          </p:nvSpPr>
          <p:spPr bwMode="auto">
            <a:xfrm flipV="1">
              <a:off x="3154" y="2496"/>
              <a:ext cx="1118" cy="69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21" name="Line 33"/>
            <p:cNvSpPr>
              <a:spLocks noChangeShapeType="1"/>
            </p:cNvSpPr>
            <p:nvPr/>
          </p:nvSpPr>
          <p:spPr bwMode="auto">
            <a:xfrm flipV="1">
              <a:off x="1344" y="2448"/>
              <a:ext cx="2832"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7923" name="Text Box 35"/>
          <p:cNvSpPr txBox="1">
            <a:spLocks noChangeArrowheads="1"/>
          </p:cNvSpPr>
          <p:nvPr/>
        </p:nvSpPr>
        <p:spPr bwMode="auto">
          <a:xfrm>
            <a:off x="441325" y="4378325"/>
            <a:ext cx="83216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cs typeface="Times New Roman" pitchFamily="18" charset="0"/>
              </a:rPr>
              <a:t>We define the transfer function f</a:t>
            </a:r>
            <a:r>
              <a:rPr lang="en-US" altLang="en-US" baseline="-30000">
                <a:cs typeface="Times New Roman" pitchFamily="18" charset="0"/>
              </a:rPr>
              <a:t>i</a:t>
            </a:r>
            <a:r>
              <a:rPr lang="en-US" altLang="en-US">
                <a:cs typeface="Times New Roman" pitchFamily="18" charset="0"/>
              </a:rPr>
              <a:t> at cell i by f</a:t>
            </a:r>
            <a:r>
              <a:rPr lang="en-US" altLang="en-US" baseline="-30000">
                <a:cs typeface="Times New Roman" pitchFamily="18" charset="0"/>
              </a:rPr>
              <a:t>i</a:t>
            </a:r>
            <a:r>
              <a:rPr lang="en-US" altLang="en-US">
                <a:cs typeface="Times New Roman" pitchFamily="18" charset="0"/>
              </a:rPr>
              <a:t>(x) = 1 if x</a:t>
            </a:r>
            <a:r>
              <a:rPr lang="en-US" altLang="en-US">
                <a:cs typeface="Times New Roman" pitchFamily="18" charset="0"/>
                <a:sym typeface="Symbol" pitchFamily="18" charset="2"/>
              </a:rPr>
              <a:t></a:t>
            </a:r>
            <a:r>
              <a:rPr lang="en-US" altLang="en-US" baseline="-30000">
                <a:cs typeface="Times New Roman" pitchFamily="18" charset="0"/>
              </a:rPr>
              <a:t>i</a:t>
            </a:r>
            <a:r>
              <a:rPr lang="en-US" altLang="en-US">
                <a:cs typeface="Times New Roman" pitchFamily="18" charset="0"/>
              </a:rPr>
              <a:t> and f</a:t>
            </a:r>
            <a:r>
              <a:rPr lang="en-US" altLang="en-US" baseline="-30000">
                <a:cs typeface="Times New Roman" pitchFamily="18" charset="0"/>
              </a:rPr>
              <a:t>i</a:t>
            </a:r>
            <a:r>
              <a:rPr lang="en-US" altLang="en-US">
                <a:cs typeface="Times New Roman" pitchFamily="18" charset="0"/>
              </a:rPr>
              <a:t>(x) = 0 for x&lt;</a:t>
            </a:r>
            <a:r>
              <a:rPr lang="en-US" altLang="en-US">
                <a:cs typeface="Times New Roman" pitchFamily="18" charset="0"/>
                <a:sym typeface="Symbol" pitchFamily="18" charset="2"/>
              </a:rPr>
              <a:t></a:t>
            </a:r>
            <a:r>
              <a:rPr lang="en-US" altLang="en-US" baseline="-30000">
                <a:cs typeface="Times New Roman" pitchFamily="18" charset="0"/>
              </a:rPr>
              <a:t>i</a:t>
            </a:r>
            <a:r>
              <a:rPr lang="en-US" altLang="en-US">
                <a:cs typeface="Times New Roman" pitchFamily="18" charset="0"/>
              </a:rPr>
              <a:t>. If we choose </a:t>
            </a:r>
            <a:r>
              <a:rPr lang="en-US" altLang="en-US">
                <a:cs typeface="Times New Roman" pitchFamily="18" charset="0"/>
                <a:sym typeface="Symbol" pitchFamily="18" charset="2"/>
              </a:rPr>
              <a:t></a:t>
            </a:r>
            <a:r>
              <a:rPr lang="en-US" altLang="en-US" baseline="-30000">
                <a:cs typeface="Times New Roman" pitchFamily="18" charset="0"/>
              </a:rPr>
              <a:t>3</a:t>
            </a:r>
            <a:r>
              <a:rPr lang="en-US" altLang="en-US">
                <a:cs typeface="Times New Roman" pitchFamily="18" charset="0"/>
              </a:rPr>
              <a:t> = .4, </a:t>
            </a:r>
            <a:r>
              <a:rPr lang="en-US" altLang="en-US">
                <a:cs typeface="Times New Roman" pitchFamily="18" charset="0"/>
                <a:sym typeface="Symbol" pitchFamily="18" charset="2"/>
              </a:rPr>
              <a:t></a:t>
            </a:r>
            <a:r>
              <a:rPr lang="en-US" altLang="en-US" baseline="-30000">
                <a:cs typeface="Times New Roman" pitchFamily="18" charset="0"/>
              </a:rPr>
              <a:t>4</a:t>
            </a:r>
            <a:r>
              <a:rPr lang="en-US" altLang="en-US">
                <a:cs typeface="Times New Roman" pitchFamily="18" charset="0"/>
              </a:rPr>
              <a:t> = 1.2, </a:t>
            </a:r>
            <a:r>
              <a:rPr lang="en-US" altLang="en-US">
                <a:cs typeface="Times New Roman" pitchFamily="18" charset="0"/>
                <a:sym typeface="Symbol" pitchFamily="18" charset="2"/>
              </a:rPr>
              <a:t></a:t>
            </a:r>
            <a:r>
              <a:rPr lang="en-US" altLang="en-US" baseline="-30000">
                <a:cs typeface="Times New Roman" pitchFamily="18" charset="0"/>
              </a:rPr>
              <a:t>5</a:t>
            </a:r>
            <a:r>
              <a:rPr lang="en-US" altLang="en-US">
                <a:cs typeface="Times New Roman" pitchFamily="18" charset="0"/>
              </a:rPr>
              <a:t> = .5, w</a:t>
            </a:r>
            <a:r>
              <a:rPr lang="en-US" altLang="en-US" baseline="-30000">
                <a:cs typeface="Times New Roman" pitchFamily="18" charset="0"/>
              </a:rPr>
              <a:t>03</a:t>
            </a:r>
            <a:r>
              <a:rPr lang="en-US" altLang="en-US">
                <a:cs typeface="Times New Roman" pitchFamily="18" charset="0"/>
              </a:rPr>
              <a:t> = w</a:t>
            </a:r>
            <a:r>
              <a:rPr lang="en-US" altLang="en-US" baseline="-30000">
                <a:cs typeface="Times New Roman" pitchFamily="18" charset="0"/>
              </a:rPr>
              <a:t>04</a:t>
            </a:r>
            <a:r>
              <a:rPr lang="en-US" altLang="en-US">
                <a:cs typeface="Times New Roman" pitchFamily="18" charset="0"/>
              </a:rPr>
              <a:t> = w</a:t>
            </a:r>
            <a:r>
              <a:rPr lang="en-US" altLang="en-US" baseline="-30000">
                <a:cs typeface="Times New Roman" pitchFamily="18" charset="0"/>
              </a:rPr>
              <a:t>05</a:t>
            </a:r>
            <a:r>
              <a:rPr lang="en-US" altLang="en-US">
                <a:cs typeface="Times New Roman" pitchFamily="18" charset="0"/>
              </a:rPr>
              <a:t> = 0, w</a:t>
            </a:r>
            <a:r>
              <a:rPr lang="en-US" altLang="en-US" baseline="-30000">
                <a:cs typeface="Times New Roman" pitchFamily="18" charset="0"/>
              </a:rPr>
              <a:t>13</a:t>
            </a:r>
            <a:r>
              <a:rPr lang="en-US" altLang="en-US">
                <a:cs typeface="Times New Roman" pitchFamily="18" charset="0"/>
              </a:rPr>
              <a:t> = w</a:t>
            </a:r>
            <a:r>
              <a:rPr lang="en-US" altLang="en-US" baseline="-30000">
                <a:cs typeface="Times New Roman" pitchFamily="18" charset="0"/>
              </a:rPr>
              <a:t>14</a:t>
            </a:r>
            <a:r>
              <a:rPr lang="en-US" altLang="en-US">
                <a:cs typeface="Times New Roman" pitchFamily="18" charset="0"/>
              </a:rPr>
              <a:t> = w</a:t>
            </a:r>
            <a:r>
              <a:rPr lang="en-US" altLang="en-US" baseline="-30000">
                <a:cs typeface="Times New Roman" pitchFamily="18" charset="0"/>
              </a:rPr>
              <a:t>23</a:t>
            </a:r>
            <a:r>
              <a:rPr lang="en-US" altLang="en-US">
                <a:cs typeface="Times New Roman" pitchFamily="18" charset="0"/>
              </a:rPr>
              <a:t> = w</a:t>
            </a:r>
            <a:r>
              <a:rPr lang="en-US" altLang="en-US" baseline="-30000">
                <a:cs typeface="Times New Roman" pitchFamily="18" charset="0"/>
              </a:rPr>
              <a:t>24</a:t>
            </a:r>
            <a:r>
              <a:rPr lang="en-US" altLang="en-US">
                <a:cs typeface="Times New Roman" pitchFamily="18" charset="0"/>
              </a:rPr>
              <a:t> = 1, w</a:t>
            </a:r>
            <a:r>
              <a:rPr lang="en-US" altLang="en-US" baseline="-30000">
                <a:cs typeface="Times New Roman" pitchFamily="18" charset="0"/>
              </a:rPr>
              <a:t>35</a:t>
            </a:r>
            <a:r>
              <a:rPr lang="en-US" altLang="en-US">
                <a:cs typeface="Times New Roman" pitchFamily="18" charset="0"/>
              </a:rPr>
              <a:t> = .6, w</a:t>
            </a:r>
            <a:r>
              <a:rPr lang="en-US" altLang="en-US" baseline="-30000">
                <a:cs typeface="Times New Roman" pitchFamily="18" charset="0"/>
              </a:rPr>
              <a:t>45</a:t>
            </a:r>
            <a:r>
              <a:rPr lang="en-US" altLang="en-US">
                <a:cs typeface="Times New Roman" pitchFamily="18" charset="0"/>
              </a:rPr>
              <a:t> = -.2, then the neural network for the figure above will yield correct predictions for each observation. We now verify that this is the case.</a:t>
            </a:r>
            <a:endParaRPr lang="en-US" altLang="en-US"/>
          </a:p>
        </p:txBody>
      </p:sp>
    </p:spTree>
    <p:extLst>
      <p:ext uri="{BB962C8B-B14F-4D97-AF65-F5344CB8AC3E}">
        <p14:creationId xmlns:p14="http://schemas.microsoft.com/office/powerpoint/2010/main" val="2342835499"/>
      </p:ext>
    </p:extLst>
  </p:cSld>
  <p:clrMapOvr>
    <a:masterClrMapping/>
  </p:clrMapOvr>
  <p:transition spd="slow">
    <p:pull dir="l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subTitle" idx="1"/>
          </p:nvPr>
        </p:nvSpPr>
        <p:spPr>
          <a:xfrm>
            <a:off x="914400" y="457200"/>
            <a:ext cx="8229600" cy="6019800"/>
          </a:xfrm>
        </p:spPr>
        <p:txBody>
          <a:bodyPr/>
          <a:lstStyle/>
          <a:p>
            <a:pPr algn="just"/>
            <a:r>
              <a:rPr lang="en-US" altLang="en-US" sz="2800" b="1">
                <a:cs typeface="Times New Roman" pitchFamily="18" charset="0"/>
              </a:rPr>
              <a:t>Observation 1</a:t>
            </a:r>
            <a:r>
              <a:rPr lang="en-US" altLang="en-US" sz="2800">
                <a:cs typeface="Times New Roman" pitchFamily="18" charset="0"/>
              </a:rPr>
              <a:t>:</a:t>
            </a:r>
          </a:p>
          <a:p>
            <a:pPr algn="just"/>
            <a:endParaRPr lang="en-US" altLang="en-US" sz="2800">
              <a:cs typeface="Times New Roman" pitchFamily="18" charset="0"/>
            </a:endParaRPr>
          </a:p>
          <a:p>
            <a:pPr algn="just"/>
            <a:r>
              <a:rPr lang="en-US" altLang="en-US" sz="2800">
                <a:cs typeface="Times New Roman" pitchFamily="18" charset="0"/>
              </a:rPr>
              <a:t>Input 1 = Input 2 = 0, Output = 0</a:t>
            </a:r>
          </a:p>
          <a:p>
            <a:pPr algn="just"/>
            <a:r>
              <a:rPr lang="en-US" altLang="en-US" sz="2800">
                <a:cs typeface="Times New Roman" pitchFamily="18" charset="0"/>
              </a:rPr>
              <a:t>Cell 3 Input = 1(0) + 1(0) =  0</a:t>
            </a:r>
          </a:p>
          <a:p>
            <a:pPr algn="just"/>
            <a:r>
              <a:rPr lang="en-US" altLang="en-US" sz="2800">
                <a:cs typeface="Times New Roman" pitchFamily="18" charset="0"/>
              </a:rPr>
              <a:t>Cell 3 Output = 0  (0&lt;.4)</a:t>
            </a:r>
          </a:p>
          <a:p>
            <a:pPr algn="just"/>
            <a:r>
              <a:rPr lang="en-US" altLang="en-US" sz="2800">
                <a:cs typeface="Times New Roman" pitchFamily="18" charset="0"/>
              </a:rPr>
              <a:t>Cell 4 Input = 1(0) + 1(0) = 0</a:t>
            </a:r>
          </a:p>
          <a:p>
            <a:pPr algn="just"/>
            <a:r>
              <a:rPr lang="en-US" altLang="en-US" sz="2800">
                <a:cs typeface="Times New Roman" pitchFamily="18" charset="0"/>
              </a:rPr>
              <a:t>Cell 4 Output = 0 (0&lt;1.2)</a:t>
            </a:r>
          </a:p>
          <a:p>
            <a:pPr algn="just"/>
            <a:r>
              <a:rPr lang="en-US" altLang="en-US" sz="2800">
                <a:cs typeface="Times New Roman" pitchFamily="18" charset="0"/>
              </a:rPr>
              <a:t>Cell 5 Input = .6(0) - .2(0) = 0</a:t>
            </a:r>
          </a:p>
          <a:p>
            <a:pPr algn="just"/>
            <a:r>
              <a:rPr lang="en-US" altLang="en-US" sz="2800">
                <a:cs typeface="Times New Roman" pitchFamily="18" charset="0"/>
              </a:rPr>
              <a:t>Cell 5 Output = 0 (0&lt;.5)</a:t>
            </a:r>
          </a:p>
        </p:txBody>
      </p:sp>
    </p:spTree>
    <p:extLst>
      <p:ext uri="{BB962C8B-B14F-4D97-AF65-F5344CB8AC3E}">
        <p14:creationId xmlns:p14="http://schemas.microsoft.com/office/powerpoint/2010/main" val="3700909433"/>
      </p:ext>
    </p:extLst>
  </p:cSld>
  <p:clrMapOvr>
    <a:masterClrMapping/>
  </p:clrMapOvr>
  <p:transition spd="slow">
    <p:pull dir="l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subTitle" idx="1"/>
          </p:nvPr>
        </p:nvSpPr>
        <p:spPr>
          <a:xfrm>
            <a:off x="914400" y="457200"/>
            <a:ext cx="8229600" cy="5943600"/>
          </a:xfrm>
        </p:spPr>
        <p:txBody>
          <a:bodyPr/>
          <a:lstStyle/>
          <a:p>
            <a:pPr algn="just"/>
            <a:r>
              <a:rPr lang="en-US" altLang="en-US" sz="2800" b="1">
                <a:cs typeface="Times New Roman" pitchFamily="18" charset="0"/>
              </a:rPr>
              <a:t>Observation 2</a:t>
            </a:r>
            <a:r>
              <a:rPr lang="en-US" altLang="en-US" sz="2800">
                <a:cs typeface="Times New Roman" pitchFamily="18" charset="0"/>
              </a:rPr>
              <a:t>:</a:t>
            </a:r>
          </a:p>
          <a:p>
            <a:pPr algn="just"/>
            <a:endParaRPr lang="en-US" altLang="en-US" sz="2800">
              <a:cs typeface="Times New Roman" pitchFamily="18" charset="0"/>
            </a:endParaRPr>
          </a:p>
          <a:p>
            <a:pPr algn="just"/>
            <a:r>
              <a:rPr lang="en-US" altLang="en-US" sz="2800">
                <a:cs typeface="Times New Roman" pitchFamily="18" charset="0"/>
              </a:rPr>
              <a:t>Input 1 = 1, Input 2 = 0, Output = 1</a:t>
            </a:r>
          </a:p>
          <a:p>
            <a:pPr algn="just"/>
            <a:r>
              <a:rPr lang="en-US" altLang="en-US" sz="2800">
                <a:cs typeface="Times New Roman" pitchFamily="18" charset="0"/>
              </a:rPr>
              <a:t>Node 3 Input = 1(1) + 1(0) =  1</a:t>
            </a:r>
          </a:p>
          <a:p>
            <a:pPr algn="just"/>
            <a:r>
              <a:rPr lang="en-US" altLang="en-US" sz="2800">
                <a:cs typeface="Times New Roman" pitchFamily="18" charset="0"/>
              </a:rPr>
              <a:t>Node 3 Output = 1 (1</a:t>
            </a:r>
            <a:r>
              <a:rPr lang="en-US" altLang="en-US" sz="2800">
                <a:cs typeface="Times New Roman" pitchFamily="18" charset="0"/>
                <a:sym typeface="Symbol" pitchFamily="18" charset="2"/>
              </a:rPr>
              <a:t></a:t>
            </a:r>
            <a:r>
              <a:rPr lang="en-US" altLang="en-US" sz="2800">
                <a:cs typeface="Times New Roman" pitchFamily="18" charset="0"/>
              </a:rPr>
              <a:t>.4)</a:t>
            </a:r>
          </a:p>
          <a:p>
            <a:pPr algn="just"/>
            <a:r>
              <a:rPr lang="en-US" altLang="en-US" sz="2800">
                <a:cs typeface="Times New Roman" pitchFamily="18" charset="0"/>
              </a:rPr>
              <a:t>Node 4 Input = 1(1) + 1(0) = 1</a:t>
            </a:r>
          </a:p>
          <a:p>
            <a:pPr algn="just"/>
            <a:r>
              <a:rPr lang="en-US" altLang="en-US" sz="2800">
                <a:cs typeface="Times New Roman" pitchFamily="18" charset="0"/>
              </a:rPr>
              <a:t>Node 4 Output = 0 (1&lt;1.2)</a:t>
            </a:r>
          </a:p>
          <a:p>
            <a:pPr algn="just"/>
            <a:r>
              <a:rPr lang="en-US" altLang="en-US" sz="2800">
                <a:cs typeface="Times New Roman" pitchFamily="18" charset="0"/>
              </a:rPr>
              <a:t>Node 5 Input = .6(1) -.2(0) =  .6</a:t>
            </a:r>
          </a:p>
          <a:p>
            <a:pPr algn="just"/>
            <a:r>
              <a:rPr lang="en-US" altLang="en-US" sz="2800">
                <a:cs typeface="Times New Roman" pitchFamily="18" charset="0"/>
              </a:rPr>
              <a:t>Node 5 Output = 1 (.6</a:t>
            </a:r>
            <a:r>
              <a:rPr lang="en-US" altLang="en-US" sz="2800">
                <a:cs typeface="Times New Roman" pitchFamily="18" charset="0"/>
                <a:sym typeface="Symbol" pitchFamily="18" charset="2"/>
              </a:rPr>
              <a:t></a:t>
            </a:r>
            <a:r>
              <a:rPr lang="en-US" altLang="en-US" sz="2800">
                <a:cs typeface="Times New Roman" pitchFamily="18" charset="0"/>
              </a:rPr>
              <a:t>.5)</a:t>
            </a:r>
          </a:p>
        </p:txBody>
      </p:sp>
    </p:spTree>
    <p:extLst>
      <p:ext uri="{BB962C8B-B14F-4D97-AF65-F5344CB8AC3E}">
        <p14:creationId xmlns:p14="http://schemas.microsoft.com/office/powerpoint/2010/main" val="1081001992"/>
      </p:ext>
    </p:extLst>
  </p:cSld>
  <p:clrMapOvr>
    <a:masterClrMapping/>
  </p:clrMapOvr>
  <p:transition spd="slow">
    <p:pull dir="l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52400"/>
            <a:ext cx="7772400" cy="914400"/>
          </a:xfrm>
        </p:spPr>
        <p:txBody>
          <a:bodyPr/>
          <a:lstStyle/>
          <a:p>
            <a:r>
              <a:rPr lang="en-US" altLang="en-US" sz="4000" dirty="0" smtClean="0">
                <a:cs typeface="Times New Roman" pitchFamily="18" charset="0"/>
              </a:rPr>
              <a:t>What are Neural Networks</a:t>
            </a:r>
            <a:r>
              <a:rPr lang="en-US" altLang="en-US" sz="4000" dirty="0" smtClean="0"/>
              <a:t>?</a:t>
            </a:r>
            <a:endParaRPr lang="en-US" altLang="en-US" sz="4000" dirty="0"/>
          </a:p>
        </p:txBody>
      </p:sp>
      <p:sp>
        <p:nvSpPr>
          <p:cNvPr id="3075" name="Rectangle 3"/>
          <p:cNvSpPr>
            <a:spLocks noGrp="1" noChangeArrowheads="1"/>
          </p:cNvSpPr>
          <p:nvPr>
            <p:ph type="subTitle" idx="1"/>
          </p:nvPr>
        </p:nvSpPr>
        <p:spPr>
          <a:xfrm>
            <a:off x="533400" y="1066800"/>
            <a:ext cx="8305800" cy="5791200"/>
          </a:xfrm>
        </p:spPr>
        <p:txBody>
          <a:bodyPr/>
          <a:lstStyle/>
          <a:p>
            <a:pPr marL="457200" indent="-457200" algn="l">
              <a:buFont typeface="Arial" panose="020B0604020202020204" pitchFamily="34" charset="0"/>
              <a:buChar char="•"/>
            </a:pPr>
            <a:r>
              <a:rPr lang="en-US" altLang="en-US" sz="2400" dirty="0" smtClean="0">
                <a:cs typeface="Times New Roman" pitchFamily="18" charset="0"/>
              </a:rPr>
              <a:t>For </a:t>
            </a:r>
            <a:r>
              <a:rPr lang="en-US" altLang="en-US" sz="2400" dirty="0">
                <a:cs typeface="Times New Roman" pitchFamily="18" charset="0"/>
              </a:rPr>
              <a:t>the most part, neural networks are useful in situations where </a:t>
            </a:r>
            <a:r>
              <a:rPr lang="en-US" altLang="en-US" sz="2400" b="1" dirty="0">
                <a:solidFill>
                  <a:schemeClr val="accent2"/>
                </a:solidFill>
                <a:cs typeface="Times New Roman" pitchFamily="18" charset="0"/>
              </a:rPr>
              <a:t>multiple regression </a:t>
            </a:r>
            <a:r>
              <a:rPr lang="en-US" altLang="en-US" sz="2400" dirty="0">
                <a:cs typeface="Times New Roman" pitchFamily="18" charset="0"/>
              </a:rPr>
              <a:t>is </a:t>
            </a:r>
            <a:r>
              <a:rPr lang="en-US" altLang="en-US" sz="2400" dirty="0" smtClean="0">
                <a:cs typeface="Times New Roman" pitchFamily="18" charset="0"/>
              </a:rPr>
              <a:t>used.</a:t>
            </a:r>
            <a:endParaRPr lang="en-US" altLang="en-US" sz="2400" dirty="0" smtClean="0"/>
          </a:p>
          <a:p>
            <a:pPr marL="457200" indent="-457200" algn="l">
              <a:buFont typeface="Arial" panose="020B0604020202020204" pitchFamily="34" charset="0"/>
              <a:buChar char="•"/>
            </a:pPr>
            <a:r>
              <a:rPr lang="en-US" altLang="en-US" sz="2400" dirty="0" smtClean="0">
                <a:cs typeface="Times New Roman" pitchFamily="18" charset="0"/>
              </a:rPr>
              <a:t>In </a:t>
            </a:r>
            <a:r>
              <a:rPr lang="en-US" altLang="en-US" sz="2400" dirty="0">
                <a:cs typeface="Times New Roman" pitchFamily="18" charset="0"/>
              </a:rPr>
              <a:t>a neural </a:t>
            </a:r>
            <a:r>
              <a:rPr lang="en-US" altLang="en-US" sz="2400" dirty="0" smtClean="0">
                <a:cs typeface="Times New Roman" pitchFamily="18" charset="0"/>
              </a:rPr>
              <a:t>network</a:t>
            </a:r>
          </a:p>
          <a:p>
            <a:pPr marL="914400" lvl="1" indent="-457200" algn="l">
              <a:buFont typeface="Arial" panose="020B0604020202020204" pitchFamily="34" charset="0"/>
              <a:buChar char="•"/>
            </a:pPr>
            <a:r>
              <a:rPr lang="en-US" altLang="en-US" sz="2400" dirty="0" smtClean="0">
                <a:cs typeface="Times New Roman" pitchFamily="18" charset="0"/>
              </a:rPr>
              <a:t>the </a:t>
            </a:r>
            <a:r>
              <a:rPr lang="en-US" altLang="en-US" sz="2400" dirty="0">
                <a:cs typeface="Times New Roman" pitchFamily="18" charset="0"/>
              </a:rPr>
              <a:t>independent variables are called </a:t>
            </a:r>
            <a:r>
              <a:rPr lang="en-US" altLang="en-US" sz="2400" b="1" dirty="0">
                <a:solidFill>
                  <a:schemeClr val="accent2"/>
                </a:solidFill>
                <a:cs typeface="Times New Roman" pitchFamily="18" charset="0"/>
              </a:rPr>
              <a:t>input </a:t>
            </a:r>
            <a:r>
              <a:rPr lang="en-US" altLang="en-US" sz="2400" b="1" dirty="0" smtClean="0">
                <a:solidFill>
                  <a:schemeClr val="accent2"/>
                </a:solidFill>
                <a:cs typeface="Times New Roman" pitchFamily="18" charset="0"/>
              </a:rPr>
              <a:t>cells</a:t>
            </a:r>
            <a:endParaRPr lang="en-US" altLang="en-US" sz="2400" dirty="0" smtClean="0">
              <a:solidFill>
                <a:schemeClr val="accent2"/>
              </a:solidFill>
              <a:cs typeface="Times New Roman" pitchFamily="18" charset="0"/>
            </a:endParaRPr>
          </a:p>
          <a:p>
            <a:pPr marL="914400" lvl="1" indent="-457200" algn="l">
              <a:buFont typeface="Arial" panose="020B0604020202020204" pitchFamily="34" charset="0"/>
              <a:buChar char="•"/>
            </a:pPr>
            <a:r>
              <a:rPr lang="en-US" altLang="en-US" sz="2400" dirty="0" smtClean="0">
                <a:cs typeface="Times New Roman" pitchFamily="18" charset="0"/>
              </a:rPr>
              <a:t>the </a:t>
            </a:r>
            <a:r>
              <a:rPr lang="en-US" altLang="en-US" sz="2400" dirty="0">
                <a:cs typeface="Times New Roman" pitchFamily="18" charset="0"/>
              </a:rPr>
              <a:t>dependent variable is called an </a:t>
            </a:r>
            <a:r>
              <a:rPr lang="en-US" altLang="en-US" sz="2400" b="1" dirty="0">
                <a:solidFill>
                  <a:schemeClr val="accent2"/>
                </a:solidFill>
                <a:cs typeface="Times New Roman" pitchFamily="18" charset="0"/>
              </a:rPr>
              <a:t>output cell </a:t>
            </a:r>
            <a:r>
              <a:rPr lang="en-US" altLang="en-US" sz="2400" dirty="0">
                <a:cs typeface="Times New Roman" pitchFamily="18" charset="0"/>
              </a:rPr>
              <a:t>(depending on the network model there might be more than one output</a:t>
            </a:r>
            <a:r>
              <a:rPr lang="en-US" altLang="en-US" sz="2400" dirty="0" smtClean="0">
                <a:cs typeface="Times New Roman" pitchFamily="18" charset="0"/>
              </a:rPr>
              <a:t>)</a:t>
            </a:r>
            <a:r>
              <a:rPr lang="en-US" altLang="en-US" sz="2400" dirty="0" smtClean="0"/>
              <a:t>.</a:t>
            </a:r>
          </a:p>
          <a:p>
            <a:pPr marL="457200" indent="-457200" algn="l">
              <a:buFont typeface="Arial" panose="020B0604020202020204" pitchFamily="34" charset="0"/>
              <a:buChar char="•"/>
            </a:pPr>
            <a:r>
              <a:rPr lang="en-US" altLang="en-US" sz="2400" dirty="0" smtClean="0">
                <a:cs typeface="Times New Roman" pitchFamily="18" charset="0"/>
              </a:rPr>
              <a:t>As </a:t>
            </a:r>
            <a:r>
              <a:rPr lang="en-US" altLang="en-US" sz="2400" dirty="0">
                <a:cs typeface="Times New Roman" pitchFamily="18" charset="0"/>
              </a:rPr>
              <a:t>in regression there is a certain number of observations (say N</a:t>
            </a:r>
            <a:r>
              <a:rPr lang="en-US" altLang="en-US" sz="2400" dirty="0" smtClean="0">
                <a:cs typeface="Times New Roman" pitchFamily="18" charset="0"/>
              </a:rPr>
              <a:t>).</a:t>
            </a:r>
          </a:p>
          <a:p>
            <a:pPr marL="457200" indent="-457200" algn="l">
              <a:buFont typeface="Arial" panose="020B0604020202020204" pitchFamily="34" charset="0"/>
              <a:buChar char="•"/>
            </a:pPr>
            <a:r>
              <a:rPr lang="en-US" altLang="en-US" sz="2400" dirty="0" smtClean="0">
                <a:cs typeface="Times New Roman" pitchFamily="18" charset="0"/>
              </a:rPr>
              <a:t>Each </a:t>
            </a:r>
            <a:r>
              <a:rPr lang="en-US" altLang="en-US" sz="2400" dirty="0">
                <a:cs typeface="Times New Roman" pitchFamily="18" charset="0"/>
              </a:rPr>
              <a:t>observation contains a value for each input cell (or independent variable) and the output cell (or dependent variable).</a:t>
            </a:r>
            <a:endParaRPr lang="en-US" altLang="en-US" sz="2400" dirty="0"/>
          </a:p>
        </p:txBody>
      </p:sp>
    </p:spTree>
    <p:extLst>
      <p:ext uri="{BB962C8B-B14F-4D97-AF65-F5344CB8AC3E}">
        <p14:creationId xmlns:p14="http://schemas.microsoft.com/office/powerpoint/2010/main" val="3216668823"/>
      </p:ext>
    </p:extLst>
  </p:cSld>
  <p:clrMapOvr>
    <a:masterClrMapping/>
  </p:clrMapOvr>
  <p:transition spd="slow">
    <p:pull dir="l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subTitle" idx="1"/>
          </p:nvPr>
        </p:nvSpPr>
        <p:spPr>
          <a:xfrm>
            <a:off x="914400" y="457200"/>
            <a:ext cx="8229600" cy="6019800"/>
          </a:xfrm>
        </p:spPr>
        <p:txBody>
          <a:bodyPr/>
          <a:lstStyle/>
          <a:p>
            <a:pPr algn="just"/>
            <a:r>
              <a:rPr lang="en-US" altLang="en-US" sz="2800" b="1">
                <a:cs typeface="Times New Roman" pitchFamily="18" charset="0"/>
              </a:rPr>
              <a:t>Observation 3</a:t>
            </a:r>
            <a:r>
              <a:rPr lang="en-US" altLang="en-US" sz="2800">
                <a:cs typeface="Times New Roman" pitchFamily="18" charset="0"/>
              </a:rPr>
              <a:t>:</a:t>
            </a:r>
          </a:p>
          <a:p>
            <a:pPr algn="just"/>
            <a:endParaRPr lang="en-US" altLang="en-US" sz="2800">
              <a:cs typeface="Times New Roman" pitchFamily="18" charset="0"/>
            </a:endParaRPr>
          </a:p>
          <a:p>
            <a:pPr algn="just"/>
            <a:r>
              <a:rPr lang="en-US" altLang="en-US" sz="2800">
                <a:cs typeface="Times New Roman" pitchFamily="18" charset="0"/>
              </a:rPr>
              <a:t>Input 1 = 0 , Input 2 = 1, Output = 1</a:t>
            </a:r>
          </a:p>
          <a:p>
            <a:pPr algn="just"/>
            <a:r>
              <a:rPr lang="en-US" altLang="en-US" sz="2800">
                <a:cs typeface="Times New Roman" pitchFamily="18" charset="0"/>
              </a:rPr>
              <a:t>Node 3 Input =  1(0) + 1(1) = 1</a:t>
            </a:r>
          </a:p>
          <a:p>
            <a:pPr algn="just"/>
            <a:r>
              <a:rPr lang="en-US" altLang="en-US" sz="2800">
                <a:cs typeface="Times New Roman" pitchFamily="18" charset="0"/>
              </a:rPr>
              <a:t>Node 3 Output = 1 (1</a:t>
            </a:r>
            <a:r>
              <a:rPr lang="en-US" altLang="en-US" sz="2800">
                <a:cs typeface="Times New Roman" pitchFamily="18" charset="0"/>
                <a:sym typeface="Symbol" pitchFamily="18" charset="2"/>
              </a:rPr>
              <a:t></a:t>
            </a:r>
            <a:r>
              <a:rPr lang="en-US" altLang="en-US" sz="2800">
                <a:cs typeface="Times New Roman" pitchFamily="18" charset="0"/>
              </a:rPr>
              <a:t>.4)</a:t>
            </a:r>
          </a:p>
          <a:p>
            <a:pPr algn="just"/>
            <a:r>
              <a:rPr lang="en-US" altLang="en-US" sz="2800">
                <a:cs typeface="Times New Roman" pitchFamily="18" charset="0"/>
              </a:rPr>
              <a:t>Node 4 Input = 1(0) + 1(1) = 1</a:t>
            </a:r>
          </a:p>
          <a:p>
            <a:pPr algn="just"/>
            <a:r>
              <a:rPr lang="en-US" altLang="en-US" sz="2800">
                <a:cs typeface="Times New Roman" pitchFamily="18" charset="0"/>
              </a:rPr>
              <a:t>Node 4 Output = 0 (1&lt;1.2)</a:t>
            </a:r>
          </a:p>
          <a:p>
            <a:pPr algn="just"/>
            <a:r>
              <a:rPr lang="en-US" altLang="en-US" sz="2800">
                <a:cs typeface="Times New Roman" pitchFamily="18" charset="0"/>
              </a:rPr>
              <a:t>Node 5 Input = .6(1) - .2(0) = .6</a:t>
            </a:r>
          </a:p>
          <a:p>
            <a:pPr algn="just"/>
            <a:r>
              <a:rPr lang="en-US" altLang="en-US" sz="2800">
                <a:cs typeface="Times New Roman" pitchFamily="18" charset="0"/>
              </a:rPr>
              <a:t>Node 5 Output = 1  (.6</a:t>
            </a:r>
            <a:r>
              <a:rPr lang="en-US" altLang="en-US" sz="2800">
                <a:cs typeface="Times New Roman" pitchFamily="18" charset="0"/>
                <a:sym typeface="Symbol" pitchFamily="18" charset="2"/>
              </a:rPr>
              <a:t></a:t>
            </a:r>
            <a:r>
              <a:rPr lang="en-US" altLang="en-US" sz="2800">
                <a:cs typeface="Times New Roman" pitchFamily="18" charset="0"/>
              </a:rPr>
              <a:t>.5)</a:t>
            </a:r>
          </a:p>
        </p:txBody>
      </p:sp>
    </p:spTree>
    <p:extLst>
      <p:ext uri="{BB962C8B-B14F-4D97-AF65-F5344CB8AC3E}">
        <p14:creationId xmlns:p14="http://schemas.microsoft.com/office/powerpoint/2010/main" val="136852779"/>
      </p:ext>
    </p:extLst>
  </p:cSld>
  <p:clrMapOvr>
    <a:masterClrMapping/>
  </p:clrMapOvr>
  <p:transition spd="slow">
    <p:pull dir="l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subTitle" idx="1"/>
          </p:nvPr>
        </p:nvSpPr>
        <p:spPr>
          <a:xfrm>
            <a:off x="838200" y="228600"/>
            <a:ext cx="8229600" cy="6019800"/>
          </a:xfrm>
        </p:spPr>
        <p:txBody>
          <a:bodyPr/>
          <a:lstStyle/>
          <a:p>
            <a:pPr algn="just"/>
            <a:r>
              <a:rPr lang="en-US" altLang="en-US" sz="2800" b="1">
                <a:cs typeface="Times New Roman" pitchFamily="18" charset="0"/>
              </a:rPr>
              <a:t>Observation 4</a:t>
            </a:r>
            <a:r>
              <a:rPr lang="en-US" altLang="en-US" sz="2800">
                <a:cs typeface="Times New Roman" pitchFamily="18" charset="0"/>
              </a:rPr>
              <a:t>:</a:t>
            </a:r>
          </a:p>
          <a:p>
            <a:pPr algn="just"/>
            <a:endParaRPr lang="en-US" altLang="en-US" sz="2800">
              <a:cs typeface="Times New Roman" pitchFamily="18" charset="0"/>
            </a:endParaRPr>
          </a:p>
          <a:p>
            <a:pPr algn="just"/>
            <a:r>
              <a:rPr lang="en-US" altLang="en-US" sz="2800">
                <a:cs typeface="Times New Roman" pitchFamily="18" charset="0"/>
              </a:rPr>
              <a:t>Input 1 = Input 2 = 1, Output = 0</a:t>
            </a:r>
          </a:p>
          <a:p>
            <a:pPr algn="just"/>
            <a:r>
              <a:rPr lang="en-US" altLang="en-US" sz="2800">
                <a:cs typeface="Times New Roman" pitchFamily="18" charset="0"/>
              </a:rPr>
              <a:t>Node 3 Input = 1(1) + 1(1) = 2</a:t>
            </a:r>
          </a:p>
          <a:p>
            <a:pPr algn="just"/>
            <a:r>
              <a:rPr lang="en-US" altLang="en-US" sz="2800">
                <a:cs typeface="Times New Roman" pitchFamily="18" charset="0"/>
              </a:rPr>
              <a:t>Node 3 Output = 1 (2</a:t>
            </a:r>
            <a:r>
              <a:rPr lang="en-US" altLang="en-US" sz="2800">
                <a:cs typeface="Times New Roman" pitchFamily="18" charset="0"/>
                <a:sym typeface="Symbol" pitchFamily="18" charset="2"/>
              </a:rPr>
              <a:t></a:t>
            </a:r>
            <a:r>
              <a:rPr lang="en-US" altLang="en-US" sz="2800">
                <a:cs typeface="Times New Roman" pitchFamily="18" charset="0"/>
              </a:rPr>
              <a:t>.4)</a:t>
            </a:r>
          </a:p>
          <a:p>
            <a:pPr algn="just"/>
            <a:r>
              <a:rPr lang="en-US" altLang="en-US" sz="2800">
                <a:cs typeface="Times New Roman" pitchFamily="18" charset="0"/>
              </a:rPr>
              <a:t>Node 4 Input = 1(1) + 1(1) = 2</a:t>
            </a:r>
          </a:p>
          <a:p>
            <a:pPr algn="just"/>
            <a:r>
              <a:rPr lang="en-US" altLang="en-US" sz="2800">
                <a:cs typeface="Times New Roman" pitchFamily="18" charset="0"/>
              </a:rPr>
              <a:t>Node 4 Output = 1 (2</a:t>
            </a:r>
            <a:r>
              <a:rPr lang="en-US" altLang="en-US" sz="2800">
                <a:cs typeface="Times New Roman" pitchFamily="18" charset="0"/>
                <a:sym typeface="Symbol" pitchFamily="18" charset="2"/>
              </a:rPr>
              <a:t></a:t>
            </a:r>
            <a:r>
              <a:rPr lang="en-US" altLang="en-US" sz="2800">
                <a:cs typeface="Times New Roman" pitchFamily="18" charset="0"/>
              </a:rPr>
              <a:t>1.2)</a:t>
            </a:r>
          </a:p>
          <a:p>
            <a:pPr algn="just"/>
            <a:r>
              <a:rPr lang="en-US" altLang="en-US" sz="2800">
                <a:cs typeface="Times New Roman" pitchFamily="18" charset="0"/>
              </a:rPr>
              <a:t>Node 5 Input =  .6(1) - .2(1) = .4</a:t>
            </a:r>
          </a:p>
          <a:p>
            <a:pPr algn="just"/>
            <a:r>
              <a:rPr lang="en-US" altLang="en-US" sz="2800">
                <a:cs typeface="Times New Roman" pitchFamily="18" charset="0"/>
              </a:rPr>
              <a:t>Node 5 Output = 0 (.4&lt;.5)</a:t>
            </a:r>
          </a:p>
          <a:p>
            <a:pPr algn="just"/>
            <a:endParaRPr lang="en-US" altLang="en-US" sz="2800">
              <a:cs typeface="Times New Roman" pitchFamily="18" charset="0"/>
            </a:endParaRPr>
          </a:p>
          <a:p>
            <a:pPr algn="just"/>
            <a:r>
              <a:rPr lang="en-US" altLang="en-US" sz="2800">
                <a:cs typeface="Times New Roman" pitchFamily="18" charset="0"/>
              </a:rPr>
              <a:t>We have found that the hidden layer enables us to perfectly fit the XOR data set!</a:t>
            </a:r>
          </a:p>
        </p:txBody>
      </p:sp>
    </p:spTree>
    <p:extLst>
      <p:ext uri="{BB962C8B-B14F-4D97-AF65-F5344CB8AC3E}">
        <p14:creationId xmlns:p14="http://schemas.microsoft.com/office/powerpoint/2010/main" val="710442264"/>
      </p:ext>
    </p:extLst>
  </p:cSld>
  <p:clrMapOvr>
    <a:masterClrMapping/>
  </p:clrMapOvr>
  <p:transition spd="slow">
    <p:pull dir="l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ctrTitle"/>
          </p:nvPr>
        </p:nvSpPr>
        <p:spPr>
          <a:xfrm>
            <a:off x="685800" y="381000"/>
            <a:ext cx="7772400" cy="685800"/>
          </a:xfrm>
        </p:spPr>
        <p:txBody>
          <a:bodyPr/>
          <a:lstStyle/>
          <a:p>
            <a:r>
              <a:rPr lang="en-US" altLang="en-US" sz="3200">
                <a:cs typeface="Times New Roman" pitchFamily="18" charset="0"/>
              </a:rPr>
              <a:t>REMARK</a:t>
            </a:r>
          </a:p>
        </p:txBody>
      </p:sp>
      <p:sp>
        <p:nvSpPr>
          <p:cNvPr id="43011" name="Rectangle 3"/>
          <p:cNvSpPr>
            <a:spLocks noGrp="1" noChangeArrowheads="1"/>
          </p:cNvSpPr>
          <p:nvPr>
            <p:ph type="subTitle" idx="1"/>
          </p:nvPr>
        </p:nvSpPr>
        <p:spPr>
          <a:xfrm>
            <a:off x="533400" y="1524000"/>
            <a:ext cx="8153400" cy="4114800"/>
          </a:xfrm>
        </p:spPr>
        <p:txBody>
          <a:bodyPr/>
          <a:lstStyle/>
          <a:p>
            <a:pPr algn="just"/>
            <a:r>
              <a:rPr lang="en-US" altLang="en-US" sz="2800">
                <a:cs typeface="Times New Roman" pitchFamily="18" charset="0"/>
              </a:rPr>
              <a:t>One might think that having more hidden layers will lead to much more accurate predictions. Vast experience shows that more than one hidden layer is rarely a significant improvement over a single hidden layer.</a:t>
            </a:r>
            <a:endParaRPr lang="en-US" altLang="en-US" sz="2800"/>
          </a:p>
          <a:p>
            <a:endParaRPr lang="en-US" altLang="en-US"/>
          </a:p>
        </p:txBody>
      </p:sp>
    </p:spTree>
    <p:extLst>
      <p:ext uri="{BB962C8B-B14F-4D97-AF65-F5344CB8AC3E}">
        <p14:creationId xmlns:p14="http://schemas.microsoft.com/office/powerpoint/2010/main" val="3708253485"/>
      </p:ext>
    </p:extLst>
  </p:cSld>
  <p:clrMapOvr>
    <a:masterClrMapping/>
  </p:clrMapOvr>
  <p:transition spd="slow">
    <p:pull dir="l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subTitle" idx="1"/>
          </p:nvPr>
        </p:nvSpPr>
        <p:spPr>
          <a:xfrm>
            <a:off x="914400" y="381000"/>
            <a:ext cx="8229600" cy="6096000"/>
          </a:xfrm>
        </p:spPr>
        <p:txBody>
          <a:bodyPr/>
          <a:lstStyle/>
          <a:p>
            <a:pPr algn="l"/>
            <a:r>
              <a:rPr lang="en-US" altLang="en-US" sz="2800">
                <a:cs typeface="Times New Roman" pitchFamily="18" charset="0"/>
              </a:rPr>
              <a:t>In an illustration of neural network, each circle is a </a:t>
            </a:r>
            <a:r>
              <a:rPr lang="en-US" altLang="en-US" sz="2800" b="1">
                <a:cs typeface="Times New Roman" pitchFamily="18" charset="0"/>
              </a:rPr>
              <a:t>cell</a:t>
            </a:r>
            <a:r>
              <a:rPr lang="en-US" altLang="en-US" sz="2800">
                <a:cs typeface="Times New Roman" pitchFamily="18" charset="0"/>
              </a:rPr>
              <a:t> of the network. There are three different types of cells:</a:t>
            </a:r>
          </a:p>
          <a:p>
            <a:pPr algn="l"/>
            <a:endParaRPr lang="en-US" altLang="en-US" sz="2800">
              <a:cs typeface="Times New Roman" pitchFamily="18" charset="0"/>
            </a:endParaRPr>
          </a:p>
          <a:p>
            <a:pPr algn="l">
              <a:buFontTx/>
              <a:buChar char="•"/>
            </a:pPr>
            <a:r>
              <a:rPr lang="en-US" altLang="en-US" sz="2800" b="1">
                <a:cs typeface="Times New Roman" pitchFamily="18" charset="0"/>
              </a:rPr>
              <a:t> Input cells</a:t>
            </a:r>
            <a:r>
              <a:rPr lang="en-US" altLang="en-US" sz="2800">
                <a:cs typeface="Times New Roman" pitchFamily="18" charset="0"/>
              </a:rPr>
              <a:t> are the cells in the first column of each network. The first column of cells in the network is called the </a:t>
            </a:r>
            <a:r>
              <a:rPr lang="en-US" altLang="en-US" sz="2800" b="1">
                <a:cs typeface="Times New Roman" pitchFamily="18" charset="0"/>
              </a:rPr>
              <a:t>Input Layer</a:t>
            </a:r>
            <a:r>
              <a:rPr lang="en-US" altLang="en-US" sz="2800">
                <a:cs typeface="Times New Roman" pitchFamily="18" charset="0"/>
              </a:rPr>
              <a:t>.</a:t>
            </a:r>
          </a:p>
          <a:p>
            <a:pPr algn="l">
              <a:buFontTx/>
              <a:buChar char="•"/>
            </a:pPr>
            <a:r>
              <a:rPr lang="en-US" altLang="en-US" sz="2800" b="1">
                <a:cs typeface="Times New Roman" pitchFamily="18" charset="0"/>
              </a:rPr>
              <a:t> Output cell</a:t>
            </a:r>
            <a:r>
              <a:rPr lang="en-US" altLang="en-US" sz="2800">
                <a:cs typeface="Times New Roman" pitchFamily="18" charset="0"/>
              </a:rPr>
              <a:t> is the cell in the last column of the network and the last layer is the </a:t>
            </a:r>
            <a:r>
              <a:rPr lang="en-US" altLang="en-US" sz="2800" b="1">
                <a:cs typeface="Times New Roman" pitchFamily="18" charset="0"/>
              </a:rPr>
              <a:t>Output Layer</a:t>
            </a:r>
            <a:r>
              <a:rPr lang="en-US" altLang="en-US" sz="2800">
                <a:cs typeface="Times New Roman" pitchFamily="18" charset="0"/>
              </a:rPr>
              <a:t> of the network.</a:t>
            </a:r>
          </a:p>
          <a:p>
            <a:pPr algn="l">
              <a:buFontTx/>
              <a:buChar char="•"/>
            </a:pPr>
            <a:r>
              <a:rPr lang="en-US" altLang="en-US" sz="2800">
                <a:cs typeface="Times New Roman" pitchFamily="18" charset="0"/>
              </a:rPr>
              <a:t> All other layers of the network are called </a:t>
            </a:r>
            <a:r>
              <a:rPr lang="en-US" altLang="en-US" sz="2800" b="1">
                <a:cs typeface="Times New Roman" pitchFamily="18" charset="0"/>
              </a:rPr>
              <a:t>Hidden Layers</a:t>
            </a:r>
            <a:r>
              <a:rPr lang="en-US" altLang="en-US" sz="2800">
                <a:cs typeface="Times New Roman" pitchFamily="18" charset="0"/>
              </a:rPr>
              <a:t>.</a:t>
            </a:r>
            <a:endParaRPr lang="en-US" altLang="en-US" sz="2800"/>
          </a:p>
        </p:txBody>
      </p:sp>
    </p:spTree>
    <p:extLst>
      <p:ext uri="{BB962C8B-B14F-4D97-AF65-F5344CB8AC3E}">
        <p14:creationId xmlns:p14="http://schemas.microsoft.com/office/powerpoint/2010/main" val="2989064757"/>
      </p:ext>
    </p:extLst>
  </p:cSld>
  <p:clrMapOvr>
    <a:masterClrMapping/>
  </p:clrMapOvr>
  <p:transition spd="slow">
    <p:pull dir="l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subTitle" idx="1"/>
          </p:nvPr>
        </p:nvSpPr>
        <p:spPr>
          <a:xfrm>
            <a:off x="457200" y="762000"/>
            <a:ext cx="8229600" cy="6172200"/>
          </a:xfrm>
        </p:spPr>
        <p:txBody>
          <a:bodyPr/>
          <a:lstStyle/>
          <a:p>
            <a:pPr algn="l">
              <a:buFontTx/>
              <a:buChar char="•"/>
            </a:pPr>
            <a:r>
              <a:rPr lang="en-US" altLang="en-US" sz="2800">
                <a:cs typeface="Times New Roman" pitchFamily="18" charset="0"/>
              </a:rPr>
              <a:t> Cell 0 may be viewed as a special input cell, analogous to the constant term in multiple regression.</a:t>
            </a:r>
          </a:p>
          <a:p>
            <a:pPr algn="l">
              <a:buFontTx/>
              <a:buChar char="•"/>
            </a:pPr>
            <a:endParaRPr lang="en-US" altLang="en-US" sz="2800">
              <a:cs typeface="Times New Roman" pitchFamily="18" charset="0"/>
            </a:endParaRPr>
          </a:p>
          <a:p>
            <a:pPr algn="l">
              <a:buFontTx/>
              <a:buChar char="•"/>
            </a:pPr>
            <a:r>
              <a:rPr lang="en-US" altLang="en-US" sz="2800">
                <a:cs typeface="Times New Roman" pitchFamily="18" charset="0"/>
              </a:rPr>
              <a:t> Each other Input cell in the input layer corresponds to an independent variable.</a:t>
            </a:r>
          </a:p>
          <a:p>
            <a:pPr algn="l">
              <a:buFontTx/>
              <a:buChar char="•"/>
            </a:pPr>
            <a:endParaRPr lang="en-US" altLang="en-US" sz="2800">
              <a:cs typeface="Times New Roman" pitchFamily="18" charset="0"/>
            </a:endParaRPr>
          </a:p>
          <a:p>
            <a:pPr algn="l">
              <a:buFontTx/>
              <a:buChar char="•"/>
            </a:pPr>
            <a:r>
              <a:rPr lang="en-US" altLang="en-US" sz="2800">
                <a:cs typeface="Times New Roman" pitchFamily="18" charset="0"/>
              </a:rPr>
              <a:t> Each cell in the Output layer represents a dependent variable we want to predict.</a:t>
            </a:r>
          </a:p>
          <a:p>
            <a:pPr algn="l">
              <a:buFontTx/>
              <a:buChar char="•"/>
            </a:pPr>
            <a:endParaRPr lang="en-US" altLang="en-US" sz="2800">
              <a:cs typeface="Times New Roman" pitchFamily="18" charset="0"/>
            </a:endParaRPr>
          </a:p>
          <a:p>
            <a:pPr algn="l">
              <a:buFontTx/>
              <a:buChar char="•"/>
            </a:pPr>
            <a:r>
              <a:rPr lang="en-US" altLang="en-US" sz="2800">
                <a:cs typeface="Times New Roman" pitchFamily="18" charset="0"/>
              </a:rPr>
              <a:t> The arc in the network joining cells i and j has an associated weight w</a:t>
            </a:r>
            <a:r>
              <a:rPr lang="en-US" altLang="en-US" sz="2800" baseline="-30000">
                <a:cs typeface="Times New Roman" pitchFamily="18" charset="0"/>
              </a:rPr>
              <a:t>ij</a:t>
            </a:r>
            <a:r>
              <a:rPr lang="en-US" altLang="en-US" sz="2800">
                <a:cs typeface="Times New Roman" pitchFamily="18" charset="0"/>
              </a:rPr>
              <a:t>. </a:t>
            </a:r>
          </a:p>
        </p:txBody>
      </p:sp>
    </p:spTree>
    <p:extLst>
      <p:ext uri="{BB962C8B-B14F-4D97-AF65-F5344CB8AC3E}">
        <p14:creationId xmlns:p14="http://schemas.microsoft.com/office/powerpoint/2010/main" val="461844275"/>
      </p:ext>
    </p:extLst>
  </p:cSld>
  <p:clrMapOvr>
    <a:masterClrMapping/>
  </p:clrMapOvr>
  <p:transition spd="slow">
    <p:pull dir="l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78" name="Group 34"/>
          <p:cNvGrpSpPr>
            <a:grpSpLocks/>
          </p:cNvGrpSpPr>
          <p:nvPr/>
        </p:nvGrpSpPr>
        <p:grpSpPr bwMode="auto">
          <a:xfrm>
            <a:off x="1981200" y="838200"/>
            <a:ext cx="5486400" cy="3124200"/>
            <a:chOff x="576" y="480"/>
            <a:chExt cx="4032" cy="2640"/>
          </a:xfrm>
        </p:grpSpPr>
        <p:sp>
          <p:nvSpPr>
            <p:cNvPr id="6146" name="Oval 2"/>
            <p:cNvSpPr>
              <a:spLocks noChangeArrowheads="1"/>
            </p:cNvSpPr>
            <p:nvPr/>
          </p:nvSpPr>
          <p:spPr bwMode="auto">
            <a:xfrm>
              <a:off x="576" y="480"/>
              <a:ext cx="33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0</a:t>
              </a:r>
            </a:p>
          </p:txBody>
        </p:sp>
        <p:sp>
          <p:nvSpPr>
            <p:cNvPr id="6148" name="Oval 4"/>
            <p:cNvSpPr>
              <a:spLocks noChangeArrowheads="1"/>
            </p:cNvSpPr>
            <p:nvPr/>
          </p:nvSpPr>
          <p:spPr bwMode="auto">
            <a:xfrm>
              <a:off x="576" y="1008"/>
              <a:ext cx="33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a:t>
              </a:r>
            </a:p>
          </p:txBody>
        </p:sp>
        <p:sp>
          <p:nvSpPr>
            <p:cNvPr id="6149" name="Oval 5"/>
            <p:cNvSpPr>
              <a:spLocks noChangeArrowheads="1"/>
            </p:cNvSpPr>
            <p:nvPr/>
          </p:nvSpPr>
          <p:spPr bwMode="auto">
            <a:xfrm>
              <a:off x="576" y="1536"/>
              <a:ext cx="33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a:t>
              </a:r>
            </a:p>
          </p:txBody>
        </p:sp>
        <p:sp>
          <p:nvSpPr>
            <p:cNvPr id="6150" name="Oval 6"/>
            <p:cNvSpPr>
              <a:spLocks noChangeArrowheads="1"/>
            </p:cNvSpPr>
            <p:nvPr/>
          </p:nvSpPr>
          <p:spPr bwMode="auto">
            <a:xfrm>
              <a:off x="576" y="2160"/>
              <a:ext cx="33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3</a:t>
              </a:r>
            </a:p>
          </p:txBody>
        </p:sp>
        <p:sp>
          <p:nvSpPr>
            <p:cNvPr id="6151" name="Oval 7"/>
            <p:cNvSpPr>
              <a:spLocks noChangeArrowheads="1"/>
            </p:cNvSpPr>
            <p:nvPr/>
          </p:nvSpPr>
          <p:spPr bwMode="auto">
            <a:xfrm>
              <a:off x="576" y="2784"/>
              <a:ext cx="33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4</a:t>
              </a:r>
            </a:p>
          </p:txBody>
        </p:sp>
        <p:sp>
          <p:nvSpPr>
            <p:cNvPr id="6152" name="Oval 8"/>
            <p:cNvSpPr>
              <a:spLocks noChangeArrowheads="1"/>
            </p:cNvSpPr>
            <p:nvPr/>
          </p:nvSpPr>
          <p:spPr bwMode="auto">
            <a:xfrm>
              <a:off x="2688" y="2448"/>
              <a:ext cx="33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7</a:t>
              </a:r>
            </a:p>
          </p:txBody>
        </p:sp>
        <p:sp>
          <p:nvSpPr>
            <p:cNvPr id="6153" name="Oval 9"/>
            <p:cNvSpPr>
              <a:spLocks noChangeArrowheads="1"/>
            </p:cNvSpPr>
            <p:nvPr/>
          </p:nvSpPr>
          <p:spPr bwMode="auto">
            <a:xfrm>
              <a:off x="2688" y="1392"/>
              <a:ext cx="33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5</a:t>
              </a:r>
            </a:p>
          </p:txBody>
        </p:sp>
        <p:sp>
          <p:nvSpPr>
            <p:cNvPr id="6154" name="Oval 10"/>
            <p:cNvSpPr>
              <a:spLocks noChangeArrowheads="1"/>
            </p:cNvSpPr>
            <p:nvPr/>
          </p:nvSpPr>
          <p:spPr bwMode="auto">
            <a:xfrm>
              <a:off x="2688" y="1920"/>
              <a:ext cx="33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6</a:t>
              </a:r>
            </a:p>
          </p:txBody>
        </p:sp>
        <p:sp>
          <p:nvSpPr>
            <p:cNvPr id="6155" name="Oval 11"/>
            <p:cNvSpPr>
              <a:spLocks noChangeArrowheads="1"/>
            </p:cNvSpPr>
            <p:nvPr/>
          </p:nvSpPr>
          <p:spPr bwMode="auto">
            <a:xfrm>
              <a:off x="4272" y="1056"/>
              <a:ext cx="33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8</a:t>
              </a:r>
            </a:p>
          </p:txBody>
        </p:sp>
        <p:sp>
          <p:nvSpPr>
            <p:cNvPr id="6156" name="Line 12"/>
            <p:cNvSpPr>
              <a:spLocks noChangeShapeType="1"/>
            </p:cNvSpPr>
            <p:nvPr/>
          </p:nvSpPr>
          <p:spPr bwMode="auto">
            <a:xfrm>
              <a:off x="912" y="672"/>
              <a:ext cx="3360"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7" name="Line 13"/>
            <p:cNvSpPr>
              <a:spLocks noChangeShapeType="1"/>
            </p:cNvSpPr>
            <p:nvPr/>
          </p:nvSpPr>
          <p:spPr bwMode="auto">
            <a:xfrm>
              <a:off x="912" y="720"/>
              <a:ext cx="1776" cy="7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8" name="Line 14"/>
            <p:cNvSpPr>
              <a:spLocks noChangeShapeType="1"/>
            </p:cNvSpPr>
            <p:nvPr/>
          </p:nvSpPr>
          <p:spPr bwMode="auto">
            <a:xfrm>
              <a:off x="912" y="720"/>
              <a:ext cx="1776" cy="1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9" name="Line 15"/>
            <p:cNvSpPr>
              <a:spLocks noChangeShapeType="1"/>
            </p:cNvSpPr>
            <p:nvPr/>
          </p:nvSpPr>
          <p:spPr bwMode="auto">
            <a:xfrm>
              <a:off x="912" y="720"/>
              <a:ext cx="1776" cy="18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0" name="Line 16"/>
            <p:cNvSpPr>
              <a:spLocks noChangeShapeType="1"/>
            </p:cNvSpPr>
            <p:nvPr/>
          </p:nvSpPr>
          <p:spPr bwMode="auto">
            <a:xfrm>
              <a:off x="912" y="1200"/>
              <a:ext cx="1776"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1" name="Line 17"/>
            <p:cNvSpPr>
              <a:spLocks noChangeShapeType="1"/>
            </p:cNvSpPr>
            <p:nvPr/>
          </p:nvSpPr>
          <p:spPr bwMode="auto">
            <a:xfrm>
              <a:off x="912" y="1200"/>
              <a:ext cx="1776" cy="86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2" name="Line 18"/>
            <p:cNvSpPr>
              <a:spLocks noChangeShapeType="1"/>
            </p:cNvSpPr>
            <p:nvPr/>
          </p:nvSpPr>
          <p:spPr bwMode="auto">
            <a:xfrm>
              <a:off x="912" y="1200"/>
              <a:ext cx="1776" cy="13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3" name="Line 19"/>
            <p:cNvSpPr>
              <a:spLocks noChangeShapeType="1"/>
            </p:cNvSpPr>
            <p:nvPr/>
          </p:nvSpPr>
          <p:spPr bwMode="auto">
            <a:xfrm flipV="1">
              <a:off x="912" y="1536"/>
              <a:ext cx="1776"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4" name="Line 20"/>
            <p:cNvSpPr>
              <a:spLocks noChangeShapeType="1"/>
            </p:cNvSpPr>
            <p:nvPr/>
          </p:nvSpPr>
          <p:spPr bwMode="auto">
            <a:xfrm>
              <a:off x="912" y="1728"/>
              <a:ext cx="1728"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5" name="Line 21"/>
            <p:cNvSpPr>
              <a:spLocks noChangeShapeType="1"/>
            </p:cNvSpPr>
            <p:nvPr/>
          </p:nvSpPr>
          <p:spPr bwMode="auto">
            <a:xfrm>
              <a:off x="912" y="1728"/>
              <a:ext cx="1776" cy="86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6" name="Line 22"/>
            <p:cNvSpPr>
              <a:spLocks noChangeShapeType="1"/>
            </p:cNvSpPr>
            <p:nvPr/>
          </p:nvSpPr>
          <p:spPr bwMode="auto">
            <a:xfrm flipV="1">
              <a:off x="912" y="1584"/>
              <a:ext cx="1728" cy="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7" name="Line 23"/>
            <p:cNvSpPr>
              <a:spLocks noChangeShapeType="1"/>
            </p:cNvSpPr>
            <p:nvPr/>
          </p:nvSpPr>
          <p:spPr bwMode="auto">
            <a:xfrm flipV="1">
              <a:off x="912" y="2160"/>
              <a:ext cx="1728"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8" name="Line 24"/>
            <p:cNvSpPr>
              <a:spLocks noChangeShapeType="1"/>
            </p:cNvSpPr>
            <p:nvPr/>
          </p:nvSpPr>
          <p:spPr bwMode="auto">
            <a:xfrm>
              <a:off x="912" y="2304"/>
              <a:ext cx="1728"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9" name="Line 25"/>
            <p:cNvSpPr>
              <a:spLocks noChangeShapeType="1"/>
            </p:cNvSpPr>
            <p:nvPr/>
          </p:nvSpPr>
          <p:spPr bwMode="auto">
            <a:xfrm flipV="1">
              <a:off x="912" y="1632"/>
              <a:ext cx="1776" cy="13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0" name="Line 26"/>
            <p:cNvSpPr>
              <a:spLocks noChangeShapeType="1"/>
            </p:cNvSpPr>
            <p:nvPr/>
          </p:nvSpPr>
          <p:spPr bwMode="auto">
            <a:xfrm flipV="1">
              <a:off x="912" y="2208"/>
              <a:ext cx="1728" cy="7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1" name="Line 27"/>
            <p:cNvSpPr>
              <a:spLocks noChangeShapeType="1"/>
            </p:cNvSpPr>
            <p:nvPr/>
          </p:nvSpPr>
          <p:spPr bwMode="auto">
            <a:xfrm flipV="1">
              <a:off x="912" y="2688"/>
              <a:ext cx="1728"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2" name="Line 28"/>
            <p:cNvSpPr>
              <a:spLocks noChangeShapeType="1"/>
            </p:cNvSpPr>
            <p:nvPr/>
          </p:nvSpPr>
          <p:spPr bwMode="auto">
            <a:xfrm flipV="1">
              <a:off x="3024" y="1248"/>
              <a:ext cx="1248"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3" name="Line 29"/>
            <p:cNvSpPr>
              <a:spLocks noChangeShapeType="1"/>
            </p:cNvSpPr>
            <p:nvPr/>
          </p:nvSpPr>
          <p:spPr bwMode="auto">
            <a:xfrm flipV="1">
              <a:off x="3024" y="1296"/>
              <a:ext cx="1248"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4" name="Line 30"/>
            <p:cNvSpPr>
              <a:spLocks noChangeShapeType="1"/>
            </p:cNvSpPr>
            <p:nvPr/>
          </p:nvSpPr>
          <p:spPr bwMode="auto">
            <a:xfrm flipV="1">
              <a:off x="3024" y="1344"/>
              <a:ext cx="1248" cy="1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177" name="Text Box 33"/>
          <p:cNvSpPr txBox="1">
            <a:spLocks noChangeArrowheads="1"/>
          </p:cNvSpPr>
          <p:nvPr/>
        </p:nvSpPr>
        <p:spPr bwMode="auto">
          <a:xfrm>
            <a:off x="762000" y="3962400"/>
            <a:ext cx="72548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cs typeface="Times New Roman" pitchFamily="18" charset="0"/>
              </a:rPr>
              <a:t>The figure above has 4 input variables and one hidden layer. With the exception of cell 0, each cell in the network is connected by an arc to each cell in the next network layer. There is an arc connecting cell 0 with each cell in a Hidden or Output Layer</a:t>
            </a:r>
            <a:r>
              <a:rPr lang="en-US" altLang="en-US"/>
              <a:t>.</a:t>
            </a:r>
          </a:p>
        </p:txBody>
      </p:sp>
      <p:sp>
        <p:nvSpPr>
          <p:cNvPr id="6179" name="Text Box 35"/>
          <p:cNvSpPr txBox="1">
            <a:spLocks noChangeArrowheads="1"/>
          </p:cNvSpPr>
          <p:nvPr/>
        </p:nvSpPr>
        <p:spPr bwMode="auto">
          <a:xfrm>
            <a:off x="1435100" y="381000"/>
            <a:ext cx="1612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Input Layer</a:t>
            </a:r>
          </a:p>
        </p:txBody>
      </p:sp>
      <p:sp>
        <p:nvSpPr>
          <p:cNvPr id="6180" name="Text Box 36"/>
          <p:cNvSpPr txBox="1">
            <a:spLocks noChangeArrowheads="1"/>
          </p:cNvSpPr>
          <p:nvPr/>
        </p:nvSpPr>
        <p:spPr bwMode="auto">
          <a:xfrm>
            <a:off x="4191000" y="685800"/>
            <a:ext cx="186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Hidden Layer</a:t>
            </a:r>
          </a:p>
        </p:txBody>
      </p:sp>
      <p:sp>
        <p:nvSpPr>
          <p:cNvPr id="6181" name="Text Box 37"/>
          <p:cNvSpPr txBox="1">
            <a:spLocks noChangeArrowheads="1"/>
          </p:cNvSpPr>
          <p:nvPr/>
        </p:nvSpPr>
        <p:spPr bwMode="auto">
          <a:xfrm>
            <a:off x="6464300" y="838200"/>
            <a:ext cx="1816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Output Layer</a:t>
            </a:r>
          </a:p>
        </p:txBody>
      </p:sp>
    </p:spTree>
    <p:extLst>
      <p:ext uri="{BB962C8B-B14F-4D97-AF65-F5344CB8AC3E}">
        <p14:creationId xmlns:p14="http://schemas.microsoft.com/office/powerpoint/2010/main" val="3027788056"/>
      </p:ext>
    </p:extLst>
  </p:cSld>
  <p:clrMapOvr>
    <a:masterClrMapping/>
  </p:clrMapOvr>
  <p:transition spd="slow">
    <p:pull dir="l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762000" y="152400"/>
            <a:ext cx="7772400" cy="685800"/>
          </a:xfrm>
        </p:spPr>
        <p:txBody>
          <a:bodyPr/>
          <a:lstStyle/>
          <a:p>
            <a:r>
              <a:rPr lang="en-US" altLang="en-US" sz="3200" dirty="0">
                <a:cs typeface="Times New Roman" pitchFamily="18" charset="0"/>
              </a:rPr>
              <a:t>INPUT and OUTPUT VALUES</a:t>
            </a:r>
            <a:r>
              <a:rPr lang="en-US" altLang="en-US" sz="3200" dirty="0"/>
              <a:t> </a:t>
            </a:r>
          </a:p>
        </p:txBody>
      </p:sp>
      <p:sp>
        <p:nvSpPr>
          <p:cNvPr id="7171" name="Rectangle 3"/>
          <p:cNvSpPr>
            <a:spLocks noGrp="1" noChangeArrowheads="1"/>
          </p:cNvSpPr>
          <p:nvPr>
            <p:ph type="subTitle" idx="1"/>
          </p:nvPr>
        </p:nvSpPr>
        <p:spPr>
          <a:xfrm>
            <a:off x="457200" y="762000"/>
            <a:ext cx="8229600" cy="5638800"/>
          </a:xfrm>
        </p:spPr>
        <p:txBody>
          <a:bodyPr/>
          <a:lstStyle/>
          <a:p>
            <a:pPr algn="l"/>
            <a:r>
              <a:rPr lang="en-US" altLang="en-US" sz="2800" dirty="0">
                <a:cs typeface="Times New Roman" pitchFamily="18" charset="0"/>
              </a:rPr>
              <a:t>For any observation, each cell in the network has an associated input value and output value.</a:t>
            </a:r>
          </a:p>
          <a:p>
            <a:pPr algn="l"/>
            <a:endParaRPr lang="en-US" altLang="en-US" sz="2800" dirty="0">
              <a:cs typeface="Times New Roman" pitchFamily="18" charset="0"/>
            </a:endParaRPr>
          </a:p>
          <a:p>
            <a:pPr algn="l"/>
            <a:r>
              <a:rPr lang="en-US" altLang="en-US" sz="2800" dirty="0">
                <a:cs typeface="Times New Roman" pitchFamily="18" charset="0"/>
              </a:rPr>
              <a:t>For any observation, each input cell (other than cell 0</a:t>
            </a:r>
            <a:r>
              <a:rPr lang="en-US" altLang="en-US" sz="2800" dirty="0" smtClean="0">
                <a:cs typeface="Times New Roman" pitchFamily="18" charset="0"/>
              </a:rPr>
              <a:t>):</a:t>
            </a:r>
          </a:p>
          <a:p>
            <a:pPr lvl="1" algn="l"/>
            <a:r>
              <a:rPr lang="en-US" altLang="en-US" sz="2400" dirty="0" smtClean="0">
                <a:cs typeface="Times New Roman" pitchFamily="18" charset="0"/>
              </a:rPr>
              <a:t>has </a:t>
            </a:r>
            <a:r>
              <a:rPr lang="en-US" altLang="en-US" sz="2400" dirty="0">
                <a:cs typeface="Times New Roman" pitchFamily="18" charset="0"/>
              </a:rPr>
              <a:t>an </a:t>
            </a:r>
            <a:r>
              <a:rPr lang="en-US" altLang="en-US" sz="2400" u="sng" dirty="0">
                <a:cs typeface="Times New Roman" pitchFamily="18" charset="0"/>
              </a:rPr>
              <a:t>input value</a:t>
            </a:r>
            <a:r>
              <a:rPr lang="en-US" altLang="en-US" sz="2400" dirty="0">
                <a:cs typeface="Times New Roman" pitchFamily="18" charset="0"/>
              </a:rPr>
              <a:t> equal to the value of input </a:t>
            </a:r>
            <a:r>
              <a:rPr lang="en-US" altLang="en-US" sz="2400" dirty="0" err="1">
                <a:cs typeface="Times New Roman" pitchFamily="18" charset="0"/>
              </a:rPr>
              <a:t>i</a:t>
            </a:r>
            <a:r>
              <a:rPr lang="en-US" altLang="en-US" sz="2400" dirty="0">
                <a:cs typeface="Times New Roman" pitchFamily="18" charset="0"/>
              </a:rPr>
              <a:t> for that </a:t>
            </a:r>
            <a:r>
              <a:rPr lang="en-US" altLang="en-US" sz="2400" dirty="0" smtClean="0">
                <a:cs typeface="Times New Roman" pitchFamily="18" charset="0"/>
              </a:rPr>
              <a:t>observation;</a:t>
            </a:r>
          </a:p>
          <a:p>
            <a:pPr lvl="1" algn="l"/>
            <a:r>
              <a:rPr lang="en-US" altLang="en-US" sz="2400" dirty="0" smtClean="0">
                <a:cs typeface="Times New Roman" pitchFamily="18" charset="0"/>
              </a:rPr>
              <a:t>has </a:t>
            </a:r>
            <a:r>
              <a:rPr lang="en-US" altLang="en-US" sz="2400" dirty="0">
                <a:cs typeface="Times New Roman" pitchFamily="18" charset="0"/>
              </a:rPr>
              <a:t>an </a:t>
            </a:r>
            <a:r>
              <a:rPr lang="en-US" altLang="en-US" sz="2400" u="sng" dirty="0">
                <a:cs typeface="Times New Roman" pitchFamily="18" charset="0"/>
              </a:rPr>
              <a:t>output value</a:t>
            </a:r>
            <a:r>
              <a:rPr lang="en-US" altLang="en-US" sz="2400" dirty="0">
                <a:cs typeface="Times New Roman" pitchFamily="18" charset="0"/>
              </a:rPr>
              <a:t> equal to the value </a:t>
            </a:r>
            <a:r>
              <a:rPr lang="en-US" altLang="en-US" sz="2400" dirty="0" smtClean="0">
                <a:cs typeface="Times New Roman" pitchFamily="18" charset="0"/>
              </a:rPr>
              <a:t>of input </a:t>
            </a:r>
            <a:r>
              <a:rPr lang="en-US" altLang="en-US" sz="2400" dirty="0" err="1" smtClean="0">
                <a:cs typeface="Times New Roman" pitchFamily="18" charset="0"/>
              </a:rPr>
              <a:t>i</a:t>
            </a:r>
            <a:r>
              <a:rPr lang="en-US" altLang="en-US" sz="2400" dirty="0" smtClean="0">
                <a:cs typeface="Times New Roman" pitchFamily="18" charset="0"/>
              </a:rPr>
              <a:t> for </a:t>
            </a:r>
            <a:r>
              <a:rPr lang="en-US" altLang="en-US" sz="2400" dirty="0">
                <a:cs typeface="Times New Roman" pitchFamily="18" charset="0"/>
              </a:rPr>
              <a:t>that observation</a:t>
            </a:r>
            <a:r>
              <a:rPr lang="en-US" altLang="en-US" sz="2400" dirty="0" smtClean="0">
                <a:cs typeface="Times New Roman" pitchFamily="18" charset="0"/>
              </a:rPr>
              <a:t>.</a:t>
            </a:r>
          </a:p>
          <a:p>
            <a:pPr algn="l"/>
            <a:r>
              <a:rPr lang="en-US" altLang="en-US" sz="2800" dirty="0">
                <a:cs typeface="Times New Roman" pitchFamily="18" charset="0"/>
              </a:rPr>
              <a:t>For example, if the first input equals 3, then the input and output from node 1 are both 3</a:t>
            </a:r>
            <a:r>
              <a:rPr lang="en-US" altLang="en-US" sz="2800" dirty="0" smtClean="0">
                <a:cs typeface="Times New Roman" pitchFamily="18" charset="0"/>
              </a:rPr>
              <a:t>.</a:t>
            </a:r>
            <a:endParaRPr lang="en-US" altLang="en-US" sz="2800" dirty="0">
              <a:cs typeface="Times New Roman" pitchFamily="18" charset="0"/>
            </a:endParaRPr>
          </a:p>
        </p:txBody>
      </p:sp>
    </p:spTree>
    <p:extLst>
      <p:ext uri="{BB962C8B-B14F-4D97-AF65-F5344CB8AC3E}">
        <p14:creationId xmlns:p14="http://schemas.microsoft.com/office/powerpoint/2010/main" val="501090052"/>
      </p:ext>
    </p:extLst>
  </p:cSld>
  <p:clrMapOvr>
    <a:masterClrMapping/>
  </p:clrMapOvr>
  <p:transition spd="slow">
    <p:pull dir="l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subTitle" idx="1"/>
          </p:nvPr>
        </p:nvSpPr>
        <p:spPr>
          <a:xfrm>
            <a:off x="304800" y="381000"/>
            <a:ext cx="8229600" cy="6019800"/>
          </a:xfrm>
        </p:spPr>
        <p:txBody>
          <a:bodyPr/>
          <a:lstStyle/>
          <a:p>
            <a:pPr algn="l"/>
            <a:r>
              <a:rPr lang="en-US" altLang="en-US" sz="2800" dirty="0" smtClean="0">
                <a:cs typeface="Times New Roman" pitchFamily="18" charset="0"/>
              </a:rPr>
              <a:t>For </a:t>
            </a:r>
            <a:r>
              <a:rPr lang="en-US" altLang="en-US" sz="2800" dirty="0">
                <a:cs typeface="Times New Roman" pitchFamily="18" charset="0"/>
              </a:rPr>
              <a:t>cell 0, the input and output values always equal </a:t>
            </a:r>
            <a:r>
              <a:rPr lang="en-US" altLang="en-US" sz="2800" dirty="0" smtClean="0">
                <a:cs typeface="Times New Roman" pitchFamily="18" charset="0"/>
              </a:rPr>
              <a:t>1.</a:t>
            </a:r>
          </a:p>
          <a:p>
            <a:pPr algn="l"/>
            <a:endParaRPr lang="en-US" altLang="en-US" sz="2800" dirty="0">
              <a:cs typeface="Times New Roman" pitchFamily="18" charset="0"/>
            </a:endParaRPr>
          </a:p>
          <a:p>
            <a:pPr algn="l"/>
            <a:r>
              <a:rPr lang="en-US" altLang="en-US" sz="2800" dirty="0" smtClean="0">
                <a:cs typeface="Times New Roman" pitchFamily="18" charset="0"/>
              </a:rPr>
              <a:t>Let </a:t>
            </a:r>
            <a:r>
              <a:rPr lang="en-US" altLang="en-US" sz="2800" dirty="0">
                <a:cs typeface="Times New Roman" pitchFamily="18" charset="0"/>
              </a:rPr>
              <a:t>INP(j) = input to cell j and OUT(j) = output from cell j.</a:t>
            </a:r>
          </a:p>
          <a:p>
            <a:pPr algn="l"/>
            <a:endParaRPr lang="en-US" altLang="en-US" sz="2800" dirty="0">
              <a:cs typeface="Times New Roman" pitchFamily="18" charset="0"/>
            </a:endParaRPr>
          </a:p>
          <a:p>
            <a:pPr algn="l"/>
            <a:r>
              <a:rPr lang="en-US" altLang="en-US" sz="2800" dirty="0">
                <a:cs typeface="Times New Roman" pitchFamily="18" charset="0"/>
              </a:rPr>
              <a:t>For now we suppress the dependence of INP(j) and OUT(j) on the particular observation.</a:t>
            </a:r>
            <a:endParaRPr lang="en-US" altLang="en-US" sz="2800" dirty="0"/>
          </a:p>
          <a:p>
            <a:pPr algn="l"/>
            <a:endParaRPr lang="en-US" altLang="en-US" sz="2800" dirty="0">
              <a:cs typeface="Times New Roman" pitchFamily="18" charset="0"/>
            </a:endParaRPr>
          </a:p>
          <a:p>
            <a:pPr algn="l"/>
            <a:r>
              <a:rPr lang="en-US" altLang="en-US" sz="2800" dirty="0">
                <a:cs typeface="Times New Roman" pitchFamily="18" charset="0"/>
              </a:rPr>
              <a:t>For any cell not in the Input </a:t>
            </a:r>
            <a:r>
              <a:rPr lang="en-US" altLang="en-US" sz="2800" dirty="0" smtClean="0">
                <a:cs typeface="Times New Roman" pitchFamily="18" charset="0"/>
              </a:rPr>
              <a:t>Layer</a:t>
            </a:r>
            <a:endParaRPr lang="en-US" altLang="en-US" sz="2800" dirty="0">
              <a:cs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858633044"/>
              </p:ext>
            </p:extLst>
          </p:nvPr>
        </p:nvGraphicFramePr>
        <p:xfrm>
          <a:off x="1524000" y="5410200"/>
          <a:ext cx="5978979" cy="990600"/>
        </p:xfrm>
        <a:graphic>
          <a:graphicData uri="http://schemas.openxmlformats.org/presentationml/2006/ole">
            <mc:AlternateContent xmlns:mc="http://schemas.openxmlformats.org/markup-compatibility/2006">
              <mc:Choice xmlns:v="urn:schemas-microsoft-com:vml" Requires="v">
                <p:oleObj spid="_x0000_s46096" name="Equation" r:id="rId3" imgW="2145960" imgH="355320" progId="Equation.DSMT4">
                  <p:embed/>
                </p:oleObj>
              </mc:Choice>
              <mc:Fallback>
                <p:oleObj name="Equation" r:id="rId3" imgW="2145960" imgH="355320" progId="Equation.DSMT4">
                  <p:embed/>
                  <p:pic>
                    <p:nvPicPr>
                      <p:cNvPr id="0" name=""/>
                      <p:cNvPicPr/>
                      <p:nvPr/>
                    </p:nvPicPr>
                    <p:blipFill>
                      <a:blip r:embed="rId4"/>
                      <a:stretch>
                        <a:fillRect/>
                      </a:stretch>
                    </p:blipFill>
                    <p:spPr>
                      <a:xfrm>
                        <a:off x="1524000" y="5410200"/>
                        <a:ext cx="5978979" cy="990600"/>
                      </a:xfrm>
                      <a:prstGeom prst="rect">
                        <a:avLst/>
                      </a:prstGeom>
                    </p:spPr>
                  </p:pic>
                </p:oleObj>
              </mc:Fallback>
            </mc:AlternateContent>
          </a:graphicData>
        </a:graphic>
      </p:graphicFrame>
    </p:spTree>
    <p:extLst>
      <p:ext uri="{BB962C8B-B14F-4D97-AF65-F5344CB8AC3E}">
        <p14:creationId xmlns:p14="http://schemas.microsoft.com/office/powerpoint/2010/main" val="3874200591"/>
      </p:ext>
    </p:extLst>
  </p:cSld>
  <p:clrMapOvr>
    <a:masterClrMapping/>
  </p:clrMapOvr>
  <p:transition spd="slow">
    <p:pull dir="lu"/>
  </p:transition>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ustom 1">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11469</TotalTime>
  <Words>2960</Words>
  <Application>Microsoft Office PowerPoint</Application>
  <PresentationFormat>On-screen Show (4:3)</PresentationFormat>
  <Paragraphs>282</Paragraphs>
  <Slides>42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4" baseType="lpstr">
      <vt:lpstr>1_Default Design</vt:lpstr>
      <vt:lpstr>Equation</vt:lpstr>
      <vt:lpstr>Chapter 7 (part 3) Neural Networks</vt:lpstr>
      <vt:lpstr>What are Neural Networks?</vt:lpstr>
      <vt:lpstr>What are Neural Networks?</vt:lpstr>
      <vt:lpstr>What are Neural Networks?</vt:lpstr>
      <vt:lpstr>PowerPoint Presentation</vt:lpstr>
      <vt:lpstr>PowerPoint Presentation</vt:lpstr>
      <vt:lpstr>PowerPoint Presentation</vt:lpstr>
      <vt:lpstr>INPUT and OUTPUT VALUES </vt:lpstr>
      <vt:lpstr>PowerPoint Presentation</vt:lpstr>
      <vt:lpstr>PowerPoint Presentation</vt:lpstr>
      <vt:lpstr>PowerPoint Presentation</vt:lpstr>
      <vt:lpstr>PowerPoint Presentation</vt:lpstr>
      <vt:lpstr>PowerPoint Presentation</vt:lpstr>
      <vt:lpstr>SCALING DATA</vt:lpstr>
      <vt:lpstr>PowerPoint Presentation</vt:lpstr>
      <vt:lpstr>PowerPoint Presentation</vt:lpstr>
      <vt:lpstr>THE SIGMOID TRANSFER FUNCTION</vt:lpstr>
      <vt:lpstr>PowerPoint Presentation</vt:lpstr>
      <vt:lpstr>PowerPoint Presentation</vt:lpstr>
      <vt:lpstr>TESTING AND VALIDATION </vt:lpstr>
      <vt:lpstr>PowerPoint Presentation</vt:lpstr>
      <vt:lpstr>PowerPoint Presentation</vt:lpstr>
      <vt:lpstr>PowerPoint Presentation</vt:lpstr>
      <vt:lpstr>CONTINUOUS AND BINARY DATA </vt:lpstr>
      <vt:lpstr>Examples of the Use of Neural Networks</vt:lpstr>
      <vt:lpstr>PowerPoint Presentation</vt:lpstr>
      <vt:lpstr>PowerPoint Presentation</vt:lpstr>
      <vt:lpstr>PowerPoint Presentation</vt:lpstr>
      <vt:lpstr>PowerPoint Presentation</vt:lpstr>
      <vt:lpstr>PowerPoint Presentation</vt:lpstr>
      <vt:lpstr>PowerPoint Presentation</vt:lpstr>
      <vt:lpstr>Why Neural Networks Can Beat Regression: The XOR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REMARK</vt:lpstr>
    </vt:vector>
  </TitlesOfParts>
  <Company>UCI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Brigitte Baldi;Tom Reiland</dc:creator>
  <cp:lastModifiedBy>Tom Reiland</cp:lastModifiedBy>
  <cp:revision>743</cp:revision>
  <cp:lastPrinted>2014-10-08T15:45:01Z</cp:lastPrinted>
  <dcterms:created xsi:type="dcterms:W3CDTF">2003-05-27T03:45:36Z</dcterms:created>
  <dcterms:modified xsi:type="dcterms:W3CDTF">2014-10-13T14:37:58Z</dcterms:modified>
</cp:coreProperties>
</file>