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49" r:id="rId2"/>
    <p:sldMasterId id="2147483962" r:id="rId3"/>
  </p:sldMasterIdLst>
  <p:notesMasterIdLst>
    <p:notesMasterId r:id="rId48"/>
  </p:notesMasterIdLst>
  <p:sldIdLst>
    <p:sldId id="367" r:id="rId4"/>
    <p:sldId id="368" r:id="rId5"/>
    <p:sldId id="369" r:id="rId6"/>
    <p:sldId id="370" r:id="rId7"/>
    <p:sldId id="379" r:id="rId8"/>
    <p:sldId id="373" r:id="rId9"/>
    <p:sldId id="374" r:id="rId10"/>
    <p:sldId id="375" r:id="rId11"/>
    <p:sldId id="376" r:id="rId12"/>
    <p:sldId id="381" r:id="rId13"/>
    <p:sldId id="383" r:id="rId14"/>
    <p:sldId id="258" r:id="rId15"/>
    <p:sldId id="262" r:id="rId16"/>
    <p:sldId id="264" r:id="rId17"/>
    <p:sldId id="266" r:id="rId18"/>
    <p:sldId id="268" r:id="rId19"/>
    <p:sldId id="270" r:id="rId20"/>
    <p:sldId id="277" r:id="rId21"/>
    <p:sldId id="364" r:id="rId22"/>
    <p:sldId id="365" r:id="rId23"/>
    <p:sldId id="343" r:id="rId24"/>
    <p:sldId id="344" r:id="rId25"/>
    <p:sldId id="345" r:id="rId26"/>
    <p:sldId id="346" r:id="rId27"/>
    <p:sldId id="347" r:id="rId28"/>
    <p:sldId id="282" r:id="rId29"/>
    <p:sldId id="355" r:id="rId30"/>
    <p:sldId id="356" r:id="rId31"/>
    <p:sldId id="284" r:id="rId32"/>
    <p:sldId id="286" r:id="rId33"/>
    <p:sldId id="288" r:id="rId34"/>
    <p:sldId id="290" r:id="rId35"/>
    <p:sldId id="292" r:id="rId36"/>
    <p:sldId id="294" r:id="rId37"/>
    <p:sldId id="296" r:id="rId38"/>
    <p:sldId id="298" r:id="rId39"/>
    <p:sldId id="361" r:id="rId40"/>
    <p:sldId id="362" r:id="rId41"/>
    <p:sldId id="363" r:id="rId42"/>
    <p:sldId id="352" r:id="rId43"/>
    <p:sldId id="353" r:id="rId44"/>
    <p:sldId id="329" r:id="rId45"/>
    <p:sldId id="357" r:id="rId46"/>
    <p:sldId id="358" r:id="rId47"/>
  </p:sldIdLst>
  <p:sldSz cx="9144000" cy="6858000" type="screen4x3"/>
  <p:notesSz cx="6858000" cy="91440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gi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32.wmf"/><Relationship Id="rId1" Type="http://schemas.openxmlformats.org/officeDocument/2006/relationships/image" Target="../media/image4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2.wmf"/><Relationship Id="rId1" Type="http://schemas.openxmlformats.org/officeDocument/2006/relationships/image" Target="../media/image4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4BE6A39-97C3-4709-A653-0081AF8C7C5B}" type="datetimeFigureOut">
              <a:rPr lang="en-US"/>
              <a:pPr>
                <a:defRPr/>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BFA1986-367A-4A56-AEF9-30F3CD508462}" type="slidenum">
              <a:rPr lang="en-US"/>
              <a:pPr>
                <a:defRPr/>
              </a:pPr>
              <a:t>‹#›</a:t>
            </a:fld>
            <a:endParaRPr lang="en-US"/>
          </a:p>
        </p:txBody>
      </p:sp>
    </p:spTree>
    <p:extLst>
      <p:ext uri="{BB962C8B-B14F-4D97-AF65-F5344CB8AC3E}">
        <p14:creationId xmlns:p14="http://schemas.microsoft.com/office/powerpoint/2010/main" val="3932155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A5785E-AE51-4BFE-8CA1-DC5D7B6A84FB}" type="slidenum">
              <a:rPr lang="en-US" altLang="en-US" smtClean="0"/>
              <a:pPr>
                <a:spcBef>
                  <a:spcPct val="0"/>
                </a:spcBef>
              </a:pPr>
              <a:t>4</a:t>
            </a:fld>
            <a:endParaRPr lang="en-US" altLang="en-US"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8368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3" name="Rectangle 3"/>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7587" name="Rectangle 3"/>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5" name="Rectangle 3"/>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59" name="Rectangle 3"/>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7" name="Rectangle 3"/>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589E26-8D56-468B-8CA1-D85617A239E1}" type="datetimeFigureOut">
              <a:rPr lang="en-US"/>
              <a:pPr>
                <a:defRPr/>
              </a:pPr>
              <a:t>8/21/2018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428C52-43EC-4DF8-AE55-388D186B41E7}" type="slidenum">
              <a:rPr lang="en-US"/>
              <a:pPr>
                <a:defRPr/>
              </a:pPr>
              <a:t>‹#›</a:t>
            </a:fld>
            <a:endParaRPr lang="en-US"/>
          </a:p>
        </p:txBody>
      </p:sp>
    </p:spTree>
    <p:extLst>
      <p:ext uri="{BB962C8B-B14F-4D97-AF65-F5344CB8AC3E}">
        <p14:creationId xmlns:p14="http://schemas.microsoft.com/office/powerpoint/2010/main" val="246107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033F70-7492-4F85-9545-C94E0DE384F1}" type="datetimeFigureOut">
              <a:rPr lang="en-US"/>
              <a:pPr>
                <a:defRPr/>
              </a:pPr>
              <a:t>8/21/2018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86D63A-E946-4B35-9CA7-16B1C70CDE12}" type="slidenum">
              <a:rPr lang="en-US"/>
              <a:pPr>
                <a:defRPr/>
              </a:pPr>
              <a:t>‹#›</a:t>
            </a:fld>
            <a:endParaRPr lang="en-US"/>
          </a:p>
        </p:txBody>
      </p:sp>
    </p:spTree>
    <p:extLst>
      <p:ext uri="{BB962C8B-B14F-4D97-AF65-F5344CB8AC3E}">
        <p14:creationId xmlns:p14="http://schemas.microsoft.com/office/powerpoint/2010/main" val="331436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4C3F48-2C45-43B1-9190-A9AFEDA05E7A}" type="datetimeFigureOut">
              <a:rPr lang="en-US"/>
              <a:pPr>
                <a:defRPr/>
              </a:pPr>
              <a:t>8/21/2018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AE00CC-1F25-4D4D-B0FF-A2A8B7A0B580}" type="slidenum">
              <a:rPr lang="en-US"/>
              <a:pPr>
                <a:defRPr/>
              </a:pPr>
              <a:t>‹#›</a:t>
            </a:fld>
            <a:endParaRPr lang="en-US"/>
          </a:p>
        </p:txBody>
      </p:sp>
    </p:spTree>
    <p:extLst>
      <p:ext uri="{BB962C8B-B14F-4D97-AF65-F5344CB8AC3E}">
        <p14:creationId xmlns:p14="http://schemas.microsoft.com/office/powerpoint/2010/main" val="411777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781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24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781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981200"/>
            <a:ext cx="3848100" cy="4114800"/>
          </a:xfrm>
        </p:spPr>
        <p:txBody>
          <a:bodyPr rtlCol="0">
            <a:normAutofit/>
          </a:bodyPr>
          <a:lstStyle/>
          <a:p>
            <a:pPr lvl="0"/>
            <a:endParaRPr lang="en-US" noProof="0" smtClean="0"/>
          </a:p>
        </p:txBody>
      </p:sp>
    </p:spTree>
    <p:extLst>
      <p:ext uri="{BB962C8B-B14F-4D97-AF65-F5344CB8AC3E}">
        <p14:creationId xmlns:p14="http://schemas.microsoft.com/office/powerpoint/2010/main" val="368082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D8D45015-94B7-4855-B38D-9D237676327D}" type="datetimeFigureOut">
              <a:rPr lang="en-US"/>
              <a:pPr>
                <a:defRPr/>
              </a:pPr>
              <a:t>8/21/2018</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6B20A68-D450-4D9C-A2AB-954FC732F12F}" type="slidenum">
              <a:rPr lang="en-US"/>
              <a:pPr>
                <a:defRPr/>
              </a:pPr>
              <a:t>‹#›</a:t>
            </a:fld>
            <a:endParaRPr lang="en-US"/>
          </a:p>
        </p:txBody>
      </p:sp>
    </p:spTree>
    <p:extLst>
      <p:ext uri="{BB962C8B-B14F-4D97-AF65-F5344CB8AC3E}">
        <p14:creationId xmlns:p14="http://schemas.microsoft.com/office/powerpoint/2010/main" val="207072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900" smtClean="0">
                <a:solidFill>
                  <a:srgbClr val="000000"/>
                </a:solidFill>
                <a:latin typeface="Tahoma" pitchFamily="34" charset="0"/>
              </a:rPr>
              <a:t>Copyright © 2005 Brooks/Cole, a division of Thomson Learning, Inc.</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pPr lvl="0"/>
            <a:r>
              <a:rPr lang="en-US" noProof="0" smtClean="0"/>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pPr lvl="0"/>
            <a:r>
              <a:rPr lang="en-US" noProof="0" smtClean="0"/>
              <a:t>Click to edit Master subtitle style</a:t>
            </a:r>
          </a:p>
        </p:txBody>
      </p:sp>
      <p:sp>
        <p:nvSpPr>
          <p:cNvPr id="6"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7"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8"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943C1CF8-0956-4C77-9F50-1D87C2132A0B}" type="slidenum">
              <a:rPr lang="en-US"/>
              <a:pPr>
                <a:defRPr/>
              </a:pPr>
              <a:t>‹#›</a:t>
            </a:fld>
            <a:endParaRPr lang="en-US"/>
          </a:p>
        </p:txBody>
      </p:sp>
    </p:spTree>
    <p:extLst>
      <p:ext uri="{BB962C8B-B14F-4D97-AF65-F5344CB8AC3E}">
        <p14:creationId xmlns:p14="http://schemas.microsoft.com/office/powerpoint/2010/main" val="114071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57169CBD-E045-44CF-808A-8BB2B226A7B4}" type="slidenum">
              <a:rPr lang="en-US"/>
              <a:pPr>
                <a:defRPr/>
              </a:pPr>
              <a:t>‹#›</a:t>
            </a:fld>
            <a:endParaRPr lang="en-US"/>
          </a:p>
        </p:txBody>
      </p:sp>
    </p:spTree>
    <p:extLst>
      <p:ext uri="{BB962C8B-B14F-4D97-AF65-F5344CB8AC3E}">
        <p14:creationId xmlns:p14="http://schemas.microsoft.com/office/powerpoint/2010/main" val="651344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BDF00EC9-9FF3-4812-8149-5D35258CAC93}" type="slidenum">
              <a:rPr lang="en-US"/>
              <a:pPr>
                <a:defRPr/>
              </a:pPr>
              <a:t>‹#›</a:t>
            </a:fld>
            <a:endParaRPr lang="en-US"/>
          </a:p>
        </p:txBody>
      </p:sp>
    </p:spTree>
    <p:extLst>
      <p:ext uri="{BB962C8B-B14F-4D97-AF65-F5344CB8AC3E}">
        <p14:creationId xmlns:p14="http://schemas.microsoft.com/office/powerpoint/2010/main" val="689232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1F681E82-B17D-4BF4-B461-E4849382DE39}" type="slidenum">
              <a:rPr lang="en-US"/>
              <a:pPr>
                <a:defRPr/>
              </a:pPr>
              <a:t>‹#›</a:t>
            </a:fld>
            <a:endParaRPr lang="en-US"/>
          </a:p>
        </p:txBody>
      </p:sp>
    </p:spTree>
    <p:extLst>
      <p:ext uri="{BB962C8B-B14F-4D97-AF65-F5344CB8AC3E}">
        <p14:creationId xmlns:p14="http://schemas.microsoft.com/office/powerpoint/2010/main" val="1931917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EB3E171C-B864-421B-A9D5-F9620A3AE3E1}" type="slidenum">
              <a:rPr lang="en-US"/>
              <a:pPr>
                <a:defRPr/>
              </a:pPr>
              <a:t>‹#›</a:t>
            </a:fld>
            <a:endParaRPr lang="en-US"/>
          </a:p>
        </p:txBody>
      </p:sp>
    </p:spTree>
    <p:extLst>
      <p:ext uri="{BB962C8B-B14F-4D97-AF65-F5344CB8AC3E}">
        <p14:creationId xmlns:p14="http://schemas.microsoft.com/office/powerpoint/2010/main" val="278259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4861B9-F504-418B-8917-7D5FFA352E3F}" type="datetimeFigureOut">
              <a:rPr lang="en-US"/>
              <a:pPr>
                <a:defRPr/>
              </a:pPr>
              <a:t>8/21/2018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A93BC6-F5E4-49DB-8A39-9C40FF7BC10F}" type="slidenum">
              <a:rPr lang="en-US"/>
              <a:pPr>
                <a:defRPr/>
              </a:pPr>
              <a:t>‹#›</a:t>
            </a:fld>
            <a:endParaRPr lang="en-US"/>
          </a:p>
        </p:txBody>
      </p:sp>
    </p:spTree>
    <p:extLst>
      <p:ext uri="{BB962C8B-B14F-4D97-AF65-F5344CB8AC3E}">
        <p14:creationId xmlns:p14="http://schemas.microsoft.com/office/powerpoint/2010/main" val="1223119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93BA18C7-9AE4-46E4-AA95-C798332FFD04}" type="slidenum">
              <a:rPr lang="en-US"/>
              <a:pPr>
                <a:defRPr/>
              </a:pPr>
              <a:t>‹#›</a:t>
            </a:fld>
            <a:endParaRPr lang="en-US"/>
          </a:p>
        </p:txBody>
      </p:sp>
    </p:spTree>
    <p:extLst>
      <p:ext uri="{BB962C8B-B14F-4D97-AF65-F5344CB8AC3E}">
        <p14:creationId xmlns:p14="http://schemas.microsoft.com/office/powerpoint/2010/main" val="695141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42B23560-A25D-4F5E-8A1A-6AAFFA5411B6}" type="slidenum">
              <a:rPr lang="en-US"/>
              <a:pPr>
                <a:defRPr/>
              </a:pPr>
              <a:t>‹#›</a:t>
            </a:fld>
            <a:endParaRPr lang="en-US"/>
          </a:p>
        </p:txBody>
      </p:sp>
    </p:spTree>
    <p:extLst>
      <p:ext uri="{BB962C8B-B14F-4D97-AF65-F5344CB8AC3E}">
        <p14:creationId xmlns:p14="http://schemas.microsoft.com/office/powerpoint/2010/main" val="3190438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71294BDB-8365-4A3B-A339-697A18B2F145}" type="slidenum">
              <a:rPr lang="en-US"/>
              <a:pPr>
                <a:defRPr/>
              </a:pPr>
              <a:t>‹#›</a:t>
            </a:fld>
            <a:endParaRPr lang="en-US"/>
          </a:p>
        </p:txBody>
      </p:sp>
    </p:spTree>
    <p:extLst>
      <p:ext uri="{BB962C8B-B14F-4D97-AF65-F5344CB8AC3E}">
        <p14:creationId xmlns:p14="http://schemas.microsoft.com/office/powerpoint/2010/main" val="3635952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48D23539-82D0-44E8-9301-4924C23C7B9C}" type="slidenum">
              <a:rPr lang="en-US"/>
              <a:pPr>
                <a:defRPr/>
              </a:pPr>
              <a:t>‹#›</a:t>
            </a:fld>
            <a:endParaRPr lang="en-US"/>
          </a:p>
        </p:txBody>
      </p:sp>
    </p:spTree>
    <p:extLst>
      <p:ext uri="{BB962C8B-B14F-4D97-AF65-F5344CB8AC3E}">
        <p14:creationId xmlns:p14="http://schemas.microsoft.com/office/powerpoint/2010/main" val="1464574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86FD6A2D-95FD-42EC-BE56-0BB1396F74EF}" type="slidenum">
              <a:rPr lang="en-US"/>
              <a:pPr>
                <a:defRPr/>
              </a:pPr>
              <a:t>‹#›</a:t>
            </a:fld>
            <a:endParaRPr lang="en-US"/>
          </a:p>
        </p:txBody>
      </p:sp>
    </p:spTree>
    <p:extLst>
      <p:ext uri="{BB962C8B-B14F-4D97-AF65-F5344CB8AC3E}">
        <p14:creationId xmlns:p14="http://schemas.microsoft.com/office/powerpoint/2010/main" val="4756317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8658E84C-78EB-40BD-9608-252D3C6FC8E0}" type="slidenum">
              <a:rPr lang="en-US"/>
              <a:pPr>
                <a:defRPr/>
              </a:pPr>
              <a:t>‹#›</a:t>
            </a:fld>
            <a:endParaRPr lang="en-US"/>
          </a:p>
        </p:txBody>
      </p:sp>
    </p:spTree>
    <p:extLst>
      <p:ext uri="{BB962C8B-B14F-4D97-AF65-F5344CB8AC3E}">
        <p14:creationId xmlns:p14="http://schemas.microsoft.com/office/powerpoint/2010/main" val="2931298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8850" y="9144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8850" y="37338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7"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8"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F145081D-5B9B-45D8-ABE8-F804F22767AD}" type="slidenum">
              <a:rPr lang="en-US"/>
              <a:pPr>
                <a:defRPr/>
              </a:pPr>
              <a:t>‹#›</a:t>
            </a:fld>
            <a:endParaRPr lang="en-US"/>
          </a:p>
        </p:txBody>
      </p:sp>
    </p:spTree>
    <p:extLst>
      <p:ext uri="{BB962C8B-B14F-4D97-AF65-F5344CB8AC3E}">
        <p14:creationId xmlns:p14="http://schemas.microsoft.com/office/powerpoint/2010/main" val="28613396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900" smtClean="0">
                <a:solidFill>
                  <a:srgbClr val="000000"/>
                </a:solidFill>
                <a:latin typeface="Tahoma" pitchFamily="34" charset="0"/>
              </a:rPr>
              <a:t>Copyright © 2005 Brooks/Cole, a division of Thomson Learning, Inc.</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pPr lvl="0"/>
            <a:r>
              <a:rPr lang="en-US" noProof="0" smtClean="0"/>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pPr lvl="0"/>
            <a:r>
              <a:rPr lang="en-US" noProof="0" smtClean="0"/>
              <a:t>Click to edit Master subtitle style</a:t>
            </a:r>
          </a:p>
        </p:txBody>
      </p:sp>
      <p:sp>
        <p:nvSpPr>
          <p:cNvPr id="6"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7"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8"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A16B461B-F977-4BC8-B310-B593A7C3B541}" type="slidenum">
              <a:rPr lang="en-US"/>
              <a:pPr>
                <a:defRPr/>
              </a:pPr>
              <a:t>‹#›</a:t>
            </a:fld>
            <a:endParaRPr lang="en-US"/>
          </a:p>
        </p:txBody>
      </p:sp>
    </p:spTree>
    <p:extLst>
      <p:ext uri="{BB962C8B-B14F-4D97-AF65-F5344CB8AC3E}">
        <p14:creationId xmlns:p14="http://schemas.microsoft.com/office/powerpoint/2010/main" val="2588967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4A1F91B2-7F91-4F74-A7BF-8668185CB405}" type="slidenum">
              <a:rPr lang="en-US"/>
              <a:pPr>
                <a:defRPr/>
              </a:pPr>
              <a:t>‹#›</a:t>
            </a:fld>
            <a:endParaRPr lang="en-US"/>
          </a:p>
        </p:txBody>
      </p:sp>
    </p:spTree>
    <p:extLst>
      <p:ext uri="{BB962C8B-B14F-4D97-AF65-F5344CB8AC3E}">
        <p14:creationId xmlns:p14="http://schemas.microsoft.com/office/powerpoint/2010/main" val="658940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4948216D-3A3C-4D84-86F3-7737021B2828}" type="slidenum">
              <a:rPr lang="en-US"/>
              <a:pPr>
                <a:defRPr/>
              </a:pPr>
              <a:t>‹#›</a:t>
            </a:fld>
            <a:endParaRPr lang="en-US"/>
          </a:p>
        </p:txBody>
      </p:sp>
    </p:spTree>
    <p:extLst>
      <p:ext uri="{BB962C8B-B14F-4D97-AF65-F5344CB8AC3E}">
        <p14:creationId xmlns:p14="http://schemas.microsoft.com/office/powerpoint/2010/main" val="366452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1ADD25-2EF5-492B-87BF-904865A29235}" type="datetimeFigureOut">
              <a:rPr lang="en-US"/>
              <a:pPr>
                <a:defRPr/>
              </a:pPr>
              <a:t>8/21/2018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CBB729-C6C6-481E-A57C-AC2793EC2A39}" type="slidenum">
              <a:rPr lang="en-US"/>
              <a:pPr>
                <a:defRPr/>
              </a:pPr>
              <a:t>‹#›</a:t>
            </a:fld>
            <a:endParaRPr lang="en-US"/>
          </a:p>
        </p:txBody>
      </p:sp>
    </p:spTree>
    <p:extLst>
      <p:ext uri="{BB962C8B-B14F-4D97-AF65-F5344CB8AC3E}">
        <p14:creationId xmlns:p14="http://schemas.microsoft.com/office/powerpoint/2010/main" val="3281856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37CB93B5-F526-4269-B16D-ABF9C8746A88}" type="slidenum">
              <a:rPr lang="en-US"/>
              <a:pPr>
                <a:defRPr/>
              </a:pPr>
              <a:t>‹#›</a:t>
            </a:fld>
            <a:endParaRPr lang="en-US"/>
          </a:p>
        </p:txBody>
      </p:sp>
    </p:spTree>
    <p:extLst>
      <p:ext uri="{BB962C8B-B14F-4D97-AF65-F5344CB8AC3E}">
        <p14:creationId xmlns:p14="http://schemas.microsoft.com/office/powerpoint/2010/main" val="37281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0C59E38A-375A-4EB1-A577-5D5F6C28FBE4}" type="slidenum">
              <a:rPr lang="en-US"/>
              <a:pPr>
                <a:defRPr/>
              </a:pPr>
              <a:t>‹#›</a:t>
            </a:fld>
            <a:endParaRPr lang="en-US"/>
          </a:p>
        </p:txBody>
      </p:sp>
    </p:spTree>
    <p:extLst>
      <p:ext uri="{BB962C8B-B14F-4D97-AF65-F5344CB8AC3E}">
        <p14:creationId xmlns:p14="http://schemas.microsoft.com/office/powerpoint/2010/main" val="300819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B214E00D-C8F8-41D6-B004-9728C156730B}" type="slidenum">
              <a:rPr lang="en-US"/>
              <a:pPr>
                <a:defRPr/>
              </a:pPr>
              <a:t>‹#›</a:t>
            </a:fld>
            <a:endParaRPr lang="en-US"/>
          </a:p>
        </p:txBody>
      </p:sp>
    </p:spTree>
    <p:extLst>
      <p:ext uri="{BB962C8B-B14F-4D97-AF65-F5344CB8AC3E}">
        <p14:creationId xmlns:p14="http://schemas.microsoft.com/office/powerpoint/2010/main" val="9903296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E90FD094-233A-4AE9-B3D9-3C74B2F42B3F}" type="slidenum">
              <a:rPr lang="en-US"/>
              <a:pPr>
                <a:defRPr/>
              </a:pPr>
              <a:t>‹#›</a:t>
            </a:fld>
            <a:endParaRPr lang="en-US"/>
          </a:p>
        </p:txBody>
      </p:sp>
    </p:spTree>
    <p:extLst>
      <p:ext uri="{BB962C8B-B14F-4D97-AF65-F5344CB8AC3E}">
        <p14:creationId xmlns:p14="http://schemas.microsoft.com/office/powerpoint/2010/main" val="4208145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8C7B12D4-83F4-4336-A1FC-BA12A6FDDF7A}" type="slidenum">
              <a:rPr lang="en-US"/>
              <a:pPr>
                <a:defRPr/>
              </a:pPr>
              <a:t>‹#›</a:t>
            </a:fld>
            <a:endParaRPr lang="en-US"/>
          </a:p>
        </p:txBody>
      </p:sp>
    </p:spTree>
    <p:extLst>
      <p:ext uri="{BB962C8B-B14F-4D97-AF65-F5344CB8AC3E}">
        <p14:creationId xmlns:p14="http://schemas.microsoft.com/office/powerpoint/2010/main" val="427490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E21464ED-5189-4443-B5A6-3A742F51E50C}" type="slidenum">
              <a:rPr lang="en-US"/>
              <a:pPr>
                <a:defRPr/>
              </a:pPr>
              <a:t>‹#›</a:t>
            </a:fld>
            <a:endParaRPr lang="en-US"/>
          </a:p>
        </p:txBody>
      </p:sp>
    </p:spTree>
    <p:extLst>
      <p:ext uri="{BB962C8B-B14F-4D97-AF65-F5344CB8AC3E}">
        <p14:creationId xmlns:p14="http://schemas.microsoft.com/office/powerpoint/2010/main" val="2547719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895876E2-5552-492A-B66C-86BD5FD6158E}" type="slidenum">
              <a:rPr lang="en-US"/>
              <a:pPr>
                <a:defRPr/>
              </a:pPr>
              <a:t>‹#›</a:t>
            </a:fld>
            <a:endParaRPr lang="en-US"/>
          </a:p>
        </p:txBody>
      </p:sp>
    </p:spTree>
    <p:extLst>
      <p:ext uri="{BB962C8B-B14F-4D97-AF65-F5344CB8AC3E}">
        <p14:creationId xmlns:p14="http://schemas.microsoft.com/office/powerpoint/2010/main" val="2200296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DC679D2F-92A5-447E-9D92-3DC6C17B166C}" type="slidenum">
              <a:rPr lang="en-US"/>
              <a:pPr>
                <a:defRPr/>
              </a:pPr>
              <a:t>‹#›</a:t>
            </a:fld>
            <a:endParaRPr lang="en-US"/>
          </a:p>
        </p:txBody>
      </p:sp>
    </p:spTree>
    <p:extLst>
      <p:ext uri="{BB962C8B-B14F-4D97-AF65-F5344CB8AC3E}">
        <p14:creationId xmlns:p14="http://schemas.microsoft.com/office/powerpoint/2010/main" val="2312437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8850" y="9144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8850" y="37338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eaLnBrk="1" hangingPunct="1">
              <a:defRPr>
                <a:latin typeface="Arial" charset="0"/>
                <a:cs typeface="Arial" charset="0"/>
              </a:defRPr>
            </a:lvl1pPr>
          </a:lstStyle>
          <a:p>
            <a:pPr>
              <a:defRPr/>
            </a:pPr>
            <a:endParaRPr lang="en-US"/>
          </a:p>
        </p:txBody>
      </p:sp>
      <p:sp>
        <p:nvSpPr>
          <p:cNvPr id="7" name="Rectangle 5"/>
          <p:cNvSpPr>
            <a:spLocks noGrp="1" noChangeArrowheads="1"/>
          </p:cNvSpPr>
          <p:nvPr>
            <p:ph type="ftr" sz="quarter" idx="11"/>
          </p:nvPr>
        </p:nvSpPr>
        <p:spPr/>
        <p:txBody>
          <a:bodyPr/>
          <a:lstStyle>
            <a:lvl1pPr eaLnBrk="1" hangingPunct="1">
              <a:defRPr>
                <a:latin typeface="Arial" charset="0"/>
                <a:cs typeface="Arial" charset="0"/>
              </a:defRPr>
            </a:lvl1pPr>
          </a:lstStyle>
          <a:p>
            <a:pPr>
              <a:defRPr/>
            </a:pPr>
            <a:endParaRPr lang="en-US"/>
          </a:p>
        </p:txBody>
      </p:sp>
      <p:sp>
        <p:nvSpPr>
          <p:cNvPr id="8" name="Rectangle 6"/>
          <p:cNvSpPr>
            <a:spLocks noGrp="1" noChangeArrowheads="1"/>
          </p:cNvSpPr>
          <p:nvPr>
            <p:ph type="sldNum" sz="quarter" idx="12"/>
          </p:nvPr>
        </p:nvSpPr>
        <p:spPr/>
        <p:txBody>
          <a:bodyPr/>
          <a:lstStyle>
            <a:lvl1pPr eaLnBrk="1" hangingPunct="1">
              <a:defRPr>
                <a:cs typeface="Arial" charset="0"/>
              </a:defRPr>
            </a:lvl1pPr>
          </a:lstStyle>
          <a:p>
            <a:pPr>
              <a:defRPr/>
            </a:pPr>
            <a:r>
              <a:rPr lang="en-US"/>
              <a:t>9.</a:t>
            </a:r>
            <a:fld id="{A41DA7C7-D359-434E-AA39-0FCD61C56B5A}" type="slidenum">
              <a:rPr lang="en-US"/>
              <a:pPr>
                <a:defRPr/>
              </a:pPr>
              <a:t>‹#›</a:t>
            </a:fld>
            <a:endParaRPr lang="en-US"/>
          </a:p>
        </p:txBody>
      </p:sp>
    </p:spTree>
    <p:extLst>
      <p:ext uri="{BB962C8B-B14F-4D97-AF65-F5344CB8AC3E}">
        <p14:creationId xmlns:p14="http://schemas.microsoft.com/office/powerpoint/2010/main" val="26486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6E16EB6-DE7C-4406-A431-7A83473C2DBD}" type="datetimeFigureOut">
              <a:rPr lang="en-US"/>
              <a:pPr>
                <a:defRPr/>
              </a:pPr>
              <a:t>8/21/2018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35DD2E-C052-4857-9852-890325E9ED65}" type="slidenum">
              <a:rPr lang="en-US"/>
              <a:pPr>
                <a:defRPr/>
              </a:pPr>
              <a:t>‹#›</a:t>
            </a:fld>
            <a:endParaRPr lang="en-US"/>
          </a:p>
        </p:txBody>
      </p:sp>
    </p:spTree>
    <p:extLst>
      <p:ext uri="{BB962C8B-B14F-4D97-AF65-F5344CB8AC3E}">
        <p14:creationId xmlns:p14="http://schemas.microsoft.com/office/powerpoint/2010/main" val="127525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C0F92BF-FB11-4A45-9789-D26AC989A203}" type="datetimeFigureOut">
              <a:rPr lang="en-US"/>
              <a:pPr>
                <a:defRPr/>
              </a:pPr>
              <a:t>8/21/2018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81DA343-C28C-406A-AB5D-7E8434BFAACA}" type="slidenum">
              <a:rPr lang="en-US"/>
              <a:pPr>
                <a:defRPr/>
              </a:pPr>
              <a:t>‹#›</a:t>
            </a:fld>
            <a:endParaRPr lang="en-US"/>
          </a:p>
        </p:txBody>
      </p:sp>
    </p:spTree>
    <p:extLst>
      <p:ext uri="{BB962C8B-B14F-4D97-AF65-F5344CB8AC3E}">
        <p14:creationId xmlns:p14="http://schemas.microsoft.com/office/powerpoint/2010/main" val="371037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AE286C-B619-451E-95C0-8C10E50CBCE1}" type="datetimeFigureOut">
              <a:rPr lang="en-US"/>
              <a:pPr>
                <a:defRPr/>
              </a:pPr>
              <a:t>8/21/2018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6728FC9-D9BC-4BFF-82F0-8456F7F748FA}" type="slidenum">
              <a:rPr lang="en-US"/>
              <a:pPr>
                <a:defRPr/>
              </a:pPr>
              <a:t>‹#›</a:t>
            </a:fld>
            <a:endParaRPr lang="en-US"/>
          </a:p>
        </p:txBody>
      </p:sp>
    </p:spTree>
    <p:extLst>
      <p:ext uri="{BB962C8B-B14F-4D97-AF65-F5344CB8AC3E}">
        <p14:creationId xmlns:p14="http://schemas.microsoft.com/office/powerpoint/2010/main" val="365115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C28A5D-4D0D-455A-8235-D356F91577E2}" type="datetimeFigureOut">
              <a:rPr lang="en-US"/>
              <a:pPr>
                <a:defRPr/>
              </a:pPr>
              <a:t>8/21/2018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8D5E8A-3A4F-4664-B151-DD6933EF1FAC}" type="slidenum">
              <a:rPr lang="en-US"/>
              <a:pPr>
                <a:defRPr/>
              </a:pPr>
              <a:t>‹#›</a:t>
            </a:fld>
            <a:endParaRPr lang="en-US"/>
          </a:p>
        </p:txBody>
      </p:sp>
    </p:spTree>
    <p:extLst>
      <p:ext uri="{BB962C8B-B14F-4D97-AF65-F5344CB8AC3E}">
        <p14:creationId xmlns:p14="http://schemas.microsoft.com/office/powerpoint/2010/main" val="31095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8A927B0-8E62-49AE-9D38-73CCD0D12509}" type="datetimeFigureOut">
              <a:rPr lang="en-US"/>
              <a:pPr>
                <a:defRPr/>
              </a:pPr>
              <a:t>8/21/2018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37CF2D-AE6C-485D-9415-DA8ACCFAFBF1}" type="slidenum">
              <a:rPr lang="en-US"/>
              <a:pPr>
                <a:defRPr/>
              </a:pPr>
              <a:t>‹#›</a:t>
            </a:fld>
            <a:endParaRPr lang="en-US"/>
          </a:p>
        </p:txBody>
      </p:sp>
    </p:spTree>
    <p:extLst>
      <p:ext uri="{BB962C8B-B14F-4D97-AF65-F5344CB8AC3E}">
        <p14:creationId xmlns:p14="http://schemas.microsoft.com/office/powerpoint/2010/main" val="277636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C2B7CE0-FA37-4130-B1B9-AF284303BE4A}" type="datetimeFigureOut">
              <a:rPr lang="en-US"/>
              <a:pPr>
                <a:defRPr/>
              </a:pPr>
              <a:t>8/21/2018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47436C-BFE1-43BC-BED9-7C30FF17AE71}" type="slidenum">
              <a:rPr lang="en-US"/>
              <a:pPr>
                <a:defRPr/>
              </a:pPr>
              <a:t>‹#›</a:t>
            </a:fld>
            <a:endParaRPr lang="en-US"/>
          </a:p>
        </p:txBody>
      </p:sp>
    </p:spTree>
    <p:extLst>
      <p:ext uri="{BB962C8B-B14F-4D97-AF65-F5344CB8AC3E}">
        <p14:creationId xmlns:p14="http://schemas.microsoft.com/office/powerpoint/2010/main" val="242076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903889F-7F86-4AC3-A479-1A1B9E2EF47A}" type="datetimeFigureOut">
              <a:rPr lang="en-US"/>
              <a:pPr>
                <a:defRPr/>
              </a:pPr>
              <a:t>8/21/2018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2CB60DA-DF0B-4A4E-B3C4-1FEECC174F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 id="2147484333" r:id="rId12"/>
    <p:sldLayoutId id="2147484334" r:id="rId13"/>
    <p:sldLayoutId id="2147484332"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8600" y="152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241300" y="914400"/>
            <a:ext cx="89027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mj-lt"/>
                <a:cs typeface="+mn-cs"/>
              </a:defRPr>
            </a:lvl1pPr>
          </a:lstStyle>
          <a:p>
            <a:pPr>
              <a:defRPr/>
            </a:pPr>
            <a:r>
              <a:rPr lang="en-US"/>
              <a:t>9.</a:t>
            </a:r>
            <a:fld id="{2BFA1B63-A6AC-411C-9D21-9AAC395B12B4}" type="slidenum">
              <a:rPr lang="en-US"/>
              <a:pPr>
                <a:defRPr/>
              </a:pPr>
              <a:t>‹#›</a:t>
            </a:fld>
            <a:endParaRPr lang="en-US"/>
          </a:p>
        </p:txBody>
      </p:sp>
      <p:sp>
        <p:nvSpPr>
          <p:cNvPr id="2055"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900" smtClean="0">
                <a:solidFill>
                  <a:srgbClr val="000000"/>
                </a:solidFill>
                <a:latin typeface="Tahoma" pitchFamily="34" charset="0"/>
              </a:rPr>
              <a:t>Copyright © 2005 Brooks/Cole, a division of Thomson Learning, Inc.</a:t>
            </a:r>
          </a:p>
        </p:txBody>
      </p:sp>
      <p:sp>
        <p:nvSpPr>
          <p:cNvPr id="2056"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450850" indent="6350" algn="l" rtl="0" eaLnBrk="0" fontAlgn="base" hangingPunct="0">
        <a:spcBef>
          <a:spcPct val="20000"/>
        </a:spcBef>
        <a:spcAft>
          <a:spcPct val="0"/>
        </a:spcAft>
        <a:defRPr sz="2400">
          <a:solidFill>
            <a:schemeClr val="tx1"/>
          </a:solidFill>
          <a:latin typeface="+mn-lt"/>
        </a:defRPr>
      </a:lvl2pPr>
      <a:lvl3pPr marL="914400" algn="l" rtl="0" eaLnBrk="0" fontAlgn="base" hangingPunct="0">
        <a:spcBef>
          <a:spcPct val="20000"/>
        </a:spcBef>
        <a:spcAft>
          <a:spcPct val="0"/>
        </a:spcAft>
        <a:defRPr sz="20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152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241300" y="914400"/>
            <a:ext cx="89027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mj-lt"/>
                <a:cs typeface="+mn-cs"/>
              </a:defRPr>
            </a:lvl1pPr>
          </a:lstStyle>
          <a:p>
            <a:pPr>
              <a:defRPr/>
            </a:pPr>
            <a:r>
              <a:rPr lang="en-US"/>
              <a:t>9.</a:t>
            </a:r>
            <a:fld id="{FB8D2831-35D6-4D78-B93C-2289A0C10C57}" type="slidenum">
              <a:rPr lang="en-US"/>
              <a:pPr>
                <a:defRPr/>
              </a:pPr>
              <a:t>‹#›</a:t>
            </a:fld>
            <a:endParaRPr lang="en-US"/>
          </a:p>
        </p:txBody>
      </p:sp>
      <p:sp>
        <p:nvSpPr>
          <p:cNvPr id="3079"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900" smtClean="0">
                <a:solidFill>
                  <a:srgbClr val="000000"/>
                </a:solidFill>
                <a:latin typeface="Tahoma" pitchFamily="34" charset="0"/>
              </a:rPr>
              <a:t>Copyright © 2005 Brooks/Cole, a division of Thomson Learning, Inc.</a:t>
            </a:r>
          </a:p>
        </p:txBody>
      </p:sp>
      <p:sp>
        <p:nvSpPr>
          <p:cNvPr id="3080"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450850" indent="6350" algn="l" rtl="0" eaLnBrk="0" fontAlgn="base" hangingPunct="0">
        <a:spcBef>
          <a:spcPct val="20000"/>
        </a:spcBef>
        <a:spcAft>
          <a:spcPct val="0"/>
        </a:spcAft>
        <a:defRPr sz="2400">
          <a:solidFill>
            <a:schemeClr val="tx1"/>
          </a:solidFill>
          <a:latin typeface="+mn-lt"/>
        </a:defRPr>
      </a:lvl2pPr>
      <a:lvl3pPr marL="914400" algn="l" rtl="0" eaLnBrk="0" fontAlgn="base" hangingPunct="0">
        <a:spcBef>
          <a:spcPct val="20000"/>
        </a:spcBef>
        <a:spcAft>
          <a:spcPct val="0"/>
        </a:spcAft>
        <a:defRPr sz="20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wmf"/><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17.bin"/><Relationship Id="rId4" Type="http://schemas.openxmlformats.org/officeDocument/2006/relationships/image" Target="../media/image29.png"/><Relationship Id="rId9"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hyperlink" Target="mailto:jcholter@ncsu.edu"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image" Target="../media/image34.w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11" Type="http://schemas.openxmlformats.org/officeDocument/2006/relationships/image" Target="../media/image36.wmf"/><Relationship Id="rId5" Type="http://schemas.openxmlformats.org/officeDocument/2006/relationships/oleObject" Target="../embeddings/oleObject28.bin"/><Relationship Id="rId15" Type="http://schemas.openxmlformats.org/officeDocument/2006/relationships/oleObject" Target="../embeddings/oleObject34.bin"/><Relationship Id="rId10" Type="http://schemas.openxmlformats.org/officeDocument/2006/relationships/oleObject" Target="../embeddings/oleObject31.bin"/><Relationship Id="rId4" Type="http://schemas.openxmlformats.org/officeDocument/2006/relationships/image" Target="../media/image32.wmf"/><Relationship Id="rId9" Type="http://schemas.openxmlformats.org/officeDocument/2006/relationships/image" Target="../media/image35.wmf"/><Relationship Id="rId14"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w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32.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4.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image" Target="../media/image32.wmf"/><Relationship Id="rId12"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49.wmf"/><Relationship Id="rId5" Type="http://schemas.openxmlformats.org/officeDocument/2006/relationships/image" Target="../media/image52.jpeg"/><Relationship Id="rId15" Type="http://schemas.openxmlformats.org/officeDocument/2006/relationships/image" Target="../media/image51.wmf"/><Relationship Id="rId10" Type="http://schemas.openxmlformats.org/officeDocument/2006/relationships/oleObject" Target="../embeddings/oleObject48.bin"/><Relationship Id="rId4" Type="http://schemas.openxmlformats.org/officeDocument/2006/relationships/image" Target="../media/image47.wmf"/><Relationship Id="rId9" Type="http://schemas.openxmlformats.org/officeDocument/2006/relationships/image" Target="../media/image48.wmf"/><Relationship Id="rId14"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4.wmf"/><Relationship Id="rId5" Type="http://schemas.openxmlformats.org/officeDocument/2006/relationships/oleObject" Target="../embeddings/oleObject52.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image" Target="../media/image58.wmf"/><Relationship Id="rId12"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6.bin"/><Relationship Id="rId11" Type="http://schemas.openxmlformats.org/officeDocument/2006/relationships/image" Target="../media/image60.wmf"/><Relationship Id="rId5" Type="http://schemas.openxmlformats.org/officeDocument/2006/relationships/image" Target="../media/image52.jpeg"/><Relationship Id="rId10" Type="http://schemas.openxmlformats.org/officeDocument/2006/relationships/oleObject" Target="../embeddings/oleObject58.bin"/><Relationship Id="rId4" Type="http://schemas.openxmlformats.org/officeDocument/2006/relationships/image" Target="../media/image57.wmf"/><Relationship Id="rId9" Type="http://schemas.openxmlformats.org/officeDocument/2006/relationships/image" Target="../media/image5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emf"/><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8.xml"/><Relationship Id="rId6" Type="http://schemas.openxmlformats.org/officeDocument/2006/relationships/image" Target="../media/image68.emf"/><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r>
              <a:rPr lang="en-US" altLang="en-US" dirty="0" smtClean="0">
                <a:solidFill>
                  <a:srgbClr val="C00000"/>
                </a:solidFill>
              </a:rPr>
              <a:t>Experimental Statistics for Engineers - II</a:t>
            </a:r>
          </a:p>
        </p:txBody>
      </p:sp>
      <p:sp>
        <p:nvSpPr>
          <p:cNvPr id="18435" name="Subtitle 2"/>
          <p:cNvSpPr>
            <a:spLocks noGrp="1"/>
          </p:cNvSpPr>
          <p:nvPr>
            <p:ph type="subTitle" idx="1"/>
          </p:nvPr>
        </p:nvSpPr>
        <p:spPr/>
        <p:txBody>
          <a:bodyPr/>
          <a:lstStyle/>
          <a:p>
            <a:r>
              <a:rPr lang="en-US" altLang="en-US" dirty="0" smtClean="0">
                <a:solidFill>
                  <a:srgbClr val="0000CC"/>
                </a:solidFill>
              </a:rPr>
              <a:t>ST516</a:t>
            </a:r>
          </a:p>
          <a:p>
            <a:r>
              <a:rPr lang="en-US" altLang="en-US" dirty="0" smtClean="0">
                <a:solidFill>
                  <a:srgbClr val="0000CC"/>
                </a:solidFill>
              </a:rPr>
              <a:t>Lecturer 1</a:t>
            </a:r>
          </a:p>
        </p:txBody>
      </p:sp>
    </p:spTree>
    <p:extLst>
      <p:ext uri="{BB962C8B-B14F-4D97-AF65-F5344CB8AC3E}">
        <p14:creationId xmlns:p14="http://schemas.microsoft.com/office/powerpoint/2010/main" val="249865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91829"/>
            <a:ext cx="6629400" cy="63472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9749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pPr eaLnBrk="1" fontAlgn="auto" hangingPunct="1">
              <a:spcBef>
                <a:spcPct val="50000"/>
              </a:spcBef>
              <a:spcAft>
                <a:spcPts val="0"/>
              </a:spcAft>
              <a:defRPr/>
            </a:pPr>
            <a:r>
              <a:rPr lang="en-US" sz="3600" dirty="0" smtClean="0"/>
              <a:t/>
            </a:r>
            <a:br>
              <a:rPr lang="en-US" sz="3600" dirty="0" smtClean="0"/>
            </a:br>
            <a:r>
              <a:rPr lang="en-US" sz="4900" dirty="0" smtClean="0">
                <a:solidFill>
                  <a:srgbClr val="C00000"/>
                </a:solidFill>
              </a:rPr>
              <a:t>Statistics and their        Distributions</a:t>
            </a:r>
            <a:r>
              <a:rPr lang="en-US" b="1" dirty="0" smtClean="0"/>
              <a:t/>
            </a:r>
            <a:br>
              <a:rPr lang="en-US" b="1" dirty="0" smtClean="0"/>
            </a:br>
            <a:endParaRPr lang="en-US" dirty="0" smtClean="0"/>
          </a:p>
        </p:txBody>
      </p:sp>
    </p:spTree>
    <p:extLst>
      <p:ext uri="{BB962C8B-B14F-4D97-AF65-F5344CB8AC3E}">
        <p14:creationId xmlns:p14="http://schemas.microsoft.com/office/powerpoint/2010/main" val="276727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3429000" y="609600"/>
            <a:ext cx="1981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4000" dirty="0">
                <a:solidFill>
                  <a:srgbClr val="C00000"/>
                </a:solidFill>
              </a:rPr>
              <a:t>Statistic</a:t>
            </a:r>
          </a:p>
        </p:txBody>
      </p:sp>
      <p:sp>
        <p:nvSpPr>
          <p:cNvPr id="31747" name="Text Box 5"/>
          <p:cNvSpPr txBox="1">
            <a:spLocks noChangeArrowheads="1"/>
          </p:cNvSpPr>
          <p:nvPr/>
        </p:nvSpPr>
        <p:spPr bwMode="auto">
          <a:xfrm>
            <a:off x="533400" y="17526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t>A </a:t>
            </a:r>
            <a:r>
              <a:rPr lang="en-US" altLang="en-US" i="1" dirty="0">
                <a:solidFill>
                  <a:srgbClr val="C00000"/>
                </a:solidFill>
              </a:rPr>
              <a:t>statistic</a:t>
            </a:r>
            <a:r>
              <a:rPr lang="en-US" altLang="en-US" dirty="0"/>
              <a:t> is any quantity whose value can be calculated from sample data.  </a:t>
            </a:r>
          </a:p>
          <a:p>
            <a:pPr eaLnBrk="1" hangingPunct="1">
              <a:spcBef>
                <a:spcPct val="50000"/>
              </a:spcBef>
              <a:buFontTx/>
              <a:buNone/>
            </a:pPr>
            <a:r>
              <a:rPr lang="en-US" altLang="en-US" dirty="0"/>
              <a:t>Prior to obtaining data, there is uncertainty as to what value of any particular statistic will result.  </a:t>
            </a:r>
          </a:p>
          <a:p>
            <a:pPr eaLnBrk="1" hangingPunct="1">
              <a:spcBef>
                <a:spcPct val="50000"/>
              </a:spcBef>
              <a:buFontTx/>
              <a:buNone/>
            </a:pPr>
            <a:r>
              <a:rPr lang="en-US" altLang="en-US" dirty="0"/>
              <a:t>Hence </a:t>
            </a:r>
            <a:r>
              <a:rPr lang="en-US" altLang="en-US" dirty="0">
                <a:solidFill>
                  <a:srgbClr val="C00000"/>
                </a:solidFill>
              </a:rPr>
              <a:t>statistic</a:t>
            </a:r>
            <a:r>
              <a:rPr lang="en-US" altLang="en-US" dirty="0"/>
              <a:t> is a random variable denoted by an uppercase letter; a lowercase letter is used to represent the calculated or observed value of the statistic.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04800"/>
            <a:ext cx="7772400" cy="1143000"/>
          </a:xfrm>
          <a:noFill/>
        </p:spPr>
        <p:txBody>
          <a:bodyPr/>
          <a:lstStyle/>
          <a:p>
            <a:pPr eaLnBrk="1" hangingPunct="1">
              <a:lnSpc>
                <a:spcPct val="95000"/>
              </a:lnSpc>
            </a:pPr>
            <a:r>
              <a:rPr lang="en-US" altLang="en-US" sz="4800" dirty="0" smtClean="0">
                <a:solidFill>
                  <a:srgbClr val="C00000"/>
                </a:solidFill>
              </a:rPr>
              <a:t>Sampling Distributions</a:t>
            </a:r>
          </a:p>
        </p:txBody>
      </p:sp>
      <p:sp>
        <p:nvSpPr>
          <p:cNvPr id="32771" name="Rectangle 3"/>
          <p:cNvSpPr>
            <a:spLocks noChangeArrowheads="1"/>
          </p:cNvSpPr>
          <p:nvPr/>
        </p:nvSpPr>
        <p:spPr bwMode="auto">
          <a:xfrm>
            <a:off x="4527550" y="3868738"/>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2772" name="Rectangle 4"/>
          <p:cNvSpPr>
            <a:spLocks noGrp="1" noChangeArrowheads="1"/>
          </p:cNvSpPr>
          <p:nvPr>
            <p:ph type="body" sz="half" idx="1"/>
          </p:nvPr>
        </p:nvSpPr>
        <p:spPr>
          <a:xfrm>
            <a:off x="228600" y="1600200"/>
            <a:ext cx="8915400" cy="4648200"/>
          </a:xfrm>
          <a:noFill/>
        </p:spPr>
        <p:txBody>
          <a:bodyPr/>
          <a:lstStyle/>
          <a:p>
            <a:pPr marL="0" indent="0" eaLnBrk="1" hangingPunct="1">
              <a:lnSpc>
                <a:spcPct val="90000"/>
              </a:lnSpc>
              <a:buFontTx/>
              <a:buChar char="•"/>
            </a:pPr>
            <a:r>
              <a:rPr lang="en-US" altLang="en-US" b="1" dirty="0" smtClean="0">
                <a:solidFill>
                  <a:srgbClr val="C00000"/>
                </a:solidFill>
              </a:rPr>
              <a:t>   </a:t>
            </a:r>
            <a:r>
              <a:rPr lang="en-US" altLang="en-US" dirty="0" smtClean="0">
                <a:solidFill>
                  <a:srgbClr val="C00000"/>
                </a:solidFill>
              </a:rPr>
              <a:t>Theoretical</a:t>
            </a:r>
            <a:r>
              <a:rPr lang="en-US" altLang="en-US" b="1" dirty="0" smtClean="0"/>
              <a:t> </a:t>
            </a:r>
            <a:r>
              <a:rPr lang="en-US" altLang="en-US" dirty="0" smtClean="0"/>
              <a:t>Probability Distribution</a:t>
            </a:r>
          </a:p>
          <a:p>
            <a:pPr marL="0" indent="0" eaLnBrk="1" hangingPunct="1">
              <a:lnSpc>
                <a:spcPct val="90000"/>
              </a:lnSpc>
              <a:buFontTx/>
              <a:buChar char="•"/>
            </a:pPr>
            <a:r>
              <a:rPr lang="en-US" altLang="en-US" dirty="0" smtClean="0"/>
              <a:t>   Random Variable is </a:t>
            </a:r>
            <a:r>
              <a:rPr lang="en-US" altLang="en-US" dirty="0" smtClean="0">
                <a:solidFill>
                  <a:srgbClr val="C00000"/>
                </a:solidFill>
              </a:rPr>
              <a:t>Sample Statistic</a:t>
            </a:r>
            <a:r>
              <a:rPr lang="en-US" altLang="en-US" dirty="0" smtClean="0"/>
              <a:t>:</a:t>
            </a:r>
          </a:p>
          <a:p>
            <a:pPr marL="742950" lvl="2" eaLnBrk="1" hangingPunct="1">
              <a:lnSpc>
                <a:spcPct val="90000"/>
              </a:lnSpc>
              <a:buFont typeface="Wingdings" pitchFamily="2" charset="2"/>
              <a:buNone/>
            </a:pPr>
            <a:r>
              <a:rPr lang="en-US" altLang="en-US" b="1" dirty="0" smtClean="0"/>
              <a:t>	</a:t>
            </a:r>
          </a:p>
          <a:p>
            <a:pPr marL="742950" lvl="2" eaLnBrk="1" hangingPunct="1">
              <a:lnSpc>
                <a:spcPct val="90000"/>
              </a:lnSpc>
              <a:buFont typeface="Wingdings" pitchFamily="2" charset="2"/>
              <a:buNone/>
            </a:pPr>
            <a:r>
              <a:rPr lang="en-US" altLang="en-US" b="1" dirty="0" smtClean="0">
                <a:solidFill>
                  <a:srgbClr val="1903BD"/>
                </a:solidFill>
              </a:rPr>
              <a:t>(Sample Mean,   Sample Proportion, Sample variance….)</a:t>
            </a:r>
          </a:p>
          <a:p>
            <a:pPr marL="742950" lvl="2" eaLnBrk="1" hangingPunct="1">
              <a:lnSpc>
                <a:spcPct val="90000"/>
              </a:lnSpc>
              <a:buFont typeface="Wingdings" pitchFamily="2" charset="2"/>
              <a:buNone/>
            </a:pPr>
            <a:r>
              <a:rPr lang="en-US" altLang="en-US" b="1" dirty="0" smtClean="0"/>
              <a:t>	</a:t>
            </a:r>
          </a:p>
          <a:p>
            <a:pPr marL="0" indent="0" eaLnBrk="1" hangingPunct="1">
              <a:lnSpc>
                <a:spcPct val="90000"/>
              </a:lnSpc>
              <a:buFontTx/>
              <a:buChar char="•"/>
            </a:pPr>
            <a:r>
              <a:rPr lang="en-US" altLang="en-US" b="1" dirty="0" smtClean="0"/>
              <a:t>  </a:t>
            </a:r>
            <a:r>
              <a:rPr lang="en-US" altLang="en-US" dirty="0" smtClean="0"/>
              <a:t>Results from taking</a:t>
            </a:r>
            <a:r>
              <a:rPr lang="en-US" altLang="en-US" b="1" dirty="0" smtClean="0"/>
              <a:t> All </a:t>
            </a:r>
            <a:r>
              <a:rPr lang="en-US" altLang="en-US" dirty="0" smtClean="0"/>
              <a:t>Possible Samples of 		the </a:t>
            </a:r>
            <a:r>
              <a:rPr lang="en-US" altLang="en-US" dirty="0" smtClean="0">
                <a:solidFill>
                  <a:srgbClr val="C00000"/>
                </a:solidFill>
              </a:rPr>
              <a:t>Same Size </a:t>
            </a:r>
          </a:p>
          <a:p>
            <a:pPr marL="0" indent="0" eaLnBrk="1" hangingPunct="1">
              <a:lnSpc>
                <a:spcPct val="90000"/>
              </a:lnSpc>
              <a:buFont typeface="Arial" charset="0"/>
              <a:buNone/>
            </a:pPr>
            <a:endParaRPr lang="en-US" altLang="en-US" b="1" dirty="0" smtClean="0">
              <a:solidFill>
                <a:srgbClr val="C00000"/>
              </a:solidFill>
            </a:endParaRPr>
          </a:p>
          <a:p>
            <a:pPr marL="0" indent="0" eaLnBrk="1" hangingPunct="1">
              <a:lnSpc>
                <a:spcPct val="90000"/>
              </a:lnSpc>
              <a:buFontTx/>
              <a:buChar char="•"/>
            </a:pPr>
            <a:r>
              <a:rPr lang="en-US" altLang="en-US" dirty="0" smtClean="0"/>
              <a:t>  What are all the POSSIBLE sample outcomes and how likely are they?</a:t>
            </a:r>
            <a:endParaRPr lang="en-US" altLang="en-US" b="1" dirty="0" smtClean="0"/>
          </a:p>
          <a:p>
            <a:pPr marL="0" indent="0" eaLnBrk="1" hangingPunct="1">
              <a:lnSpc>
                <a:spcPct val="90000"/>
              </a:lnSpc>
              <a:buFontTx/>
              <a:buChar char="•"/>
            </a:pPr>
            <a:endParaRPr lang="en-US" altLang="en-US" sz="2400" b="1" dirty="0" smtClean="0">
              <a:solidFill>
                <a:srgbClr val="CCECFF"/>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a:hlinkClick r:id="" action="ppaction://ole?verb=0"/>
          </p:cNvPr>
          <p:cNvGraphicFramePr>
            <a:graphicFrameLocks/>
          </p:cNvGraphicFramePr>
          <p:nvPr/>
        </p:nvGraphicFramePr>
        <p:xfrm>
          <a:off x="7427913" y="2133600"/>
          <a:ext cx="1671637" cy="4273550"/>
        </p:xfrm>
        <a:graphic>
          <a:graphicData uri="http://schemas.openxmlformats.org/presentationml/2006/ole">
            <mc:AlternateContent xmlns:mc="http://schemas.openxmlformats.org/markup-compatibility/2006">
              <mc:Choice xmlns:v="urn:schemas-microsoft-com:vml" Requires="v">
                <p:oleObj spid="_x0000_s33845" name="Clip" r:id="rId4" imgW="1671638" imgH="4273550" progId="MS_ClipArt_Gallery.2">
                  <p:embed/>
                </p:oleObj>
              </mc:Choice>
              <mc:Fallback>
                <p:oleObj name="Clip" r:id="rId4" imgW="1671638" imgH="4273550"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913" y="2133600"/>
                        <a:ext cx="1671637"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a:hlinkClick r:id="" action="ppaction://ole?verb=0"/>
          </p:cNvPr>
          <p:cNvGraphicFramePr>
            <a:graphicFrameLocks/>
          </p:cNvGraphicFramePr>
          <p:nvPr/>
        </p:nvGraphicFramePr>
        <p:xfrm>
          <a:off x="5930900" y="2413000"/>
          <a:ext cx="1760538" cy="3937000"/>
        </p:xfrm>
        <a:graphic>
          <a:graphicData uri="http://schemas.openxmlformats.org/presentationml/2006/ole">
            <mc:AlternateContent xmlns:mc="http://schemas.openxmlformats.org/markup-compatibility/2006">
              <mc:Choice xmlns:v="urn:schemas-microsoft-com:vml" Requires="v">
                <p:oleObj spid="_x0000_s33846" name="Clip" r:id="rId6" imgW="1760538" imgH="3937000" progId="MS_ClipArt_Gallery.2">
                  <p:embed/>
                </p:oleObj>
              </mc:Choice>
              <mc:Fallback>
                <p:oleObj name="Clip" r:id="rId6" imgW="1760538" imgH="3937000"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2413000"/>
                        <a:ext cx="1760538"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a:hlinkClick r:id="" action="ppaction://ole?verb=0"/>
          </p:cNvPr>
          <p:cNvGraphicFramePr>
            <a:graphicFrameLocks/>
          </p:cNvGraphicFramePr>
          <p:nvPr/>
        </p:nvGraphicFramePr>
        <p:xfrm>
          <a:off x="5221288" y="2325688"/>
          <a:ext cx="2981325" cy="4141787"/>
        </p:xfrm>
        <a:graphic>
          <a:graphicData uri="http://schemas.openxmlformats.org/presentationml/2006/ole">
            <mc:AlternateContent xmlns:mc="http://schemas.openxmlformats.org/markup-compatibility/2006">
              <mc:Choice xmlns:v="urn:schemas-microsoft-com:vml" Requires="v">
                <p:oleObj spid="_x0000_s33847" name="Clip" r:id="rId8" imgW="2981325" imgH="4141788" progId="MS_ClipArt_Gallery.2">
                  <p:embed/>
                </p:oleObj>
              </mc:Choice>
              <mc:Fallback>
                <p:oleObj name="Clip" r:id="rId8" imgW="2981325" imgH="4141788" progId="MS_ClipArt_Gallery.2">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1288" y="2325688"/>
                        <a:ext cx="2981325"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Rectangle 5"/>
          <p:cNvSpPr>
            <a:spLocks noGrp="1" noChangeArrowheads="1"/>
          </p:cNvSpPr>
          <p:nvPr>
            <p:ph type="body" sz="half" idx="1"/>
          </p:nvPr>
        </p:nvSpPr>
        <p:spPr>
          <a:xfrm>
            <a:off x="609600" y="2897188"/>
            <a:ext cx="4438650" cy="2706687"/>
          </a:xfrm>
          <a:noFill/>
        </p:spPr>
        <p:txBody>
          <a:bodyPr/>
          <a:lstStyle/>
          <a:p>
            <a:pPr eaLnBrk="1" hangingPunct="1"/>
            <a:r>
              <a:rPr lang="en-US" altLang="en-US" sz="2800" dirty="0" smtClean="0"/>
              <a:t>Random variable, </a:t>
            </a:r>
            <a:r>
              <a:rPr lang="en-US" altLang="en-US" sz="2800" i="1" dirty="0" smtClean="0"/>
              <a:t>X</a:t>
            </a:r>
            <a:r>
              <a:rPr lang="en-US" altLang="en-US" sz="2800" dirty="0" smtClean="0"/>
              <a:t>, </a:t>
            </a:r>
            <a:br>
              <a:rPr lang="en-US" altLang="en-US" sz="2800" dirty="0" smtClean="0"/>
            </a:br>
            <a:r>
              <a:rPr lang="en-US" altLang="en-US" sz="2800" dirty="0" smtClean="0"/>
              <a:t>is Age of individuals</a:t>
            </a:r>
          </a:p>
          <a:p>
            <a:pPr eaLnBrk="1" hangingPunct="1"/>
            <a:r>
              <a:rPr lang="en-US" altLang="en-US" sz="2800" dirty="0" smtClean="0"/>
              <a:t>Values of </a:t>
            </a:r>
            <a:r>
              <a:rPr lang="en-US" altLang="en-US" sz="2800" i="1" dirty="0" smtClean="0"/>
              <a:t>X</a:t>
            </a:r>
            <a:r>
              <a:rPr lang="en-US" altLang="en-US" sz="2800" dirty="0" smtClean="0"/>
              <a:t>: 18, 20, 22, 24</a:t>
            </a:r>
          </a:p>
          <a:p>
            <a:pPr eaLnBrk="1" hangingPunct="1">
              <a:buFont typeface="Arial" charset="0"/>
              <a:buNone/>
            </a:pPr>
            <a:r>
              <a:rPr lang="en-US" altLang="en-US" sz="2400" dirty="0" smtClean="0"/>
              <a:t>	measured in years</a:t>
            </a:r>
          </a:p>
          <a:p>
            <a:pPr eaLnBrk="1" hangingPunct="1"/>
            <a:r>
              <a:rPr lang="en-US" altLang="en-US" sz="2400" dirty="0" smtClean="0"/>
              <a:t>EVERYONE is one of these 4 ages in this population</a:t>
            </a:r>
          </a:p>
        </p:txBody>
      </p:sp>
      <p:sp>
        <p:nvSpPr>
          <p:cNvPr id="33798" name="Rectangle 6"/>
          <p:cNvSpPr>
            <a:spLocks noChangeArrowheads="1"/>
          </p:cNvSpPr>
          <p:nvPr/>
        </p:nvSpPr>
        <p:spPr bwMode="auto">
          <a:xfrm>
            <a:off x="381000" y="1371600"/>
            <a:ext cx="335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3799" name="Rectangle 7"/>
          <p:cNvSpPr>
            <a:spLocks noChangeArrowheads="1"/>
          </p:cNvSpPr>
          <p:nvPr/>
        </p:nvSpPr>
        <p:spPr bwMode="auto">
          <a:xfrm>
            <a:off x="5813425" y="6140450"/>
            <a:ext cx="16430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000">
                <a:solidFill>
                  <a:srgbClr val="CECECE"/>
                </a:solidFill>
                <a:latin typeface="Arial" charset="0"/>
              </a:rPr>
              <a:t>© 1984-1994 T/Maker Co.</a:t>
            </a:r>
          </a:p>
        </p:txBody>
      </p:sp>
      <p:sp>
        <p:nvSpPr>
          <p:cNvPr id="33800" name="Rectangle 8"/>
          <p:cNvSpPr>
            <a:spLocks noChangeArrowheads="1"/>
          </p:cNvSpPr>
          <p:nvPr/>
        </p:nvSpPr>
        <p:spPr bwMode="auto">
          <a:xfrm>
            <a:off x="1670050" y="-6350"/>
            <a:ext cx="6348413"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90000"/>
              </a:lnSpc>
              <a:spcBef>
                <a:spcPct val="50000"/>
              </a:spcBef>
              <a:buFontTx/>
              <a:buNone/>
            </a:pPr>
            <a:r>
              <a:rPr lang="en-US" altLang="en-US" sz="4400" dirty="0">
                <a:solidFill>
                  <a:srgbClr val="C00000"/>
                </a:solidFill>
              </a:rPr>
              <a:t>Developing                  Sampling Distributions</a:t>
            </a:r>
          </a:p>
        </p:txBody>
      </p:sp>
      <p:sp>
        <p:nvSpPr>
          <p:cNvPr id="33801" name="Rectangle 9"/>
          <p:cNvSpPr>
            <a:spLocks noChangeArrowheads="1"/>
          </p:cNvSpPr>
          <p:nvPr/>
        </p:nvSpPr>
        <p:spPr bwMode="auto">
          <a:xfrm>
            <a:off x="4706938" y="4935538"/>
            <a:ext cx="568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50000"/>
              </a:spcBef>
              <a:buFontTx/>
              <a:buNone/>
            </a:pPr>
            <a:r>
              <a:rPr lang="en-US" altLang="en-US" sz="1800" b="1">
                <a:solidFill>
                  <a:schemeClr val="tx2"/>
                </a:solidFill>
              </a:rPr>
              <a:t>A</a:t>
            </a:r>
          </a:p>
        </p:txBody>
      </p:sp>
      <p:sp>
        <p:nvSpPr>
          <p:cNvPr id="33802" name="Rectangle 10"/>
          <p:cNvSpPr>
            <a:spLocks noChangeArrowheads="1"/>
          </p:cNvSpPr>
          <p:nvPr/>
        </p:nvSpPr>
        <p:spPr bwMode="auto">
          <a:xfrm>
            <a:off x="6307138" y="19637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FF6699"/>
                </a:solidFill>
              </a:rPr>
              <a:t>B</a:t>
            </a:r>
          </a:p>
        </p:txBody>
      </p:sp>
      <p:sp>
        <p:nvSpPr>
          <p:cNvPr id="33803" name="Rectangle 11"/>
          <p:cNvSpPr>
            <a:spLocks noChangeArrowheads="1"/>
          </p:cNvSpPr>
          <p:nvPr/>
        </p:nvSpPr>
        <p:spPr bwMode="auto">
          <a:xfrm>
            <a:off x="6992938" y="18875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chemeClr val="accent2"/>
                </a:solidFill>
              </a:rPr>
              <a:t>C</a:t>
            </a:r>
          </a:p>
        </p:txBody>
      </p:sp>
      <p:sp>
        <p:nvSpPr>
          <p:cNvPr id="33804" name="Rectangle 12"/>
          <p:cNvSpPr>
            <a:spLocks noChangeArrowheads="1"/>
          </p:cNvSpPr>
          <p:nvPr/>
        </p:nvSpPr>
        <p:spPr bwMode="auto">
          <a:xfrm>
            <a:off x="8516938" y="4630738"/>
            <a:ext cx="644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993300"/>
                </a:solidFill>
              </a:rPr>
              <a:t>D</a:t>
            </a:r>
          </a:p>
        </p:txBody>
      </p:sp>
      <p:sp>
        <p:nvSpPr>
          <p:cNvPr id="33805" name="Rectangle 13"/>
          <p:cNvSpPr>
            <a:spLocks noChangeArrowheads="1"/>
          </p:cNvSpPr>
          <p:nvPr/>
        </p:nvSpPr>
        <p:spPr bwMode="auto">
          <a:xfrm>
            <a:off x="604838" y="1747838"/>
            <a:ext cx="38957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solidFill>
                  <a:srgbClr val="1903BD"/>
                </a:solidFill>
              </a:rPr>
              <a:t>Suppose there’s a population...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724400" y="2667000"/>
            <a:ext cx="3733800" cy="2133600"/>
          </a:xfrm>
          <a:prstGeom prst="rect">
            <a:avLst/>
          </a:prstGeom>
          <a:solidFill>
            <a:srgbClr val="B2B2B2"/>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aphicFrame>
        <p:nvGraphicFramePr>
          <p:cNvPr id="34819" name="Object 2">
            <a:hlinkClick r:id="" action="ppaction://ole?verb=0"/>
          </p:cNvPr>
          <p:cNvGraphicFramePr>
            <a:graphicFrameLocks/>
          </p:cNvGraphicFramePr>
          <p:nvPr/>
        </p:nvGraphicFramePr>
        <p:xfrm>
          <a:off x="304800" y="2819400"/>
          <a:ext cx="3429000" cy="3352800"/>
        </p:xfrm>
        <a:graphic>
          <a:graphicData uri="http://schemas.openxmlformats.org/presentationml/2006/ole">
            <mc:AlternateContent xmlns:mc="http://schemas.openxmlformats.org/markup-compatibility/2006">
              <mc:Choice xmlns:v="urn:schemas-microsoft-com:vml" Requires="v">
                <p:oleObj spid="_x0000_s34852" name="Equation" r:id="rId4" imgW="1663700" imgH="2311400" progId="Equation.3">
                  <p:embed/>
                </p:oleObj>
              </mc:Choice>
              <mc:Fallback>
                <p:oleObj name="Equation" r:id="rId4" imgW="1663700" imgH="23114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3429000" cy="3352800"/>
                      </a:xfrm>
                      <a:prstGeom prst="rect">
                        <a:avLst/>
                      </a:prstGeom>
                      <a:solidFill>
                        <a:srgbClr val="FFFF00"/>
                      </a:solidFill>
                      <a:ln w="12700">
                        <a:solidFill>
                          <a:srgbClr val="993300"/>
                        </a:solidFill>
                        <a:miter lim="800000"/>
                        <a:headEnd/>
                        <a:tailEnd/>
                      </a:ln>
                    </p:spPr>
                  </p:pic>
                </p:oleObj>
              </mc:Fallback>
            </mc:AlternateContent>
          </a:graphicData>
        </a:graphic>
      </p:graphicFrame>
      <p:sp>
        <p:nvSpPr>
          <p:cNvPr id="34820" name="Rectangle 4"/>
          <p:cNvSpPr>
            <a:spLocks noChangeArrowheads="1"/>
          </p:cNvSpPr>
          <p:nvPr/>
        </p:nvSpPr>
        <p:spPr bwMode="auto">
          <a:xfrm>
            <a:off x="515938" y="287338"/>
            <a:ext cx="834072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4800" dirty="0">
                <a:solidFill>
                  <a:srgbClr val="C00000"/>
                </a:solidFill>
              </a:rPr>
              <a:t>Population Characteristics</a:t>
            </a:r>
          </a:p>
        </p:txBody>
      </p:sp>
      <p:sp>
        <p:nvSpPr>
          <p:cNvPr id="34821" name="Rectangle 5"/>
          <p:cNvSpPr>
            <a:spLocks noChangeArrowheads="1"/>
          </p:cNvSpPr>
          <p:nvPr/>
        </p:nvSpPr>
        <p:spPr bwMode="auto">
          <a:xfrm>
            <a:off x="211138" y="1658938"/>
            <a:ext cx="36925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solidFill>
                  <a:srgbClr val="1903BD"/>
                </a:solidFill>
              </a:rPr>
              <a:t>Summary Measure</a:t>
            </a:r>
          </a:p>
        </p:txBody>
      </p:sp>
      <p:sp>
        <p:nvSpPr>
          <p:cNvPr id="34822" name="Rectangle 6"/>
          <p:cNvSpPr>
            <a:spLocks noChangeArrowheads="1"/>
          </p:cNvSpPr>
          <p:nvPr/>
        </p:nvSpPr>
        <p:spPr bwMode="auto">
          <a:xfrm>
            <a:off x="4325938" y="1658938"/>
            <a:ext cx="460692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solidFill>
                  <a:srgbClr val="1903BD"/>
                </a:solidFill>
              </a:rPr>
              <a:t>Population Distribution</a:t>
            </a:r>
          </a:p>
        </p:txBody>
      </p:sp>
      <p:sp>
        <p:nvSpPr>
          <p:cNvPr id="34823" name="Line 7"/>
          <p:cNvSpPr>
            <a:spLocks noChangeShapeType="1"/>
          </p:cNvSpPr>
          <p:nvPr/>
        </p:nvSpPr>
        <p:spPr bwMode="auto">
          <a:xfrm>
            <a:off x="4735513" y="3733800"/>
            <a:ext cx="15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8"/>
          <p:cNvSpPr>
            <a:spLocks noChangeShapeType="1"/>
          </p:cNvSpPr>
          <p:nvPr/>
        </p:nvSpPr>
        <p:spPr bwMode="auto">
          <a:xfrm>
            <a:off x="4735513" y="4267200"/>
            <a:ext cx="15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5" name="Line 9"/>
          <p:cNvSpPr>
            <a:spLocks noChangeShapeType="1"/>
          </p:cNvSpPr>
          <p:nvPr/>
        </p:nvSpPr>
        <p:spPr bwMode="auto">
          <a:xfrm>
            <a:off x="4735513" y="3200400"/>
            <a:ext cx="15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6" name="Rectangle 10"/>
          <p:cNvSpPr>
            <a:spLocks noChangeArrowheads="1"/>
          </p:cNvSpPr>
          <p:nvPr/>
        </p:nvSpPr>
        <p:spPr bwMode="auto">
          <a:xfrm>
            <a:off x="5105400" y="3505200"/>
            <a:ext cx="457200" cy="12954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7" name="Rectangle 11"/>
          <p:cNvSpPr>
            <a:spLocks noChangeArrowheads="1"/>
          </p:cNvSpPr>
          <p:nvPr/>
        </p:nvSpPr>
        <p:spPr bwMode="auto">
          <a:xfrm>
            <a:off x="5943600" y="3505200"/>
            <a:ext cx="457200" cy="12954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8" name="Rectangle 12"/>
          <p:cNvSpPr>
            <a:spLocks noChangeArrowheads="1"/>
          </p:cNvSpPr>
          <p:nvPr/>
        </p:nvSpPr>
        <p:spPr bwMode="auto">
          <a:xfrm>
            <a:off x="6781800" y="3505200"/>
            <a:ext cx="457200" cy="12954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9" name="Rectangle 13"/>
          <p:cNvSpPr>
            <a:spLocks noChangeArrowheads="1"/>
          </p:cNvSpPr>
          <p:nvPr/>
        </p:nvSpPr>
        <p:spPr bwMode="auto">
          <a:xfrm>
            <a:off x="7620000" y="3505200"/>
            <a:ext cx="457200" cy="12954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30" name="Rectangle 14"/>
          <p:cNvSpPr>
            <a:spLocks noChangeArrowheads="1"/>
          </p:cNvSpPr>
          <p:nvPr/>
        </p:nvSpPr>
        <p:spPr bwMode="auto">
          <a:xfrm>
            <a:off x="4097338" y="29543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latin typeface="Arial" charset="0"/>
              </a:rPr>
              <a:t>.3</a:t>
            </a:r>
          </a:p>
        </p:txBody>
      </p:sp>
      <p:sp>
        <p:nvSpPr>
          <p:cNvPr id="34831" name="Rectangle 15"/>
          <p:cNvSpPr>
            <a:spLocks noChangeArrowheads="1"/>
          </p:cNvSpPr>
          <p:nvPr/>
        </p:nvSpPr>
        <p:spPr bwMode="auto">
          <a:xfrm>
            <a:off x="4097338" y="34877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latin typeface="Arial" charset="0"/>
              </a:rPr>
              <a:t>.2</a:t>
            </a:r>
          </a:p>
        </p:txBody>
      </p:sp>
      <p:sp>
        <p:nvSpPr>
          <p:cNvPr id="34832" name="Rectangle 16"/>
          <p:cNvSpPr>
            <a:spLocks noChangeArrowheads="1"/>
          </p:cNvSpPr>
          <p:nvPr/>
        </p:nvSpPr>
        <p:spPr bwMode="auto">
          <a:xfrm>
            <a:off x="4097338" y="40211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latin typeface="Arial" charset="0"/>
              </a:rPr>
              <a:t>.1</a:t>
            </a:r>
          </a:p>
        </p:txBody>
      </p:sp>
      <p:sp>
        <p:nvSpPr>
          <p:cNvPr id="34833" name="Rectangle 17"/>
          <p:cNvSpPr>
            <a:spLocks noChangeArrowheads="1"/>
          </p:cNvSpPr>
          <p:nvPr/>
        </p:nvSpPr>
        <p:spPr bwMode="auto">
          <a:xfrm>
            <a:off x="4097338" y="45545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latin typeface="Arial" charset="0"/>
              </a:rPr>
              <a:t> 0</a:t>
            </a:r>
          </a:p>
        </p:txBody>
      </p:sp>
      <p:sp>
        <p:nvSpPr>
          <p:cNvPr id="34834" name="Rectangle 18"/>
          <p:cNvSpPr>
            <a:spLocks noChangeArrowheads="1"/>
          </p:cNvSpPr>
          <p:nvPr/>
        </p:nvSpPr>
        <p:spPr bwMode="auto">
          <a:xfrm>
            <a:off x="4935538" y="4859338"/>
            <a:ext cx="33877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   </a:t>
            </a:r>
            <a:r>
              <a:rPr lang="en-US" altLang="en-US" sz="1800" b="1">
                <a:solidFill>
                  <a:schemeClr val="tx2"/>
                </a:solidFill>
                <a:latin typeface="Arial" charset="0"/>
              </a:rPr>
              <a:t>A</a:t>
            </a:r>
            <a:r>
              <a:rPr lang="en-US" altLang="en-US" sz="1800" b="1">
                <a:latin typeface="Arial" charset="0"/>
              </a:rPr>
              <a:t>            </a:t>
            </a:r>
            <a:r>
              <a:rPr lang="en-US" altLang="en-US" sz="1800" b="1">
                <a:solidFill>
                  <a:srgbClr val="FF6699"/>
                </a:solidFill>
                <a:latin typeface="Arial" charset="0"/>
              </a:rPr>
              <a:t>B </a:t>
            </a:r>
            <a:r>
              <a:rPr lang="en-US" altLang="en-US" sz="1800" b="1">
                <a:latin typeface="Arial" charset="0"/>
              </a:rPr>
              <a:t>         </a:t>
            </a:r>
            <a:r>
              <a:rPr lang="en-US" altLang="en-US" sz="1800" b="1">
                <a:solidFill>
                  <a:schemeClr val="accent2"/>
                </a:solidFill>
                <a:latin typeface="Arial" charset="0"/>
              </a:rPr>
              <a:t>C </a:t>
            </a:r>
            <a:r>
              <a:rPr lang="en-US" altLang="en-US" sz="1800" b="1">
                <a:latin typeface="Arial" charset="0"/>
              </a:rPr>
              <a:t>          </a:t>
            </a:r>
            <a:r>
              <a:rPr lang="en-US" altLang="en-US" sz="1800" b="1">
                <a:solidFill>
                  <a:schemeClr val="hlink"/>
                </a:solidFill>
                <a:latin typeface="Arial" charset="0"/>
              </a:rPr>
              <a:t>D</a:t>
            </a:r>
          </a:p>
          <a:p>
            <a:pPr eaLnBrk="1" hangingPunct="1">
              <a:lnSpc>
                <a:spcPct val="50000"/>
              </a:lnSpc>
              <a:spcBef>
                <a:spcPct val="50000"/>
              </a:spcBef>
              <a:buFontTx/>
              <a:buNone/>
            </a:pPr>
            <a:r>
              <a:rPr lang="en-US" altLang="en-US" sz="1800" b="1">
                <a:solidFill>
                  <a:srgbClr val="993300"/>
                </a:solidFill>
                <a:latin typeface="Arial" charset="0"/>
              </a:rPr>
              <a:t> </a:t>
            </a:r>
            <a:r>
              <a:rPr lang="en-US" altLang="en-US" sz="1800" b="1">
                <a:solidFill>
                  <a:schemeClr val="tx2"/>
                </a:solidFill>
                <a:latin typeface="Arial" charset="0"/>
              </a:rPr>
              <a:t>(18)</a:t>
            </a:r>
            <a:r>
              <a:rPr lang="en-US" altLang="en-US" sz="1800" b="1">
                <a:solidFill>
                  <a:srgbClr val="993300"/>
                </a:solidFill>
                <a:latin typeface="Arial" charset="0"/>
              </a:rPr>
              <a:t>        </a:t>
            </a:r>
            <a:r>
              <a:rPr lang="en-US" altLang="en-US" sz="1800" b="1">
                <a:solidFill>
                  <a:srgbClr val="FF6699"/>
                </a:solidFill>
                <a:latin typeface="Arial" charset="0"/>
              </a:rPr>
              <a:t>(20)</a:t>
            </a:r>
            <a:r>
              <a:rPr lang="en-US" altLang="en-US" sz="1800" b="1">
                <a:solidFill>
                  <a:srgbClr val="993300"/>
                </a:solidFill>
                <a:latin typeface="Arial" charset="0"/>
              </a:rPr>
              <a:t>       </a:t>
            </a:r>
            <a:r>
              <a:rPr lang="en-US" altLang="en-US" sz="1800" b="1">
                <a:solidFill>
                  <a:schemeClr val="accent2"/>
                </a:solidFill>
                <a:latin typeface="Arial" charset="0"/>
              </a:rPr>
              <a:t>(22)</a:t>
            </a:r>
            <a:r>
              <a:rPr lang="en-US" altLang="en-US" sz="1800" b="1">
                <a:solidFill>
                  <a:srgbClr val="993300"/>
                </a:solidFill>
                <a:latin typeface="Arial" charset="0"/>
              </a:rPr>
              <a:t>      </a:t>
            </a:r>
            <a:r>
              <a:rPr lang="en-US" altLang="en-US" sz="1800" b="1">
                <a:solidFill>
                  <a:schemeClr val="hlink"/>
                </a:solidFill>
                <a:latin typeface="Arial" charset="0"/>
              </a:rPr>
              <a:t>(24)</a:t>
            </a:r>
            <a:r>
              <a:rPr lang="en-US" altLang="en-US" sz="1800" b="1">
                <a:solidFill>
                  <a:srgbClr val="993300"/>
                </a:solidFill>
                <a:latin typeface="Arial" charset="0"/>
              </a:rPr>
              <a:t>                      </a:t>
            </a:r>
          </a:p>
        </p:txBody>
      </p:sp>
      <p:sp>
        <p:nvSpPr>
          <p:cNvPr id="34835" name="Rectangle 19"/>
          <p:cNvSpPr>
            <a:spLocks noChangeArrowheads="1"/>
          </p:cNvSpPr>
          <p:nvPr/>
        </p:nvSpPr>
        <p:spPr bwMode="auto">
          <a:xfrm>
            <a:off x="4953000" y="5867400"/>
            <a:ext cx="3578225" cy="528638"/>
          </a:xfrm>
          <a:prstGeom prst="rect">
            <a:avLst/>
          </a:prstGeom>
          <a:solidFill>
            <a:srgbClr val="B2B2B2"/>
          </a:solidFill>
          <a:ln w="12700">
            <a:solidFill>
              <a:schemeClr val="tx1"/>
            </a:solidFill>
            <a:miter lim="800000"/>
            <a:headEnd/>
            <a:tailEnd/>
          </a:ln>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b="1">
                <a:solidFill>
                  <a:srgbClr val="000000"/>
                </a:solidFill>
              </a:rPr>
              <a:t>Uniform Distribution</a:t>
            </a:r>
          </a:p>
        </p:txBody>
      </p:sp>
      <p:sp>
        <p:nvSpPr>
          <p:cNvPr id="34836" name="Rectangle 20"/>
          <p:cNvSpPr>
            <a:spLocks noChangeArrowheads="1"/>
          </p:cNvSpPr>
          <p:nvPr/>
        </p:nvSpPr>
        <p:spPr bwMode="auto">
          <a:xfrm>
            <a:off x="3879850" y="2432050"/>
            <a:ext cx="9493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b="1"/>
              <a:t>P(X)</a:t>
            </a:r>
          </a:p>
        </p:txBody>
      </p:sp>
      <p:sp>
        <p:nvSpPr>
          <p:cNvPr id="34837" name="Rectangle 21"/>
          <p:cNvSpPr>
            <a:spLocks noChangeArrowheads="1"/>
          </p:cNvSpPr>
          <p:nvPr/>
        </p:nvSpPr>
        <p:spPr bwMode="auto">
          <a:xfrm>
            <a:off x="8305800" y="4724400"/>
            <a:ext cx="6445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b="1"/>
              <a:t>X</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p:cNvGraphicFramePr>
          <p:nvPr/>
        </p:nvGraphicFramePr>
        <p:xfrm>
          <a:off x="231775" y="1597025"/>
          <a:ext cx="6238875" cy="5532438"/>
        </p:xfrm>
        <a:graphic>
          <a:graphicData uri="http://schemas.openxmlformats.org/presentationml/2006/ole">
            <mc:AlternateContent xmlns:mc="http://schemas.openxmlformats.org/markup-compatibility/2006">
              <mc:Choice xmlns:v="urn:schemas-microsoft-com:vml" Requires="v">
                <p:oleObj spid="_x0000_s35874" name="Document" r:id="rId4" imgW="7638078" imgH="6607974" progId="Word.Document.8">
                  <p:embed/>
                </p:oleObj>
              </mc:Choice>
              <mc:Fallback>
                <p:oleObj name="Document" r:id="rId4" imgW="7638078" imgH="6607974"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597025"/>
                        <a:ext cx="6238875"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Rectangle 3"/>
          <p:cNvSpPr>
            <a:spLocks noChangeArrowheads="1"/>
          </p:cNvSpPr>
          <p:nvPr/>
        </p:nvSpPr>
        <p:spPr bwMode="auto">
          <a:xfrm>
            <a:off x="1276350" y="4933950"/>
            <a:ext cx="2778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b="1">
                <a:solidFill>
                  <a:srgbClr val="C00000"/>
                </a:solidFill>
              </a:rPr>
              <a:t>16 Samples</a:t>
            </a:r>
          </a:p>
        </p:txBody>
      </p:sp>
      <p:sp>
        <p:nvSpPr>
          <p:cNvPr id="35844" name="Rectangle 4"/>
          <p:cNvSpPr>
            <a:spLocks noChangeArrowheads="1"/>
          </p:cNvSpPr>
          <p:nvPr/>
        </p:nvSpPr>
        <p:spPr bwMode="auto">
          <a:xfrm>
            <a:off x="990600" y="5486400"/>
            <a:ext cx="34639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1800" b="1">
                <a:solidFill>
                  <a:srgbClr val="C00000"/>
                </a:solidFill>
              </a:rPr>
              <a:t>Samples Taken with</a:t>
            </a:r>
            <a:r>
              <a:rPr lang="en-US" altLang="en-US" sz="2800" b="1">
                <a:solidFill>
                  <a:srgbClr val="C00000"/>
                </a:solidFill>
              </a:rPr>
              <a:t> </a:t>
            </a:r>
            <a:r>
              <a:rPr lang="en-US" altLang="en-US" sz="1800" b="1">
                <a:solidFill>
                  <a:srgbClr val="C00000"/>
                </a:solidFill>
              </a:rPr>
              <a:t>Replacement</a:t>
            </a:r>
          </a:p>
        </p:txBody>
      </p:sp>
      <p:sp>
        <p:nvSpPr>
          <p:cNvPr id="35845" name="Rectangle 5"/>
          <p:cNvSpPr>
            <a:spLocks noChangeArrowheads="1"/>
          </p:cNvSpPr>
          <p:nvPr/>
        </p:nvSpPr>
        <p:spPr bwMode="auto">
          <a:xfrm>
            <a:off x="5556250" y="2432050"/>
            <a:ext cx="338772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solidFill>
                  <a:srgbClr val="1903BD"/>
                </a:solidFill>
              </a:rPr>
              <a:t>16 Sample Means</a:t>
            </a:r>
          </a:p>
        </p:txBody>
      </p:sp>
      <p:sp>
        <p:nvSpPr>
          <p:cNvPr id="35846" name="Rectangle 6"/>
          <p:cNvSpPr>
            <a:spLocks noChangeArrowheads="1"/>
          </p:cNvSpPr>
          <p:nvPr/>
        </p:nvSpPr>
        <p:spPr bwMode="auto">
          <a:xfrm>
            <a:off x="211138" y="287338"/>
            <a:ext cx="8493125"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4400" dirty="0">
                <a:solidFill>
                  <a:srgbClr val="C00000"/>
                </a:solidFill>
              </a:rPr>
              <a:t>All Possible Samples of Size n = 2</a:t>
            </a:r>
          </a:p>
        </p:txBody>
      </p:sp>
      <p:graphicFrame>
        <p:nvGraphicFramePr>
          <p:cNvPr id="3075" name="Object 3">
            <a:hlinkClick r:id="" action="ppaction://ole?verb=0"/>
          </p:cNvPr>
          <p:cNvGraphicFramePr>
            <a:graphicFrameLocks/>
          </p:cNvGraphicFramePr>
          <p:nvPr/>
        </p:nvGraphicFramePr>
        <p:xfrm>
          <a:off x="4953000" y="3244850"/>
          <a:ext cx="3962400" cy="3308350"/>
        </p:xfrm>
        <a:graphic>
          <a:graphicData uri="http://schemas.openxmlformats.org/presentationml/2006/ole">
            <mc:AlternateContent xmlns:mc="http://schemas.openxmlformats.org/markup-compatibility/2006">
              <mc:Choice xmlns:v="urn:schemas-microsoft-com:vml" Requires="v">
                <p:oleObj spid="_x0000_s35875" name="Document" r:id="rId6" imgW="4370742" imgH="3877686" progId="Word.Document.8">
                  <p:embed/>
                </p:oleObj>
              </mc:Choice>
              <mc:Fallback>
                <p:oleObj name="Document" r:id="rId6" imgW="4370742" imgH="3877686" progId="Word.Document.8">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244850"/>
                        <a:ext cx="3962400" cy="3308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additive="base">
                                        <p:cTn id="12" dur="500" fill="hold"/>
                                        <p:tgtEl>
                                          <p:spTgt spid="3075"/>
                                        </p:tgtEl>
                                        <p:attrNameLst>
                                          <p:attrName>ppt_x</p:attrName>
                                        </p:attrNameLst>
                                      </p:cBhvr>
                                      <p:tavLst>
                                        <p:tav tm="0">
                                          <p:val>
                                            <p:strVal val="#ppt_x"/>
                                          </p:val>
                                        </p:tav>
                                        <p:tav tm="100000">
                                          <p:val>
                                            <p:strVal val="#ppt_x"/>
                                          </p:val>
                                        </p:tav>
                                      </p:tavLst>
                                    </p:anim>
                                    <p:anim calcmode="lin" valueType="num">
                                      <p:cBhvr additive="base">
                                        <p:cTn id="13"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5181600" y="3582988"/>
            <a:ext cx="0" cy="1719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7" name="Line 3"/>
          <p:cNvSpPr>
            <a:spLocks noChangeShapeType="1"/>
          </p:cNvSpPr>
          <p:nvPr/>
        </p:nvSpPr>
        <p:spPr bwMode="auto">
          <a:xfrm>
            <a:off x="5411788" y="5486400"/>
            <a:ext cx="33956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4"/>
          <p:cNvSpPr>
            <a:spLocks noChangeShapeType="1"/>
          </p:cNvSpPr>
          <p:nvPr/>
        </p:nvSpPr>
        <p:spPr bwMode="auto">
          <a:xfrm>
            <a:off x="5411788" y="48768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5"/>
          <p:cNvSpPr>
            <a:spLocks noChangeShapeType="1"/>
          </p:cNvSpPr>
          <p:nvPr/>
        </p:nvSpPr>
        <p:spPr bwMode="auto">
          <a:xfrm>
            <a:off x="5411788" y="42672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Line 6"/>
          <p:cNvSpPr>
            <a:spLocks noChangeShapeType="1"/>
          </p:cNvSpPr>
          <p:nvPr/>
        </p:nvSpPr>
        <p:spPr bwMode="auto">
          <a:xfrm>
            <a:off x="5411788" y="36576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1" name="Rectangle 7"/>
          <p:cNvSpPr>
            <a:spLocks noChangeArrowheads="1"/>
          </p:cNvSpPr>
          <p:nvPr/>
        </p:nvSpPr>
        <p:spPr bwMode="auto">
          <a:xfrm>
            <a:off x="5638800" y="4724400"/>
            <a:ext cx="381000" cy="762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72" name="Rectangle 8"/>
          <p:cNvSpPr>
            <a:spLocks noChangeArrowheads="1"/>
          </p:cNvSpPr>
          <p:nvPr/>
        </p:nvSpPr>
        <p:spPr bwMode="auto">
          <a:xfrm>
            <a:off x="6096000" y="4343400"/>
            <a:ext cx="381000" cy="1143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73" name="Rectangle 9"/>
          <p:cNvSpPr>
            <a:spLocks noChangeArrowheads="1"/>
          </p:cNvSpPr>
          <p:nvPr/>
        </p:nvSpPr>
        <p:spPr bwMode="auto">
          <a:xfrm>
            <a:off x="6553200" y="3962400"/>
            <a:ext cx="381000" cy="1524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74" name="Rectangle 10"/>
          <p:cNvSpPr>
            <a:spLocks noChangeArrowheads="1"/>
          </p:cNvSpPr>
          <p:nvPr/>
        </p:nvSpPr>
        <p:spPr bwMode="auto">
          <a:xfrm>
            <a:off x="7010400" y="4343400"/>
            <a:ext cx="381000" cy="1143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75" name="Rectangle 11"/>
          <p:cNvSpPr>
            <a:spLocks noChangeArrowheads="1"/>
          </p:cNvSpPr>
          <p:nvPr/>
        </p:nvSpPr>
        <p:spPr bwMode="auto">
          <a:xfrm>
            <a:off x="7467600" y="4724400"/>
            <a:ext cx="381000" cy="762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76" name="Rectangle 12"/>
          <p:cNvSpPr>
            <a:spLocks noChangeArrowheads="1"/>
          </p:cNvSpPr>
          <p:nvPr/>
        </p:nvSpPr>
        <p:spPr bwMode="auto">
          <a:xfrm>
            <a:off x="7924800" y="5105400"/>
            <a:ext cx="381000" cy="381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aphicFrame>
        <p:nvGraphicFramePr>
          <p:cNvPr id="36877" name="Object 2">
            <a:hlinkClick r:id="" action="ppaction://ole?verb=0"/>
          </p:cNvPr>
          <p:cNvGraphicFramePr>
            <a:graphicFrameLocks/>
          </p:cNvGraphicFramePr>
          <p:nvPr/>
        </p:nvGraphicFramePr>
        <p:xfrm>
          <a:off x="0" y="2438400"/>
          <a:ext cx="4184650" cy="3879850"/>
        </p:xfrm>
        <a:graphic>
          <a:graphicData uri="http://schemas.openxmlformats.org/presentationml/2006/ole">
            <mc:AlternateContent xmlns:mc="http://schemas.openxmlformats.org/markup-compatibility/2006">
              <mc:Choice xmlns:v="urn:schemas-microsoft-com:vml" Requires="v">
                <p:oleObj spid="_x0000_s36907" name="Document" r:id="rId4" imgW="4184650" imgH="3879850" progId="Word.Document.8">
                  <p:embed/>
                </p:oleObj>
              </mc:Choice>
              <mc:Fallback>
                <p:oleObj name="Document" r:id="rId4" imgW="4184650" imgH="387985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38400"/>
                        <a:ext cx="4184650" cy="3879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8" name="Rectangle 14"/>
          <p:cNvSpPr>
            <a:spLocks noChangeArrowheads="1"/>
          </p:cNvSpPr>
          <p:nvPr/>
        </p:nvSpPr>
        <p:spPr bwMode="auto">
          <a:xfrm>
            <a:off x="5164138" y="5468938"/>
            <a:ext cx="3540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18   19    20   21   22   23    24</a:t>
            </a:r>
          </a:p>
        </p:txBody>
      </p:sp>
      <p:sp>
        <p:nvSpPr>
          <p:cNvPr id="36879" name="Rectangle 15"/>
          <p:cNvSpPr>
            <a:spLocks noChangeArrowheads="1"/>
          </p:cNvSpPr>
          <p:nvPr/>
        </p:nvSpPr>
        <p:spPr bwMode="auto">
          <a:xfrm>
            <a:off x="4783138" y="5240338"/>
            <a:ext cx="41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0 </a:t>
            </a:r>
          </a:p>
        </p:txBody>
      </p:sp>
      <p:sp>
        <p:nvSpPr>
          <p:cNvPr id="36880" name="Rectangle 16"/>
          <p:cNvSpPr>
            <a:spLocks noChangeArrowheads="1"/>
          </p:cNvSpPr>
          <p:nvPr/>
        </p:nvSpPr>
        <p:spPr bwMode="auto">
          <a:xfrm>
            <a:off x="4706938" y="46307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.1 </a:t>
            </a:r>
          </a:p>
        </p:txBody>
      </p:sp>
      <p:sp>
        <p:nvSpPr>
          <p:cNvPr id="36881" name="Rectangle 17"/>
          <p:cNvSpPr>
            <a:spLocks noChangeArrowheads="1"/>
          </p:cNvSpPr>
          <p:nvPr/>
        </p:nvSpPr>
        <p:spPr bwMode="auto">
          <a:xfrm>
            <a:off x="4706938" y="40211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.2 </a:t>
            </a:r>
          </a:p>
        </p:txBody>
      </p:sp>
      <p:sp>
        <p:nvSpPr>
          <p:cNvPr id="36882" name="Rectangle 18"/>
          <p:cNvSpPr>
            <a:spLocks noChangeArrowheads="1"/>
          </p:cNvSpPr>
          <p:nvPr/>
        </p:nvSpPr>
        <p:spPr bwMode="auto">
          <a:xfrm>
            <a:off x="5181600" y="5105400"/>
            <a:ext cx="381000" cy="381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6883" name="Rectangle 19"/>
          <p:cNvSpPr>
            <a:spLocks noChangeArrowheads="1"/>
          </p:cNvSpPr>
          <p:nvPr/>
        </p:nvSpPr>
        <p:spPr bwMode="auto">
          <a:xfrm>
            <a:off x="4706938" y="34115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.3 </a:t>
            </a:r>
          </a:p>
        </p:txBody>
      </p:sp>
      <p:sp>
        <p:nvSpPr>
          <p:cNvPr id="36884" name="Rectangle 20"/>
          <p:cNvSpPr>
            <a:spLocks noChangeArrowheads="1"/>
          </p:cNvSpPr>
          <p:nvPr/>
        </p:nvSpPr>
        <p:spPr bwMode="auto">
          <a:xfrm>
            <a:off x="5087938" y="2878138"/>
            <a:ext cx="949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P(X)</a:t>
            </a:r>
            <a:r>
              <a:rPr lang="en-US" altLang="en-US" sz="1800"/>
              <a:t> </a:t>
            </a:r>
          </a:p>
        </p:txBody>
      </p:sp>
      <p:sp>
        <p:nvSpPr>
          <p:cNvPr id="36885" name="Line 21"/>
          <p:cNvSpPr>
            <a:spLocks noChangeShapeType="1"/>
          </p:cNvSpPr>
          <p:nvPr/>
        </p:nvSpPr>
        <p:spPr bwMode="auto">
          <a:xfrm>
            <a:off x="5611813" y="2971800"/>
            <a:ext cx="1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6" name="Rectangle 22"/>
          <p:cNvSpPr>
            <a:spLocks noChangeArrowheads="1"/>
          </p:cNvSpPr>
          <p:nvPr/>
        </p:nvSpPr>
        <p:spPr bwMode="auto">
          <a:xfrm>
            <a:off x="8658225" y="5327650"/>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X</a:t>
            </a:r>
          </a:p>
        </p:txBody>
      </p:sp>
      <p:sp>
        <p:nvSpPr>
          <p:cNvPr id="36887" name="Line 23"/>
          <p:cNvSpPr>
            <a:spLocks noChangeShapeType="1"/>
          </p:cNvSpPr>
          <p:nvPr/>
        </p:nvSpPr>
        <p:spPr bwMode="auto">
          <a:xfrm>
            <a:off x="8888413" y="5562600"/>
            <a:ext cx="1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8" name="Rectangle 24"/>
          <p:cNvSpPr>
            <a:spLocks noChangeArrowheads="1"/>
          </p:cNvSpPr>
          <p:nvPr/>
        </p:nvSpPr>
        <p:spPr bwMode="auto">
          <a:xfrm>
            <a:off x="4946650" y="1822450"/>
            <a:ext cx="37687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dirty="0">
                <a:solidFill>
                  <a:srgbClr val="1903BD"/>
                </a:solidFill>
              </a:rPr>
              <a:t>Sample Means Distribution</a:t>
            </a:r>
          </a:p>
        </p:txBody>
      </p:sp>
      <p:sp>
        <p:nvSpPr>
          <p:cNvPr id="36889" name="Rectangle 25"/>
          <p:cNvSpPr>
            <a:spLocks noChangeArrowheads="1"/>
          </p:cNvSpPr>
          <p:nvPr/>
        </p:nvSpPr>
        <p:spPr bwMode="auto">
          <a:xfrm>
            <a:off x="374650" y="1746250"/>
            <a:ext cx="34639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dirty="0">
                <a:solidFill>
                  <a:srgbClr val="1903BD"/>
                </a:solidFill>
              </a:rPr>
              <a:t>16 Sample Means</a:t>
            </a:r>
          </a:p>
        </p:txBody>
      </p:sp>
      <p:grpSp>
        <p:nvGrpSpPr>
          <p:cNvPr id="4122" name="Group 28"/>
          <p:cNvGrpSpPr>
            <a:grpSpLocks/>
          </p:cNvGrpSpPr>
          <p:nvPr/>
        </p:nvGrpSpPr>
        <p:grpSpPr bwMode="auto">
          <a:xfrm>
            <a:off x="2971800" y="1828800"/>
            <a:ext cx="2209800" cy="1903413"/>
            <a:chOff x="1872" y="1152"/>
            <a:chExt cx="1392" cy="1199"/>
          </a:xfrm>
          <a:solidFill>
            <a:srgbClr val="FF0000"/>
          </a:solidFill>
        </p:grpSpPr>
        <p:sp>
          <p:nvSpPr>
            <p:cNvPr id="4126" name="Freeform 26"/>
            <p:cNvSpPr>
              <a:spLocks/>
            </p:cNvSpPr>
            <p:nvPr/>
          </p:nvSpPr>
          <p:spPr bwMode="auto">
            <a:xfrm>
              <a:off x="1874" y="1203"/>
              <a:ext cx="1390" cy="1148"/>
            </a:xfrm>
            <a:custGeom>
              <a:avLst/>
              <a:gdLst>
                <a:gd name="T0" fmla="*/ 0 w 1390"/>
                <a:gd name="T1" fmla="*/ 584 h 1148"/>
                <a:gd name="T2" fmla="*/ 69 w 1390"/>
                <a:gd name="T3" fmla="*/ 427 h 1148"/>
                <a:gd name="T4" fmla="*/ 122 w 1390"/>
                <a:gd name="T5" fmla="*/ 344 h 1148"/>
                <a:gd name="T6" fmla="*/ 180 w 1390"/>
                <a:gd name="T7" fmla="*/ 265 h 1148"/>
                <a:gd name="T8" fmla="*/ 245 w 1390"/>
                <a:gd name="T9" fmla="*/ 203 h 1148"/>
                <a:gd name="T10" fmla="*/ 317 w 1390"/>
                <a:gd name="T11" fmla="*/ 141 h 1148"/>
                <a:gd name="T12" fmla="*/ 404 w 1390"/>
                <a:gd name="T13" fmla="*/ 86 h 1148"/>
                <a:gd name="T14" fmla="*/ 520 w 1390"/>
                <a:gd name="T15" fmla="*/ 30 h 1148"/>
                <a:gd name="T16" fmla="*/ 627 w 1390"/>
                <a:gd name="T17" fmla="*/ 9 h 1148"/>
                <a:gd name="T18" fmla="*/ 722 w 1390"/>
                <a:gd name="T19" fmla="*/ 3 h 1148"/>
                <a:gd name="T20" fmla="*/ 822 w 1390"/>
                <a:gd name="T21" fmla="*/ 21 h 1148"/>
                <a:gd name="T22" fmla="*/ 912 w 1390"/>
                <a:gd name="T23" fmla="*/ 54 h 1148"/>
                <a:gd name="T24" fmla="*/ 995 w 1390"/>
                <a:gd name="T25" fmla="*/ 120 h 1148"/>
                <a:gd name="T26" fmla="*/ 1081 w 1390"/>
                <a:gd name="T27" fmla="*/ 223 h 1148"/>
                <a:gd name="T28" fmla="*/ 1148 w 1390"/>
                <a:gd name="T29" fmla="*/ 341 h 1148"/>
                <a:gd name="T30" fmla="*/ 1185 w 1390"/>
                <a:gd name="T31" fmla="*/ 419 h 1148"/>
                <a:gd name="T32" fmla="*/ 1284 w 1390"/>
                <a:gd name="T33" fmla="*/ 142 h 1148"/>
                <a:gd name="T34" fmla="*/ 1285 w 1390"/>
                <a:gd name="T35" fmla="*/ 298 h 1148"/>
                <a:gd name="T36" fmla="*/ 1293 w 1390"/>
                <a:gd name="T37" fmla="*/ 454 h 1148"/>
                <a:gd name="T38" fmla="*/ 1308 w 1390"/>
                <a:gd name="T39" fmla="*/ 603 h 1148"/>
                <a:gd name="T40" fmla="*/ 1330 w 1390"/>
                <a:gd name="T41" fmla="*/ 755 h 1148"/>
                <a:gd name="T42" fmla="*/ 1374 w 1390"/>
                <a:gd name="T43" fmla="*/ 949 h 1148"/>
                <a:gd name="T44" fmla="*/ 1357 w 1390"/>
                <a:gd name="T45" fmla="*/ 1037 h 1148"/>
                <a:gd name="T46" fmla="*/ 1289 w 1390"/>
                <a:gd name="T47" fmla="*/ 1010 h 1148"/>
                <a:gd name="T48" fmla="*/ 1235 w 1390"/>
                <a:gd name="T49" fmla="*/ 1005 h 1148"/>
                <a:gd name="T50" fmla="*/ 1183 w 1390"/>
                <a:gd name="T51" fmla="*/ 1016 h 1148"/>
                <a:gd name="T52" fmla="*/ 1130 w 1390"/>
                <a:gd name="T53" fmla="*/ 1045 h 1148"/>
                <a:gd name="T54" fmla="*/ 1071 w 1390"/>
                <a:gd name="T55" fmla="*/ 1095 h 1148"/>
                <a:gd name="T56" fmla="*/ 1014 w 1390"/>
                <a:gd name="T57" fmla="*/ 1040 h 1148"/>
                <a:gd name="T58" fmla="*/ 1083 w 1390"/>
                <a:gd name="T59" fmla="*/ 730 h 1148"/>
                <a:gd name="T60" fmla="*/ 996 w 1390"/>
                <a:gd name="T61" fmla="*/ 599 h 1148"/>
                <a:gd name="T62" fmla="*/ 911 w 1390"/>
                <a:gd name="T63" fmla="*/ 497 h 1148"/>
                <a:gd name="T64" fmla="*/ 834 w 1390"/>
                <a:gd name="T65" fmla="*/ 419 h 1148"/>
                <a:gd name="T66" fmla="*/ 742 w 1390"/>
                <a:gd name="T67" fmla="*/ 351 h 1148"/>
                <a:gd name="T68" fmla="*/ 653 w 1390"/>
                <a:gd name="T69" fmla="*/ 316 h 1148"/>
                <a:gd name="T70" fmla="*/ 569 w 1390"/>
                <a:gd name="T71" fmla="*/ 295 h 1148"/>
                <a:gd name="T72" fmla="*/ 473 w 1390"/>
                <a:gd name="T73" fmla="*/ 304 h 1148"/>
                <a:gd name="T74" fmla="*/ 379 w 1390"/>
                <a:gd name="T75" fmla="*/ 319 h 1148"/>
                <a:gd name="T76" fmla="*/ 269 w 1390"/>
                <a:gd name="T77" fmla="*/ 351 h 1148"/>
                <a:gd name="T78" fmla="*/ 186 w 1390"/>
                <a:gd name="T79" fmla="*/ 403 h 1148"/>
                <a:gd name="T80" fmla="*/ 127 w 1390"/>
                <a:gd name="T81" fmla="*/ 456 h 1148"/>
                <a:gd name="T82" fmla="*/ 78 w 1390"/>
                <a:gd name="T83" fmla="*/ 519 h 11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90"/>
                <a:gd name="T127" fmla="*/ 0 h 1148"/>
                <a:gd name="T128" fmla="*/ 1390 w 1390"/>
                <a:gd name="T129" fmla="*/ 1148 h 11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90" h="1148">
                  <a:moveTo>
                    <a:pt x="6" y="643"/>
                  </a:moveTo>
                  <a:lnTo>
                    <a:pt x="0" y="584"/>
                  </a:lnTo>
                  <a:lnTo>
                    <a:pt x="42" y="484"/>
                  </a:lnTo>
                  <a:lnTo>
                    <a:pt x="69" y="427"/>
                  </a:lnTo>
                  <a:lnTo>
                    <a:pt x="98" y="386"/>
                  </a:lnTo>
                  <a:lnTo>
                    <a:pt x="122" y="344"/>
                  </a:lnTo>
                  <a:lnTo>
                    <a:pt x="153" y="303"/>
                  </a:lnTo>
                  <a:lnTo>
                    <a:pt x="180" y="265"/>
                  </a:lnTo>
                  <a:lnTo>
                    <a:pt x="217" y="232"/>
                  </a:lnTo>
                  <a:lnTo>
                    <a:pt x="245" y="203"/>
                  </a:lnTo>
                  <a:lnTo>
                    <a:pt x="275" y="171"/>
                  </a:lnTo>
                  <a:lnTo>
                    <a:pt x="317" y="141"/>
                  </a:lnTo>
                  <a:lnTo>
                    <a:pt x="357" y="114"/>
                  </a:lnTo>
                  <a:lnTo>
                    <a:pt x="404" y="86"/>
                  </a:lnTo>
                  <a:lnTo>
                    <a:pt x="468" y="51"/>
                  </a:lnTo>
                  <a:lnTo>
                    <a:pt x="520" y="30"/>
                  </a:lnTo>
                  <a:lnTo>
                    <a:pt x="564" y="21"/>
                  </a:lnTo>
                  <a:lnTo>
                    <a:pt x="627" y="9"/>
                  </a:lnTo>
                  <a:lnTo>
                    <a:pt x="674" y="0"/>
                  </a:lnTo>
                  <a:lnTo>
                    <a:pt x="722" y="3"/>
                  </a:lnTo>
                  <a:lnTo>
                    <a:pt x="772" y="6"/>
                  </a:lnTo>
                  <a:lnTo>
                    <a:pt x="822" y="21"/>
                  </a:lnTo>
                  <a:lnTo>
                    <a:pt x="867" y="33"/>
                  </a:lnTo>
                  <a:lnTo>
                    <a:pt x="912" y="54"/>
                  </a:lnTo>
                  <a:lnTo>
                    <a:pt x="954" y="86"/>
                  </a:lnTo>
                  <a:lnTo>
                    <a:pt x="995" y="120"/>
                  </a:lnTo>
                  <a:lnTo>
                    <a:pt x="1039" y="163"/>
                  </a:lnTo>
                  <a:lnTo>
                    <a:pt x="1081" y="223"/>
                  </a:lnTo>
                  <a:lnTo>
                    <a:pt x="1113" y="274"/>
                  </a:lnTo>
                  <a:lnTo>
                    <a:pt x="1148" y="341"/>
                  </a:lnTo>
                  <a:lnTo>
                    <a:pt x="1173" y="391"/>
                  </a:lnTo>
                  <a:lnTo>
                    <a:pt x="1185" y="419"/>
                  </a:lnTo>
                  <a:lnTo>
                    <a:pt x="1274" y="70"/>
                  </a:lnTo>
                  <a:lnTo>
                    <a:pt x="1284" y="142"/>
                  </a:lnTo>
                  <a:lnTo>
                    <a:pt x="1284" y="223"/>
                  </a:lnTo>
                  <a:lnTo>
                    <a:pt x="1285" y="298"/>
                  </a:lnTo>
                  <a:lnTo>
                    <a:pt x="1289" y="374"/>
                  </a:lnTo>
                  <a:lnTo>
                    <a:pt x="1293" y="454"/>
                  </a:lnTo>
                  <a:lnTo>
                    <a:pt x="1301" y="536"/>
                  </a:lnTo>
                  <a:lnTo>
                    <a:pt x="1308" y="603"/>
                  </a:lnTo>
                  <a:lnTo>
                    <a:pt x="1318" y="681"/>
                  </a:lnTo>
                  <a:lnTo>
                    <a:pt x="1330" y="755"/>
                  </a:lnTo>
                  <a:lnTo>
                    <a:pt x="1346" y="849"/>
                  </a:lnTo>
                  <a:lnTo>
                    <a:pt x="1374" y="949"/>
                  </a:lnTo>
                  <a:lnTo>
                    <a:pt x="1389" y="1057"/>
                  </a:lnTo>
                  <a:lnTo>
                    <a:pt x="1357" y="1037"/>
                  </a:lnTo>
                  <a:lnTo>
                    <a:pt x="1326" y="1023"/>
                  </a:lnTo>
                  <a:lnTo>
                    <a:pt x="1289" y="1010"/>
                  </a:lnTo>
                  <a:lnTo>
                    <a:pt x="1256" y="1004"/>
                  </a:lnTo>
                  <a:lnTo>
                    <a:pt x="1235" y="1005"/>
                  </a:lnTo>
                  <a:lnTo>
                    <a:pt x="1214" y="1008"/>
                  </a:lnTo>
                  <a:lnTo>
                    <a:pt x="1183" y="1016"/>
                  </a:lnTo>
                  <a:lnTo>
                    <a:pt x="1155" y="1031"/>
                  </a:lnTo>
                  <a:lnTo>
                    <a:pt x="1130" y="1045"/>
                  </a:lnTo>
                  <a:lnTo>
                    <a:pt x="1101" y="1070"/>
                  </a:lnTo>
                  <a:lnTo>
                    <a:pt x="1071" y="1095"/>
                  </a:lnTo>
                  <a:lnTo>
                    <a:pt x="1028" y="1147"/>
                  </a:lnTo>
                  <a:lnTo>
                    <a:pt x="1014" y="1040"/>
                  </a:lnTo>
                  <a:lnTo>
                    <a:pt x="1097" y="757"/>
                  </a:lnTo>
                  <a:lnTo>
                    <a:pt x="1083" y="730"/>
                  </a:lnTo>
                  <a:lnTo>
                    <a:pt x="1036" y="657"/>
                  </a:lnTo>
                  <a:lnTo>
                    <a:pt x="996" y="599"/>
                  </a:lnTo>
                  <a:lnTo>
                    <a:pt x="944" y="530"/>
                  </a:lnTo>
                  <a:lnTo>
                    <a:pt x="911" y="497"/>
                  </a:lnTo>
                  <a:lnTo>
                    <a:pt x="879" y="462"/>
                  </a:lnTo>
                  <a:lnTo>
                    <a:pt x="834" y="419"/>
                  </a:lnTo>
                  <a:lnTo>
                    <a:pt x="791" y="380"/>
                  </a:lnTo>
                  <a:lnTo>
                    <a:pt x="742" y="351"/>
                  </a:lnTo>
                  <a:lnTo>
                    <a:pt x="699" y="332"/>
                  </a:lnTo>
                  <a:lnTo>
                    <a:pt x="653" y="316"/>
                  </a:lnTo>
                  <a:lnTo>
                    <a:pt x="606" y="298"/>
                  </a:lnTo>
                  <a:lnTo>
                    <a:pt x="569" y="295"/>
                  </a:lnTo>
                  <a:lnTo>
                    <a:pt x="521" y="297"/>
                  </a:lnTo>
                  <a:lnTo>
                    <a:pt x="473" y="304"/>
                  </a:lnTo>
                  <a:lnTo>
                    <a:pt x="428" y="309"/>
                  </a:lnTo>
                  <a:lnTo>
                    <a:pt x="379" y="319"/>
                  </a:lnTo>
                  <a:lnTo>
                    <a:pt x="323" y="336"/>
                  </a:lnTo>
                  <a:lnTo>
                    <a:pt x="269" y="351"/>
                  </a:lnTo>
                  <a:lnTo>
                    <a:pt x="220" y="385"/>
                  </a:lnTo>
                  <a:lnTo>
                    <a:pt x="186" y="403"/>
                  </a:lnTo>
                  <a:lnTo>
                    <a:pt x="152" y="430"/>
                  </a:lnTo>
                  <a:lnTo>
                    <a:pt x="127" y="456"/>
                  </a:lnTo>
                  <a:lnTo>
                    <a:pt x="101" y="487"/>
                  </a:lnTo>
                  <a:lnTo>
                    <a:pt x="78" y="519"/>
                  </a:lnTo>
                  <a:lnTo>
                    <a:pt x="6" y="643"/>
                  </a:lnTo>
                </a:path>
              </a:pathLst>
            </a:custGeom>
            <a:grpFill/>
            <a:ln w="12700" cap="rnd">
              <a:solidFill>
                <a:schemeClr val="accent1"/>
              </a:solidFill>
              <a:round/>
              <a:headEnd/>
              <a:tailEnd/>
            </a:ln>
            <a:extLst/>
          </p:spPr>
          <p:txBody>
            <a:bodyPr/>
            <a:lstStyle/>
            <a:p>
              <a:pPr>
                <a:defRPr/>
              </a:pPr>
              <a:endParaRPr lang="en-US"/>
            </a:p>
          </p:txBody>
        </p:sp>
        <p:sp>
          <p:nvSpPr>
            <p:cNvPr id="4127" name="Freeform 27"/>
            <p:cNvSpPr>
              <a:spLocks/>
            </p:cNvSpPr>
            <p:nvPr/>
          </p:nvSpPr>
          <p:spPr bwMode="auto">
            <a:xfrm>
              <a:off x="1872" y="1152"/>
              <a:ext cx="1376" cy="1086"/>
            </a:xfrm>
            <a:custGeom>
              <a:avLst/>
              <a:gdLst>
                <a:gd name="T0" fmla="*/ 46 w 1376"/>
                <a:gd name="T1" fmla="*/ 494 h 1086"/>
                <a:gd name="T2" fmla="*/ 94 w 1376"/>
                <a:gd name="T3" fmla="*/ 400 h 1086"/>
                <a:gd name="T4" fmla="*/ 147 w 1376"/>
                <a:gd name="T5" fmla="*/ 318 h 1086"/>
                <a:gd name="T6" fmla="*/ 212 w 1376"/>
                <a:gd name="T7" fmla="*/ 236 h 1086"/>
                <a:gd name="T8" fmla="*/ 271 w 1376"/>
                <a:gd name="T9" fmla="*/ 177 h 1086"/>
                <a:gd name="T10" fmla="*/ 353 w 1376"/>
                <a:gd name="T11" fmla="*/ 120 h 1086"/>
                <a:gd name="T12" fmla="*/ 463 w 1376"/>
                <a:gd name="T13" fmla="*/ 56 h 1086"/>
                <a:gd name="T14" fmla="*/ 559 w 1376"/>
                <a:gd name="T15" fmla="*/ 24 h 1086"/>
                <a:gd name="T16" fmla="*/ 669 w 1376"/>
                <a:gd name="T17" fmla="*/ 0 h 1086"/>
                <a:gd name="T18" fmla="*/ 766 w 1376"/>
                <a:gd name="T19" fmla="*/ 3 h 1086"/>
                <a:gd name="T20" fmla="*/ 861 w 1376"/>
                <a:gd name="T21" fmla="*/ 26 h 1086"/>
                <a:gd name="T22" fmla="*/ 947 w 1376"/>
                <a:gd name="T23" fmla="*/ 74 h 1086"/>
                <a:gd name="T24" fmla="*/ 1031 w 1376"/>
                <a:gd name="T25" fmla="*/ 145 h 1086"/>
                <a:gd name="T26" fmla="*/ 1105 w 1376"/>
                <a:gd name="T27" fmla="*/ 248 h 1086"/>
                <a:gd name="T28" fmla="*/ 1164 w 1376"/>
                <a:gd name="T29" fmla="*/ 357 h 1086"/>
                <a:gd name="T30" fmla="*/ 1275 w 1376"/>
                <a:gd name="T31" fmla="*/ 118 h 1086"/>
                <a:gd name="T32" fmla="*/ 1275 w 1376"/>
                <a:gd name="T33" fmla="*/ 266 h 1086"/>
                <a:gd name="T34" fmla="*/ 1283 w 1376"/>
                <a:gd name="T35" fmla="*/ 415 h 1086"/>
                <a:gd name="T36" fmla="*/ 1296 w 1376"/>
                <a:gd name="T37" fmla="*/ 557 h 1086"/>
                <a:gd name="T38" fmla="*/ 1317 w 1376"/>
                <a:gd name="T39" fmla="*/ 702 h 1086"/>
                <a:gd name="T40" fmla="*/ 1349 w 1376"/>
                <a:gd name="T41" fmla="*/ 872 h 1086"/>
                <a:gd name="T42" fmla="*/ 1375 w 1376"/>
                <a:gd name="T43" fmla="*/ 993 h 1086"/>
                <a:gd name="T44" fmla="*/ 1312 w 1376"/>
                <a:gd name="T45" fmla="*/ 960 h 1086"/>
                <a:gd name="T46" fmla="*/ 1242 w 1376"/>
                <a:gd name="T47" fmla="*/ 943 h 1086"/>
                <a:gd name="T48" fmla="*/ 1201 w 1376"/>
                <a:gd name="T49" fmla="*/ 948 h 1086"/>
                <a:gd name="T50" fmla="*/ 1142 w 1376"/>
                <a:gd name="T51" fmla="*/ 970 h 1086"/>
                <a:gd name="T52" fmla="*/ 1088 w 1376"/>
                <a:gd name="T53" fmla="*/ 1011 h 1086"/>
                <a:gd name="T54" fmla="*/ 1015 w 1376"/>
                <a:gd name="T55" fmla="*/ 1085 h 1086"/>
                <a:gd name="T56" fmla="*/ 1073 w 1376"/>
                <a:gd name="T57" fmla="*/ 686 h 1086"/>
                <a:gd name="T58" fmla="*/ 986 w 1376"/>
                <a:gd name="T59" fmla="*/ 563 h 1086"/>
                <a:gd name="T60" fmla="*/ 901 w 1376"/>
                <a:gd name="T61" fmla="*/ 466 h 1086"/>
                <a:gd name="T62" fmla="*/ 827 w 1376"/>
                <a:gd name="T63" fmla="*/ 395 h 1086"/>
                <a:gd name="T64" fmla="*/ 734 w 1376"/>
                <a:gd name="T65" fmla="*/ 333 h 1086"/>
                <a:gd name="T66" fmla="*/ 646 w 1376"/>
                <a:gd name="T67" fmla="*/ 303 h 1086"/>
                <a:gd name="T68" fmla="*/ 563 w 1376"/>
                <a:gd name="T69" fmla="*/ 286 h 1086"/>
                <a:gd name="T70" fmla="*/ 466 w 1376"/>
                <a:gd name="T71" fmla="*/ 297 h 1086"/>
                <a:gd name="T72" fmla="*/ 372 w 1376"/>
                <a:gd name="T73" fmla="*/ 315 h 1086"/>
                <a:gd name="T74" fmla="*/ 263 w 1376"/>
                <a:gd name="T75" fmla="*/ 348 h 1086"/>
                <a:gd name="T76" fmla="*/ 180 w 1376"/>
                <a:gd name="T77" fmla="*/ 398 h 1086"/>
                <a:gd name="T78" fmla="*/ 119 w 1376"/>
                <a:gd name="T79" fmla="*/ 453 h 1086"/>
                <a:gd name="T80" fmla="*/ 73 w 1376"/>
                <a:gd name="T81" fmla="*/ 515 h 10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76"/>
                <a:gd name="T124" fmla="*/ 0 h 1086"/>
                <a:gd name="T125" fmla="*/ 1376 w 1376"/>
                <a:gd name="T126" fmla="*/ 1086 h 10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76" h="1086">
                  <a:moveTo>
                    <a:pt x="0" y="637"/>
                  </a:moveTo>
                  <a:lnTo>
                    <a:pt x="46" y="494"/>
                  </a:lnTo>
                  <a:lnTo>
                    <a:pt x="68" y="448"/>
                  </a:lnTo>
                  <a:lnTo>
                    <a:pt x="94" y="400"/>
                  </a:lnTo>
                  <a:lnTo>
                    <a:pt x="118" y="362"/>
                  </a:lnTo>
                  <a:lnTo>
                    <a:pt x="147" y="318"/>
                  </a:lnTo>
                  <a:lnTo>
                    <a:pt x="176" y="277"/>
                  </a:lnTo>
                  <a:lnTo>
                    <a:pt x="212" y="236"/>
                  </a:lnTo>
                  <a:lnTo>
                    <a:pt x="241" y="207"/>
                  </a:lnTo>
                  <a:lnTo>
                    <a:pt x="271" y="177"/>
                  </a:lnTo>
                  <a:lnTo>
                    <a:pt x="313" y="144"/>
                  </a:lnTo>
                  <a:lnTo>
                    <a:pt x="353" y="120"/>
                  </a:lnTo>
                  <a:lnTo>
                    <a:pt x="400" y="92"/>
                  </a:lnTo>
                  <a:lnTo>
                    <a:pt x="463" y="56"/>
                  </a:lnTo>
                  <a:lnTo>
                    <a:pt x="516" y="35"/>
                  </a:lnTo>
                  <a:lnTo>
                    <a:pt x="559" y="24"/>
                  </a:lnTo>
                  <a:lnTo>
                    <a:pt x="621" y="9"/>
                  </a:lnTo>
                  <a:lnTo>
                    <a:pt x="669" y="0"/>
                  </a:lnTo>
                  <a:lnTo>
                    <a:pt x="716" y="2"/>
                  </a:lnTo>
                  <a:lnTo>
                    <a:pt x="766" y="3"/>
                  </a:lnTo>
                  <a:lnTo>
                    <a:pt x="816" y="15"/>
                  </a:lnTo>
                  <a:lnTo>
                    <a:pt x="861" y="26"/>
                  </a:lnTo>
                  <a:lnTo>
                    <a:pt x="906" y="45"/>
                  </a:lnTo>
                  <a:lnTo>
                    <a:pt x="947" y="74"/>
                  </a:lnTo>
                  <a:lnTo>
                    <a:pt x="989" y="104"/>
                  </a:lnTo>
                  <a:lnTo>
                    <a:pt x="1031" y="145"/>
                  </a:lnTo>
                  <a:lnTo>
                    <a:pt x="1073" y="200"/>
                  </a:lnTo>
                  <a:lnTo>
                    <a:pt x="1105" y="248"/>
                  </a:lnTo>
                  <a:lnTo>
                    <a:pt x="1139" y="310"/>
                  </a:lnTo>
                  <a:lnTo>
                    <a:pt x="1164" y="357"/>
                  </a:lnTo>
                  <a:lnTo>
                    <a:pt x="1199" y="425"/>
                  </a:lnTo>
                  <a:lnTo>
                    <a:pt x="1275" y="118"/>
                  </a:lnTo>
                  <a:lnTo>
                    <a:pt x="1274" y="195"/>
                  </a:lnTo>
                  <a:lnTo>
                    <a:pt x="1275" y="266"/>
                  </a:lnTo>
                  <a:lnTo>
                    <a:pt x="1279" y="339"/>
                  </a:lnTo>
                  <a:lnTo>
                    <a:pt x="1283" y="415"/>
                  </a:lnTo>
                  <a:lnTo>
                    <a:pt x="1290" y="494"/>
                  </a:lnTo>
                  <a:lnTo>
                    <a:pt x="1296" y="557"/>
                  </a:lnTo>
                  <a:lnTo>
                    <a:pt x="1307" y="631"/>
                  </a:lnTo>
                  <a:lnTo>
                    <a:pt x="1317" y="702"/>
                  </a:lnTo>
                  <a:lnTo>
                    <a:pt x="1333" y="792"/>
                  </a:lnTo>
                  <a:lnTo>
                    <a:pt x="1349" y="872"/>
                  </a:lnTo>
                  <a:lnTo>
                    <a:pt x="1361" y="925"/>
                  </a:lnTo>
                  <a:lnTo>
                    <a:pt x="1375" y="993"/>
                  </a:lnTo>
                  <a:lnTo>
                    <a:pt x="1344" y="973"/>
                  </a:lnTo>
                  <a:lnTo>
                    <a:pt x="1312" y="960"/>
                  </a:lnTo>
                  <a:lnTo>
                    <a:pt x="1275" y="948"/>
                  </a:lnTo>
                  <a:lnTo>
                    <a:pt x="1242" y="943"/>
                  </a:lnTo>
                  <a:lnTo>
                    <a:pt x="1221" y="943"/>
                  </a:lnTo>
                  <a:lnTo>
                    <a:pt x="1201" y="948"/>
                  </a:lnTo>
                  <a:lnTo>
                    <a:pt x="1170" y="957"/>
                  </a:lnTo>
                  <a:lnTo>
                    <a:pt x="1142" y="970"/>
                  </a:lnTo>
                  <a:lnTo>
                    <a:pt x="1117" y="984"/>
                  </a:lnTo>
                  <a:lnTo>
                    <a:pt x="1088" y="1011"/>
                  </a:lnTo>
                  <a:lnTo>
                    <a:pt x="1058" y="1036"/>
                  </a:lnTo>
                  <a:lnTo>
                    <a:pt x="1015" y="1085"/>
                  </a:lnTo>
                  <a:lnTo>
                    <a:pt x="1113" y="746"/>
                  </a:lnTo>
                  <a:lnTo>
                    <a:pt x="1073" y="686"/>
                  </a:lnTo>
                  <a:lnTo>
                    <a:pt x="1026" y="618"/>
                  </a:lnTo>
                  <a:lnTo>
                    <a:pt x="986" y="563"/>
                  </a:lnTo>
                  <a:lnTo>
                    <a:pt x="935" y="500"/>
                  </a:lnTo>
                  <a:lnTo>
                    <a:pt x="901" y="466"/>
                  </a:lnTo>
                  <a:lnTo>
                    <a:pt x="871" y="434"/>
                  </a:lnTo>
                  <a:lnTo>
                    <a:pt x="827" y="395"/>
                  </a:lnTo>
                  <a:lnTo>
                    <a:pt x="783" y="360"/>
                  </a:lnTo>
                  <a:lnTo>
                    <a:pt x="734" y="333"/>
                  </a:lnTo>
                  <a:lnTo>
                    <a:pt x="692" y="316"/>
                  </a:lnTo>
                  <a:lnTo>
                    <a:pt x="646" y="303"/>
                  </a:lnTo>
                  <a:lnTo>
                    <a:pt x="599" y="288"/>
                  </a:lnTo>
                  <a:lnTo>
                    <a:pt x="563" y="286"/>
                  </a:lnTo>
                  <a:lnTo>
                    <a:pt x="516" y="289"/>
                  </a:lnTo>
                  <a:lnTo>
                    <a:pt x="466" y="297"/>
                  </a:lnTo>
                  <a:lnTo>
                    <a:pt x="421" y="303"/>
                  </a:lnTo>
                  <a:lnTo>
                    <a:pt x="372" y="315"/>
                  </a:lnTo>
                  <a:lnTo>
                    <a:pt x="317" y="330"/>
                  </a:lnTo>
                  <a:lnTo>
                    <a:pt x="263" y="348"/>
                  </a:lnTo>
                  <a:lnTo>
                    <a:pt x="215" y="382"/>
                  </a:lnTo>
                  <a:lnTo>
                    <a:pt x="180" y="398"/>
                  </a:lnTo>
                  <a:lnTo>
                    <a:pt x="147" y="425"/>
                  </a:lnTo>
                  <a:lnTo>
                    <a:pt x="119" y="453"/>
                  </a:lnTo>
                  <a:lnTo>
                    <a:pt x="94" y="480"/>
                  </a:lnTo>
                  <a:lnTo>
                    <a:pt x="73" y="515"/>
                  </a:lnTo>
                  <a:lnTo>
                    <a:pt x="0" y="637"/>
                  </a:lnTo>
                </a:path>
              </a:pathLst>
            </a:custGeom>
            <a:grpFill/>
            <a:ln w="12700" cap="rnd">
              <a:solidFill>
                <a:schemeClr val="accent1"/>
              </a:solidFill>
              <a:round/>
              <a:headEnd/>
              <a:tailEnd/>
            </a:ln>
            <a:extLst/>
          </p:spPr>
          <p:txBody>
            <a:bodyPr/>
            <a:lstStyle/>
            <a:p>
              <a:pPr>
                <a:defRPr/>
              </a:pPr>
              <a:endParaRPr lang="en-US"/>
            </a:p>
          </p:txBody>
        </p:sp>
      </p:grpSp>
      <p:sp>
        <p:nvSpPr>
          <p:cNvPr id="36891" name="Rectangle 29"/>
          <p:cNvSpPr>
            <a:spLocks noChangeArrowheads="1"/>
          </p:cNvSpPr>
          <p:nvPr/>
        </p:nvSpPr>
        <p:spPr bwMode="auto">
          <a:xfrm>
            <a:off x="1963738" y="-17463"/>
            <a:ext cx="5978525" cy="144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4400" dirty="0">
                <a:solidFill>
                  <a:srgbClr val="C00000"/>
                </a:solidFill>
              </a:rPr>
              <a:t>Sampling Distribution of All Sample Means</a:t>
            </a:r>
          </a:p>
        </p:txBody>
      </p:sp>
      <p:sp>
        <p:nvSpPr>
          <p:cNvPr id="36892" name="Rectangle 30"/>
          <p:cNvSpPr>
            <a:spLocks noChangeArrowheads="1"/>
          </p:cNvSpPr>
          <p:nvPr/>
        </p:nvSpPr>
        <p:spPr bwMode="auto">
          <a:xfrm>
            <a:off x="428625" y="6013450"/>
            <a:ext cx="8721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1800" b="1">
                <a:solidFill>
                  <a:srgbClr val="C00000"/>
                </a:solidFill>
              </a:rPr>
              <a:t># in sample = 2,                             # in Sampling Distribution = 16</a:t>
            </a:r>
          </a:p>
        </p:txBody>
      </p:sp>
      <p:sp>
        <p:nvSpPr>
          <p:cNvPr id="36893" name="Rectangle 31"/>
          <p:cNvSpPr>
            <a:spLocks noChangeArrowheads="1"/>
          </p:cNvSpPr>
          <p:nvPr/>
        </p:nvSpPr>
        <p:spPr bwMode="auto">
          <a:xfrm>
            <a:off x="8662988" y="4881563"/>
            <a:ext cx="390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b="1"/>
              <a:t>_</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5181600" y="3582988"/>
            <a:ext cx="0" cy="1719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5" name="Line 3"/>
          <p:cNvSpPr>
            <a:spLocks noChangeShapeType="1"/>
          </p:cNvSpPr>
          <p:nvPr/>
        </p:nvSpPr>
        <p:spPr bwMode="auto">
          <a:xfrm>
            <a:off x="5411788" y="5486400"/>
            <a:ext cx="33956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6" name="Line 4"/>
          <p:cNvSpPr>
            <a:spLocks noChangeShapeType="1"/>
          </p:cNvSpPr>
          <p:nvPr/>
        </p:nvSpPr>
        <p:spPr bwMode="auto">
          <a:xfrm>
            <a:off x="5411788" y="48768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7" name="Line 5"/>
          <p:cNvSpPr>
            <a:spLocks noChangeShapeType="1"/>
          </p:cNvSpPr>
          <p:nvPr/>
        </p:nvSpPr>
        <p:spPr bwMode="auto">
          <a:xfrm>
            <a:off x="5411788" y="42672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6"/>
          <p:cNvSpPr>
            <a:spLocks noChangeShapeType="1"/>
          </p:cNvSpPr>
          <p:nvPr/>
        </p:nvSpPr>
        <p:spPr bwMode="auto">
          <a:xfrm>
            <a:off x="5411788" y="36576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9" name="Rectangle 7"/>
          <p:cNvSpPr>
            <a:spLocks noChangeArrowheads="1"/>
          </p:cNvSpPr>
          <p:nvPr/>
        </p:nvSpPr>
        <p:spPr bwMode="auto">
          <a:xfrm>
            <a:off x="5638800" y="4724400"/>
            <a:ext cx="381000" cy="762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0" name="Rectangle 8"/>
          <p:cNvSpPr>
            <a:spLocks noChangeArrowheads="1"/>
          </p:cNvSpPr>
          <p:nvPr/>
        </p:nvSpPr>
        <p:spPr bwMode="auto">
          <a:xfrm>
            <a:off x="6096000" y="4343400"/>
            <a:ext cx="381000" cy="1143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1" name="Rectangle 9"/>
          <p:cNvSpPr>
            <a:spLocks noChangeArrowheads="1"/>
          </p:cNvSpPr>
          <p:nvPr/>
        </p:nvSpPr>
        <p:spPr bwMode="auto">
          <a:xfrm>
            <a:off x="6553200" y="3962400"/>
            <a:ext cx="381000" cy="1524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2" name="Rectangle 10"/>
          <p:cNvSpPr>
            <a:spLocks noChangeArrowheads="1"/>
          </p:cNvSpPr>
          <p:nvPr/>
        </p:nvSpPr>
        <p:spPr bwMode="auto">
          <a:xfrm>
            <a:off x="7010400" y="4343400"/>
            <a:ext cx="381000" cy="1143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3" name="Rectangle 11"/>
          <p:cNvSpPr>
            <a:spLocks noChangeArrowheads="1"/>
          </p:cNvSpPr>
          <p:nvPr/>
        </p:nvSpPr>
        <p:spPr bwMode="auto">
          <a:xfrm>
            <a:off x="7467600" y="4724400"/>
            <a:ext cx="381000" cy="762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4" name="Rectangle 12"/>
          <p:cNvSpPr>
            <a:spLocks noChangeArrowheads="1"/>
          </p:cNvSpPr>
          <p:nvPr/>
        </p:nvSpPr>
        <p:spPr bwMode="auto">
          <a:xfrm>
            <a:off x="7924800" y="5105400"/>
            <a:ext cx="381000" cy="381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25" name="Rectangle 13"/>
          <p:cNvSpPr>
            <a:spLocks noChangeArrowheads="1"/>
          </p:cNvSpPr>
          <p:nvPr/>
        </p:nvSpPr>
        <p:spPr bwMode="auto">
          <a:xfrm>
            <a:off x="5164138" y="5468938"/>
            <a:ext cx="3540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18   19    20   21   22   23    24</a:t>
            </a:r>
          </a:p>
        </p:txBody>
      </p:sp>
      <p:sp>
        <p:nvSpPr>
          <p:cNvPr id="38926" name="Rectangle 14"/>
          <p:cNvSpPr>
            <a:spLocks noChangeArrowheads="1"/>
          </p:cNvSpPr>
          <p:nvPr/>
        </p:nvSpPr>
        <p:spPr bwMode="auto">
          <a:xfrm>
            <a:off x="4783138" y="5240338"/>
            <a:ext cx="41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0 </a:t>
            </a:r>
          </a:p>
        </p:txBody>
      </p:sp>
      <p:sp>
        <p:nvSpPr>
          <p:cNvPr id="38927" name="Rectangle 15"/>
          <p:cNvSpPr>
            <a:spLocks noChangeArrowheads="1"/>
          </p:cNvSpPr>
          <p:nvPr/>
        </p:nvSpPr>
        <p:spPr bwMode="auto">
          <a:xfrm>
            <a:off x="4706938" y="46307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.1 </a:t>
            </a:r>
          </a:p>
        </p:txBody>
      </p:sp>
      <p:sp>
        <p:nvSpPr>
          <p:cNvPr id="38928" name="Rectangle 16"/>
          <p:cNvSpPr>
            <a:spLocks noChangeArrowheads="1"/>
          </p:cNvSpPr>
          <p:nvPr/>
        </p:nvSpPr>
        <p:spPr bwMode="auto">
          <a:xfrm>
            <a:off x="4706938" y="40211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.2 </a:t>
            </a:r>
          </a:p>
        </p:txBody>
      </p:sp>
      <p:sp>
        <p:nvSpPr>
          <p:cNvPr id="38929" name="Rectangle 17"/>
          <p:cNvSpPr>
            <a:spLocks noChangeArrowheads="1"/>
          </p:cNvSpPr>
          <p:nvPr/>
        </p:nvSpPr>
        <p:spPr bwMode="auto">
          <a:xfrm>
            <a:off x="5181600" y="5105400"/>
            <a:ext cx="381000" cy="381000"/>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30" name="Rectangle 18"/>
          <p:cNvSpPr>
            <a:spLocks noChangeArrowheads="1"/>
          </p:cNvSpPr>
          <p:nvPr/>
        </p:nvSpPr>
        <p:spPr bwMode="auto">
          <a:xfrm>
            <a:off x="4706938" y="34115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.3 </a:t>
            </a:r>
          </a:p>
        </p:txBody>
      </p:sp>
      <p:sp>
        <p:nvSpPr>
          <p:cNvPr id="38931" name="Rectangle 19"/>
          <p:cNvSpPr>
            <a:spLocks noChangeArrowheads="1"/>
          </p:cNvSpPr>
          <p:nvPr/>
        </p:nvSpPr>
        <p:spPr bwMode="auto">
          <a:xfrm>
            <a:off x="4641850" y="3117850"/>
            <a:ext cx="949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P(X)</a:t>
            </a:r>
            <a:r>
              <a:rPr lang="en-US" altLang="en-US" sz="1800"/>
              <a:t> </a:t>
            </a:r>
          </a:p>
        </p:txBody>
      </p:sp>
      <p:sp>
        <p:nvSpPr>
          <p:cNvPr id="38932" name="Line 20"/>
          <p:cNvSpPr>
            <a:spLocks noChangeShapeType="1"/>
          </p:cNvSpPr>
          <p:nvPr/>
        </p:nvSpPr>
        <p:spPr bwMode="auto">
          <a:xfrm>
            <a:off x="5535613" y="3124200"/>
            <a:ext cx="1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3" name="Rectangle 21"/>
          <p:cNvSpPr>
            <a:spLocks noChangeArrowheads="1"/>
          </p:cNvSpPr>
          <p:nvPr/>
        </p:nvSpPr>
        <p:spPr bwMode="auto">
          <a:xfrm>
            <a:off x="8658225" y="5480050"/>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X</a:t>
            </a:r>
          </a:p>
        </p:txBody>
      </p:sp>
      <p:sp>
        <p:nvSpPr>
          <p:cNvPr id="38934" name="Line 22"/>
          <p:cNvSpPr>
            <a:spLocks noChangeShapeType="1"/>
          </p:cNvSpPr>
          <p:nvPr/>
        </p:nvSpPr>
        <p:spPr bwMode="auto">
          <a:xfrm>
            <a:off x="8888413" y="5562600"/>
            <a:ext cx="1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5" name="Rectangle 23"/>
          <p:cNvSpPr>
            <a:spLocks noChangeArrowheads="1"/>
          </p:cNvSpPr>
          <p:nvPr/>
        </p:nvSpPr>
        <p:spPr bwMode="auto">
          <a:xfrm>
            <a:off x="4630738" y="1658938"/>
            <a:ext cx="453072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b="1" dirty="0">
                <a:solidFill>
                  <a:srgbClr val="1903BD"/>
                </a:solidFill>
              </a:rPr>
              <a:t>Sample Means Distribution</a:t>
            </a:r>
          </a:p>
          <a:p>
            <a:pPr algn="ctr" eaLnBrk="1" hangingPunct="1">
              <a:lnSpc>
                <a:spcPct val="30000"/>
              </a:lnSpc>
              <a:spcBef>
                <a:spcPct val="50000"/>
              </a:spcBef>
              <a:buFontTx/>
              <a:buNone/>
            </a:pPr>
            <a:r>
              <a:rPr lang="en-US" altLang="en-US" sz="2800" b="1" dirty="0">
                <a:solidFill>
                  <a:srgbClr val="1903BD"/>
                </a:solidFill>
              </a:rPr>
              <a:t>n = 2</a:t>
            </a:r>
          </a:p>
        </p:txBody>
      </p:sp>
      <p:sp>
        <p:nvSpPr>
          <p:cNvPr id="38936" name="Rectangle 24"/>
          <p:cNvSpPr>
            <a:spLocks noChangeArrowheads="1"/>
          </p:cNvSpPr>
          <p:nvPr/>
        </p:nvSpPr>
        <p:spPr bwMode="auto">
          <a:xfrm>
            <a:off x="363538" y="-17463"/>
            <a:ext cx="8797925" cy="144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4400" dirty="0">
                <a:solidFill>
                  <a:srgbClr val="C00000"/>
                </a:solidFill>
              </a:rPr>
              <a:t>Comparing the Population with its Sampling Distribution</a:t>
            </a:r>
          </a:p>
        </p:txBody>
      </p:sp>
      <p:sp>
        <p:nvSpPr>
          <p:cNvPr id="38937" name="Rectangle 25"/>
          <p:cNvSpPr>
            <a:spLocks noChangeArrowheads="1"/>
          </p:cNvSpPr>
          <p:nvPr/>
        </p:nvSpPr>
        <p:spPr bwMode="auto">
          <a:xfrm>
            <a:off x="971550" y="5467350"/>
            <a:ext cx="33877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   </a:t>
            </a:r>
            <a:r>
              <a:rPr lang="en-US" altLang="en-US" sz="1800" b="1">
                <a:solidFill>
                  <a:schemeClr val="tx2"/>
                </a:solidFill>
                <a:latin typeface="Arial" charset="0"/>
              </a:rPr>
              <a:t>A</a:t>
            </a:r>
            <a:r>
              <a:rPr lang="en-US" altLang="en-US" sz="1800" b="1">
                <a:latin typeface="Arial" charset="0"/>
              </a:rPr>
              <a:t>            </a:t>
            </a:r>
            <a:r>
              <a:rPr lang="en-US" altLang="en-US" sz="1800" b="1">
                <a:solidFill>
                  <a:srgbClr val="FF6699"/>
                </a:solidFill>
                <a:latin typeface="Arial" charset="0"/>
              </a:rPr>
              <a:t>B </a:t>
            </a:r>
            <a:r>
              <a:rPr lang="en-US" altLang="en-US" sz="1800" b="1">
                <a:latin typeface="Arial" charset="0"/>
              </a:rPr>
              <a:t>         </a:t>
            </a:r>
            <a:r>
              <a:rPr lang="en-US" altLang="en-US" sz="1800" b="1">
                <a:solidFill>
                  <a:schemeClr val="accent2"/>
                </a:solidFill>
                <a:latin typeface="Arial" charset="0"/>
              </a:rPr>
              <a:t>C </a:t>
            </a:r>
            <a:r>
              <a:rPr lang="en-US" altLang="en-US" sz="1800" b="1">
                <a:latin typeface="Arial" charset="0"/>
              </a:rPr>
              <a:t>         </a:t>
            </a:r>
            <a:r>
              <a:rPr lang="en-US" altLang="en-US" sz="1800" b="1">
                <a:solidFill>
                  <a:schemeClr val="hlink"/>
                </a:solidFill>
                <a:latin typeface="Arial" charset="0"/>
              </a:rPr>
              <a:t>D</a:t>
            </a:r>
            <a:endParaRPr lang="en-US" altLang="en-US" sz="1800" b="1">
              <a:solidFill>
                <a:srgbClr val="993300"/>
              </a:solidFill>
              <a:latin typeface="Arial" charset="0"/>
            </a:endParaRPr>
          </a:p>
          <a:p>
            <a:pPr eaLnBrk="1" hangingPunct="1">
              <a:lnSpc>
                <a:spcPct val="50000"/>
              </a:lnSpc>
              <a:spcBef>
                <a:spcPct val="50000"/>
              </a:spcBef>
              <a:buFontTx/>
              <a:buNone/>
            </a:pPr>
            <a:r>
              <a:rPr lang="en-US" altLang="en-US" sz="1800" b="1">
                <a:solidFill>
                  <a:srgbClr val="993300"/>
                </a:solidFill>
                <a:latin typeface="Arial" charset="0"/>
              </a:rPr>
              <a:t> </a:t>
            </a:r>
            <a:r>
              <a:rPr lang="en-US" altLang="en-US" sz="1800" b="1">
                <a:solidFill>
                  <a:schemeClr val="tx2"/>
                </a:solidFill>
                <a:latin typeface="Arial" charset="0"/>
              </a:rPr>
              <a:t>(18)</a:t>
            </a:r>
            <a:r>
              <a:rPr lang="en-US" altLang="en-US" sz="1800" b="1">
                <a:solidFill>
                  <a:srgbClr val="993300"/>
                </a:solidFill>
                <a:latin typeface="Arial" charset="0"/>
              </a:rPr>
              <a:t>        </a:t>
            </a:r>
            <a:r>
              <a:rPr lang="en-US" altLang="en-US" sz="1800" b="1">
                <a:solidFill>
                  <a:srgbClr val="FF6699"/>
                </a:solidFill>
                <a:latin typeface="Arial" charset="0"/>
              </a:rPr>
              <a:t>(20)</a:t>
            </a:r>
            <a:r>
              <a:rPr lang="en-US" altLang="en-US" sz="1800" b="1">
                <a:solidFill>
                  <a:srgbClr val="993300"/>
                </a:solidFill>
                <a:latin typeface="Arial" charset="0"/>
              </a:rPr>
              <a:t>       </a:t>
            </a:r>
            <a:r>
              <a:rPr lang="en-US" altLang="en-US" sz="1800" b="1">
                <a:solidFill>
                  <a:schemeClr val="accent2"/>
                </a:solidFill>
                <a:latin typeface="Arial" charset="0"/>
              </a:rPr>
              <a:t>(22)</a:t>
            </a:r>
            <a:r>
              <a:rPr lang="en-US" altLang="en-US" sz="1800" b="1">
                <a:solidFill>
                  <a:srgbClr val="993300"/>
                </a:solidFill>
                <a:latin typeface="Arial" charset="0"/>
              </a:rPr>
              <a:t>      </a:t>
            </a:r>
            <a:r>
              <a:rPr lang="en-US" altLang="en-US" sz="1800" b="1">
                <a:solidFill>
                  <a:schemeClr val="hlink"/>
                </a:solidFill>
                <a:latin typeface="Arial" charset="0"/>
              </a:rPr>
              <a:t>(24)</a:t>
            </a:r>
            <a:r>
              <a:rPr lang="en-US" altLang="en-US" sz="1800" b="1">
                <a:solidFill>
                  <a:srgbClr val="993300"/>
                </a:solidFill>
                <a:latin typeface="Arial" charset="0"/>
              </a:rPr>
              <a:t>                      </a:t>
            </a:r>
          </a:p>
        </p:txBody>
      </p:sp>
      <p:sp>
        <p:nvSpPr>
          <p:cNvPr id="38938" name="Line 26"/>
          <p:cNvSpPr>
            <a:spLocks noChangeShapeType="1"/>
          </p:cNvSpPr>
          <p:nvPr/>
        </p:nvSpPr>
        <p:spPr bwMode="auto">
          <a:xfrm>
            <a:off x="992188" y="48768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9" name="Line 27"/>
          <p:cNvSpPr>
            <a:spLocks noChangeShapeType="1"/>
          </p:cNvSpPr>
          <p:nvPr/>
        </p:nvSpPr>
        <p:spPr bwMode="auto">
          <a:xfrm>
            <a:off x="992188" y="42672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0" name="Rectangle 28"/>
          <p:cNvSpPr>
            <a:spLocks noChangeArrowheads="1"/>
          </p:cNvSpPr>
          <p:nvPr/>
        </p:nvSpPr>
        <p:spPr bwMode="auto">
          <a:xfrm>
            <a:off x="1219200" y="3962400"/>
            <a:ext cx="381000" cy="15240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41" name="Rectangle 29"/>
          <p:cNvSpPr>
            <a:spLocks noChangeArrowheads="1"/>
          </p:cNvSpPr>
          <p:nvPr/>
        </p:nvSpPr>
        <p:spPr bwMode="auto">
          <a:xfrm>
            <a:off x="2057400" y="3962400"/>
            <a:ext cx="381000" cy="15240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42" name="Rectangle 30"/>
          <p:cNvSpPr>
            <a:spLocks noChangeArrowheads="1"/>
          </p:cNvSpPr>
          <p:nvPr/>
        </p:nvSpPr>
        <p:spPr bwMode="auto">
          <a:xfrm>
            <a:off x="2895600" y="3962400"/>
            <a:ext cx="381000" cy="15240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43" name="Rectangle 31"/>
          <p:cNvSpPr>
            <a:spLocks noChangeArrowheads="1"/>
          </p:cNvSpPr>
          <p:nvPr/>
        </p:nvSpPr>
        <p:spPr bwMode="auto">
          <a:xfrm>
            <a:off x="3733800" y="3962400"/>
            <a:ext cx="381000" cy="15240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44" name="Line 32"/>
          <p:cNvSpPr>
            <a:spLocks noChangeShapeType="1"/>
          </p:cNvSpPr>
          <p:nvPr/>
        </p:nvSpPr>
        <p:spPr bwMode="auto">
          <a:xfrm>
            <a:off x="992188" y="3733800"/>
            <a:ext cx="3319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5" name="Line 33"/>
          <p:cNvSpPr>
            <a:spLocks noChangeShapeType="1"/>
          </p:cNvSpPr>
          <p:nvPr/>
        </p:nvSpPr>
        <p:spPr bwMode="auto">
          <a:xfrm>
            <a:off x="762000" y="3659188"/>
            <a:ext cx="0" cy="1719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6" name="Line 34"/>
          <p:cNvSpPr>
            <a:spLocks noChangeShapeType="1"/>
          </p:cNvSpPr>
          <p:nvPr/>
        </p:nvSpPr>
        <p:spPr bwMode="auto">
          <a:xfrm>
            <a:off x="992188" y="5486400"/>
            <a:ext cx="33956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7" name="Rectangle 35"/>
          <p:cNvSpPr>
            <a:spLocks noChangeArrowheads="1"/>
          </p:cNvSpPr>
          <p:nvPr/>
        </p:nvSpPr>
        <p:spPr bwMode="auto">
          <a:xfrm>
            <a:off x="363538" y="5240338"/>
            <a:ext cx="41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0 </a:t>
            </a:r>
          </a:p>
        </p:txBody>
      </p:sp>
      <p:sp>
        <p:nvSpPr>
          <p:cNvPr id="38948" name="Rectangle 36"/>
          <p:cNvSpPr>
            <a:spLocks noChangeArrowheads="1"/>
          </p:cNvSpPr>
          <p:nvPr/>
        </p:nvSpPr>
        <p:spPr bwMode="auto">
          <a:xfrm>
            <a:off x="287338" y="46307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.1 </a:t>
            </a:r>
          </a:p>
        </p:txBody>
      </p:sp>
      <p:sp>
        <p:nvSpPr>
          <p:cNvPr id="38949" name="Rectangle 37"/>
          <p:cNvSpPr>
            <a:spLocks noChangeArrowheads="1"/>
          </p:cNvSpPr>
          <p:nvPr/>
        </p:nvSpPr>
        <p:spPr bwMode="auto">
          <a:xfrm>
            <a:off x="287338" y="40211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.2 </a:t>
            </a:r>
          </a:p>
        </p:txBody>
      </p:sp>
      <p:sp>
        <p:nvSpPr>
          <p:cNvPr id="38950" name="Rectangle 38"/>
          <p:cNvSpPr>
            <a:spLocks noChangeArrowheads="1"/>
          </p:cNvSpPr>
          <p:nvPr/>
        </p:nvSpPr>
        <p:spPr bwMode="auto">
          <a:xfrm>
            <a:off x="287338" y="3487738"/>
            <a:ext cx="568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.3 </a:t>
            </a:r>
          </a:p>
        </p:txBody>
      </p:sp>
      <p:sp>
        <p:nvSpPr>
          <p:cNvPr id="38951" name="Rectangle 39"/>
          <p:cNvSpPr>
            <a:spLocks noChangeArrowheads="1"/>
          </p:cNvSpPr>
          <p:nvPr/>
        </p:nvSpPr>
        <p:spPr bwMode="auto">
          <a:xfrm>
            <a:off x="685800" y="1905000"/>
            <a:ext cx="344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8952" name="Rectangle 40"/>
          <p:cNvSpPr>
            <a:spLocks noChangeArrowheads="1"/>
          </p:cNvSpPr>
          <p:nvPr/>
        </p:nvSpPr>
        <p:spPr bwMode="auto">
          <a:xfrm>
            <a:off x="896938" y="1658938"/>
            <a:ext cx="2854325" cy="9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dirty="0">
                <a:solidFill>
                  <a:srgbClr val="1903BD"/>
                </a:solidFill>
              </a:rPr>
              <a:t>Population</a:t>
            </a:r>
          </a:p>
          <a:p>
            <a:pPr algn="ctr" eaLnBrk="1" hangingPunct="1">
              <a:lnSpc>
                <a:spcPct val="40000"/>
              </a:lnSpc>
              <a:spcBef>
                <a:spcPct val="50000"/>
              </a:spcBef>
              <a:buFontTx/>
              <a:buNone/>
            </a:pPr>
            <a:endParaRPr lang="en-US" altLang="en-US" sz="2800" b="1" dirty="0"/>
          </a:p>
        </p:txBody>
      </p:sp>
      <p:sp>
        <p:nvSpPr>
          <p:cNvPr id="38953" name="Rectangle 41"/>
          <p:cNvSpPr>
            <a:spLocks noChangeArrowheads="1"/>
          </p:cNvSpPr>
          <p:nvPr/>
        </p:nvSpPr>
        <p:spPr bwMode="auto">
          <a:xfrm>
            <a:off x="439738" y="2573338"/>
            <a:ext cx="39211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b="1" dirty="0" smtClean="0">
                <a:latin typeface="Symbol" pitchFamily="18" charset="2"/>
              </a:rPr>
              <a:t></a:t>
            </a:r>
            <a:r>
              <a:rPr lang="en-US" altLang="en-US" b="1" i="1" dirty="0" smtClean="0">
                <a:latin typeface="Symbol" pitchFamily="18" charset="2"/>
              </a:rPr>
              <a:t> </a:t>
            </a:r>
            <a:r>
              <a:rPr lang="en-US" altLang="en-US" b="1" dirty="0" smtClean="0"/>
              <a:t>= </a:t>
            </a:r>
            <a:r>
              <a:rPr lang="en-US" altLang="en-US" b="1" dirty="0"/>
              <a:t>21,    </a:t>
            </a:r>
            <a:r>
              <a:rPr lang="en-US" altLang="en-US" b="1" i="1" dirty="0">
                <a:latin typeface="Symbol" pitchFamily="18" charset="2"/>
              </a:rPr>
              <a:t></a:t>
            </a:r>
            <a:r>
              <a:rPr lang="en-US" altLang="en-US" b="1" dirty="0">
                <a:latin typeface="Symbol" pitchFamily="18" charset="2"/>
              </a:rPr>
              <a:t></a:t>
            </a:r>
            <a:r>
              <a:rPr lang="en-US" altLang="en-US" b="1" dirty="0"/>
              <a:t>= 2.236</a:t>
            </a:r>
          </a:p>
        </p:txBody>
      </p:sp>
      <p:sp>
        <p:nvSpPr>
          <p:cNvPr id="38954" name="Rectangle 42"/>
          <p:cNvSpPr>
            <a:spLocks noChangeArrowheads="1"/>
          </p:cNvSpPr>
          <p:nvPr/>
        </p:nvSpPr>
        <p:spPr bwMode="auto">
          <a:xfrm>
            <a:off x="374650" y="3117850"/>
            <a:ext cx="1079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P(X)</a:t>
            </a:r>
            <a:r>
              <a:rPr lang="en-US" altLang="en-US" sz="1800"/>
              <a:t> </a:t>
            </a:r>
          </a:p>
        </p:txBody>
      </p:sp>
      <p:sp>
        <p:nvSpPr>
          <p:cNvPr id="38955" name="Rectangle 43"/>
          <p:cNvSpPr>
            <a:spLocks noChangeArrowheads="1"/>
          </p:cNvSpPr>
          <p:nvPr/>
        </p:nvSpPr>
        <p:spPr bwMode="auto">
          <a:xfrm>
            <a:off x="4249738" y="5392738"/>
            <a:ext cx="492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t>X</a:t>
            </a:r>
          </a:p>
        </p:txBody>
      </p:sp>
      <p:graphicFrame>
        <p:nvGraphicFramePr>
          <p:cNvPr id="38956" name="Object 2">
            <a:hlinkClick r:id="" action="ppaction://ole?verb=0"/>
          </p:cNvPr>
          <p:cNvGraphicFramePr>
            <a:graphicFrameLocks/>
          </p:cNvGraphicFramePr>
          <p:nvPr/>
        </p:nvGraphicFramePr>
        <p:xfrm>
          <a:off x="5334000" y="2590800"/>
          <a:ext cx="1143000" cy="577850"/>
        </p:xfrm>
        <a:graphic>
          <a:graphicData uri="http://schemas.openxmlformats.org/presentationml/2006/ole">
            <mc:AlternateContent xmlns:mc="http://schemas.openxmlformats.org/markup-compatibility/2006">
              <mc:Choice xmlns:v="urn:schemas-microsoft-com:vml" Requires="v">
                <p:oleObj spid="_x0000_s38985" name="Equation" r:id="rId4" imgW="508000" imgH="228600" progId="Equation.3">
                  <p:embed/>
                </p:oleObj>
              </mc:Choice>
              <mc:Fallback>
                <p:oleObj name="Equation" r:id="rId4" imgW="508000" imgH="2286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590800"/>
                        <a:ext cx="1143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57" name="Object 3">
            <a:hlinkClick r:id="" action="ppaction://ole?verb=0"/>
          </p:cNvPr>
          <p:cNvGraphicFramePr>
            <a:graphicFrameLocks/>
          </p:cNvGraphicFramePr>
          <p:nvPr/>
        </p:nvGraphicFramePr>
        <p:xfrm>
          <a:off x="7239000" y="2590800"/>
          <a:ext cx="1447800" cy="565150"/>
        </p:xfrm>
        <a:graphic>
          <a:graphicData uri="http://schemas.openxmlformats.org/presentationml/2006/ole">
            <mc:AlternateContent xmlns:mc="http://schemas.openxmlformats.org/markup-compatibility/2006">
              <mc:Choice xmlns:v="urn:schemas-microsoft-com:vml" Requires="v">
                <p:oleObj spid="_x0000_s38986" name="Equation" r:id="rId6" imgW="609600" imgH="228600" progId="Equation.3">
                  <p:embed/>
                </p:oleObj>
              </mc:Choice>
              <mc:Fallback>
                <p:oleObj name="Equation" r:id="rId6" imgW="609600" imgH="2286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2590800"/>
                        <a:ext cx="14478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58" name="Rectangle 46"/>
          <p:cNvSpPr>
            <a:spLocks noChangeArrowheads="1"/>
          </p:cNvSpPr>
          <p:nvPr/>
        </p:nvSpPr>
        <p:spPr bwMode="auto">
          <a:xfrm>
            <a:off x="8643938" y="5024438"/>
            <a:ext cx="390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a:t>_</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762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lnSpc>
                <a:spcPct val="110000"/>
              </a:lnSpc>
            </a:pPr>
            <a:r>
              <a:rPr lang="en-US" altLang="en-US" sz="2800" b="1" dirty="0" smtClean="0">
                <a:solidFill>
                  <a:srgbClr val="C00000"/>
                </a:solidFill>
              </a:rPr>
              <a:t>Sampling distribution of         </a:t>
            </a:r>
            <a:r>
              <a:rPr lang="en-US" altLang="en-US" sz="2800" b="1" i="1" dirty="0" smtClean="0">
                <a:solidFill>
                  <a:srgbClr val="C00000"/>
                </a:solidFill>
              </a:rPr>
              <a:t>(the sample mean)</a:t>
            </a:r>
          </a:p>
        </p:txBody>
      </p:sp>
      <p:sp>
        <p:nvSpPr>
          <p:cNvPr id="3" name="Rectangle 3"/>
          <p:cNvSpPr txBox="1">
            <a:spLocks noChangeArrowheads="1"/>
          </p:cNvSpPr>
          <p:nvPr/>
        </p:nvSpPr>
        <p:spPr>
          <a:xfrm>
            <a:off x="457200" y="990600"/>
            <a:ext cx="8153400" cy="5638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0000"/>
              </a:lnSpc>
              <a:buFont typeface="Wingdings" panose="05000000000000000000" pitchFamily="2" charset="2"/>
              <a:buNone/>
            </a:pPr>
            <a:r>
              <a:rPr lang="en-US" altLang="en-US" smtClean="0"/>
              <a:t>We take many random samples of a given size </a:t>
            </a:r>
            <a:r>
              <a:rPr lang="en-US" altLang="en-US" i="1" smtClean="0"/>
              <a:t>n</a:t>
            </a:r>
            <a:r>
              <a:rPr lang="en-US" altLang="en-US" smtClean="0"/>
              <a:t> from a population with mean </a:t>
            </a:r>
            <a:r>
              <a:rPr lang="en-US" altLang="en-US" i="1" smtClean="0">
                <a:latin typeface="Symbol" panose="05050102010706020507" pitchFamily="18" charset="2"/>
              </a:rPr>
              <a:t>m</a:t>
            </a:r>
            <a:r>
              <a:rPr lang="en-US" altLang="en-US" smtClean="0">
                <a:latin typeface="Symbol" panose="05050102010706020507" pitchFamily="18" charset="2"/>
              </a:rPr>
              <a:t> </a:t>
            </a:r>
            <a:r>
              <a:rPr lang="en-US" altLang="en-US" smtClean="0"/>
              <a:t>and standard deviation</a:t>
            </a:r>
            <a:r>
              <a:rPr lang="en-US" altLang="en-US" smtClean="0">
                <a:latin typeface="Symbol" panose="05050102010706020507" pitchFamily="18" charset="2"/>
              </a:rPr>
              <a:t> </a:t>
            </a:r>
            <a:r>
              <a:rPr lang="en-US" altLang="en-US" i="1" smtClean="0">
                <a:latin typeface="Symbol" panose="05050102010706020507" pitchFamily="18" charset="2"/>
              </a:rPr>
              <a:t>s</a:t>
            </a:r>
            <a:r>
              <a:rPr lang="en-US" altLang="en-US" smtClean="0">
                <a:latin typeface="Symbol" panose="05050102010706020507" pitchFamily="18" charset="2"/>
              </a:rPr>
              <a:t>.</a:t>
            </a:r>
          </a:p>
          <a:p>
            <a:pPr marL="0" indent="0" eaLnBrk="1" hangingPunct="1">
              <a:lnSpc>
                <a:spcPct val="120000"/>
              </a:lnSpc>
              <a:buFont typeface="Wingdings" panose="05000000000000000000" pitchFamily="2" charset="2"/>
              <a:buNone/>
            </a:pPr>
            <a:endParaRPr lang="en-US" altLang="en-US" sz="600" smtClean="0"/>
          </a:p>
          <a:p>
            <a:pPr marL="0" indent="0" eaLnBrk="1" hangingPunct="1">
              <a:lnSpc>
                <a:spcPct val="120000"/>
              </a:lnSpc>
              <a:buFont typeface="Wingdings" panose="05000000000000000000" pitchFamily="2" charset="2"/>
              <a:buNone/>
            </a:pPr>
            <a:r>
              <a:rPr lang="en-US" altLang="en-US" smtClean="0"/>
              <a:t>Some sample means will be above the population mean </a:t>
            </a:r>
            <a:r>
              <a:rPr lang="en-US" altLang="en-US" i="1" smtClean="0">
                <a:latin typeface="Symbol" panose="05050102010706020507" pitchFamily="18" charset="2"/>
              </a:rPr>
              <a:t>m</a:t>
            </a:r>
            <a:r>
              <a:rPr lang="en-US" altLang="en-US" smtClean="0"/>
              <a:t> and some will be below, making up the sampling distribution. </a:t>
            </a:r>
          </a:p>
          <a:p>
            <a:pPr marL="0" indent="0" eaLnBrk="1" hangingPunct="1">
              <a:lnSpc>
                <a:spcPct val="120000"/>
              </a:lnSpc>
              <a:buFont typeface="Wingdings" panose="05000000000000000000" pitchFamily="2" charset="2"/>
              <a:buNone/>
            </a:pPr>
            <a:endParaRPr lang="en-US" altLang="en-US" smtClean="0"/>
          </a:p>
        </p:txBody>
      </p:sp>
      <p:pic>
        <p:nvPicPr>
          <p:cNvPr id="4" name="Picture 5"/>
          <p:cNvPicPr>
            <a:picLocks noChangeAspect="1" noChangeArrowheads="1"/>
          </p:cNvPicPr>
          <p:nvPr/>
        </p:nvPicPr>
        <p:blipFill>
          <a:blip r:embed="rId3">
            <a:clrChange>
              <a:clrFrom>
                <a:srgbClr val="F8923E"/>
              </a:clrFrom>
              <a:clrTo>
                <a:srgbClr val="F8923E">
                  <a:alpha val="0"/>
                </a:srgbClr>
              </a:clrTo>
            </a:clrChange>
            <a:extLst>
              <a:ext uri="{28A0092B-C50C-407E-A947-70E740481C1C}">
                <a14:useLocalDpi xmlns:a14="http://schemas.microsoft.com/office/drawing/2010/main" val="0"/>
              </a:ext>
            </a:extLst>
          </a:blip>
          <a:srcRect t="10938"/>
          <a:stretch>
            <a:fillRect/>
          </a:stretch>
        </p:blipFill>
        <p:spPr>
          <a:xfrm>
            <a:off x="381000" y="3048000"/>
            <a:ext cx="8229600" cy="3641725"/>
          </a:xfrm>
          <a:prstGeom prst="rect">
            <a:avLst/>
          </a:prstGeom>
          <a:solidFill>
            <a:srgbClr val="FFFF99"/>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6"/>
          <p:cNvSpPr txBox="1">
            <a:spLocks noChangeArrowheads="1"/>
          </p:cNvSpPr>
          <p:nvPr/>
        </p:nvSpPr>
        <p:spPr bwMode="auto">
          <a:xfrm>
            <a:off x="4953000" y="2833688"/>
            <a:ext cx="3517900" cy="304800"/>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sz="1400" b="1">
                <a:solidFill>
                  <a:srgbClr val="CC0000"/>
                </a:solidFill>
              </a:rPr>
              <a:t>Sampling distribution of “x bar”</a:t>
            </a:r>
          </a:p>
        </p:txBody>
      </p:sp>
      <p:sp>
        <p:nvSpPr>
          <p:cNvPr id="6" name="Text Box 8"/>
          <p:cNvSpPr txBox="1">
            <a:spLocks noChangeArrowheads="1"/>
          </p:cNvSpPr>
          <p:nvPr/>
        </p:nvSpPr>
        <p:spPr bwMode="auto">
          <a:xfrm>
            <a:off x="7162800" y="4038600"/>
            <a:ext cx="1066800" cy="9429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solidFill>
                  <a:srgbClr val="000000"/>
                </a:solidFill>
              </a:rPr>
              <a:t>Histogram of some sample averages</a:t>
            </a:r>
          </a:p>
        </p:txBody>
      </p:sp>
      <p:sp>
        <p:nvSpPr>
          <p:cNvPr id="7" name="Line 9"/>
          <p:cNvSpPr>
            <a:spLocks noChangeShapeType="1"/>
          </p:cNvSpPr>
          <p:nvPr/>
        </p:nvSpPr>
        <p:spPr bwMode="auto">
          <a:xfrm flipH="1">
            <a:off x="6781800" y="4953000"/>
            <a:ext cx="990600" cy="685800"/>
          </a:xfrm>
          <a:prstGeom prst="line">
            <a:avLst/>
          </a:prstGeom>
          <a:noFill/>
          <a:ln w="190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 name="Object 10"/>
          <p:cNvGraphicFramePr>
            <a:graphicFrameLocks noChangeAspect="1"/>
          </p:cNvGraphicFramePr>
          <p:nvPr>
            <p:extLst>
              <p:ext uri="{D42A27DB-BD31-4B8C-83A1-F6EECF244321}">
                <p14:modId xmlns:p14="http://schemas.microsoft.com/office/powerpoint/2010/main" val="4161911058"/>
              </p:ext>
            </p:extLst>
          </p:nvPr>
        </p:nvGraphicFramePr>
        <p:xfrm>
          <a:off x="4724400" y="304190"/>
          <a:ext cx="396875" cy="469900"/>
        </p:xfrm>
        <a:graphic>
          <a:graphicData uri="http://schemas.openxmlformats.org/presentationml/2006/ole">
            <mc:AlternateContent xmlns:mc="http://schemas.openxmlformats.org/markup-compatibility/2006">
              <mc:Choice xmlns:v="urn:schemas-microsoft-com:vml" Requires="v">
                <p:oleObj spid="_x0000_s56328" name="Equation" r:id="rId4" imgW="139579" imgH="164957" progId="Equation.DSMT4">
                  <p:embed/>
                </p:oleObj>
              </mc:Choice>
              <mc:Fallback>
                <p:oleObj name="Equation" r:id="rId4" imgW="139579" imgH="164957" progId="Equation.DSMT4">
                  <p:embed/>
                  <p:pic>
                    <p:nvPicPr>
                      <p:cNvPr id="1639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04190"/>
                        <a:ext cx="39687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942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304800" y="914400"/>
            <a:ext cx="8610600" cy="4724400"/>
          </a:xfrm>
        </p:spPr>
        <p:txBody>
          <a:bodyPr/>
          <a:lstStyle/>
          <a:p>
            <a:pPr algn="l"/>
            <a:r>
              <a:rPr lang="en-US" altLang="en-US" dirty="0" smtClean="0">
                <a:solidFill>
                  <a:srgbClr val="C00000"/>
                </a:solidFill>
              </a:rPr>
              <a:t>Instructor: 	</a:t>
            </a:r>
            <a:r>
              <a:rPr lang="en-US" altLang="en-US" dirty="0" smtClean="0"/>
              <a:t>Paul Savariappan</a:t>
            </a:r>
            <a:br>
              <a:rPr lang="en-US" altLang="en-US" dirty="0" smtClean="0"/>
            </a:br>
            <a:r>
              <a:rPr lang="en-US" altLang="en-US" dirty="0" smtClean="0">
                <a:solidFill>
                  <a:srgbClr val="C00000"/>
                </a:solidFill>
              </a:rPr>
              <a:t>Mail Id:     	</a:t>
            </a:r>
            <a:r>
              <a:rPr lang="en-US" altLang="en-US" dirty="0" smtClean="0">
                <a:solidFill>
                  <a:srgbClr val="0000CC"/>
                </a:solidFill>
              </a:rPr>
              <a:t>prsavari@ncsu.edu</a:t>
            </a:r>
            <a:r>
              <a:rPr lang="en-US" altLang="en-US" dirty="0" smtClean="0"/>
              <a:t/>
            </a:r>
            <a:br>
              <a:rPr lang="en-US" altLang="en-US" dirty="0" smtClean="0"/>
            </a:br>
            <a:r>
              <a:rPr lang="en-US" altLang="en-US" dirty="0" smtClean="0">
                <a:solidFill>
                  <a:srgbClr val="C00000"/>
                </a:solidFill>
              </a:rPr>
              <a:t>Office:      	</a:t>
            </a:r>
            <a:r>
              <a:rPr lang="en-US" altLang="en-US" dirty="0" smtClean="0"/>
              <a:t>SAS 5232</a:t>
            </a:r>
            <a:br>
              <a:rPr lang="en-US" altLang="en-US" dirty="0" smtClean="0"/>
            </a:br>
            <a:r>
              <a:rPr lang="en-US" altLang="en-US" dirty="0" smtClean="0">
                <a:solidFill>
                  <a:srgbClr val="C00000"/>
                </a:solidFill>
              </a:rPr>
              <a:t>Phone:     	</a:t>
            </a:r>
            <a:r>
              <a:rPr lang="en-US" altLang="en-US" dirty="0" smtClean="0"/>
              <a:t>(919) 513 2445</a:t>
            </a:r>
            <a:br>
              <a:rPr lang="en-US" altLang="en-US" dirty="0" smtClean="0"/>
            </a:br>
            <a:r>
              <a:rPr lang="en-US" altLang="en-US" dirty="0" smtClean="0">
                <a:solidFill>
                  <a:srgbClr val="C00000"/>
                </a:solidFill>
              </a:rPr>
              <a:t>Office</a:t>
            </a:r>
            <a:r>
              <a:rPr lang="en-US" altLang="en-US" dirty="0" smtClean="0"/>
              <a:t> </a:t>
            </a:r>
            <a:r>
              <a:rPr lang="en-US" altLang="en-US" dirty="0" smtClean="0">
                <a:solidFill>
                  <a:srgbClr val="C00000"/>
                </a:solidFill>
              </a:rPr>
              <a:t>hours:  </a:t>
            </a:r>
            <a:r>
              <a:rPr lang="en-US" altLang="en-US" sz="3200" dirty="0" smtClean="0"/>
              <a:t>Tuesday   10.30AM – 12Noon</a:t>
            </a:r>
            <a:r>
              <a:rPr lang="en-US" altLang="en-US" dirty="0" smtClean="0"/>
              <a:t/>
            </a:r>
            <a:br>
              <a:rPr lang="en-US" altLang="en-US" dirty="0" smtClean="0"/>
            </a:br>
            <a:r>
              <a:rPr lang="en-US" altLang="en-US" dirty="0" smtClean="0"/>
              <a:t>                         </a:t>
            </a:r>
            <a:r>
              <a:rPr lang="en-US" altLang="en-US" sz="3200" dirty="0" smtClean="0"/>
              <a:t>Thursday 10.30AM – 12Noon </a:t>
            </a:r>
            <a:r>
              <a:rPr lang="en-US" altLang="en-US" dirty="0" smtClean="0"/>
              <a:t/>
            </a:r>
            <a:br>
              <a:rPr lang="en-US" altLang="en-US" dirty="0" smtClean="0"/>
            </a:br>
            <a:endParaRPr lang="en-US" altLang="en-US" dirty="0" smtClean="0"/>
          </a:p>
        </p:txBody>
      </p:sp>
    </p:spTree>
    <p:extLst>
      <p:ext uri="{BB962C8B-B14F-4D97-AF65-F5344CB8AC3E}">
        <p14:creationId xmlns:p14="http://schemas.microsoft.com/office/powerpoint/2010/main" val="248678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clrChange>
              <a:clrFrom>
                <a:srgbClr val="F9933F"/>
              </a:clrFrom>
              <a:clrTo>
                <a:srgbClr val="F9933F">
                  <a:alpha val="0"/>
                </a:srgbClr>
              </a:clrTo>
            </a:clrChange>
            <a:extLst>
              <a:ext uri="{28A0092B-C50C-407E-A947-70E740481C1C}">
                <a14:useLocalDpi xmlns:a14="http://schemas.microsoft.com/office/drawing/2010/main" val="0"/>
              </a:ext>
            </a:extLst>
          </a:blip>
          <a:srcRect t="10938"/>
          <a:stretch>
            <a:fillRect/>
          </a:stretch>
        </p:blipFill>
        <p:spPr bwMode="auto">
          <a:xfrm>
            <a:off x="838200" y="3054350"/>
            <a:ext cx="7696200" cy="36306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p:nvSpPr>
        <p:spPr bwMode="auto">
          <a:xfrm>
            <a:off x="4741863" y="2857500"/>
            <a:ext cx="3692525" cy="227013"/>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solidFill>
                  <a:srgbClr val="000000"/>
                </a:solidFill>
              </a:rPr>
              <a:t>Sampling distribution of  </a:t>
            </a:r>
          </a:p>
        </p:txBody>
      </p:sp>
      <p:sp>
        <p:nvSpPr>
          <p:cNvPr id="4" name="Line 4"/>
          <p:cNvSpPr>
            <a:spLocks noChangeShapeType="1"/>
          </p:cNvSpPr>
          <p:nvPr/>
        </p:nvSpPr>
        <p:spPr bwMode="auto">
          <a:xfrm>
            <a:off x="6683375" y="3441700"/>
            <a:ext cx="1588" cy="2778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6678613" y="4462463"/>
            <a:ext cx="461962"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6"/>
          <p:cNvSpPr txBox="1">
            <a:spLocks noChangeArrowheads="1"/>
          </p:cNvSpPr>
          <p:nvPr/>
        </p:nvSpPr>
        <p:spPr bwMode="auto">
          <a:xfrm>
            <a:off x="6557963" y="6248400"/>
            <a:ext cx="360362"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sz="2400" b="1" i="1">
                <a:solidFill>
                  <a:srgbClr val="000000"/>
                </a:solidFill>
                <a:latin typeface="Symbol" panose="05050102010706020507" pitchFamily="18" charset="2"/>
              </a:rPr>
              <a:t>m</a:t>
            </a:r>
          </a:p>
        </p:txBody>
      </p:sp>
      <p:sp>
        <p:nvSpPr>
          <p:cNvPr id="7" name="Text Box 7"/>
          <p:cNvSpPr txBox="1">
            <a:spLocks noChangeArrowheads="1"/>
          </p:cNvSpPr>
          <p:nvPr/>
        </p:nvSpPr>
        <p:spPr bwMode="auto">
          <a:xfrm>
            <a:off x="6783388" y="4572000"/>
            <a:ext cx="760412"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sz="2400" i="1">
                <a:solidFill>
                  <a:srgbClr val="000000"/>
                </a:solidFill>
                <a:latin typeface="Symbol" panose="05050102010706020507" pitchFamily="18" charset="2"/>
              </a:rPr>
              <a:t>s</a:t>
            </a:r>
            <a:r>
              <a:rPr lang="en-US" altLang="en-US" sz="2400">
                <a:solidFill>
                  <a:srgbClr val="000000"/>
                </a:solidFill>
                <a:latin typeface="Symbol" panose="05050102010706020507" pitchFamily="18" charset="2"/>
              </a:rPr>
              <a:t>/</a:t>
            </a:r>
            <a:r>
              <a:rPr lang="en-US" altLang="en-US" sz="2400">
                <a:solidFill>
                  <a:srgbClr val="000000"/>
                </a:solidFill>
                <a:cs typeface="Arial" panose="020B0604020202020204" pitchFamily="34" charset="0"/>
              </a:rPr>
              <a:t>√</a:t>
            </a:r>
            <a:r>
              <a:rPr lang="en-US" altLang="en-US" i="1">
                <a:solidFill>
                  <a:srgbClr val="000000"/>
                </a:solidFill>
                <a:cs typeface="Arial" panose="020B0604020202020204" pitchFamily="34" charset="0"/>
              </a:rPr>
              <a:t>n</a:t>
            </a:r>
            <a:endParaRPr lang="en-US" altLang="en-US" i="1">
              <a:solidFill>
                <a:srgbClr val="000000"/>
              </a:solidFill>
              <a:latin typeface="Symbol" panose="05050102010706020507" pitchFamily="18" charset="2"/>
            </a:endParaRPr>
          </a:p>
        </p:txBody>
      </p:sp>
      <p:sp>
        <p:nvSpPr>
          <p:cNvPr id="8" name="Rectangle 8"/>
          <p:cNvSpPr>
            <a:spLocks noChangeArrowheads="1"/>
          </p:cNvSpPr>
          <p:nvPr/>
        </p:nvSpPr>
        <p:spPr bwMode="auto">
          <a:xfrm>
            <a:off x="457200" y="381000"/>
            <a:ext cx="8382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10000"/>
              </a:lnSpc>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lnSpc>
                <a:spcPct val="110000"/>
              </a:lnSpc>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lnSpc>
                <a:spcPct val="110000"/>
              </a:lnSpc>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lnSpc>
                <a:spcPct val="110000"/>
              </a:lnSpc>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lnSpc>
                <a:spcPct val="110000"/>
              </a:lnSpc>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lnSpc>
                <a:spcPct val="110000"/>
              </a:lnSpc>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120000"/>
              </a:lnSpc>
              <a:spcAft>
                <a:spcPct val="35000"/>
              </a:spcAft>
              <a:buFont typeface="Wingdings" panose="05000000000000000000" pitchFamily="2" charset="2"/>
              <a:buNone/>
            </a:pPr>
            <a:r>
              <a:rPr lang="en-US" altLang="en-US" dirty="0">
                <a:solidFill>
                  <a:srgbClr val="C00000"/>
                </a:solidFill>
              </a:rPr>
              <a:t>For any population with mean </a:t>
            </a:r>
            <a:r>
              <a:rPr lang="en-US" altLang="en-US" i="1" dirty="0">
                <a:solidFill>
                  <a:srgbClr val="C00000"/>
                </a:solidFill>
                <a:latin typeface="Symbol" panose="05050102010706020507" pitchFamily="18" charset="2"/>
              </a:rPr>
              <a:t>m</a:t>
            </a:r>
            <a:r>
              <a:rPr lang="en-US" altLang="en-US" dirty="0">
                <a:solidFill>
                  <a:srgbClr val="C00000"/>
                </a:solidFill>
              </a:rPr>
              <a:t> and standard deviation </a:t>
            </a:r>
            <a:r>
              <a:rPr lang="en-US" altLang="en-US" i="1" dirty="0">
                <a:solidFill>
                  <a:srgbClr val="C00000"/>
                </a:solidFill>
                <a:latin typeface="Symbol" panose="05050102010706020507" pitchFamily="18" charset="2"/>
              </a:rPr>
              <a:t>s </a:t>
            </a:r>
            <a:r>
              <a:rPr lang="en-US" altLang="en-US" dirty="0">
                <a:solidFill>
                  <a:srgbClr val="C00000"/>
                </a:solidFill>
              </a:rPr>
              <a:t>:</a:t>
            </a:r>
          </a:p>
          <a:p>
            <a:pPr eaLnBrk="1" hangingPunct="1">
              <a:lnSpc>
                <a:spcPct val="120000"/>
              </a:lnSpc>
              <a:spcAft>
                <a:spcPct val="35000"/>
              </a:spcAft>
            </a:pPr>
            <a:r>
              <a:rPr lang="en-US" altLang="en-US" dirty="0">
                <a:solidFill>
                  <a:srgbClr val="000000"/>
                </a:solidFill>
              </a:rPr>
              <a:t> The </a:t>
            </a:r>
            <a:r>
              <a:rPr lang="en-US" altLang="en-US" b="1" dirty="0">
                <a:solidFill>
                  <a:srgbClr val="9933FF"/>
                </a:solidFill>
              </a:rPr>
              <a:t>mean,</a:t>
            </a:r>
            <a:r>
              <a:rPr lang="en-US" altLang="en-US" dirty="0">
                <a:solidFill>
                  <a:srgbClr val="000000"/>
                </a:solidFill>
              </a:rPr>
              <a:t> or center of the sampling distribution of    , is equal to the population mean </a:t>
            </a:r>
            <a:r>
              <a:rPr lang="en-US" altLang="en-US" b="1" i="1" dirty="0">
                <a:solidFill>
                  <a:srgbClr val="333399"/>
                </a:solidFill>
                <a:latin typeface="Symbol" panose="05050102010706020507" pitchFamily="18" charset="2"/>
              </a:rPr>
              <a:t>m</a:t>
            </a:r>
            <a:r>
              <a:rPr lang="en-US" altLang="en-US" b="1" dirty="0">
                <a:solidFill>
                  <a:srgbClr val="333399"/>
                </a:solidFill>
              </a:rPr>
              <a:t>.</a:t>
            </a:r>
            <a:r>
              <a:rPr lang="en-US" altLang="en-US" dirty="0">
                <a:solidFill>
                  <a:srgbClr val="000000"/>
                </a:solidFill>
              </a:rPr>
              <a:t> </a:t>
            </a:r>
          </a:p>
          <a:p>
            <a:pPr eaLnBrk="1" hangingPunct="1">
              <a:lnSpc>
                <a:spcPct val="120000"/>
              </a:lnSpc>
              <a:spcAft>
                <a:spcPct val="35000"/>
              </a:spcAft>
            </a:pPr>
            <a:r>
              <a:rPr lang="en-US" altLang="en-US" dirty="0">
                <a:solidFill>
                  <a:srgbClr val="000000"/>
                </a:solidFill>
              </a:rPr>
              <a:t> The </a:t>
            </a:r>
            <a:r>
              <a:rPr lang="en-US" altLang="en-US" b="1" dirty="0">
                <a:solidFill>
                  <a:srgbClr val="333399"/>
                </a:solidFill>
              </a:rPr>
              <a:t>standard deviation</a:t>
            </a:r>
            <a:r>
              <a:rPr lang="en-US" altLang="en-US" dirty="0">
                <a:solidFill>
                  <a:srgbClr val="000000"/>
                </a:solidFill>
              </a:rPr>
              <a:t> of the sampling distribution is </a:t>
            </a:r>
            <a:r>
              <a:rPr lang="en-US" altLang="en-US" b="1" i="1" dirty="0" smtClean="0">
                <a:solidFill>
                  <a:srgbClr val="333399"/>
                </a:solidFill>
                <a:latin typeface="Symbol" panose="05050102010706020507" pitchFamily="18" charset="2"/>
              </a:rPr>
              <a:t>s </a:t>
            </a:r>
            <a:r>
              <a:rPr lang="en-US" altLang="en-US" b="1" dirty="0" smtClean="0">
                <a:solidFill>
                  <a:srgbClr val="333399"/>
                </a:solidFill>
              </a:rPr>
              <a:t>/</a:t>
            </a:r>
            <a:r>
              <a:rPr lang="en-US" altLang="en-US" b="1" dirty="0">
                <a:solidFill>
                  <a:srgbClr val="333399"/>
                </a:solidFill>
                <a:cs typeface="Arial" panose="020B0604020202020204" pitchFamily="34" charset="0"/>
              </a:rPr>
              <a:t>√</a:t>
            </a:r>
            <a:r>
              <a:rPr lang="en-US" altLang="en-US" b="1" i="1" dirty="0">
                <a:solidFill>
                  <a:srgbClr val="333399"/>
                </a:solidFill>
              </a:rPr>
              <a:t>n</a:t>
            </a:r>
            <a:r>
              <a:rPr lang="en-US" altLang="en-US" b="1" i="1" dirty="0">
                <a:solidFill>
                  <a:srgbClr val="9933FF"/>
                </a:solidFill>
              </a:rPr>
              <a:t>,</a:t>
            </a:r>
            <a:r>
              <a:rPr lang="en-US" altLang="en-US" dirty="0">
                <a:solidFill>
                  <a:srgbClr val="000000"/>
                </a:solidFill>
              </a:rPr>
              <a:t> where </a:t>
            </a:r>
            <a:r>
              <a:rPr lang="en-US" altLang="en-US" i="1" dirty="0">
                <a:solidFill>
                  <a:srgbClr val="000000"/>
                </a:solidFill>
              </a:rPr>
              <a:t>n</a:t>
            </a:r>
            <a:r>
              <a:rPr lang="en-US" altLang="en-US" dirty="0">
                <a:solidFill>
                  <a:srgbClr val="000000"/>
                </a:solidFill>
              </a:rPr>
              <a:t> is the sample size. </a:t>
            </a:r>
          </a:p>
        </p:txBody>
      </p:sp>
      <p:graphicFrame>
        <p:nvGraphicFramePr>
          <p:cNvPr id="9" name="Object 12"/>
          <p:cNvGraphicFramePr>
            <a:graphicFrameLocks noChangeAspect="1"/>
          </p:cNvGraphicFramePr>
          <p:nvPr/>
        </p:nvGraphicFramePr>
        <p:xfrm>
          <a:off x="6477000" y="990600"/>
          <a:ext cx="333375" cy="393700"/>
        </p:xfrm>
        <a:graphic>
          <a:graphicData uri="http://schemas.openxmlformats.org/presentationml/2006/ole">
            <mc:AlternateContent xmlns:mc="http://schemas.openxmlformats.org/markup-compatibility/2006">
              <mc:Choice xmlns:v="urn:schemas-microsoft-com:vml" Requires="v">
                <p:oleObj spid="_x0000_s57358" name="Equation" r:id="rId4" imgW="139579" imgH="164957" progId="Equation.DSMT4">
                  <p:embed/>
                </p:oleObj>
              </mc:Choice>
              <mc:Fallback>
                <p:oleObj name="Equation" r:id="rId4" imgW="139579" imgH="164957" progId="Equation.DSMT4">
                  <p:embed/>
                  <p:pic>
                    <p:nvPicPr>
                      <p:cNvPr id="1741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990600"/>
                        <a:ext cx="3333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3"/>
          <p:cNvGraphicFramePr>
            <a:graphicFrameLocks noChangeAspect="1"/>
          </p:cNvGraphicFramePr>
          <p:nvPr/>
        </p:nvGraphicFramePr>
        <p:xfrm>
          <a:off x="7696200" y="2857500"/>
          <a:ext cx="268288" cy="317500"/>
        </p:xfrm>
        <a:graphic>
          <a:graphicData uri="http://schemas.openxmlformats.org/presentationml/2006/ole">
            <mc:AlternateContent xmlns:mc="http://schemas.openxmlformats.org/markup-compatibility/2006">
              <mc:Choice xmlns:v="urn:schemas-microsoft-com:vml" Requires="v">
                <p:oleObj spid="_x0000_s57359" name="Equation" r:id="rId6" imgW="139579" imgH="164957" progId="Equation.DSMT4">
                  <p:embed/>
                </p:oleObj>
              </mc:Choice>
              <mc:Fallback>
                <p:oleObj name="Equation" r:id="rId6" imgW="139579" imgH="164957" progId="Equation.DSMT4">
                  <p:embed/>
                  <p:pic>
                    <p:nvPicPr>
                      <p:cNvPr id="17418"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857500"/>
                        <a:ext cx="2682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6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charRg st="57" end="1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charRg st="153" end="2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7450" y="92075"/>
            <a:ext cx="145415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47" name="Group 31"/>
          <p:cNvGraphicFramePr>
            <a:graphicFrameLocks noGrp="1"/>
          </p:cNvGraphicFramePr>
          <p:nvPr/>
        </p:nvGraphicFramePr>
        <p:xfrm>
          <a:off x="762000" y="3200400"/>
          <a:ext cx="6858000" cy="1066800"/>
        </p:xfrm>
        <a:graphic>
          <a:graphicData uri="http://schemas.openxmlformats.org/drawingml/2006/table">
            <a:tbl>
              <a:tblPr/>
              <a:tblGrid>
                <a:gridCol w="979488">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79487">
                  <a:extLst>
                    <a:ext uri="{9D8B030D-6E8A-4147-A177-3AD203B41FA5}">
                      <a16:colId xmlns:a16="http://schemas.microsoft.com/office/drawing/2014/main" val="20006"/>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ahoma"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ahoma" pitchFamily="34" charset="0"/>
                        </a:rPr>
                        <a:t>P(x)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65" name="Rectangle 2"/>
          <p:cNvSpPr>
            <a:spLocks noGrp="1" noChangeArrowheads="1"/>
          </p:cNvSpPr>
          <p:nvPr>
            <p:ph type="title"/>
          </p:nvPr>
        </p:nvSpPr>
        <p:spPr/>
        <p:txBody>
          <a:bodyPr/>
          <a:lstStyle/>
          <a:p>
            <a:pPr eaLnBrk="1" hangingPunct="1"/>
            <a:r>
              <a:rPr lang="en-US" altLang="en-US" dirty="0" smtClean="0">
                <a:solidFill>
                  <a:srgbClr val="C00000"/>
                </a:solidFill>
              </a:rPr>
              <a:t>Sampling Distribution of the Mean</a:t>
            </a:r>
            <a:r>
              <a:rPr lang="en-US" altLang="en-US" dirty="0" smtClean="0"/>
              <a:t>…</a:t>
            </a:r>
          </a:p>
        </p:txBody>
      </p:sp>
      <p:sp>
        <p:nvSpPr>
          <p:cNvPr id="39966" name="Rectangle 3"/>
          <p:cNvSpPr>
            <a:spLocks noGrp="1" noChangeArrowheads="1"/>
          </p:cNvSpPr>
          <p:nvPr>
            <p:ph type="body" idx="1"/>
          </p:nvPr>
        </p:nvSpPr>
        <p:spPr/>
        <p:txBody>
          <a:bodyPr/>
          <a:lstStyle/>
          <a:p>
            <a:pPr marL="0" indent="0" eaLnBrk="1" hangingPunct="1"/>
            <a:r>
              <a:rPr lang="en-US" altLang="en-US" smtClean="0"/>
              <a:t>A fair </a:t>
            </a:r>
            <a:r>
              <a:rPr lang="en-US" altLang="en-US" b="1" smtClean="0"/>
              <a:t>die</a:t>
            </a:r>
            <a:r>
              <a:rPr lang="en-US" altLang="en-US" smtClean="0"/>
              <a:t> is thrown infinitely many times,</a:t>
            </a:r>
          </a:p>
          <a:p>
            <a:pPr marL="0" indent="0" eaLnBrk="1" hangingPunct="1"/>
            <a:r>
              <a:rPr lang="en-US" altLang="en-US" smtClean="0"/>
              <a:t>with the random variable X = # of spots on any throw.</a:t>
            </a:r>
          </a:p>
          <a:p>
            <a:pPr marL="0" indent="0" eaLnBrk="1" hangingPunct="1"/>
            <a:endParaRPr lang="en-US" altLang="en-US" smtClean="0"/>
          </a:p>
          <a:p>
            <a:pPr marL="0" indent="0" eaLnBrk="1" hangingPunct="1"/>
            <a:r>
              <a:rPr lang="en-US" altLang="en-US" smtClean="0"/>
              <a:t>The probability distribution of X is:</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mtClean="0"/>
              <a:t>…and the mean and variance are calculated as well:</a:t>
            </a:r>
          </a:p>
        </p:txBody>
      </p:sp>
      <p:pic>
        <p:nvPicPr>
          <p:cNvPr id="3996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8"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626100"/>
            <a:ext cx="61722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4" name="Line 34"/>
          <p:cNvSpPr>
            <a:spLocks noChangeShapeType="1"/>
          </p:cNvSpPr>
          <p:nvPr/>
        </p:nvSpPr>
        <p:spPr bwMode="auto">
          <a:xfrm flipV="1">
            <a:off x="457200" y="5181600"/>
            <a:ext cx="8305800" cy="609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2133600"/>
            <a:ext cx="6578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53063"/>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4075" y="2057400"/>
            <a:ext cx="2460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1738" y="2057400"/>
            <a:ext cx="2460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057400"/>
            <a:ext cx="2460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7"/>
          <p:cNvSpPr>
            <a:spLocks noGrp="1" noChangeArrowheads="1"/>
          </p:cNvSpPr>
          <p:nvPr>
            <p:ph type="title"/>
          </p:nvPr>
        </p:nvSpPr>
        <p:spPr/>
        <p:txBody>
          <a:bodyPr/>
          <a:lstStyle/>
          <a:p>
            <a:pPr eaLnBrk="1" hangingPunct="1"/>
            <a:r>
              <a:rPr lang="en-US" altLang="en-US" dirty="0" smtClean="0">
                <a:solidFill>
                  <a:srgbClr val="C00000"/>
                </a:solidFill>
              </a:rPr>
              <a:t>Sampling Distribution of Two Dice</a:t>
            </a:r>
          </a:p>
        </p:txBody>
      </p:sp>
      <p:sp>
        <p:nvSpPr>
          <p:cNvPr id="40968" name="Rectangle 8"/>
          <p:cNvSpPr>
            <a:spLocks noGrp="1" noChangeArrowheads="1"/>
          </p:cNvSpPr>
          <p:nvPr>
            <p:ph type="body" idx="1"/>
          </p:nvPr>
        </p:nvSpPr>
        <p:spPr/>
        <p:txBody>
          <a:bodyPr/>
          <a:lstStyle/>
          <a:p>
            <a:pPr marL="0" indent="0" eaLnBrk="1" hangingPunct="1"/>
            <a:r>
              <a:rPr lang="en-US" altLang="en-US" smtClean="0"/>
              <a:t>A sampling distribution is created by looking at</a:t>
            </a:r>
          </a:p>
          <a:p>
            <a:pPr marL="0" indent="0" eaLnBrk="1" hangingPunct="1"/>
            <a:r>
              <a:rPr lang="en-US" altLang="en-US" smtClean="0"/>
              <a:t>all samples of size n=2 (i.e. two dice) and their means…</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mtClean="0"/>
              <a:t>While there are 36 possible samples of size 2, there are only 11 values for    , and some (e.g.    =3.5) occur more frequently than others (e.g.      =1).</a:t>
            </a:r>
          </a:p>
        </p:txBody>
      </p:sp>
      <p:pic>
        <p:nvPicPr>
          <p:cNvPr id="409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7450" y="92075"/>
            <a:ext cx="145415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5897563"/>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453063"/>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53000"/>
            <a:ext cx="490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pPr eaLnBrk="1" hangingPunct="1"/>
            <a:r>
              <a:rPr lang="en-US" altLang="en-US" dirty="0" smtClean="0">
                <a:solidFill>
                  <a:srgbClr val="C00000"/>
                </a:solidFill>
              </a:rPr>
              <a:t>Sampling Distribution of Two Dice…</a:t>
            </a:r>
          </a:p>
        </p:txBody>
      </p:sp>
      <p:sp>
        <p:nvSpPr>
          <p:cNvPr id="41988" name="Rectangle 3"/>
          <p:cNvSpPr>
            <a:spLocks noGrp="1" noChangeArrowheads="1"/>
          </p:cNvSpPr>
          <p:nvPr>
            <p:ph type="body" idx="1"/>
          </p:nvPr>
        </p:nvSpPr>
        <p:spPr/>
        <p:txBody>
          <a:bodyPr/>
          <a:lstStyle/>
          <a:p>
            <a:pPr marL="0" indent="0" eaLnBrk="1" hangingPunct="1"/>
            <a:r>
              <a:rPr lang="en-US" altLang="en-US" smtClean="0"/>
              <a:t>The </a:t>
            </a:r>
            <a:r>
              <a:rPr lang="en-US" altLang="en-US" b="1" i="1" smtClean="0"/>
              <a:t>sampling distribution</a:t>
            </a:r>
            <a:r>
              <a:rPr lang="en-US" altLang="en-US" smtClean="0"/>
              <a:t> of     is shown below:</a:t>
            </a:r>
          </a:p>
        </p:txBody>
      </p:sp>
      <p:pic>
        <p:nvPicPr>
          <p:cNvPr id="4198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7450" y="92075"/>
            <a:ext cx="145415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914400"/>
            <a:ext cx="393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1" name="Group 10"/>
          <p:cNvGrpSpPr>
            <a:grpSpLocks/>
          </p:cNvGrpSpPr>
          <p:nvPr/>
        </p:nvGrpSpPr>
        <p:grpSpPr bwMode="auto">
          <a:xfrm>
            <a:off x="76200" y="1676400"/>
            <a:ext cx="2182813" cy="2762250"/>
            <a:chOff x="336" y="1200"/>
            <a:chExt cx="1375" cy="1740"/>
          </a:xfrm>
        </p:grpSpPr>
        <p:pic>
          <p:nvPicPr>
            <p:cNvPr id="420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 y="1200"/>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 y="1392"/>
              <a:ext cx="1375" cy="15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200"/>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8"/>
            <p:cNvSpPr txBox="1">
              <a:spLocks noChangeArrowheads="1"/>
            </p:cNvSpPr>
            <p:nvPr/>
          </p:nvSpPr>
          <p:spPr bwMode="auto">
            <a:xfrm>
              <a:off x="1041" y="1200"/>
              <a:ext cx="639"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eaLnBrk="0" hangingPunct="0">
                <a:defRPr/>
              </a:pPr>
              <a:r>
                <a:rPr lang="en-US" smtClean="0">
                  <a:solidFill>
                    <a:srgbClr val="000000"/>
                  </a:solidFill>
                  <a:cs typeface="+mn-cs"/>
                </a:rPr>
                <a:t>P(   )</a:t>
              </a:r>
            </a:p>
          </p:txBody>
        </p:sp>
      </p:grpSp>
      <p:grpSp>
        <p:nvGrpSpPr>
          <p:cNvPr id="41992" name="Group 19"/>
          <p:cNvGrpSpPr>
            <a:grpSpLocks/>
          </p:cNvGrpSpPr>
          <p:nvPr/>
        </p:nvGrpSpPr>
        <p:grpSpPr bwMode="auto">
          <a:xfrm>
            <a:off x="2362200" y="1401763"/>
            <a:ext cx="6619875" cy="3779837"/>
            <a:chOff x="1488" y="1200"/>
            <a:chExt cx="4170" cy="2381"/>
          </a:xfrm>
        </p:grpSpPr>
        <p:pic>
          <p:nvPicPr>
            <p:cNvPr id="4199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28" y="1200"/>
              <a:ext cx="3930" cy="225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 y="3312"/>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 Box 13"/>
            <p:cNvSpPr txBox="1">
              <a:spLocks noChangeArrowheads="1"/>
            </p:cNvSpPr>
            <p:nvPr/>
          </p:nvSpPr>
          <p:spPr bwMode="auto">
            <a:xfrm>
              <a:off x="1776" y="1344"/>
              <a:ext cx="457" cy="175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eaLnBrk="0" hangingPunct="0">
                <a:defRPr/>
              </a:pPr>
              <a:r>
                <a:rPr lang="en-US" sz="1600" smtClean="0">
                  <a:solidFill>
                    <a:srgbClr val="000000"/>
                  </a:solidFill>
                  <a:latin typeface="Tahoma" pitchFamily="34" charset="0"/>
                  <a:cs typeface="+mn-cs"/>
                </a:rPr>
                <a:t>6/36</a:t>
              </a:r>
            </a:p>
            <a:p>
              <a:pPr algn="ctr" eaLnBrk="0" hangingPunct="0">
                <a:defRPr/>
              </a:pPr>
              <a:endParaRPr lang="en-US" sz="1600" smtClean="0">
                <a:solidFill>
                  <a:srgbClr val="000000"/>
                </a:solidFill>
                <a:latin typeface="Tahoma" pitchFamily="34" charset="0"/>
                <a:cs typeface="+mn-cs"/>
              </a:endParaRPr>
            </a:p>
            <a:p>
              <a:pPr algn="ctr" eaLnBrk="0" hangingPunct="0">
                <a:defRPr/>
              </a:pPr>
              <a:r>
                <a:rPr lang="en-US" sz="1600" smtClean="0">
                  <a:solidFill>
                    <a:srgbClr val="000000"/>
                  </a:solidFill>
                  <a:latin typeface="Tahoma" pitchFamily="34" charset="0"/>
                  <a:cs typeface="+mn-cs"/>
                </a:rPr>
                <a:t>5/36</a:t>
              </a:r>
            </a:p>
            <a:p>
              <a:pPr algn="ctr" eaLnBrk="0" hangingPunct="0">
                <a:defRPr/>
              </a:pPr>
              <a:endParaRPr lang="en-US" sz="1600" smtClean="0">
                <a:solidFill>
                  <a:srgbClr val="000000"/>
                </a:solidFill>
                <a:latin typeface="Tahoma" pitchFamily="34" charset="0"/>
                <a:cs typeface="+mn-cs"/>
              </a:endParaRPr>
            </a:p>
            <a:p>
              <a:pPr algn="ctr" eaLnBrk="0" hangingPunct="0">
                <a:defRPr/>
              </a:pPr>
              <a:r>
                <a:rPr lang="en-US" sz="1600" smtClean="0">
                  <a:solidFill>
                    <a:srgbClr val="000000"/>
                  </a:solidFill>
                  <a:latin typeface="Tahoma" pitchFamily="34" charset="0"/>
                  <a:cs typeface="+mn-cs"/>
                </a:rPr>
                <a:t>4/36</a:t>
              </a:r>
            </a:p>
            <a:p>
              <a:pPr algn="ctr" eaLnBrk="0" hangingPunct="0">
                <a:defRPr/>
              </a:pPr>
              <a:endParaRPr lang="en-US" sz="1600" smtClean="0">
                <a:solidFill>
                  <a:srgbClr val="000000"/>
                </a:solidFill>
                <a:latin typeface="Tahoma" pitchFamily="34" charset="0"/>
                <a:cs typeface="+mn-cs"/>
              </a:endParaRPr>
            </a:p>
            <a:p>
              <a:pPr algn="ctr" eaLnBrk="0" hangingPunct="0">
                <a:defRPr/>
              </a:pPr>
              <a:r>
                <a:rPr lang="en-US" sz="1600" smtClean="0">
                  <a:solidFill>
                    <a:srgbClr val="000000"/>
                  </a:solidFill>
                  <a:latin typeface="Tahoma" pitchFamily="34" charset="0"/>
                  <a:cs typeface="+mn-cs"/>
                </a:rPr>
                <a:t>3/36</a:t>
              </a:r>
            </a:p>
            <a:p>
              <a:pPr algn="ctr" eaLnBrk="0" hangingPunct="0">
                <a:defRPr/>
              </a:pPr>
              <a:endParaRPr lang="en-US" sz="1600" smtClean="0">
                <a:solidFill>
                  <a:srgbClr val="000000"/>
                </a:solidFill>
                <a:latin typeface="Tahoma" pitchFamily="34" charset="0"/>
                <a:cs typeface="+mn-cs"/>
              </a:endParaRPr>
            </a:p>
            <a:p>
              <a:pPr algn="ctr" eaLnBrk="0" hangingPunct="0">
                <a:defRPr/>
              </a:pPr>
              <a:r>
                <a:rPr lang="en-US" sz="1600" smtClean="0">
                  <a:solidFill>
                    <a:srgbClr val="000000"/>
                  </a:solidFill>
                  <a:latin typeface="Tahoma" pitchFamily="34" charset="0"/>
                  <a:cs typeface="+mn-cs"/>
                </a:rPr>
                <a:t>2/36</a:t>
              </a:r>
            </a:p>
            <a:p>
              <a:pPr algn="ctr" eaLnBrk="0" hangingPunct="0">
                <a:defRPr/>
              </a:pPr>
              <a:endParaRPr lang="en-US" sz="1600" smtClean="0">
                <a:solidFill>
                  <a:srgbClr val="000000"/>
                </a:solidFill>
                <a:latin typeface="Tahoma" pitchFamily="34" charset="0"/>
                <a:cs typeface="+mn-cs"/>
              </a:endParaRPr>
            </a:p>
            <a:p>
              <a:pPr algn="ctr" eaLnBrk="0" hangingPunct="0">
                <a:defRPr/>
              </a:pPr>
              <a:r>
                <a:rPr lang="en-US" sz="1600" smtClean="0">
                  <a:solidFill>
                    <a:srgbClr val="000000"/>
                  </a:solidFill>
                  <a:latin typeface="Tahoma" pitchFamily="34" charset="0"/>
                  <a:cs typeface="+mn-cs"/>
                </a:rPr>
                <a:t>1/36</a:t>
              </a:r>
            </a:p>
          </p:txBody>
        </p:sp>
        <p:grpSp>
          <p:nvGrpSpPr>
            <p:cNvPr id="41998" name="Group 16"/>
            <p:cNvGrpSpPr>
              <a:grpSpLocks/>
            </p:cNvGrpSpPr>
            <p:nvPr/>
          </p:nvGrpSpPr>
          <p:grpSpPr bwMode="auto">
            <a:xfrm rot="-5400000">
              <a:off x="1360" y="2129"/>
              <a:ext cx="543" cy="288"/>
              <a:chOff x="449" y="3600"/>
              <a:chExt cx="543" cy="288"/>
            </a:xfrm>
          </p:grpSpPr>
          <p:pic>
            <p:nvPicPr>
              <p:cNvPr id="4199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608"/>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Text Box 14"/>
              <p:cNvSpPr txBox="1">
                <a:spLocks noChangeArrowheads="1"/>
              </p:cNvSpPr>
              <p:nvPr/>
            </p:nvSpPr>
            <p:spPr bwMode="auto">
              <a:xfrm>
                <a:off x="449" y="3600"/>
                <a:ext cx="543"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eaLnBrk="0" hangingPunct="0">
                  <a:defRPr/>
                </a:pPr>
                <a:r>
                  <a:rPr lang="en-US" smtClean="0">
                    <a:solidFill>
                      <a:srgbClr val="000000"/>
                    </a:solidFill>
                    <a:cs typeface="+mn-cs"/>
                  </a:rPr>
                  <a:t>P(    )</a:t>
                </a:r>
              </a:p>
            </p:txBody>
          </p:sp>
        </p:grpSp>
      </p:grpSp>
      <p:pic>
        <p:nvPicPr>
          <p:cNvPr id="41993"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5562600"/>
            <a:ext cx="6832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Line 20"/>
          <p:cNvSpPr>
            <a:spLocks noChangeShapeType="1"/>
          </p:cNvSpPr>
          <p:nvPr/>
        </p:nvSpPr>
        <p:spPr bwMode="auto">
          <a:xfrm>
            <a:off x="1295400" y="5486400"/>
            <a:ext cx="5029200"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smtClean="0">
                <a:solidFill>
                  <a:srgbClr val="C00000"/>
                </a:solidFill>
              </a:rPr>
              <a:t>Compare…</a:t>
            </a:r>
          </a:p>
        </p:txBody>
      </p:sp>
      <p:sp>
        <p:nvSpPr>
          <p:cNvPr id="43011" name="Rectangle 3"/>
          <p:cNvSpPr>
            <a:spLocks noGrp="1" noChangeArrowheads="1"/>
          </p:cNvSpPr>
          <p:nvPr>
            <p:ph type="body" idx="1"/>
          </p:nvPr>
        </p:nvSpPr>
        <p:spPr/>
        <p:txBody>
          <a:bodyPr/>
          <a:lstStyle/>
          <a:p>
            <a:pPr marL="0" indent="0" eaLnBrk="1" hangingPunct="1"/>
            <a:r>
              <a:rPr lang="en-US" altLang="en-US" smtClean="0"/>
              <a:t>Compare the distribution of X…</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algn="r" eaLnBrk="1" hangingPunct="1"/>
            <a:endParaRPr lang="en-US" altLang="en-US" smtClean="0"/>
          </a:p>
          <a:p>
            <a:pPr marL="0" indent="0" eaLnBrk="1" hangingPunct="1"/>
            <a:r>
              <a:rPr lang="en-US" altLang="en-US" smtClean="0"/>
              <a:t>…with the sampling distribution of     .</a:t>
            </a:r>
          </a:p>
          <a:p>
            <a:pPr marL="0" indent="0" eaLnBrk="1" hangingPunct="1"/>
            <a:endParaRPr lang="en-US" altLang="en-US" smtClean="0"/>
          </a:p>
          <a:p>
            <a:pPr marL="0" indent="0" eaLnBrk="1" hangingPunct="1"/>
            <a:r>
              <a:rPr lang="en-US" altLang="en-US" smtClean="0"/>
              <a:t>As well, note that:</a:t>
            </a:r>
          </a:p>
        </p:txBody>
      </p:sp>
      <p:pic>
        <p:nvPicPr>
          <p:cNvPr id="430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98650"/>
            <a:ext cx="4122738" cy="2368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525963"/>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898650"/>
            <a:ext cx="4122738" cy="23669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0" name="Freeform 9"/>
          <p:cNvSpPr>
            <a:spLocks/>
          </p:cNvSpPr>
          <p:nvPr/>
        </p:nvSpPr>
        <p:spPr bwMode="auto">
          <a:xfrm>
            <a:off x="3429000" y="1295400"/>
            <a:ext cx="1384300" cy="1143000"/>
          </a:xfrm>
          <a:custGeom>
            <a:avLst/>
            <a:gdLst>
              <a:gd name="T0" fmla="*/ 990600 w 872"/>
              <a:gd name="T1" fmla="*/ 0 h 720"/>
              <a:gd name="T2" fmla="*/ 1219200 w 872"/>
              <a:gd name="T3" fmla="*/ 304800 h 720"/>
              <a:gd name="T4" fmla="*/ 0 w 872"/>
              <a:gd name="T5" fmla="*/ 1143000 h 720"/>
              <a:gd name="T6" fmla="*/ 0 60000 65536"/>
              <a:gd name="T7" fmla="*/ 0 60000 65536"/>
              <a:gd name="T8" fmla="*/ 0 60000 65536"/>
            </a:gdLst>
            <a:ahLst/>
            <a:cxnLst>
              <a:cxn ang="T6">
                <a:pos x="T0" y="T1"/>
              </a:cxn>
              <a:cxn ang="T7">
                <a:pos x="T2" y="T3"/>
              </a:cxn>
              <a:cxn ang="T8">
                <a:pos x="T4" y="T5"/>
              </a:cxn>
            </a:cxnLst>
            <a:rect l="0" t="0" r="r" b="b"/>
            <a:pathLst>
              <a:path w="872" h="720">
                <a:moveTo>
                  <a:pt x="624" y="0"/>
                </a:moveTo>
                <a:cubicBezTo>
                  <a:pt x="748" y="36"/>
                  <a:pt x="872" y="72"/>
                  <a:pt x="768" y="192"/>
                </a:cubicBezTo>
                <a:cubicBezTo>
                  <a:pt x="664" y="312"/>
                  <a:pt x="332" y="516"/>
                  <a:pt x="0" y="720"/>
                </a:cubicBezTo>
              </a:path>
            </a:pathLst>
          </a:custGeom>
          <a:noFill/>
          <a:ln w="19050" cap="flat" cmpd="sng">
            <a:solidFill>
              <a:schemeClr val="tx1"/>
            </a:solidFill>
            <a:prstDash val="solid"/>
            <a:round/>
            <a:headEnd/>
            <a:tailEnd type="arrow" w="med" len="me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sp>
        <p:nvSpPr>
          <p:cNvPr id="8201" name="Freeform 10"/>
          <p:cNvSpPr>
            <a:spLocks/>
          </p:cNvSpPr>
          <p:nvPr/>
        </p:nvSpPr>
        <p:spPr bwMode="auto">
          <a:xfrm>
            <a:off x="5867400" y="3352800"/>
            <a:ext cx="914400" cy="1600200"/>
          </a:xfrm>
          <a:custGeom>
            <a:avLst/>
            <a:gdLst>
              <a:gd name="T0" fmla="*/ 0 w 576"/>
              <a:gd name="T1" fmla="*/ 1371600 h 1008"/>
              <a:gd name="T2" fmla="*/ 609600 w 576"/>
              <a:gd name="T3" fmla="*/ 1371600 h 1008"/>
              <a:gd name="T4" fmla="*/ 914400 w 576"/>
              <a:gd name="T5" fmla="*/ 0 h 1008"/>
              <a:gd name="T6" fmla="*/ 0 60000 65536"/>
              <a:gd name="T7" fmla="*/ 0 60000 65536"/>
              <a:gd name="T8" fmla="*/ 0 60000 65536"/>
            </a:gdLst>
            <a:ahLst/>
            <a:cxnLst>
              <a:cxn ang="T6">
                <a:pos x="T0" y="T1"/>
              </a:cxn>
              <a:cxn ang="T7">
                <a:pos x="T2" y="T3"/>
              </a:cxn>
              <a:cxn ang="T8">
                <a:pos x="T4" y="T5"/>
              </a:cxn>
            </a:cxnLst>
            <a:rect l="0" t="0" r="r" b="b"/>
            <a:pathLst>
              <a:path w="576" h="1008">
                <a:moveTo>
                  <a:pt x="0" y="864"/>
                </a:moveTo>
                <a:cubicBezTo>
                  <a:pt x="144" y="936"/>
                  <a:pt x="288" y="1008"/>
                  <a:pt x="384" y="864"/>
                </a:cubicBezTo>
                <a:cubicBezTo>
                  <a:pt x="480" y="720"/>
                  <a:pt x="528" y="360"/>
                  <a:pt x="576" y="0"/>
                </a:cubicBezTo>
              </a:path>
            </a:pathLst>
          </a:custGeom>
          <a:noFill/>
          <a:ln w="19050" cap="flat" cmpd="sng">
            <a:solidFill>
              <a:schemeClr val="tx1"/>
            </a:solidFill>
            <a:prstDash val="solid"/>
            <a:round/>
            <a:headEnd/>
            <a:tailEnd type="arrow" w="med" len="me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pic>
        <p:nvPicPr>
          <p:cNvPr id="4301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410200"/>
            <a:ext cx="1384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solidFill>
                  <a:srgbClr val="C00000"/>
                </a:solidFill>
              </a:rPr>
              <a:t>Generalize…</a:t>
            </a:r>
          </a:p>
        </p:txBody>
      </p:sp>
      <p:sp>
        <p:nvSpPr>
          <p:cNvPr id="44035" name="Rectangle 3"/>
          <p:cNvSpPr>
            <a:spLocks noGrp="1" noChangeArrowheads="1"/>
          </p:cNvSpPr>
          <p:nvPr>
            <p:ph type="body" idx="1"/>
          </p:nvPr>
        </p:nvSpPr>
        <p:spPr/>
        <p:txBody>
          <a:bodyPr/>
          <a:lstStyle/>
          <a:p>
            <a:pPr marL="0" indent="0" eaLnBrk="1" hangingPunct="1"/>
            <a:r>
              <a:rPr lang="en-US" altLang="en-US" smtClean="0"/>
              <a:t>We can generalize the mean and variance of the sampling of two dice:</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mtClean="0"/>
              <a:t>…to </a:t>
            </a:r>
            <a:r>
              <a:rPr lang="en-US" altLang="en-US" b="1" smtClean="0"/>
              <a:t>n</a:t>
            </a:r>
            <a:r>
              <a:rPr lang="en-US" altLang="en-US" smtClean="0"/>
              <a:t>-dice:</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2006600"/>
            <a:ext cx="1765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1270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6"/>
          <p:cNvSpPr>
            <a:spLocks noChangeArrowheads="1"/>
          </p:cNvSpPr>
          <p:nvPr/>
        </p:nvSpPr>
        <p:spPr bwMode="auto">
          <a:xfrm>
            <a:off x="3200400" y="4108450"/>
            <a:ext cx="3810000" cy="12001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2400" dirty="0">
                <a:solidFill>
                  <a:srgbClr val="000000"/>
                </a:solidFill>
                <a:latin typeface="Times" pitchFamily="18" charset="0"/>
                <a:cs typeface="+mn-cs"/>
              </a:rPr>
              <a:t>The standard deviation of the sampling distribution is called the </a:t>
            </a:r>
            <a:r>
              <a:rPr lang="en-US" sz="2400" b="1" i="1" dirty="0">
                <a:solidFill>
                  <a:srgbClr val="FF0000"/>
                </a:solidFill>
                <a:latin typeface="Times" pitchFamily="18" charset="0"/>
                <a:cs typeface="+mn-cs"/>
              </a:rPr>
              <a:t>standard error</a:t>
            </a:r>
            <a:r>
              <a:rPr lang="en-US" sz="2400" dirty="0">
                <a:solidFill>
                  <a:srgbClr val="000000"/>
                </a:solidFill>
                <a:latin typeface="Times" pitchFamily="18" charset="0"/>
                <a:cs typeface="+mn-cs"/>
              </a:rPr>
              <a:t>:</a:t>
            </a:r>
          </a:p>
        </p:txBody>
      </p:sp>
      <p:pic>
        <p:nvPicPr>
          <p:cNvPr id="440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267200"/>
            <a:ext cx="14732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n-US" altLang="en-US" dirty="0" smtClean="0">
                <a:solidFill>
                  <a:schemeClr val="accent2"/>
                </a:solidFill>
              </a:rPr>
              <a:t>The central limit theorem</a:t>
            </a:r>
            <a:endParaRPr lang="en-GB" altLang="en-US" dirty="0" smtClean="0">
              <a:solidFill>
                <a:schemeClr val="accent2"/>
              </a:solidFill>
            </a:endParaRPr>
          </a:p>
        </p:txBody>
      </p:sp>
      <p:sp>
        <p:nvSpPr>
          <p:cNvPr id="45059" name="Rectangle 3"/>
          <p:cNvSpPr>
            <a:spLocks noGrp="1"/>
          </p:cNvSpPr>
          <p:nvPr>
            <p:ph type="body" sz="half" idx="1"/>
          </p:nvPr>
        </p:nvSpPr>
        <p:spPr>
          <a:xfrm>
            <a:off x="152400" y="1371600"/>
            <a:ext cx="8839200" cy="5257800"/>
          </a:xfrm>
        </p:spPr>
        <p:txBody>
          <a:bodyPr/>
          <a:lstStyle/>
          <a:p>
            <a:pPr>
              <a:buFont typeface="Arial" charset="0"/>
              <a:buNone/>
            </a:pPr>
            <a:r>
              <a:rPr lang="en-US" altLang="en-US" sz="2800" dirty="0" smtClean="0"/>
              <a:t>   Take a </a:t>
            </a:r>
            <a:r>
              <a:rPr lang="en-US" altLang="en-US" sz="2800" b="1" dirty="0" smtClean="0">
                <a:solidFill>
                  <a:srgbClr val="FF3300"/>
                </a:solidFill>
              </a:rPr>
              <a:t>large </a:t>
            </a:r>
            <a:r>
              <a:rPr lang="en-US" altLang="en-US" sz="2800" dirty="0" smtClean="0"/>
              <a:t>(30 or more)</a:t>
            </a:r>
            <a:r>
              <a:rPr lang="en-US" altLang="en-US" sz="2800" b="1" dirty="0" smtClean="0">
                <a:solidFill>
                  <a:srgbClr val="FF3300"/>
                </a:solidFill>
              </a:rPr>
              <a:t> </a:t>
            </a:r>
            <a:r>
              <a:rPr lang="en-US" altLang="en-US" sz="2800" dirty="0" smtClean="0"/>
              <a:t>random sample of size n from any population with mean </a:t>
            </a:r>
            <a:r>
              <a:rPr lang="el-GR" altLang="en-US" sz="2800" dirty="0" smtClean="0"/>
              <a:t>μ</a:t>
            </a:r>
            <a:r>
              <a:rPr lang="en-US" altLang="en-US" sz="2800" dirty="0" smtClean="0"/>
              <a:t> and standard deviation </a:t>
            </a:r>
            <a:r>
              <a:rPr lang="el-GR" altLang="en-US" sz="2800" dirty="0" smtClean="0"/>
              <a:t>σ</a:t>
            </a:r>
            <a:r>
              <a:rPr lang="en-US" altLang="en-US" sz="2800" dirty="0" smtClean="0"/>
              <a:t>. The sample mean, </a:t>
            </a:r>
            <a:r>
              <a:rPr lang="en-US" altLang="en-US" sz="2400" dirty="0" smtClean="0"/>
              <a:t>X</a:t>
            </a:r>
            <a:r>
              <a:rPr lang="en-US" altLang="en-US" sz="2800" dirty="0" smtClean="0"/>
              <a:t> is approximately normal with mean </a:t>
            </a:r>
            <a:r>
              <a:rPr lang="el-GR" altLang="en-US" sz="2800" dirty="0" smtClean="0"/>
              <a:t>μ</a:t>
            </a:r>
            <a:r>
              <a:rPr lang="en-US" altLang="en-US" sz="2800" dirty="0" smtClean="0"/>
              <a:t> and standard deviation :</a:t>
            </a:r>
            <a:endParaRPr lang="el-GR" altLang="en-US" sz="2800" dirty="0" smtClean="0"/>
          </a:p>
          <a:p>
            <a:pPr>
              <a:buFont typeface="Arial" charset="0"/>
              <a:buNone/>
            </a:pPr>
            <a:endParaRPr lang="en-US" altLang="en-US" sz="2800" dirty="0" smtClean="0"/>
          </a:p>
          <a:p>
            <a:pPr>
              <a:buFont typeface="Arial" charset="0"/>
              <a:buNone/>
            </a:pPr>
            <a:endParaRPr lang="en-GB" altLang="en-US" sz="2800" dirty="0" smtClean="0"/>
          </a:p>
        </p:txBody>
      </p:sp>
      <p:graphicFrame>
        <p:nvGraphicFramePr>
          <p:cNvPr id="45060" name="Object 4"/>
          <p:cNvGraphicFramePr>
            <a:graphicFrameLocks noGrp="1" noChangeAspect="1"/>
          </p:cNvGraphicFramePr>
          <p:nvPr>
            <p:ph sz="quarter" idx="2"/>
          </p:nvPr>
        </p:nvGraphicFramePr>
        <p:xfrm>
          <a:off x="4419600" y="2590800"/>
          <a:ext cx="484188" cy="762000"/>
        </p:xfrm>
        <a:graphic>
          <a:graphicData uri="http://schemas.openxmlformats.org/presentationml/2006/ole">
            <mc:AlternateContent xmlns:mc="http://schemas.openxmlformats.org/markup-compatibility/2006">
              <mc:Choice xmlns:v="urn:schemas-microsoft-com:vml" Requires="v">
                <p:oleObj spid="_x0000_s45106" name="Equation" r:id="rId3" imgW="266584" imgH="418918" progId="Equation.3">
                  <p:embed/>
                </p:oleObj>
              </mc:Choice>
              <mc:Fallback>
                <p:oleObj name="Equation" r:id="rId3" imgW="266584" imgH="41891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90800"/>
                        <a:ext cx="4841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Grp="1" noChangeAspect="1"/>
          </p:cNvGraphicFramePr>
          <p:nvPr>
            <p:ph sz="quarter" idx="3"/>
          </p:nvPr>
        </p:nvGraphicFramePr>
        <p:xfrm>
          <a:off x="2971800" y="3505200"/>
          <a:ext cx="3810000" cy="1096963"/>
        </p:xfrm>
        <a:graphic>
          <a:graphicData uri="http://schemas.openxmlformats.org/presentationml/2006/ole">
            <mc:AlternateContent xmlns:mc="http://schemas.openxmlformats.org/markup-compatibility/2006">
              <mc:Choice xmlns:v="urn:schemas-microsoft-com:vml" Requires="v">
                <p:oleObj spid="_x0000_s45107" name="משוואה" r:id="rId5" imgW="1079500" imgH="457200" progId="Equation.3">
                  <p:embed/>
                </p:oleObj>
              </mc:Choice>
              <mc:Fallback>
                <p:oleObj name="משוואה" r:id="rId5" imgW="1079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505200"/>
                        <a:ext cx="3810000" cy="109696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2743200" y="5562600"/>
          <a:ext cx="2743200" cy="844550"/>
        </p:xfrm>
        <a:graphic>
          <a:graphicData uri="http://schemas.openxmlformats.org/presentationml/2006/ole">
            <mc:AlternateContent xmlns:mc="http://schemas.openxmlformats.org/markup-compatibility/2006">
              <mc:Choice xmlns:v="urn:schemas-microsoft-com:vml" Requires="v">
                <p:oleObj spid="_x0000_s45108" name="משוואה" r:id="rId7" imgW="990600" imgH="457200" progId="Equation.3">
                  <p:embed/>
                </p:oleObj>
              </mc:Choice>
              <mc:Fallback>
                <p:oleObj name="משוואה" r:id="rId7" imgW="9906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562600"/>
                        <a:ext cx="27432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7"/>
          <p:cNvSpPr txBox="1">
            <a:spLocks noChangeArrowheads="1"/>
          </p:cNvSpPr>
          <p:nvPr/>
        </p:nvSpPr>
        <p:spPr bwMode="auto">
          <a:xfrm>
            <a:off x="685800" y="5105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a:latin typeface="Arial" charset="0"/>
              </a:rPr>
              <a:t>Note – if the original population is exactly Normal, than </a:t>
            </a:r>
            <a:endParaRPr lang="en-GB" altLang="en-US" sz="2400">
              <a:latin typeface="Arial" charset="0"/>
            </a:endParaRPr>
          </a:p>
        </p:txBody>
      </p:sp>
      <p:sp>
        <p:nvSpPr>
          <p:cNvPr id="45064" name="AutoShape 8"/>
          <p:cNvSpPr>
            <a:spLocks noChangeArrowheads="1"/>
          </p:cNvSpPr>
          <p:nvPr/>
        </p:nvSpPr>
        <p:spPr bwMode="auto">
          <a:xfrm>
            <a:off x="609600" y="5181600"/>
            <a:ext cx="7924800" cy="1371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45065" name="Line 9"/>
          <p:cNvSpPr>
            <a:spLocks noChangeShapeType="1"/>
          </p:cNvSpPr>
          <p:nvPr/>
        </p:nvSpPr>
        <p:spPr bwMode="auto">
          <a:xfrm>
            <a:off x="3276600" y="2362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6" name="Rectangle 10"/>
          <p:cNvSpPr>
            <a:spLocks noChangeArrowheads="1"/>
          </p:cNvSpPr>
          <p:nvPr/>
        </p:nvSpPr>
        <p:spPr bwMode="auto">
          <a:xfrm>
            <a:off x="457200" y="1371600"/>
            <a:ext cx="8382000" cy="3276600"/>
          </a:xfrm>
          <a:prstGeom prst="rect">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1524000" y="381000"/>
            <a:ext cx="617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600" dirty="0">
                <a:solidFill>
                  <a:srgbClr val="C00000"/>
                </a:solidFill>
                <a:latin typeface="+mj-lt"/>
              </a:rPr>
              <a:t>The Central Limit Theorem</a:t>
            </a:r>
          </a:p>
        </p:txBody>
      </p:sp>
      <p:graphicFrame>
        <p:nvGraphicFramePr>
          <p:cNvPr id="46083" name="Object 17"/>
          <p:cNvGraphicFramePr>
            <a:graphicFrameLocks noChangeAspect="1"/>
          </p:cNvGraphicFramePr>
          <p:nvPr/>
        </p:nvGraphicFramePr>
        <p:xfrm>
          <a:off x="1295400" y="1752600"/>
          <a:ext cx="5562600" cy="2768600"/>
        </p:xfrm>
        <a:graphic>
          <a:graphicData uri="http://schemas.openxmlformats.org/presentationml/2006/ole">
            <mc:AlternateContent xmlns:mc="http://schemas.openxmlformats.org/markup-compatibility/2006">
              <mc:Choice xmlns:v="urn:schemas-microsoft-com:vml" Requires="v">
                <p:oleObj spid="_x0000_s46150" name="Bitmap Image" r:id="rId3" imgW="4704762" imgH="2343477" progId="Paint.Picture">
                  <p:embed/>
                </p:oleObj>
              </mc:Choice>
              <mc:Fallback>
                <p:oleObj name="Bitmap Image" r:id="rId3" imgW="4704762" imgH="2343477" progId="Paint.Picture">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52600"/>
                        <a:ext cx="556260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Line 18"/>
          <p:cNvSpPr>
            <a:spLocks noChangeShapeType="1"/>
          </p:cNvSpPr>
          <p:nvPr/>
        </p:nvSpPr>
        <p:spPr bwMode="auto">
          <a:xfrm>
            <a:off x="4724400" y="43434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6085" name="Object 19"/>
          <p:cNvGraphicFramePr>
            <a:graphicFrameLocks noChangeAspect="1"/>
          </p:cNvGraphicFramePr>
          <p:nvPr/>
        </p:nvGraphicFramePr>
        <p:xfrm>
          <a:off x="4495800" y="4724400"/>
          <a:ext cx="407988" cy="441325"/>
        </p:xfrm>
        <a:graphic>
          <a:graphicData uri="http://schemas.openxmlformats.org/presentationml/2006/ole">
            <mc:AlternateContent xmlns:mc="http://schemas.openxmlformats.org/markup-compatibility/2006">
              <mc:Choice xmlns:v="urn:schemas-microsoft-com:vml" Requires="v">
                <p:oleObj spid="_x0000_s46151" name="Equation" r:id="rId5" imgW="152268" imgH="164957" progId="Equation.DSMT4">
                  <p:embed/>
                </p:oleObj>
              </mc:Choice>
              <mc:Fallback>
                <p:oleObj name="Equation" r:id="rId5" imgW="152268" imgH="164957"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724400"/>
                        <a:ext cx="40798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Text Box 20"/>
          <p:cNvSpPr txBox="1">
            <a:spLocks noChangeArrowheads="1"/>
          </p:cNvSpPr>
          <p:nvPr/>
        </p:nvSpPr>
        <p:spPr bwMode="auto">
          <a:xfrm>
            <a:off x="228600" y="2819400"/>
            <a:ext cx="2057400" cy="965200"/>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a:latin typeface="Arial" charset="0"/>
              </a:rPr>
              <a:t>Population distribution</a:t>
            </a:r>
          </a:p>
        </p:txBody>
      </p:sp>
      <p:sp>
        <p:nvSpPr>
          <p:cNvPr id="46087" name="Line 21"/>
          <p:cNvSpPr>
            <a:spLocks noChangeShapeType="1"/>
          </p:cNvSpPr>
          <p:nvPr/>
        </p:nvSpPr>
        <p:spPr bwMode="auto">
          <a:xfrm>
            <a:off x="2286000" y="35052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8" name="Text Box 22"/>
          <p:cNvSpPr txBox="1">
            <a:spLocks noChangeArrowheads="1"/>
          </p:cNvSpPr>
          <p:nvPr/>
        </p:nvSpPr>
        <p:spPr bwMode="auto">
          <a:xfrm>
            <a:off x="1295400" y="1524000"/>
            <a:ext cx="2133600" cy="96520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a:latin typeface="Arial" charset="0"/>
              </a:rPr>
              <a:t>     small to moderate </a:t>
            </a:r>
            <a:r>
              <a:rPr lang="en-US" altLang="en-US" sz="2800" i="1">
                <a:latin typeface="Arial" charset="0"/>
              </a:rPr>
              <a:t>n</a:t>
            </a:r>
            <a:endParaRPr lang="en-US" altLang="en-US" sz="2800">
              <a:latin typeface="Arial" charset="0"/>
            </a:endParaRPr>
          </a:p>
        </p:txBody>
      </p:sp>
      <p:graphicFrame>
        <p:nvGraphicFramePr>
          <p:cNvPr id="46089" name="Object 23"/>
          <p:cNvGraphicFramePr>
            <a:graphicFrameLocks noChangeAspect="1"/>
          </p:cNvGraphicFramePr>
          <p:nvPr/>
        </p:nvGraphicFramePr>
        <p:xfrm>
          <a:off x="1447800" y="1524000"/>
          <a:ext cx="400050" cy="457200"/>
        </p:xfrm>
        <a:graphic>
          <a:graphicData uri="http://schemas.openxmlformats.org/presentationml/2006/ole">
            <mc:AlternateContent xmlns:mc="http://schemas.openxmlformats.org/markup-compatibility/2006">
              <mc:Choice xmlns:v="urn:schemas-microsoft-com:vml" Requires="v">
                <p:oleObj spid="_x0000_s46152" name="Equation" r:id="rId7" imgW="177569" imgH="202936" progId="Equation.DSMT4">
                  <p:embed/>
                </p:oleObj>
              </mc:Choice>
              <mc:Fallback>
                <p:oleObj name="Equation" r:id="rId7" imgW="177569" imgH="202936"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1524000"/>
                        <a:ext cx="40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0" name="Line 24"/>
          <p:cNvSpPr>
            <a:spLocks noChangeShapeType="1"/>
          </p:cNvSpPr>
          <p:nvPr/>
        </p:nvSpPr>
        <p:spPr bwMode="auto">
          <a:xfrm>
            <a:off x="3429000" y="2514600"/>
            <a:ext cx="152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Text Box 25"/>
          <p:cNvSpPr txBox="1">
            <a:spLocks noChangeArrowheads="1"/>
          </p:cNvSpPr>
          <p:nvPr/>
        </p:nvSpPr>
        <p:spPr bwMode="auto">
          <a:xfrm>
            <a:off x="5105400" y="2057400"/>
            <a:ext cx="2057400" cy="538163"/>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800">
                <a:latin typeface="Arial" charset="0"/>
              </a:rPr>
              <a:t>     large </a:t>
            </a:r>
            <a:r>
              <a:rPr lang="en-US" altLang="en-US" sz="2800" i="1">
                <a:latin typeface="Arial" charset="0"/>
              </a:rPr>
              <a:t>n</a:t>
            </a:r>
            <a:endParaRPr lang="en-US" altLang="en-US" sz="2800">
              <a:latin typeface="Arial" charset="0"/>
            </a:endParaRPr>
          </a:p>
        </p:txBody>
      </p:sp>
      <p:graphicFrame>
        <p:nvGraphicFramePr>
          <p:cNvPr id="46092" name="Object 26"/>
          <p:cNvGraphicFramePr>
            <a:graphicFrameLocks noChangeAspect="1"/>
          </p:cNvGraphicFramePr>
          <p:nvPr/>
        </p:nvGraphicFramePr>
        <p:xfrm>
          <a:off x="5181600" y="2057400"/>
          <a:ext cx="400050" cy="457200"/>
        </p:xfrm>
        <a:graphic>
          <a:graphicData uri="http://schemas.openxmlformats.org/presentationml/2006/ole">
            <mc:AlternateContent xmlns:mc="http://schemas.openxmlformats.org/markup-compatibility/2006">
              <mc:Choice xmlns:v="urn:schemas-microsoft-com:vml" Requires="v">
                <p:oleObj spid="_x0000_s46153" name="Equation" r:id="rId9" imgW="177569" imgH="202936" progId="Equation.DSMT4">
                  <p:embed/>
                </p:oleObj>
              </mc:Choice>
              <mc:Fallback>
                <p:oleObj name="Equation" r:id="rId9" imgW="177569" imgH="202936"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057400"/>
                        <a:ext cx="40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3" name="Line 27"/>
          <p:cNvSpPr>
            <a:spLocks noChangeShapeType="1"/>
          </p:cNvSpPr>
          <p:nvPr/>
        </p:nvSpPr>
        <p:spPr bwMode="auto">
          <a:xfrm flipH="1">
            <a:off x="5029200" y="25908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2667000" y="1219200"/>
            <a:ext cx="365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4000" dirty="0">
                <a:solidFill>
                  <a:srgbClr val="C00000"/>
                </a:solidFill>
                <a:latin typeface="+mj-lt"/>
              </a:rPr>
              <a:t>Rule of Thumb</a:t>
            </a:r>
          </a:p>
        </p:txBody>
      </p:sp>
      <p:sp>
        <p:nvSpPr>
          <p:cNvPr id="47107" name="Text Box 5"/>
          <p:cNvSpPr txBox="1">
            <a:spLocks noChangeArrowheads="1"/>
          </p:cNvSpPr>
          <p:nvPr/>
        </p:nvSpPr>
        <p:spPr bwMode="auto">
          <a:xfrm>
            <a:off x="1066800" y="2590800"/>
            <a:ext cx="7010400" cy="1089025"/>
          </a:xfrm>
          <a:prstGeom prst="rect">
            <a:avLst/>
          </a:prstGeom>
          <a:noFill/>
          <a:ln w="222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dirty="0">
                <a:latin typeface="+mn-lt"/>
              </a:rPr>
              <a:t>If </a:t>
            </a:r>
            <a:r>
              <a:rPr lang="en-US" altLang="en-US" i="1" dirty="0">
                <a:latin typeface="+mn-lt"/>
              </a:rPr>
              <a:t>n</a:t>
            </a:r>
            <a:r>
              <a:rPr lang="en-US" altLang="en-US" dirty="0">
                <a:latin typeface="+mn-lt"/>
              </a:rPr>
              <a:t> &gt; 30, the Central Limit Theorem can be used.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57200" y="274638"/>
            <a:ext cx="8229600" cy="411162"/>
          </a:xfrm>
        </p:spPr>
        <p:txBody>
          <a:bodyPr/>
          <a:lstStyle/>
          <a:p>
            <a:r>
              <a:rPr lang="en-US" altLang="en-US" sz="4000" dirty="0" smtClean="0">
                <a:solidFill>
                  <a:schemeClr val="accent2"/>
                </a:solidFill>
              </a:rPr>
              <a:t>Example</a:t>
            </a:r>
            <a:endParaRPr lang="en-GB" altLang="en-US" sz="4000" dirty="0" smtClean="0">
              <a:solidFill>
                <a:schemeClr val="accent2"/>
              </a:solidFill>
            </a:endParaRPr>
          </a:p>
        </p:txBody>
      </p:sp>
      <p:sp>
        <p:nvSpPr>
          <p:cNvPr id="48131" name="Rectangle 3"/>
          <p:cNvSpPr>
            <a:spLocks noGrp="1"/>
          </p:cNvSpPr>
          <p:nvPr>
            <p:ph type="body" idx="1"/>
          </p:nvPr>
        </p:nvSpPr>
        <p:spPr>
          <a:xfrm>
            <a:off x="179388" y="1066800"/>
            <a:ext cx="8507412" cy="5059363"/>
          </a:xfrm>
        </p:spPr>
        <p:txBody>
          <a:bodyPr/>
          <a:lstStyle/>
          <a:p>
            <a:pPr marL="609600" indent="-609600">
              <a:lnSpc>
                <a:spcPct val="80000"/>
              </a:lnSpc>
              <a:buFont typeface="Arial" charset="0"/>
              <a:buNone/>
            </a:pPr>
            <a:r>
              <a:rPr lang="en-US" altLang="en-US" sz="2400" dirty="0" smtClean="0"/>
              <a:t>1.	</a:t>
            </a:r>
            <a:r>
              <a:rPr lang="en-US" altLang="ko-KR" sz="2400" dirty="0" smtClean="0">
                <a:ea typeface="Gulim" pitchFamily="34" charset="-127"/>
              </a:rPr>
              <a:t>The time it takes a student to get to the university by bus every morning varies from day to day. The average of these times is 30 minutes and the standard deviation of the times is 10 minutes. </a:t>
            </a:r>
          </a:p>
          <a:p>
            <a:pPr marL="609600" indent="-609600">
              <a:lnSpc>
                <a:spcPct val="80000"/>
              </a:lnSpc>
              <a:buFont typeface="Arial" charset="0"/>
              <a:buNone/>
            </a:pPr>
            <a:r>
              <a:rPr lang="en-US" altLang="ko-KR" sz="2400" dirty="0" smtClean="0">
                <a:ea typeface="Gulim" pitchFamily="34" charset="-127"/>
              </a:rPr>
              <a:t>	For 36 days the student recorded the time it took him to get to the university. </a:t>
            </a:r>
          </a:p>
          <a:p>
            <a:pPr marL="609600" indent="-609600">
              <a:lnSpc>
                <a:spcPct val="80000"/>
              </a:lnSpc>
              <a:buFont typeface="Arial" charset="0"/>
              <a:buNone/>
            </a:pPr>
            <a:r>
              <a:rPr lang="en-US" altLang="ko-KR" sz="2400" dirty="0" smtClean="0">
                <a:ea typeface="Gulim" pitchFamily="34" charset="-127"/>
              </a:rPr>
              <a:t>	</a:t>
            </a:r>
            <a:r>
              <a:rPr lang="en-US" altLang="ko-KR" sz="2400" dirty="0" smtClean="0">
                <a:solidFill>
                  <a:srgbClr val="FF0000"/>
                </a:solidFill>
                <a:ea typeface="Gulim" pitchFamily="34" charset="-127"/>
              </a:rPr>
              <a:t>Let      be the average amount of time in this sample. </a:t>
            </a:r>
          </a:p>
          <a:p>
            <a:pPr marL="609600" indent="-609600">
              <a:lnSpc>
                <a:spcPct val="80000"/>
              </a:lnSpc>
              <a:buFont typeface="Arial" charset="0"/>
              <a:buNone/>
            </a:pPr>
            <a:r>
              <a:rPr lang="en-US" altLang="ko-KR" sz="2400" dirty="0" smtClean="0">
                <a:ea typeface="Gulim" pitchFamily="34" charset="-127"/>
              </a:rPr>
              <a:t>	</a:t>
            </a:r>
          </a:p>
          <a:p>
            <a:pPr marL="609600" indent="-609600">
              <a:lnSpc>
                <a:spcPct val="80000"/>
              </a:lnSpc>
              <a:buFont typeface="Arial" charset="0"/>
              <a:buNone/>
            </a:pPr>
            <a:r>
              <a:rPr lang="en-US" altLang="ko-KR" sz="2400" dirty="0" smtClean="0">
                <a:ea typeface="Gulim" pitchFamily="34" charset="-127"/>
              </a:rPr>
              <a:t>	The distribution of        ___________________</a:t>
            </a:r>
          </a:p>
          <a:p>
            <a:pPr marL="609600" indent="-609600">
              <a:lnSpc>
                <a:spcPct val="80000"/>
              </a:lnSpc>
              <a:buFont typeface="Arial" charset="0"/>
              <a:buNone/>
            </a:pPr>
            <a:endParaRPr lang="en-US" altLang="ko-KR" sz="2400" dirty="0" smtClean="0">
              <a:ea typeface="Gulim" pitchFamily="34" charset="-127"/>
            </a:endParaRPr>
          </a:p>
          <a:p>
            <a:pPr marL="609600" indent="-609600">
              <a:lnSpc>
                <a:spcPct val="80000"/>
              </a:lnSpc>
              <a:buFont typeface="Arial" charset="0"/>
              <a:buNone/>
            </a:pPr>
            <a:r>
              <a:rPr lang="en-US" altLang="ko-KR" sz="2400" dirty="0" smtClean="0">
                <a:ea typeface="Gulim" pitchFamily="34" charset="-127"/>
              </a:rPr>
              <a:t>	The mean of      ________________________</a:t>
            </a:r>
          </a:p>
          <a:p>
            <a:pPr marL="609600" indent="-609600">
              <a:lnSpc>
                <a:spcPct val="80000"/>
              </a:lnSpc>
              <a:buFont typeface="Arial" charset="0"/>
              <a:buNone/>
            </a:pPr>
            <a:endParaRPr lang="en-US" altLang="ko-KR" sz="2400" dirty="0" smtClean="0">
              <a:ea typeface="Gulim" pitchFamily="34" charset="-127"/>
            </a:endParaRPr>
          </a:p>
          <a:p>
            <a:pPr marL="609600" indent="-609600">
              <a:lnSpc>
                <a:spcPct val="80000"/>
              </a:lnSpc>
              <a:buFont typeface="Arial" charset="0"/>
              <a:buNone/>
            </a:pPr>
            <a:r>
              <a:rPr lang="en-US" altLang="ko-KR" sz="2400" dirty="0" smtClean="0">
                <a:ea typeface="Gulim" pitchFamily="34" charset="-127"/>
              </a:rPr>
              <a:t>	The standard deviation of        (SE)  _____________</a:t>
            </a:r>
            <a:endParaRPr lang="el-GR" altLang="en-US" sz="2400" dirty="0" smtClean="0"/>
          </a:p>
        </p:txBody>
      </p:sp>
      <p:graphicFrame>
        <p:nvGraphicFramePr>
          <p:cNvPr id="48132" name="Object 4"/>
          <p:cNvGraphicFramePr>
            <a:graphicFrameLocks noChangeAspect="1"/>
          </p:cNvGraphicFramePr>
          <p:nvPr/>
        </p:nvGraphicFramePr>
        <p:xfrm>
          <a:off x="1336675" y="2924175"/>
          <a:ext cx="355600" cy="381000"/>
        </p:xfrm>
        <a:graphic>
          <a:graphicData uri="http://schemas.openxmlformats.org/presentationml/2006/ole">
            <mc:AlternateContent xmlns:mc="http://schemas.openxmlformats.org/markup-compatibility/2006">
              <mc:Choice xmlns:v="urn:schemas-microsoft-com:vml" Requires="v">
                <p:oleObj spid="_x0000_s48191" name="משוואה" r:id="rId3" imgW="177646" imgH="190335" progId="Equation.3">
                  <p:embed/>
                </p:oleObj>
              </mc:Choice>
              <mc:Fallback>
                <p:oleObj name="משוואה" r:id="rId3" imgW="177646"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924175"/>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5"/>
          <p:cNvSpPr txBox="1">
            <a:spLocks noChangeArrowheads="1"/>
          </p:cNvSpPr>
          <p:nvPr/>
        </p:nvSpPr>
        <p:spPr bwMode="auto">
          <a:xfrm>
            <a:off x="3886200" y="3581400"/>
            <a:ext cx="295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Approximately normal</a:t>
            </a:r>
          </a:p>
        </p:txBody>
      </p:sp>
      <p:sp>
        <p:nvSpPr>
          <p:cNvPr id="41990" name="Text Box 6"/>
          <p:cNvSpPr txBox="1">
            <a:spLocks noChangeArrowheads="1"/>
          </p:cNvSpPr>
          <p:nvPr/>
        </p:nvSpPr>
        <p:spPr bwMode="auto">
          <a:xfrm>
            <a:off x="3490913" y="4364038"/>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l-GR" altLang="en-US" sz="1800">
                <a:latin typeface="Arial" charset="0"/>
              </a:rPr>
              <a:t>μ</a:t>
            </a:r>
            <a:r>
              <a:rPr lang="en-US" altLang="en-US" sz="1800">
                <a:latin typeface="Arial" charset="0"/>
              </a:rPr>
              <a:t>=30</a:t>
            </a:r>
          </a:p>
        </p:txBody>
      </p:sp>
      <p:sp>
        <p:nvSpPr>
          <p:cNvPr id="41991" name="Text Box 7"/>
          <p:cNvSpPr txBox="1">
            <a:spLocks noChangeArrowheads="1"/>
          </p:cNvSpPr>
          <p:nvPr/>
        </p:nvSpPr>
        <p:spPr bwMode="auto">
          <a:xfrm>
            <a:off x="5181600" y="5029200"/>
            <a:ext cx="2303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l-GR" altLang="en-US" sz="1800">
                <a:latin typeface="Arial" charset="0"/>
              </a:rPr>
              <a:t>σ</a:t>
            </a:r>
            <a:r>
              <a:rPr lang="en-US" altLang="en-US" sz="1800">
                <a:latin typeface="Arial" charset="0"/>
              </a:rPr>
              <a:t>=10/√36=1.67</a:t>
            </a:r>
          </a:p>
        </p:txBody>
      </p:sp>
      <p:graphicFrame>
        <p:nvGraphicFramePr>
          <p:cNvPr id="48136" name="Object 8"/>
          <p:cNvGraphicFramePr>
            <a:graphicFrameLocks noChangeAspect="1"/>
          </p:cNvGraphicFramePr>
          <p:nvPr/>
        </p:nvGraphicFramePr>
        <p:xfrm>
          <a:off x="4114800" y="5105400"/>
          <a:ext cx="355600" cy="381000"/>
        </p:xfrm>
        <a:graphic>
          <a:graphicData uri="http://schemas.openxmlformats.org/presentationml/2006/ole">
            <mc:AlternateContent xmlns:mc="http://schemas.openxmlformats.org/markup-compatibility/2006">
              <mc:Choice xmlns:v="urn:schemas-microsoft-com:vml" Requires="v">
                <p:oleObj spid="_x0000_s48192" name="משוואה" r:id="rId5" imgW="177646" imgH="190335" progId="Equation.3">
                  <p:embed/>
                </p:oleObj>
              </mc:Choice>
              <mc:Fallback>
                <p:oleObj name="משוואה" r:id="rId5" imgW="177646" imgH="19033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0540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3276600" y="3657600"/>
          <a:ext cx="355600" cy="381000"/>
        </p:xfrm>
        <a:graphic>
          <a:graphicData uri="http://schemas.openxmlformats.org/presentationml/2006/ole">
            <mc:AlternateContent xmlns:mc="http://schemas.openxmlformats.org/markup-compatibility/2006">
              <mc:Choice xmlns:v="urn:schemas-microsoft-com:vml" Requires="v">
                <p:oleObj spid="_x0000_s48193" name="משוואה" r:id="rId6" imgW="177646" imgH="190335" progId="Equation.3">
                  <p:embed/>
                </p:oleObj>
              </mc:Choice>
              <mc:Fallback>
                <p:oleObj name="משוואה" r:id="rId6" imgW="177646" imgH="19033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65760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2438400" y="4419600"/>
          <a:ext cx="355600" cy="381000"/>
        </p:xfrm>
        <a:graphic>
          <a:graphicData uri="http://schemas.openxmlformats.org/presentationml/2006/ole">
            <mc:AlternateContent xmlns:mc="http://schemas.openxmlformats.org/markup-compatibility/2006">
              <mc:Choice xmlns:v="urn:schemas-microsoft-com:vml" Requires="v">
                <p:oleObj spid="_x0000_s48194" name="משוואה" r:id="rId7" imgW="177646" imgH="190335" progId="Equation.3">
                  <p:embed/>
                </p:oleObj>
              </mc:Choice>
              <mc:Fallback>
                <p:oleObj name="משוואה" r:id="rId7" imgW="177646" imgH="19033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1960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P spid="419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685800" y="2743200"/>
            <a:ext cx="7772400" cy="1470025"/>
          </a:xfrm>
        </p:spPr>
        <p:txBody>
          <a:bodyPr/>
          <a:lstStyle/>
          <a:p>
            <a:r>
              <a:rPr lang="en-US" altLang="en-US" dirty="0" smtClean="0"/>
              <a:t/>
            </a:r>
            <a:br>
              <a:rPr lang="en-US" altLang="en-US" dirty="0" smtClean="0"/>
            </a:br>
            <a:r>
              <a:rPr lang="en-US" altLang="en-US" dirty="0" smtClean="0">
                <a:solidFill>
                  <a:srgbClr val="C00000"/>
                </a:solidFill>
              </a:rPr>
              <a:t>Teaching Assistant:</a:t>
            </a:r>
            <a:br>
              <a:rPr lang="en-US" altLang="en-US" dirty="0" smtClean="0">
                <a:solidFill>
                  <a:srgbClr val="C00000"/>
                </a:solidFill>
              </a:rPr>
            </a:br>
            <a:r>
              <a:rPr lang="en-US" altLang="en-US" dirty="0" smtClean="0">
                <a:solidFill>
                  <a:srgbClr val="C00000"/>
                </a:solidFill>
              </a:rPr>
              <a:t/>
            </a:r>
            <a:br>
              <a:rPr lang="en-US" altLang="en-US" dirty="0" smtClean="0">
                <a:solidFill>
                  <a:srgbClr val="C00000"/>
                </a:solidFill>
              </a:rPr>
            </a:br>
            <a:r>
              <a:rPr lang="en-US" altLang="en-US" dirty="0" err="1" smtClean="0">
                <a:solidFill>
                  <a:srgbClr val="0000CC"/>
                </a:solidFill>
              </a:rPr>
              <a:t>Haoyu</a:t>
            </a:r>
            <a:r>
              <a:rPr lang="en-US" altLang="en-US" dirty="0" smtClean="0">
                <a:solidFill>
                  <a:srgbClr val="0000CC"/>
                </a:solidFill>
              </a:rPr>
              <a:t> Chen</a:t>
            </a:r>
            <a:br>
              <a:rPr lang="en-US" altLang="en-US" dirty="0" smtClean="0">
                <a:solidFill>
                  <a:srgbClr val="0000CC"/>
                </a:solidFill>
              </a:rPr>
            </a:br>
            <a:r>
              <a:rPr lang="en-US" dirty="0"/>
              <a:t>Email:	</a:t>
            </a:r>
            <a:r>
              <a:rPr lang="en-US" u="sng" dirty="0" smtClean="0">
                <a:solidFill>
                  <a:srgbClr val="0000FF"/>
                </a:solidFill>
              </a:rPr>
              <a:t>hchen</a:t>
            </a:r>
            <a:r>
              <a:rPr lang="en-US" u="sng" dirty="0" smtClean="0">
                <a:hlinkClick r:id="rId2"/>
              </a:rPr>
              <a:t>@ncsu.edu</a:t>
            </a:r>
            <a:r>
              <a:rPr lang="en-US" dirty="0" smtClean="0"/>
              <a:t> </a:t>
            </a:r>
            <a:r>
              <a:rPr lang="en-US" dirty="0"/>
              <a:t/>
            </a:r>
            <a:br>
              <a:rPr lang="en-US" dirty="0"/>
            </a:br>
            <a:r>
              <a:rPr lang="en-US" altLang="en-US" dirty="0" smtClean="0">
                <a:solidFill>
                  <a:srgbClr val="C00000"/>
                </a:solidFill>
              </a:rPr>
              <a:t/>
            </a:r>
            <a:br>
              <a:rPr lang="en-US" altLang="en-US" dirty="0" smtClean="0">
                <a:solidFill>
                  <a:srgbClr val="C00000"/>
                </a:solidFill>
              </a:rPr>
            </a:br>
            <a:r>
              <a:rPr lang="en-US" altLang="en-US" dirty="0" smtClean="0"/>
              <a:t/>
            </a:r>
            <a:br>
              <a:rPr lang="en-US" altLang="en-US" dirty="0" smtClean="0"/>
            </a:br>
            <a:endParaRPr lang="en-US" altLang="en-US" dirty="0" smtClean="0"/>
          </a:p>
        </p:txBody>
      </p:sp>
    </p:spTree>
    <p:extLst>
      <p:ext uri="{BB962C8B-B14F-4D97-AF65-F5344CB8AC3E}">
        <p14:creationId xmlns:p14="http://schemas.microsoft.com/office/powerpoint/2010/main" val="143579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68313" y="260350"/>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800">
                <a:solidFill>
                  <a:schemeClr val="accent2"/>
                </a:solidFill>
                <a:latin typeface="Arial" charset="0"/>
              </a:rPr>
              <a:t>Example</a:t>
            </a:r>
            <a:endParaRPr lang="en-GB" altLang="en-US" sz="2800" b="1">
              <a:latin typeface="Arial" charset="0"/>
            </a:endParaRPr>
          </a:p>
        </p:txBody>
      </p:sp>
      <p:sp>
        <p:nvSpPr>
          <p:cNvPr id="49155" name="Rectangle 4"/>
          <p:cNvSpPr>
            <a:spLocks noGrp="1" noChangeArrowheads="1"/>
          </p:cNvSpPr>
          <p:nvPr>
            <p:ph type="body" sz="half" idx="1"/>
          </p:nvPr>
        </p:nvSpPr>
        <p:spPr>
          <a:xfrm>
            <a:off x="457200" y="1600200"/>
            <a:ext cx="4038600" cy="4525963"/>
          </a:xfrm>
          <a:noFill/>
        </p:spPr>
        <p:txBody>
          <a:bodyPr/>
          <a:lstStyle/>
          <a:p>
            <a:pPr marL="609600" indent="-609600">
              <a:buFont typeface="Arial" charset="0"/>
              <a:buNone/>
            </a:pPr>
            <a:r>
              <a:rPr lang="en-US" altLang="en-US" sz="2800" smtClean="0"/>
              <a:t>	</a:t>
            </a:r>
            <a:endParaRPr lang="el-GR" altLang="en-US" sz="2800" smtClean="0"/>
          </a:p>
        </p:txBody>
      </p:sp>
      <p:sp>
        <p:nvSpPr>
          <p:cNvPr id="44037" name="Rectangle 5"/>
          <p:cNvSpPr>
            <a:spLocks noChangeArrowheads="1"/>
          </p:cNvSpPr>
          <p:nvPr/>
        </p:nvSpPr>
        <p:spPr bwMode="auto">
          <a:xfrm>
            <a:off x="228600" y="990600"/>
            <a:ext cx="8610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buFont typeface="Arial" charset="0"/>
              <a:buNone/>
            </a:pPr>
            <a:r>
              <a:rPr lang="en-US" altLang="en-US" sz="2400"/>
              <a:t>1.   </a:t>
            </a:r>
            <a:r>
              <a:rPr lang="en-US" altLang="en-US" sz="2000"/>
              <a:t>The level of nitrogen oxide (NOX) in the exhaust of a particular car model varies with mean 0.9 grams per mile (g/mi) and standard deviation 0.15 g/mi. A company has 125 cars of this model in its fleet.</a:t>
            </a:r>
          </a:p>
          <a:p>
            <a:pPr>
              <a:lnSpc>
                <a:spcPct val="90000"/>
              </a:lnSpc>
              <a:buFont typeface="Arial" charset="0"/>
              <a:buNone/>
            </a:pPr>
            <a:endParaRPr lang="en-US" altLang="en-US" sz="2000"/>
          </a:p>
          <a:p>
            <a:pPr>
              <a:lnSpc>
                <a:spcPct val="90000"/>
              </a:lnSpc>
              <a:buFontTx/>
              <a:buAutoNum type="alphaLcParenBoth"/>
            </a:pPr>
            <a:r>
              <a:rPr lang="en-US" altLang="ko-KR" sz="2000">
                <a:ea typeface="Gulim" pitchFamily="34" charset="-127"/>
              </a:rPr>
              <a:t>Let     denote the mean NOX nitrogen level in a sample of 125 cars. The distribution of      is close to Normal with </a:t>
            </a:r>
          </a:p>
          <a:p>
            <a:pPr>
              <a:lnSpc>
                <a:spcPct val="90000"/>
              </a:lnSpc>
              <a:buFontTx/>
              <a:buNone/>
            </a:pPr>
            <a:r>
              <a:rPr lang="en-US" altLang="ko-KR" sz="2000">
                <a:ea typeface="Gulim" pitchFamily="34" charset="-127"/>
              </a:rPr>
              <a:t>	μ= __________      and       </a:t>
            </a:r>
          </a:p>
          <a:p>
            <a:pPr>
              <a:lnSpc>
                <a:spcPct val="90000"/>
              </a:lnSpc>
              <a:buFont typeface="Arial" charset="0"/>
              <a:buNone/>
            </a:pPr>
            <a:r>
              <a:rPr lang="en-US" altLang="ko-KR" sz="2000">
                <a:ea typeface="Gulim" pitchFamily="34" charset="-127"/>
              </a:rPr>
              <a:t>	σ = SE    ______________</a:t>
            </a:r>
            <a:endParaRPr lang="en-US" altLang="en-US" sz="2000"/>
          </a:p>
          <a:p>
            <a:pPr>
              <a:lnSpc>
                <a:spcPct val="90000"/>
              </a:lnSpc>
              <a:buFont typeface="Arial" charset="0"/>
              <a:buNone/>
            </a:pPr>
            <a:r>
              <a:rPr lang="en-US" altLang="en-US" sz="2000"/>
              <a:t>	</a:t>
            </a:r>
          </a:p>
          <a:p>
            <a:pPr>
              <a:lnSpc>
                <a:spcPct val="90000"/>
              </a:lnSpc>
              <a:buFont typeface="Arial" charset="0"/>
              <a:buNone/>
            </a:pPr>
            <a:r>
              <a:rPr lang="en-US" altLang="en-US" sz="2000"/>
              <a:t>(b) </a:t>
            </a:r>
            <a:r>
              <a:rPr lang="en-US" altLang="ko-KR" sz="2000">
                <a:ea typeface="Gulim" pitchFamily="34" charset="-127"/>
              </a:rPr>
              <a:t>What is the probability that the mean level of a sample of 125 will exceed 1.0?</a:t>
            </a:r>
          </a:p>
          <a:p>
            <a:pPr>
              <a:lnSpc>
                <a:spcPct val="90000"/>
              </a:lnSpc>
              <a:buFont typeface="Arial" charset="0"/>
              <a:buNone/>
            </a:pPr>
            <a:endParaRPr lang="en-US" altLang="ko-KR" sz="2000">
              <a:ea typeface="Gulim" pitchFamily="34" charset="-127"/>
            </a:endParaRPr>
          </a:p>
          <a:p>
            <a:pPr>
              <a:lnSpc>
                <a:spcPct val="90000"/>
              </a:lnSpc>
              <a:buFont typeface="Arial" charset="0"/>
              <a:buNone/>
            </a:pPr>
            <a:endParaRPr lang="en-US" altLang="ko-KR" sz="2000">
              <a:ea typeface="Gulim" pitchFamily="34" charset="-127"/>
            </a:endParaRPr>
          </a:p>
          <a:p>
            <a:pPr>
              <a:lnSpc>
                <a:spcPct val="90000"/>
              </a:lnSpc>
              <a:buFont typeface="Arial" charset="0"/>
              <a:buNone/>
            </a:pPr>
            <a:endParaRPr lang="en-US" altLang="ko-KR" sz="2000">
              <a:ea typeface="Gulim" pitchFamily="34" charset="-127"/>
            </a:endParaRPr>
          </a:p>
          <a:p>
            <a:pPr>
              <a:lnSpc>
                <a:spcPct val="90000"/>
              </a:lnSpc>
              <a:buFont typeface="Arial" charset="0"/>
              <a:buNone/>
            </a:pPr>
            <a:endParaRPr lang="en-US" altLang="ko-KR" sz="2000">
              <a:ea typeface="Gulim" pitchFamily="34" charset="-127"/>
            </a:endParaRPr>
          </a:p>
          <a:p>
            <a:pPr>
              <a:lnSpc>
                <a:spcPct val="90000"/>
              </a:lnSpc>
              <a:buFont typeface="Arial" charset="0"/>
              <a:buNone/>
            </a:pPr>
            <a:r>
              <a:rPr lang="en-US" altLang="ko-KR" sz="2000">
                <a:ea typeface="Gulim" pitchFamily="34" charset="-127"/>
              </a:rPr>
              <a:t>(c) What is the probability that the NOX level of a particular car would exceed 1.0?</a:t>
            </a:r>
            <a:r>
              <a:rPr lang="en-US" altLang="en-US" sz="2000"/>
              <a:t>	</a:t>
            </a:r>
          </a:p>
          <a:p>
            <a:pPr>
              <a:lnSpc>
                <a:spcPct val="90000"/>
              </a:lnSpc>
              <a:buFont typeface="Arial" charset="0"/>
              <a:buNone/>
            </a:pPr>
            <a:r>
              <a:rPr lang="en-US" altLang="en-US" sz="2000">
                <a:solidFill>
                  <a:srgbClr val="FF3300"/>
                </a:solidFill>
              </a:rPr>
              <a:t>The distribution of NOX is not specified </a:t>
            </a:r>
            <a:r>
              <a:rPr lang="en-US" altLang="en-US" sz="2000">
                <a:solidFill>
                  <a:srgbClr val="FF3300"/>
                </a:solidFill>
                <a:latin typeface="Arial" charset="0"/>
              </a:rPr>
              <a:t>–</a:t>
            </a:r>
            <a:r>
              <a:rPr lang="en-US" altLang="en-US" sz="2000">
                <a:solidFill>
                  <a:srgbClr val="FF3300"/>
                </a:solidFill>
              </a:rPr>
              <a:t> cannot compute the probability</a:t>
            </a:r>
          </a:p>
        </p:txBody>
      </p:sp>
      <p:graphicFrame>
        <p:nvGraphicFramePr>
          <p:cNvPr id="49157" name="Object 6"/>
          <p:cNvGraphicFramePr>
            <a:graphicFrameLocks noChangeAspect="1"/>
          </p:cNvGraphicFramePr>
          <p:nvPr/>
        </p:nvGraphicFramePr>
        <p:xfrm>
          <a:off x="1219200" y="2286000"/>
          <a:ext cx="284163" cy="304800"/>
        </p:xfrm>
        <a:graphic>
          <a:graphicData uri="http://schemas.openxmlformats.org/presentationml/2006/ole">
            <mc:AlternateContent xmlns:mc="http://schemas.openxmlformats.org/markup-compatibility/2006">
              <mc:Choice xmlns:v="urn:schemas-microsoft-com:vml" Requires="v">
                <p:oleObj spid="_x0000_s49202" name="משוואה" r:id="rId3" imgW="177646" imgH="190335" progId="Equation.3">
                  <p:embed/>
                </p:oleObj>
              </mc:Choice>
              <mc:Fallback>
                <p:oleObj name="משוואה" r:id="rId3" imgW="177646" imgH="19033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860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7"/>
          <p:cNvGraphicFramePr>
            <a:graphicFrameLocks noChangeAspect="1"/>
          </p:cNvGraphicFramePr>
          <p:nvPr/>
        </p:nvGraphicFramePr>
        <p:xfrm>
          <a:off x="2438400" y="2514600"/>
          <a:ext cx="284163" cy="304800"/>
        </p:xfrm>
        <a:graphic>
          <a:graphicData uri="http://schemas.openxmlformats.org/presentationml/2006/ole">
            <mc:AlternateContent xmlns:mc="http://schemas.openxmlformats.org/markup-compatibility/2006">
              <mc:Choice xmlns:v="urn:schemas-microsoft-com:vml" Requires="v">
                <p:oleObj spid="_x0000_s49203" name="משוואה" r:id="rId5" imgW="177646" imgH="190335" progId="Equation.3">
                  <p:embed/>
                </p:oleObj>
              </mc:Choice>
              <mc:Fallback>
                <p:oleObj name="משוואה" r:id="rId5" imgW="177646" imgH="1903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146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8"/>
          <p:cNvSpPr txBox="1">
            <a:spLocks noChangeArrowheads="1"/>
          </p:cNvSpPr>
          <p:nvPr/>
        </p:nvSpPr>
        <p:spPr bwMode="auto">
          <a:xfrm>
            <a:off x="1403350" y="2852738"/>
            <a:ext cx="1008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FF0000"/>
                </a:solidFill>
                <a:latin typeface="Arial" charset="0"/>
              </a:rPr>
              <a:t>0.9</a:t>
            </a:r>
            <a:endParaRPr lang="en-GB" altLang="en-US" sz="1800" b="1">
              <a:solidFill>
                <a:srgbClr val="FF0000"/>
              </a:solidFill>
              <a:latin typeface="Arial" charset="0"/>
            </a:endParaRPr>
          </a:p>
        </p:txBody>
      </p:sp>
      <p:sp>
        <p:nvSpPr>
          <p:cNvPr id="44041" name="Text Box 9"/>
          <p:cNvSpPr txBox="1">
            <a:spLocks noChangeArrowheads="1"/>
          </p:cNvSpPr>
          <p:nvPr/>
        </p:nvSpPr>
        <p:spPr bwMode="auto">
          <a:xfrm>
            <a:off x="1600200" y="3200400"/>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FF3300"/>
                </a:solidFill>
                <a:latin typeface="Arial" charset="0"/>
              </a:rPr>
              <a:t>0.15/√125=0.0134</a:t>
            </a:r>
            <a:endParaRPr lang="en-GB" altLang="en-US" sz="1800" b="1">
              <a:solidFill>
                <a:srgbClr val="FF3300"/>
              </a:solidFill>
              <a:latin typeface="Arial" charset="0"/>
            </a:endParaRPr>
          </a:p>
        </p:txBody>
      </p:sp>
      <p:sp>
        <p:nvSpPr>
          <p:cNvPr id="44042" name="Text Box 10"/>
          <p:cNvSpPr txBox="1">
            <a:spLocks noChangeArrowheads="1"/>
          </p:cNvSpPr>
          <p:nvPr/>
        </p:nvSpPr>
        <p:spPr bwMode="auto">
          <a:xfrm>
            <a:off x="755650" y="4724400"/>
            <a:ext cx="701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a:solidFill>
                  <a:srgbClr val="FF0000"/>
                </a:solidFill>
                <a:latin typeface="Arial" charset="0"/>
              </a:rPr>
              <a:t>P(     &gt; 1) = P(Z &gt; (1 - 0.9) / .0134) = P(Z &gt; 7.46) ≈ 0</a:t>
            </a:r>
          </a:p>
        </p:txBody>
      </p:sp>
      <p:graphicFrame>
        <p:nvGraphicFramePr>
          <p:cNvPr id="49162" name="Object 11"/>
          <p:cNvGraphicFramePr>
            <a:graphicFrameLocks noChangeAspect="1"/>
          </p:cNvGraphicFramePr>
          <p:nvPr/>
        </p:nvGraphicFramePr>
        <p:xfrm>
          <a:off x="1066800" y="4724400"/>
          <a:ext cx="284163" cy="304800"/>
        </p:xfrm>
        <a:graphic>
          <a:graphicData uri="http://schemas.openxmlformats.org/presentationml/2006/ole">
            <mc:AlternateContent xmlns:mc="http://schemas.openxmlformats.org/markup-compatibility/2006">
              <mc:Choice xmlns:v="urn:schemas-microsoft-com:vml" Requires="v">
                <p:oleObj spid="_x0000_s49204" name="משוואה" r:id="rId6" imgW="177646" imgH="190335" progId="Equation.3">
                  <p:embed/>
                </p:oleObj>
              </mc:Choice>
              <mc:Fallback>
                <p:oleObj name="משוואה" r:id="rId6" imgW="177646" imgH="19033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7244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p:bldP spid="44041" grpId="0"/>
      <p:bldP spid="440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body" idx="1"/>
          </p:nvPr>
        </p:nvSpPr>
        <p:spPr>
          <a:xfrm>
            <a:off x="323850" y="476250"/>
            <a:ext cx="8515350" cy="5924550"/>
          </a:xfrm>
        </p:spPr>
        <p:txBody>
          <a:bodyPr/>
          <a:lstStyle/>
          <a:p>
            <a:pPr marL="609600" indent="-609600">
              <a:lnSpc>
                <a:spcPct val="80000"/>
              </a:lnSpc>
              <a:buFont typeface="Arial" charset="0"/>
              <a:buNone/>
            </a:pPr>
            <a:r>
              <a:rPr lang="en-US" altLang="en-US" sz="2400" smtClean="0"/>
              <a:t>2.    X has mean of 20 and a standard deviation of 5. The shape of the distribution of X is not specified. For a random sample of size 30:</a:t>
            </a:r>
          </a:p>
          <a:p>
            <a:pPr marL="609600" indent="-609600">
              <a:lnSpc>
                <a:spcPct val="80000"/>
              </a:lnSpc>
              <a:buFont typeface="Arial" charset="0"/>
              <a:buNone/>
            </a:pPr>
            <a:endParaRPr lang="en-US" altLang="en-US" sz="2400" smtClean="0"/>
          </a:p>
          <a:p>
            <a:pPr marL="609600" indent="-609600">
              <a:lnSpc>
                <a:spcPct val="80000"/>
              </a:lnSpc>
              <a:buFont typeface="Arial" charset="0"/>
              <a:buNone/>
            </a:pPr>
            <a:r>
              <a:rPr lang="en-US" altLang="ko-KR" sz="2400" smtClean="0">
                <a:ea typeface="Gulim" pitchFamily="34" charset="-127"/>
              </a:rPr>
              <a:t>  (</a:t>
            </a:r>
            <a:r>
              <a:rPr lang="en-US" altLang="ko-KR" sz="2000" smtClean="0">
                <a:ea typeface="Gulim" pitchFamily="34" charset="-127"/>
              </a:rPr>
              <a:t>a) What can you say about the sampling distribution of the sample mean ?</a:t>
            </a:r>
          </a:p>
          <a:p>
            <a:pPr marL="609600" indent="-609600">
              <a:lnSpc>
                <a:spcPct val="80000"/>
              </a:lnSpc>
              <a:buFont typeface="Arial" charset="0"/>
              <a:buNone/>
            </a:pPr>
            <a:r>
              <a:rPr lang="en-US" altLang="ko-KR" sz="2000" smtClean="0">
                <a:ea typeface="Gulim" pitchFamily="34" charset="-127"/>
              </a:rPr>
              <a:t>       Distribution of       : ______________________________   </a:t>
            </a:r>
          </a:p>
          <a:p>
            <a:pPr marL="609600" indent="-609600">
              <a:lnSpc>
                <a:spcPct val="80000"/>
              </a:lnSpc>
              <a:buFont typeface="Arial" charset="0"/>
              <a:buNone/>
            </a:pPr>
            <a:r>
              <a:rPr lang="en-US" altLang="ko-KR" sz="2000" smtClean="0">
                <a:ea typeface="Gulim" pitchFamily="34" charset="-127"/>
              </a:rPr>
              <a:t>      </a:t>
            </a:r>
          </a:p>
          <a:p>
            <a:pPr marL="609600" indent="-609600">
              <a:lnSpc>
                <a:spcPct val="80000"/>
              </a:lnSpc>
              <a:buFont typeface="Arial" charset="0"/>
              <a:buNone/>
            </a:pPr>
            <a:r>
              <a:rPr lang="en-US" altLang="ko-KR" sz="2000" smtClean="0">
                <a:ea typeface="Gulim" pitchFamily="34" charset="-127"/>
              </a:rPr>
              <a:t> Mean of      : ______________________________   </a:t>
            </a:r>
          </a:p>
          <a:p>
            <a:pPr marL="609600" indent="-609600">
              <a:lnSpc>
                <a:spcPct val="80000"/>
              </a:lnSpc>
              <a:buFont typeface="Arial" charset="0"/>
              <a:buNone/>
            </a:pPr>
            <a:r>
              <a:rPr lang="en-US" altLang="ko-KR" sz="2000" smtClean="0">
                <a:ea typeface="Gulim" pitchFamily="34" charset="-127"/>
              </a:rPr>
              <a:t>      </a:t>
            </a:r>
          </a:p>
          <a:p>
            <a:pPr marL="609600" indent="-609600">
              <a:lnSpc>
                <a:spcPct val="80000"/>
              </a:lnSpc>
              <a:buFont typeface="Arial" charset="0"/>
              <a:buNone/>
            </a:pPr>
            <a:r>
              <a:rPr lang="en-US" altLang="ko-KR" sz="2000" smtClean="0">
                <a:ea typeface="Gulim" pitchFamily="34" charset="-127"/>
              </a:rPr>
              <a:t> Standard deviation of     : ____(SE) ____________________</a:t>
            </a:r>
            <a:r>
              <a:rPr lang="en-GB" altLang="ko-KR" sz="2000" smtClean="0">
                <a:ea typeface="Gulim" pitchFamily="34" charset="-127"/>
              </a:rPr>
              <a:t> </a:t>
            </a:r>
            <a:endParaRPr lang="en-US" altLang="en-US" sz="2000" smtClean="0"/>
          </a:p>
          <a:p>
            <a:pPr marL="609600" indent="-609600">
              <a:lnSpc>
                <a:spcPct val="80000"/>
              </a:lnSpc>
              <a:buFont typeface="Arial" charset="0"/>
              <a:buNone/>
            </a:pPr>
            <a:r>
              <a:rPr lang="en-US" altLang="en-US" sz="1600" smtClean="0"/>
              <a:t>	</a:t>
            </a:r>
          </a:p>
          <a:p>
            <a:pPr marL="609600" indent="-609600">
              <a:lnSpc>
                <a:spcPct val="80000"/>
              </a:lnSpc>
              <a:buFont typeface="Arial" charset="0"/>
              <a:buNone/>
            </a:pPr>
            <a:r>
              <a:rPr lang="en-US" altLang="en-US" sz="1600" smtClean="0">
                <a:solidFill>
                  <a:srgbClr val="FF3300"/>
                </a:solidFill>
              </a:rPr>
              <a:t>            </a:t>
            </a:r>
          </a:p>
          <a:p>
            <a:pPr marL="609600" indent="-609600">
              <a:lnSpc>
                <a:spcPct val="80000"/>
              </a:lnSpc>
            </a:pPr>
            <a:endParaRPr lang="en-US" altLang="en-US" sz="1600" smtClean="0"/>
          </a:p>
          <a:p>
            <a:pPr marL="609600" indent="-609600">
              <a:lnSpc>
                <a:spcPct val="80000"/>
              </a:lnSpc>
              <a:buFontTx/>
              <a:buAutoNum type="alphaLcParenBoth" startAt="2"/>
            </a:pPr>
            <a:r>
              <a:rPr lang="en-US" altLang="en-US" sz="2000" smtClean="0"/>
              <a:t>Find the probability that          will exceed 20.75.</a:t>
            </a:r>
          </a:p>
          <a:p>
            <a:pPr marL="609600" indent="-609600">
              <a:lnSpc>
                <a:spcPct val="80000"/>
              </a:lnSpc>
              <a:buFont typeface="Arial" charset="0"/>
              <a:buNone/>
            </a:pPr>
            <a:r>
              <a:rPr lang="en-US" altLang="en-US" sz="2000" smtClean="0"/>
              <a:t>        </a:t>
            </a:r>
          </a:p>
          <a:p>
            <a:pPr marL="990600" lvl="1" indent="-533400">
              <a:lnSpc>
                <a:spcPct val="80000"/>
              </a:lnSpc>
              <a:buFontTx/>
              <a:buNone/>
            </a:pPr>
            <a:r>
              <a:rPr lang="en-US" altLang="en-US" sz="2000" smtClean="0"/>
              <a:t>   </a:t>
            </a:r>
          </a:p>
          <a:p>
            <a:pPr marL="609600" indent="-609600">
              <a:lnSpc>
                <a:spcPct val="80000"/>
              </a:lnSpc>
              <a:buFont typeface="Arial" charset="0"/>
              <a:buNone/>
            </a:pPr>
            <a:r>
              <a:rPr lang="en-US" altLang="en-US" sz="1600" smtClean="0"/>
              <a:t> </a:t>
            </a:r>
            <a:endParaRPr lang="el-GR" altLang="en-US" sz="1600" smtClean="0"/>
          </a:p>
        </p:txBody>
      </p:sp>
      <p:graphicFrame>
        <p:nvGraphicFramePr>
          <p:cNvPr id="50179" name="Object 3"/>
          <p:cNvGraphicFramePr>
            <a:graphicFrameLocks noChangeAspect="1"/>
          </p:cNvGraphicFramePr>
          <p:nvPr/>
        </p:nvGraphicFramePr>
        <p:xfrm>
          <a:off x="2362200" y="2057400"/>
          <a:ext cx="355600" cy="381000"/>
        </p:xfrm>
        <a:graphic>
          <a:graphicData uri="http://schemas.openxmlformats.org/presentationml/2006/ole">
            <mc:AlternateContent xmlns:mc="http://schemas.openxmlformats.org/markup-compatibility/2006">
              <mc:Choice xmlns:v="urn:schemas-microsoft-com:vml" Requires="v">
                <p:oleObj spid="_x0000_s50294" name="משוואה" r:id="rId3" imgW="177646" imgH="190335" progId="Equation.3">
                  <p:embed/>
                </p:oleObj>
              </mc:Choice>
              <mc:Fallback>
                <p:oleObj name="משוואה" r:id="rId3" imgW="177646" imgH="1903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nvGraphicFramePr>
        <p:xfrm>
          <a:off x="1828800" y="2667000"/>
          <a:ext cx="284163" cy="304800"/>
        </p:xfrm>
        <a:graphic>
          <a:graphicData uri="http://schemas.openxmlformats.org/presentationml/2006/ole">
            <mc:AlternateContent xmlns:mc="http://schemas.openxmlformats.org/markup-compatibility/2006">
              <mc:Choice xmlns:v="urn:schemas-microsoft-com:vml" Requires="v">
                <p:oleObj spid="_x0000_s50295" name="משוואה" r:id="rId5" imgW="177646" imgH="190335" progId="Equation.3">
                  <p:embed/>
                </p:oleObj>
              </mc:Choice>
              <mc:Fallback>
                <p:oleObj name="משוואה" r:id="rId5" imgW="177646"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descr="‎40%‎"/>
          <p:cNvGraphicFramePr>
            <a:graphicFrameLocks noChangeAspect="1"/>
          </p:cNvGraphicFramePr>
          <p:nvPr/>
        </p:nvGraphicFramePr>
        <p:xfrm>
          <a:off x="1295400" y="4724400"/>
          <a:ext cx="2792413" cy="415925"/>
        </p:xfrm>
        <a:graphic>
          <a:graphicData uri="http://schemas.openxmlformats.org/presentationml/2006/ole">
            <mc:AlternateContent xmlns:mc="http://schemas.openxmlformats.org/markup-compatibility/2006">
              <mc:Choice xmlns:v="urn:schemas-microsoft-com:vml" Requires="v">
                <p:oleObj spid="_x0000_s50296" name="Equation" r:id="rId6" imgW="1536700" imgH="228600" progId="Equation.3">
                  <p:embed/>
                </p:oleObj>
              </mc:Choice>
              <mc:Fallback>
                <p:oleObj name="Equation" r:id="rId6" imgW="1536700" imgH="228600" progId="Equation.3">
                  <p:embed/>
                  <p:pic>
                    <p:nvPicPr>
                      <p:cNvPr id="0" name="Object 5"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724400"/>
                        <a:ext cx="2792413" cy="415925"/>
                      </a:xfrm>
                      <a:prstGeom prst="rect">
                        <a:avLst/>
                      </a:prstGeom>
                      <a:pattFill prst="pct40">
                        <a:fgClr>
                          <a:srgbClr val="FFD8CF"/>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descr="‎40%‎"/>
          <p:cNvGraphicFramePr>
            <a:graphicFrameLocks noChangeAspect="1"/>
          </p:cNvGraphicFramePr>
          <p:nvPr/>
        </p:nvGraphicFramePr>
        <p:xfrm>
          <a:off x="179388" y="5516563"/>
          <a:ext cx="1782762" cy="406400"/>
        </p:xfrm>
        <a:graphic>
          <a:graphicData uri="http://schemas.openxmlformats.org/presentationml/2006/ole">
            <mc:AlternateContent xmlns:mc="http://schemas.openxmlformats.org/markup-compatibility/2006">
              <mc:Choice xmlns:v="urn:schemas-microsoft-com:vml" Requires="v">
                <p:oleObj spid="_x0000_s50297" name="Equation" r:id="rId8" imgW="1002865" imgH="228501" progId="Equation.3">
                  <p:embed/>
                </p:oleObj>
              </mc:Choice>
              <mc:Fallback>
                <p:oleObj name="Equation" r:id="rId8" imgW="1002865" imgH="228501" progId="Equation.3">
                  <p:embed/>
                  <p:pic>
                    <p:nvPicPr>
                      <p:cNvPr id="0" name="Object 6"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8" y="5516563"/>
                        <a:ext cx="1782762" cy="406400"/>
                      </a:xfrm>
                      <a:prstGeom prst="rect">
                        <a:avLst/>
                      </a:prstGeom>
                      <a:pattFill prst="pct40">
                        <a:fgClr>
                          <a:srgbClr val="FFD8CF"/>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descr="‎40%‎"/>
          <p:cNvGraphicFramePr>
            <a:graphicFrameLocks noChangeAspect="1"/>
          </p:cNvGraphicFramePr>
          <p:nvPr/>
        </p:nvGraphicFramePr>
        <p:xfrm>
          <a:off x="1979613" y="5373688"/>
          <a:ext cx="2344737" cy="766762"/>
        </p:xfrm>
        <a:graphic>
          <a:graphicData uri="http://schemas.openxmlformats.org/presentationml/2006/ole">
            <mc:AlternateContent xmlns:mc="http://schemas.openxmlformats.org/markup-compatibility/2006">
              <mc:Choice xmlns:v="urn:schemas-microsoft-com:vml" Requires="v">
                <p:oleObj spid="_x0000_s50298" name="Equation" r:id="rId10" imgW="1320227" imgH="431613" progId="Equation.3">
                  <p:embed/>
                </p:oleObj>
              </mc:Choice>
              <mc:Fallback>
                <p:oleObj name="Equation" r:id="rId10" imgW="1320227" imgH="431613" progId="Equation.3">
                  <p:embed/>
                  <p:pic>
                    <p:nvPicPr>
                      <p:cNvPr id="0" name="Object 7" descr="‎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5373688"/>
                        <a:ext cx="2344737" cy="766762"/>
                      </a:xfrm>
                      <a:prstGeom prst="rect">
                        <a:avLst/>
                      </a:prstGeom>
                      <a:pattFill prst="pct40">
                        <a:fgClr>
                          <a:srgbClr val="FFD8CF"/>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descr="‎40%‎"/>
          <p:cNvGraphicFramePr>
            <a:graphicFrameLocks noChangeAspect="1"/>
          </p:cNvGraphicFramePr>
          <p:nvPr/>
        </p:nvGraphicFramePr>
        <p:xfrm>
          <a:off x="4284663" y="5589588"/>
          <a:ext cx="3676650" cy="360362"/>
        </p:xfrm>
        <a:graphic>
          <a:graphicData uri="http://schemas.openxmlformats.org/presentationml/2006/ole">
            <mc:AlternateContent xmlns:mc="http://schemas.openxmlformats.org/markup-compatibility/2006">
              <mc:Choice xmlns:v="urn:schemas-microsoft-com:vml" Requires="v">
                <p:oleObj spid="_x0000_s50299" name="Equation" r:id="rId12" imgW="2070100" imgH="203200" progId="Equation.3">
                  <p:embed/>
                </p:oleObj>
              </mc:Choice>
              <mc:Fallback>
                <p:oleObj name="Equation" r:id="rId12" imgW="2070100" imgH="203200" progId="Equation.3">
                  <p:embed/>
                  <p:pic>
                    <p:nvPicPr>
                      <p:cNvPr id="0" name="Object 8" descr="‎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4663" y="5589588"/>
                        <a:ext cx="3676650" cy="360362"/>
                      </a:xfrm>
                      <a:prstGeom prst="rect">
                        <a:avLst/>
                      </a:prstGeom>
                      <a:pattFill prst="pct40">
                        <a:fgClr>
                          <a:srgbClr val="FFD8CF"/>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3124200" y="3276600"/>
          <a:ext cx="284163" cy="304800"/>
        </p:xfrm>
        <a:graphic>
          <a:graphicData uri="http://schemas.openxmlformats.org/presentationml/2006/ole">
            <mc:AlternateContent xmlns:mc="http://schemas.openxmlformats.org/markup-compatibility/2006">
              <mc:Choice xmlns:v="urn:schemas-microsoft-com:vml" Requires="v">
                <p:oleObj spid="_x0000_s50300" name="משוואה" r:id="rId14" imgW="177646" imgH="190335" progId="Equation.3">
                  <p:embed/>
                </p:oleObj>
              </mc:Choice>
              <mc:Fallback>
                <p:oleObj name="משוואה" r:id="rId14" imgW="177646" imgH="19033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2766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0" name="Text Box 10"/>
          <p:cNvSpPr txBox="1">
            <a:spLocks noChangeArrowheads="1"/>
          </p:cNvSpPr>
          <p:nvPr/>
        </p:nvSpPr>
        <p:spPr bwMode="auto">
          <a:xfrm>
            <a:off x="2895600" y="2057400"/>
            <a:ext cx="5040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Arial" charset="0"/>
              </a:rPr>
              <a:t>Approximately normal</a:t>
            </a:r>
          </a:p>
        </p:txBody>
      </p:sp>
      <p:sp>
        <p:nvSpPr>
          <p:cNvPr id="46091" name="Text Box 11"/>
          <p:cNvSpPr txBox="1">
            <a:spLocks noChangeArrowheads="1"/>
          </p:cNvSpPr>
          <p:nvPr/>
        </p:nvSpPr>
        <p:spPr bwMode="auto">
          <a:xfrm>
            <a:off x="2590800" y="26670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l-GR" altLang="en-US" sz="1800">
                <a:latin typeface="Arial" charset="0"/>
              </a:rPr>
              <a:t>μ</a:t>
            </a:r>
            <a:r>
              <a:rPr lang="en-US" altLang="en-US" sz="1800">
                <a:latin typeface="Arial" charset="0"/>
              </a:rPr>
              <a:t>=20</a:t>
            </a:r>
          </a:p>
        </p:txBody>
      </p:sp>
      <p:sp>
        <p:nvSpPr>
          <p:cNvPr id="46092" name="Text Box 12"/>
          <p:cNvSpPr txBox="1">
            <a:spLocks noChangeArrowheads="1"/>
          </p:cNvSpPr>
          <p:nvPr/>
        </p:nvSpPr>
        <p:spPr bwMode="auto">
          <a:xfrm>
            <a:off x="4343400" y="3200400"/>
            <a:ext cx="165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l-GR" altLang="en-US" sz="1800">
                <a:latin typeface="Arial" charset="0"/>
              </a:rPr>
              <a:t>σ</a:t>
            </a:r>
            <a:r>
              <a:rPr lang="en-US" altLang="en-US" sz="1800">
                <a:latin typeface="Arial" charset="0"/>
              </a:rPr>
              <a:t>=5/√30=.91</a:t>
            </a:r>
          </a:p>
        </p:txBody>
      </p:sp>
      <p:graphicFrame>
        <p:nvGraphicFramePr>
          <p:cNvPr id="50189" name="Object 13"/>
          <p:cNvGraphicFramePr>
            <a:graphicFrameLocks noChangeAspect="1"/>
          </p:cNvGraphicFramePr>
          <p:nvPr/>
        </p:nvGraphicFramePr>
        <p:xfrm>
          <a:off x="3657600" y="4343400"/>
          <a:ext cx="284163" cy="304800"/>
        </p:xfrm>
        <a:graphic>
          <a:graphicData uri="http://schemas.openxmlformats.org/presentationml/2006/ole">
            <mc:AlternateContent xmlns:mc="http://schemas.openxmlformats.org/markup-compatibility/2006">
              <mc:Choice xmlns:v="urn:schemas-microsoft-com:vml" Requires="v">
                <p:oleObj spid="_x0000_s50301" name="משוואה" r:id="rId15" imgW="177646" imgH="190335" progId="Equation.3">
                  <p:embed/>
                </p:oleObj>
              </mc:Choice>
              <mc:Fallback>
                <p:oleObj name="משוואה" r:id="rId15" imgW="177646" imgH="190335"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3434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p:bldP spid="46091" grpId="0"/>
      <p:bldP spid="4609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body" sz="half" idx="1"/>
          </p:nvPr>
        </p:nvSpPr>
        <p:spPr>
          <a:xfrm>
            <a:off x="179388" y="549275"/>
            <a:ext cx="8458200" cy="4525963"/>
          </a:xfrm>
        </p:spPr>
        <p:txBody>
          <a:bodyPr/>
          <a:lstStyle/>
          <a:p>
            <a:pPr marL="609600" indent="-609600">
              <a:buFont typeface="Arial" charset="0"/>
              <a:buNone/>
            </a:pPr>
            <a:r>
              <a:rPr lang="en-US" altLang="en-US" sz="2400" smtClean="0"/>
              <a:t>3.    In a certain population, Math SAT scores are N(500,100)</a:t>
            </a:r>
          </a:p>
          <a:p>
            <a:pPr marL="609600" indent="-609600">
              <a:buFont typeface="Arial" charset="0"/>
              <a:buNone/>
            </a:pPr>
            <a:r>
              <a:rPr lang="en-US" altLang="en-US" sz="2400" smtClean="0"/>
              <a:t>	</a:t>
            </a:r>
          </a:p>
          <a:p>
            <a:pPr marL="609600" indent="-609600">
              <a:buFont typeface="Arial" charset="0"/>
              <a:buNone/>
            </a:pPr>
            <a:r>
              <a:rPr lang="en-US" altLang="en-US" sz="2400" smtClean="0"/>
              <a:t>a) Pick 1 student at random. What is the probability that her score X is between 490 and 510?</a:t>
            </a:r>
          </a:p>
          <a:p>
            <a:pPr marL="609600" indent="-609600">
              <a:buFont typeface="Arial" charset="0"/>
              <a:buNone/>
            </a:pPr>
            <a:r>
              <a:rPr lang="en-US" altLang="en-US" sz="2400" smtClean="0"/>
              <a:t>	</a:t>
            </a:r>
            <a:endParaRPr lang="en-GB" altLang="en-US" sz="2400" smtClean="0"/>
          </a:p>
        </p:txBody>
      </p:sp>
      <p:graphicFrame>
        <p:nvGraphicFramePr>
          <p:cNvPr id="48131" name="Object 3"/>
          <p:cNvGraphicFramePr>
            <a:graphicFrameLocks noGrp="1" noChangeAspect="1"/>
          </p:cNvGraphicFramePr>
          <p:nvPr>
            <p:ph sz="quarter" idx="2"/>
          </p:nvPr>
        </p:nvGraphicFramePr>
        <p:xfrm>
          <a:off x="838200" y="2763838"/>
          <a:ext cx="2303463" cy="349250"/>
        </p:xfrm>
        <a:graphic>
          <a:graphicData uri="http://schemas.openxmlformats.org/presentationml/2006/ole">
            <mc:AlternateContent xmlns:mc="http://schemas.openxmlformats.org/markup-compatibility/2006">
              <mc:Choice xmlns:v="urn:schemas-microsoft-com:vml" Requires="v">
                <p:oleObj spid="_x0000_s51259" name="Equation" r:id="rId3" imgW="1256755" imgH="203112" progId="Equation.3">
                  <p:embed/>
                </p:oleObj>
              </mc:Choice>
              <mc:Fallback>
                <p:oleObj name="Equation" r:id="rId3" imgW="1256755"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63838"/>
                        <a:ext cx="2303463" cy="349250"/>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4"/>
          <p:cNvGraphicFramePr>
            <a:graphicFrameLocks noGrp="1" noChangeAspect="1"/>
          </p:cNvGraphicFramePr>
          <p:nvPr>
            <p:ph sz="quarter" idx="3"/>
          </p:nvPr>
        </p:nvGraphicFramePr>
        <p:xfrm>
          <a:off x="765175" y="3746500"/>
          <a:ext cx="2708275" cy="460375"/>
        </p:xfrm>
        <a:graphic>
          <a:graphicData uri="http://schemas.openxmlformats.org/presentationml/2006/ole">
            <mc:AlternateContent xmlns:mc="http://schemas.openxmlformats.org/markup-compatibility/2006">
              <mc:Choice xmlns:v="urn:schemas-microsoft-com:vml" Requires="v">
                <p:oleObj spid="_x0000_s51260" name="Equation" r:id="rId5" imgW="1269449" imgH="215806" progId="Equation.3">
                  <p:embed/>
                </p:oleObj>
              </mc:Choice>
              <mc:Fallback>
                <p:oleObj name="Equation" r:id="rId5" imgW="1269449"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175" y="3746500"/>
                        <a:ext cx="2708275" cy="460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3465513" y="2522538"/>
          <a:ext cx="3960812" cy="841375"/>
        </p:xfrm>
        <a:graphic>
          <a:graphicData uri="http://schemas.openxmlformats.org/presentationml/2006/ole">
            <mc:AlternateContent xmlns:mc="http://schemas.openxmlformats.org/markup-compatibility/2006">
              <mc:Choice xmlns:v="urn:schemas-microsoft-com:vml" Requires="v">
                <p:oleObj spid="_x0000_s51261" name="Equation" r:id="rId7" imgW="2032000" imgH="431800" progId="Equation.3">
                  <p:embed/>
                </p:oleObj>
              </mc:Choice>
              <mc:Fallback>
                <p:oleObj name="Equation" r:id="rId7" imgW="20320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5513" y="2522538"/>
                        <a:ext cx="3960812" cy="841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3502025" y="3817938"/>
          <a:ext cx="2846388" cy="379412"/>
        </p:xfrm>
        <a:graphic>
          <a:graphicData uri="http://schemas.openxmlformats.org/presentationml/2006/ole">
            <mc:AlternateContent xmlns:mc="http://schemas.openxmlformats.org/markup-compatibility/2006">
              <mc:Choice xmlns:v="urn:schemas-microsoft-com:vml" Requires="v">
                <p:oleObj spid="_x0000_s51262" name="Equation" r:id="rId9" imgW="1332921" imgH="177723" progId="Equation.3">
                  <p:embed/>
                </p:oleObj>
              </mc:Choice>
              <mc:Fallback>
                <p:oleObj name="Equation" r:id="rId9" imgW="1332921" imgH="17772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2025" y="3817938"/>
                        <a:ext cx="2846388" cy="379412"/>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body" sz="half" idx="1"/>
          </p:nvPr>
        </p:nvSpPr>
        <p:spPr>
          <a:xfrm>
            <a:off x="228600" y="304800"/>
            <a:ext cx="8458200" cy="4525963"/>
          </a:xfrm>
        </p:spPr>
        <p:txBody>
          <a:bodyPr/>
          <a:lstStyle/>
          <a:p>
            <a:pPr marL="609600" indent="-609600">
              <a:buFont typeface="Arial" charset="0"/>
              <a:buNone/>
            </a:pPr>
            <a:r>
              <a:rPr lang="en-US" altLang="en-US" sz="2400" smtClean="0"/>
              <a:t>b)    Pick 25 students at random. What is the probability that their </a:t>
            </a:r>
            <a:r>
              <a:rPr lang="en-US" altLang="en-US" sz="2400" smtClean="0">
                <a:solidFill>
                  <a:srgbClr val="FF0000"/>
                </a:solidFill>
              </a:rPr>
              <a:t>sample mean score     </a:t>
            </a:r>
            <a:r>
              <a:rPr lang="en-US" altLang="en-US" sz="2400" smtClean="0"/>
              <a:t>is between 490 and 510?</a:t>
            </a:r>
          </a:p>
          <a:p>
            <a:pPr marL="609600" indent="-609600">
              <a:buFont typeface="Arial" charset="0"/>
              <a:buNone/>
            </a:pPr>
            <a:r>
              <a:rPr lang="en-US" altLang="en-US" sz="800" smtClean="0"/>
              <a:t>	</a:t>
            </a:r>
          </a:p>
          <a:p>
            <a:pPr marL="609600" indent="-609600">
              <a:buFont typeface="Arial" charset="0"/>
              <a:buNone/>
            </a:pPr>
            <a:r>
              <a:rPr lang="en-US" altLang="en-US" sz="2400" smtClean="0"/>
              <a:t>     </a:t>
            </a:r>
            <a:r>
              <a:rPr lang="en-US" altLang="en-US" sz="2400" smtClean="0">
                <a:solidFill>
                  <a:srgbClr val="FF3300"/>
                </a:solidFill>
              </a:rPr>
              <a:t>X has a mean 500 and standard deviation 100, therefore</a:t>
            </a:r>
          </a:p>
          <a:p>
            <a:pPr marL="609600" indent="-609600">
              <a:buFont typeface="Arial" charset="0"/>
              <a:buNone/>
            </a:pPr>
            <a:r>
              <a:rPr lang="en-US" altLang="en-US" sz="2400" smtClean="0"/>
              <a:t>	</a:t>
            </a:r>
            <a:endParaRPr lang="en-GB" altLang="en-US" sz="2400" smtClean="0"/>
          </a:p>
        </p:txBody>
      </p:sp>
      <p:graphicFrame>
        <p:nvGraphicFramePr>
          <p:cNvPr id="50179" name="Object 3"/>
          <p:cNvGraphicFramePr>
            <a:graphicFrameLocks noGrp="1" noChangeAspect="1"/>
          </p:cNvGraphicFramePr>
          <p:nvPr>
            <p:ph sz="quarter" idx="2"/>
          </p:nvPr>
        </p:nvGraphicFramePr>
        <p:xfrm>
          <a:off x="1042988" y="3573463"/>
          <a:ext cx="2160587" cy="433387"/>
        </p:xfrm>
        <a:graphic>
          <a:graphicData uri="http://schemas.openxmlformats.org/presentationml/2006/ole">
            <mc:AlternateContent xmlns:mc="http://schemas.openxmlformats.org/markup-compatibility/2006">
              <mc:Choice xmlns:v="urn:schemas-microsoft-com:vml" Requires="v">
                <p:oleObj spid="_x0000_s52311" name="Equation" r:id="rId3" imgW="1257300" imgH="228600" progId="Equation.3">
                  <p:embed/>
                </p:oleObj>
              </mc:Choice>
              <mc:Fallback>
                <p:oleObj name="Equation" r:id="rId3" imgW="1257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73463"/>
                        <a:ext cx="2160587" cy="433387"/>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p:cNvGraphicFramePr>
            <a:graphicFrameLocks noGrp="1" noChangeAspect="1"/>
          </p:cNvGraphicFramePr>
          <p:nvPr>
            <p:ph sz="quarter" idx="3"/>
          </p:nvPr>
        </p:nvGraphicFramePr>
        <p:xfrm>
          <a:off x="3352800" y="762000"/>
          <a:ext cx="284163" cy="304800"/>
        </p:xfrm>
        <a:graphic>
          <a:graphicData uri="http://schemas.openxmlformats.org/presentationml/2006/ole">
            <mc:AlternateContent xmlns:mc="http://schemas.openxmlformats.org/markup-compatibility/2006">
              <mc:Choice xmlns:v="urn:schemas-microsoft-com:vml" Requires="v">
                <p:oleObj spid="_x0000_s52312" name="משוואה" r:id="rId5" imgW="177646" imgH="190335" progId="Equation.3">
                  <p:embed/>
                </p:oleObj>
              </mc:Choice>
              <mc:Fallback>
                <p:oleObj name="משוואה" r:id="rId5" imgW="177646" imgH="19033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7620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473075" y="2133600"/>
          <a:ext cx="3444875" cy="933450"/>
        </p:xfrm>
        <a:graphic>
          <a:graphicData uri="http://schemas.openxmlformats.org/presentationml/2006/ole">
            <mc:AlternateContent xmlns:mc="http://schemas.openxmlformats.org/markup-compatibility/2006">
              <mc:Choice xmlns:v="urn:schemas-microsoft-com:vml" Requires="v">
                <p:oleObj spid="_x0000_s52313" name="Equation" r:id="rId7" imgW="1689100" imgH="457200" progId="Equation.3">
                  <p:embed/>
                </p:oleObj>
              </mc:Choice>
              <mc:Fallback>
                <p:oleObj name="Equation" r:id="rId7" imgW="16891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 y="2133600"/>
                        <a:ext cx="3444875" cy="933450"/>
                      </a:xfrm>
                      <a:prstGeom prst="rect">
                        <a:avLst/>
                      </a:prstGeom>
                      <a:solidFill>
                        <a:srgbClr val="FFD8C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1042988" y="4508500"/>
          <a:ext cx="2881312" cy="455613"/>
        </p:xfrm>
        <a:graphic>
          <a:graphicData uri="http://schemas.openxmlformats.org/presentationml/2006/ole">
            <mc:AlternateContent xmlns:mc="http://schemas.openxmlformats.org/markup-compatibility/2006">
              <mc:Choice xmlns:v="urn:schemas-microsoft-com:vml" Requires="v">
                <p:oleObj spid="_x0000_s52314" name="Equation" r:id="rId9" imgW="1282700" imgH="203200" progId="Equation.3">
                  <p:embed/>
                </p:oleObj>
              </mc:Choice>
              <mc:Fallback>
                <p:oleObj name="Equation" r:id="rId9" imgW="1282700" imgH="203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508500"/>
                        <a:ext cx="2881312" cy="455613"/>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3603625" y="3357563"/>
          <a:ext cx="3463925" cy="822325"/>
        </p:xfrm>
        <a:graphic>
          <a:graphicData uri="http://schemas.openxmlformats.org/presentationml/2006/ole">
            <mc:AlternateContent xmlns:mc="http://schemas.openxmlformats.org/markup-compatibility/2006">
              <mc:Choice xmlns:v="urn:schemas-microsoft-com:vml" Requires="v">
                <p:oleObj spid="_x0000_s52315" name="Equation" r:id="rId11" imgW="2032000" imgH="482600" progId="Equation.3">
                  <p:embed/>
                </p:oleObj>
              </mc:Choice>
              <mc:Fallback>
                <p:oleObj name="Equation" r:id="rId11" imgW="2032000" imgH="482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3625" y="3357563"/>
                        <a:ext cx="3463925" cy="82232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3924300" y="4581525"/>
          <a:ext cx="2335213" cy="311150"/>
        </p:xfrm>
        <a:graphic>
          <a:graphicData uri="http://schemas.openxmlformats.org/presentationml/2006/ole">
            <mc:AlternateContent xmlns:mc="http://schemas.openxmlformats.org/markup-compatibility/2006">
              <mc:Choice xmlns:v="urn:schemas-microsoft-com:vml" Requires="v">
                <p:oleObj spid="_x0000_s52316" name="Equation" r:id="rId13" imgW="1332921" imgH="177723" progId="Equation.3">
                  <p:embed/>
                </p:oleObj>
              </mc:Choice>
              <mc:Fallback>
                <p:oleObj name="Equation" r:id="rId13" imgW="1332921" imgH="177723"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4581525"/>
                        <a:ext cx="2335213" cy="311150"/>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body" sz="half" idx="1"/>
          </p:nvPr>
        </p:nvSpPr>
        <p:spPr>
          <a:xfrm>
            <a:off x="457200" y="381000"/>
            <a:ext cx="8458200" cy="4525963"/>
          </a:xfrm>
        </p:spPr>
        <p:txBody>
          <a:bodyPr/>
          <a:lstStyle/>
          <a:p>
            <a:pPr marL="609600" indent="-609600">
              <a:buFont typeface="Arial" charset="0"/>
              <a:buNone/>
            </a:pPr>
            <a:r>
              <a:rPr lang="en-US" altLang="en-US" sz="2400" smtClean="0"/>
              <a:t>c)    Pick 400 students at random. What is the probability that their sample mean score     is between 490 and 510. </a:t>
            </a:r>
          </a:p>
          <a:p>
            <a:pPr marL="609600" indent="-609600"/>
            <a:endParaRPr lang="en-US" altLang="en-US" sz="800" smtClean="0"/>
          </a:p>
          <a:p>
            <a:pPr marL="609600" indent="-609600">
              <a:buFont typeface="Arial" charset="0"/>
              <a:buNone/>
            </a:pPr>
            <a:r>
              <a:rPr lang="en-US" altLang="en-US" sz="2400" smtClean="0"/>
              <a:t>	X has a mean 500 and standard deviation 100, therefore</a:t>
            </a:r>
            <a:endParaRPr lang="en-GB" altLang="en-US" sz="2400" smtClean="0"/>
          </a:p>
        </p:txBody>
      </p:sp>
      <p:graphicFrame>
        <p:nvGraphicFramePr>
          <p:cNvPr id="52227" name="Object 3" descr="קלף"/>
          <p:cNvGraphicFramePr>
            <a:graphicFrameLocks noGrp="1" noChangeAspect="1"/>
          </p:cNvGraphicFramePr>
          <p:nvPr>
            <p:ph sz="quarter" idx="2"/>
          </p:nvPr>
        </p:nvGraphicFramePr>
        <p:xfrm>
          <a:off x="755650" y="3800475"/>
          <a:ext cx="3095625" cy="563563"/>
        </p:xfrm>
        <a:graphic>
          <a:graphicData uri="http://schemas.openxmlformats.org/presentationml/2006/ole">
            <mc:AlternateContent xmlns:mc="http://schemas.openxmlformats.org/markup-compatibility/2006">
              <mc:Choice xmlns:v="urn:schemas-microsoft-com:vml" Requires="v">
                <p:oleObj spid="_x0000_s53335" name="Equation" r:id="rId3" imgW="1257300" imgH="228600" progId="Equation.3">
                  <p:embed/>
                </p:oleObj>
              </mc:Choice>
              <mc:Fallback>
                <p:oleObj name="Equation" r:id="rId3" imgW="1257300" imgH="228600" progId="Equation.3">
                  <p:embed/>
                  <p:pic>
                    <p:nvPicPr>
                      <p:cNvPr id="0" name="Object 3" descr="קל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800475"/>
                        <a:ext cx="3095625" cy="563563"/>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Grp="1" noChangeAspect="1"/>
          </p:cNvGraphicFramePr>
          <p:nvPr>
            <p:ph sz="quarter" idx="3"/>
          </p:nvPr>
        </p:nvGraphicFramePr>
        <p:xfrm>
          <a:off x="3581400" y="838200"/>
          <a:ext cx="284163" cy="304800"/>
        </p:xfrm>
        <a:graphic>
          <a:graphicData uri="http://schemas.openxmlformats.org/presentationml/2006/ole">
            <mc:AlternateContent xmlns:mc="http://schemas.openxmlformats.org/markup-compatibility/2006">
              <mc:Choice xmlns:v="urn:schemas-microsoft-com:vml" Requires="v">
                <p:oleObj spid="_x0000_s53336" name="משוואה" r:id="rId6" imgW="177646" imgH="190335" progId="Equation.3">
                  <p:embed/>
                </p:oleObj>
              </mc:Choice>
              <mc:Fallback>
                <p:oleObj name="משוואה" r:id="rId6" imgW="177646" imgH="19033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838200"/>
                        <a:ext cx="284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descr="קלף"/>
          <p:cNvGraphicFramePr>
            <a:graphicFrameLocks noChangeAspect="1"/>
          </p:cNvGraphicFramePr>
          <p:nvPr/>
        </p:nvGraphicFramePr>
        <p:xfrm>
          <a:off x="663575" y="2209800"/>
          <a:ext cx="3398838" cy="881063"/>
        </p:xfrm>
        <a:graphic>
          <a:graphicData uri="http://schemas.openxmlformats.org/presentationml/2006/ole">
            <mc:AlternateContent xmlns:mc="http://schemas.openxmlformats.org/markup-compatibility/2006">
              <mc:Choice xmlns:v="urn:schemas-microsoft-com:vml" Requires="v">
                <p:oleObj spid="_x0000_s53337" name="Equation" r:id="rId8" imgW="1765300" imgH="457200" progId="Equation.3">
                  <p:embed/>
                </p:oleObj>
              </mc:Choice>
              <mc:Fallback>
                <p:oleObj name="Equation" r:id="rId8" imgW="1765300" imgH="457200" progId="Equation.3">
                  <p:embed/>
                  <p:pic>
                    <p:nvPicPr>
                      <p:cNvPr id="0" name="Object 5" descr="קלף"/>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575" y="2209800"/>
                        <a:ext cx="3398838" cy="881063"/>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descr="קלף"/>
          <p:cNvGraphicFramePr>
            <a:graphicFrameLocks noChangeAspect="1"/>
          </p:cNvGraphicFramePr>
          <p:nvPr/>
        </p:nvGraphicFramePr>
        <p:xfrm>
          <a:off x="684213" y="4941888"/>
          <a:ext cx="2735262" cy="455612"/>
        </p:xfrm>
        <a:graphic>
          <a:graphicData uri="http://schemas.openxmlformats.org/presentationml/2006/ole">
            <mc:AlternateContent xmlns:mc="http://schemas.openxmlformats.org/markup-compatibility/2006">
              <mc:Choice xmlns:v="urn:schemas-microsoft-com:vml" Requires="v">
                <p:oleObj spid="_x0000_s53338" name="Equation" r:id="rId10" imgW="1218671" imgH="203112" progId="Equation.3">
                  <p:embed/>
                </p:oleObj>
              </mc:Choice>
              <mc:Fallback>
                <p:oleObj name="Equation" r:id="rId10" imgW="1218671" imgH="203112" progId="Equation.3">
                  <p:embed/>
                  <p:pic>
                    <p:nvPicPr>
                      <p:cNvPr id="0" name="Object 6" descr="קלף"/>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4941888"/>
                        <a:ext cx="2735262" cy="455612"/>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descr="קלף"/>
          <p:cNvGraphicFramePr>
            <a:graphicFrameLocks noChangeAspect="1"/>
          </p:cNvGraphicFramePr>
          <p:nvPr/>
        </p:nvGraphicFramePr>
        <p:xfrm>
          <a:off x="4387850" y="3716338"/>
          <a:ext cx="3586163" cy="819150"/>
        </p:xfrm>
        <a:graphic>
          <a:graphicData uri="http://schemas.openxmlformats.org/presentationml/2006/ole">
            <mc:AlternateContent xmlns:mc="http://schemas.openxmlformats.org/markup-compatibility/2006">
              <mc:Choice xmlns:v="urn:schemas-microsoft-com:vml" Requires="v">
                <p:oleObj spid="_x0000_s53339" name="Equation" r:id="rId12" imgW="2108200" imgH="482600" progId="Equation.3">
                  <p:embed/>
                </p:oleObj>
              </mc:Choice>
              <mc:Fallback>
                <p:oleObj name="Equation" r:id="rId12" imgW="2108200" imgH="482600" progId="Equation.3">
                  <p:embed/>
                  <p:pic>
                    <p:nvPicPr>
                      <p:cNvPr id="0" name="Object 7" descr="קלף"/>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7850" y="3716338"/>
                        <a:ext cx="3586163" cy="819150"/>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2" name="Object 8" descr="קלף"/>
          <p:cNvGraphicFramePr>
            <a:graphicFrameLocks noChangeAspect="1"/>
          </p:cNvGraphicFramePr>
          <p:nvPr/>
        </p:nvGraphicFramePr>
        <p:xfrm>
          <a:off x="3492500" y="4941888"/>
          <a:ext cx="3311525" cy="439737"/>
        </p:xfrm>
        <a:graphic>
          <a:graphicData uri="http://schemas.openxmlformats.org/presentationml/2006/ole">
            <mc:AlternateContent xmlns:mc="http://schemas.openxmlformats.org/markup-compatibility/2006">
              <mc:Choice xmlns:v="urn:schemas-microsoft-com:vml" Requires="v">
                <p:oleObj spid="_x0000_s53340" name="Equation" r:id="rId14" imgW="1332921" imgH="177723" progId="Equation.3">
                  <p:embed/>
                </p:oleObj>
              </mc:Choice>
              <mc:Fallback>
                <p:oleObj name="Equation" r:id="rId14" imgW="1332921" imgH="177723" progId="Equation.3">
                  <p:embed/>
                  <p:pic>
                    <p:nvPicPr>
                      <p:cNvPr id="0" name="Object 8" descr="קלף"/>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4941888"/>
                        <a:ext cx="3311525" cy="439737"/>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body" idx="1"/>
          </p:nvPr>
        </p:nvSpPr>
        <p:spPr>
          <a:xfrm>
            <a:off x="179388" y="260350"/>
            <a:ext cx="8229600" cy="5562600"/>
          </a:xfrm>
        </p:spPr>
        <p:txBody>
          <a:bodyPr/>
          <a:lstStyle/>
          <a:p>
            <a:pPr marL="609600" indent="-609600">
              <a:buFont typeface="Arial" charset="0"/>
              <a:buNone/>
            </a:pPr>
            <a:r>
              <a:rPr lang="en-US" altLang="en-US" smtClean="0"/>
              <a:t>4.  </a:t>
            </a:r>
            <a:r>
              <a:rPr lang="en-US" altLang="en-US" sz="2400" smtClean="0"/>
              <a:t>A candy company manufactures a candy bar, whose weight is supposed to be 50 grams. In fact, the weight varies according to a normal distribution with </a:t>
            </a:r>
            <a:r>
              <a:rPr lang="en-US" altLang="en-US" sz="2400" smtClean="0">
                <a:solidFill>
                  <a:srgbClr val="FF0000"/>
                </a:solidFill>
              </a:rPr>
              <a:t>mean 49 </a:t>
            </a:r>
            <a:r>
              <a:rPr lang="en-US" altLang="en-US" sz="2400" smtClean="0"/>
              <a:t>grams and </a:t>
            </a:r>
            <a:r>
              <a:rPr lang="en-US" altLang="en-US" sz="2400" smtClean="0">
                <a:solidFill>
                  <a:srgbClr val="FF0000"/>
                </a:solidFill>
              </a:rPr>
              <a:t>standard deviation 2 grams</a:t>
            </a:r>
            <a:r>
              <a:rPr lang="en-US" altLang="en-US" sz="2400" smtClean="0"/>
              <a:t>. The candy bars are then packed in bags of four units. </a:t>
            </a:r>
          </a:p>
          <a:p>
            <a:pPr marL="1371600" lvl="2" indent="-457200"/>
            <a:endParaRPr lang="en-US" altLang="en-US" sz="800" smtClean="0"/>
          </a:p>
          <a:p>
            <a:pPr marL="990600" lvl="1" indent="-533400">
              <a:buFontTx/>
              <a:buAutoNum type="alphaLcPeriod"/>
            </a:pPr>
            <a:r>
              <a:rPr lang="en-US" altLang="en-US" sz="2400" smtClean="0"/>
              <a:t>What is the probability that an individual candy bar weighs less than 46 grams?</a:t>
            </a:r>
          </a:p>
          <a:p>
            <a:pPr marL="990600" lvl="1" indent="-533400">
              <a:buFontTx/>
              <a:buAutoNum type="alphaLcPeriod"/>
            </a:pPr>
            <a:endParaRPr lang="en-US" altLang="en-US" sz="2400" smtClean="0"/>
          </a:p>
          <a:p>
            <a:pPr marL="990600" lvl="1" indent="-533400">
              <a:buFontTx/>
              <a:buNone/>
            </a:pPr>
            <a:r>
              <a:rPr lang="en-US" altLang="en-US" sz="2400" smtClean="0"/>
              <a:t>X~N(</a:t>
            </a:r>
            <a:r>
              <a:rPr lang="el-GR" altLang="en-US" sz="2400" smtClean="0"/>
              <a:t>μ</a:t>
            </a:r>
            <a:r>
              <a:rPr lang="en-US" altLang="en-US" sz="2400" smtClean="0"/>
              <a:t>=49, </a:t>
            </a:r>
            <a:r>
              <a:rPr lang="el-GR" altLang="en-US" sz="2400" smtClean="0"/>
              <a:t>σ</a:t>
            </a:r>
            <a:r>
              <a:rPr lang="en-US" altLang="en-US" sz="2400" smtClean="0"/>
              <a:t>=2)</a:t>
            </a:r>
            <a:endParaRPr lang="el-GR" altLang="en-US" sz="2400" smtClean="0"/>
          </a:p>
        </p:txBody>
      </p:sp>
      <p:graphicFrame>
        <p:nvGraphicFramePr>
          <p:cNvPr id="54275" name="Object 3"/>
          <p:cNvGraphicFramePr>
            <a:graphicFrameLocks noChangeAspect="1"/>
          </p:cNvGraphicFramePr>
          <p:nvPr/>
        </p:nvGraphicFramePr>
        <p:xfrm>
          <a:off x="654050" y="4643438"/>
          <a:ext cx="1489075" cy="349250"/>
        </p:xfrm>
        <a:graphic>
          <a:graphicData uri="http://schemas.openxmlformats.org/presentationml/2006/ole">
            <mc:AlternateContent xmlns:mc="http://schemas.openxmlformats.org/markup-compatibility/2006">
              <mc:Choice xmlns:v="urn:schemas-microsoft-com:vml" Requires="v">
                <p:oleObj spid="_x0000_s54331" name="Equation" r:id="rId3" imgW="812447" imgH="203112" progId="Equation.3">
                  <p:embed/>
                </p:oleObj>
              </mc:Choice>
              <mc:Fallback>
                <p:oleObj name="Equation" r:id="rId3" imgW="812447"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4643438"/>
                        <a:ext cx="1489075" cy="349250"/>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4"/>
          <p:cNvGraphicFramePr>
            <a:graphicFrameLocks noChangeAspect="1"/>
          </p:cNvGraphicFramePr>
          <p:nvPr/>
        </p:nvGraphicFramePr>
        <p:xfrm>
          <a:off x="4902200" y="4543425"/>
          <a:ext cx="1895475" cy="460375"/>
        </p:xfrm>
        <a:graphic>
          <a:graphicData uri="http://schemas.openxmlformats.org/presentationml/2006/ole">
            <mc:AlternateContent xmlns:mc="http://schemas.openxmlformats.org/markup-compatibility/2006">
              <mc:Choice xmlns:v="urn:schemas-microsoft-com:vml" Requires="v">
                <p:oleObj spid="_x0000_s54332" name="Equation" r:id="rId5" imgW="888614" imgH="215806" progId="Equation.3">
                  <p:embed/>
                </p:oleObj>
              </mc:Choice>
              <mc:Fallback>
                <p:oleObj name="Equation" r:id="rId5" imgW="888614"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200" y="4543425"/>
                        <a:ext cx="1895475" cy="460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p:cNvGraphicFramePr>
            <a:graphicFrameLocks noChangeAspect="1"/>
          </p:cNvGraphicFramePr>
          <p:nvPr/>
        </p:nvGraphicFramePr>
        <p:xfrm>
          <a:off x="2427288" y="4378325"/>
          <a:ext cx="2203450" cy="841375"/>
        </p:xfrm>
        <a:graphic>
          <a:graphicData uri="http://schemas.openxmlformats.org/presentationml/2006/ole">
            <mc:AlternateContent xmlns:mc="http://schemas.openxmlformats.org/markup-compatibility/2006">
              <mc:Choice xmlns:v="urn:schemas-microsoft-com:vml" Requires="v">
                <p:oleObj spid="_x0000_s54333" name="Equation" r:id="rId7" imgW="1129810" imgH="431613" progId="Equation.3">
                  <p:embed/>
                </p:oleObj>
              </mc:Choice>
              <mc:Fallback>
                <p:oleObj name="Equation" r:id="rId7" imgW="1129810" imgH="4316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7288" y="4378325"/>
                        <a:ext cx="2203450" cy="841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6773863" y="4570413"/>
          <a:ext cx="976312" cy="379412"/>
        </p:xfrm>
        <a:graphic>
          <a:graphicData uri="http://schemas.openxmlformats.org/presentationml/2006/ole">
            <mc:AlternateContent xmlns:mc="http://schemas.openxmlformats.org/markup-compatibility/2006">
              <mc:Choice xmlns:v="urn:schemas-microsoft-com:vml" Requires="v">
                <p:oleObj spid="_x0000_s54334" name="Equation" r:id="rId9" imgW="457002" imgH="177723" progId="Equation.3">
                  <p:embed/>
                </p:oleObj>
              </mc:Choice>
              <mc:Fallback>
                <p:oleObj name="Equation" r:id="rId9" imgW="457002" imgH="17772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3863" y="4570413"/>
                        <a:ext cx="976312" cy="379412"/>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body" idx="1"/>
          </p:nvPr>
        </p:nvSpPr>
        <p:spPr>
          <a:xfrm>
            <a:off x="381000" y="381000"/>
            <a:ext cx="8229600" cy="5486400"/>
          </a:xfrm>
        </p:spPr>
        <p:txBody>
          <a:bodyPr/>
          <a:lstStyle/>
          <a:p>
            <a:pPr marL="609600" indent="-609600">
              <a:buFont typeface="Arial" charset="0"/>
              <a:buNone/>
            </a:pPr>
            <a:r>
              <a:rPr lang="en-US" altLang="en-US" sz="2400" smtClean="0"/>
              <a:t>b.   What is the probability that the mean weight of the candy bars in a bag is less than 46 grams?</a:t>
            </a:r>
          </a:p>
          <a:p>
            <a:pPr marL="990600" lvl="1" indent="-533400"/>
            <a:endParaRPr lang="en-US" altLang="en-US" sz="2400" smtClean="0"/>
          </a:p>
        </p:txBody>
      </p:sp>
      <p:graphicFrame>
        <p:nvGraphicFramePr>
          <p:cNvPr id="56323" name="Object 3" descr="קלף"/>
          <p:cNvGraphicFramePr>
            <a:graphicFrameLocks noChangeAspect="1"/>
          </p:cNvGraphicFramePr>
          <p:nvPr/>
        </p:nvGraphicFramePr>
        <p:xfrm>
          <a:off x="611188" y="3644900"/>
          <a:ext cx="2125662" cy="563563"/>
        </p:xfrm>
        <a:graphic>
          <a:graphicData uri="http://schemas.openxmlformats.org/presentationml/2006/ole">
            <mc:AlternateContent xmlns:mc="http://schemas.openxmlformats.org/markup-compatibility/2006">
              <mc:Choice xmlns:v="urn:schemas-microsoft-com:vml" Requires="v">
                <p:oleObj spid="_x0000_s55369" name="Equation" r:id="rId3" imgW="863225" imgH="228501" progId="Equation.3">
                  <p:embed/>
                </p:oleObj>
              </mc:Choice>
              <mc:Fallback>
                <p:oleObj name="Equation" r:id="rId3" imgW="863225" imgH="228501" progId="Equation.3">
                  <p:embed/>
                  <p:pic>
                    <p:nvPicPr>
                      <p:cNvPr id="0" name="Object 3" descr="קל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644900"/>
                        <a:ext cx="2125662" cy="563563"/>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4" descr="קלף"/>
          <p:cNvGraphicFramePr>
            <a:graphicFrameLocks noChangeAspect="1"/>
          </p:cNvGraphicFramePr>
          <p:nvPr/>
        </p:nvGraphicFramePr>
        <p:xfrm>
          <a:off x="822325" y="2209800"/>
          <a:ext cx="3081338" cy="881063"/>
        </p:xfrm>
        <a:graphic>
          <a:graphicData uri="http://schemas.openxmlformats.org/presentationml/2006/ole">
            <mc:AlternateContent xmlns:mc="http://schemas.openxmlformats.org/markup-compatibility/2006">
              <mc:Choice xmlns:v="urn:schemas-microsoft-com:vml" Requires="v">
                <p:oleObj spid="_x0000_s55370" name="Equation" r:id="rId6" imgW="1600200" imgH="457200" progId="Equation.3">
                  <p:embed/>
                </p:oleObj>
              </mc:Choice>
              <mc:Fallback>
                <p:oleObj name="Equation" r:id="rId6" imgW="1600200" imgH="457200" progId="Equation.3">
                  <p:embed/>
                  <p:pic>
                    <p:nvPicPr>
                      <p:cNvPr id="0" name="Object 4" descr="קל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2209800"/>
                        <a:ext cx="3081338" cy="881063"/>
                      </a:xfrm>
                      <a:prstGeom prst="rect">
                        <a:avLst/>
                      </a:prstGeom>
                      <a:noFill/>
                      <a:ln>
                        <a:noFill/>
                      </a:ln>
                      <a:effectLst/>
                      <a:extLst>
                        <a:ext uri="{909E8E84-426E-40DD-AFC4-6F175D3DCCD1}">
                          <a14:hiddenFill xmlns:a14="http://schemas.microsoft.com/office/drawing/2010/main">
                            <a:blipFill dpi="0" rotWithShape="1">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5570538" y="3689350"/>
          <a:ext cx="1624012" cy="460375"/>
        </p:xfrm>
        <a:graphic>
          <a:graphicData uri="http://schemas.openxmlformats.org/presentationml/2006/ole">
            <mc:AlternateContent xmlns:mc="http://schemas.openxmlformats.org/markup-compatibility/2006">
              <mc:Choice xmlns:v="urn:schemas-microsoft-com:vml" Requires="v">
                <p:oleObj spid="_x0000_s55371" name="Equation" r:id="rId8" imgW="761669" imgH="215806" progId="Equation.3">
                  <p:embed/>
                </p:oleObj>
              </mc:Choice>
              <mc:Fallback>
                <p:oleObj name="Equation" r:id="rId8" imgW="761669" imgH="215806"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0538" y="3689350"/>
                        <a:ext cx="1624012" cy="460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p:cNvGraphicFramePr>
            <a:graphicFrameLocks noChangeAspect="1"/>
          </p:cNvGraphicFramePr>
          <p:nvPr/>
        </p:nvGraphicFramePr>
        <p:xfrm>
          <a:off x="2960688" y="3524250"/>
          <a:ext cx="2203450" cy="841375"/>
        </p:xfrm>
        <a:graphic>
          <a:graphicData uri="http://schemas.openxmlformats.org/presentationml/2006/ole">
            <mc:AlternateContent xmlns:mc="http://schemas.openxmlformats.org/markup-compatibility/2006">
              <mc:Choice xmlns:v="urn:schemas-microsoft-com:vml" Requires="v">
                <p:oleObj spid="_x0000_s55372" name="Equation" r:id="rId10" imgW="1129810" imgH="431613" progId="Equation.3">
                  <p:embed/>
                </p:oleObj>
              </mc:Choice>
              <mc:Fallback>
                <p:oleObj name="Equation" r:id="rId10" imgW="1129810" imgH="431613"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0688" y="3524250"/>
                        <a:ext cx="2203450" cy="841375"/>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7196138" y="3770313"/>
          <a:ext cx="976312" cy="379412"/>
        </p:xfrm>
        <a:graphic>
          <a:graphicData uri="http://schemas.openxmlformats.org/presentationml/2006/ole">
            <mc:AlternateContent xmlns:mc="http://schemas.openxmlformats.org/markup-compatibility/2006">
              <mc:Choice xmlns:v="urn:schemas-microsoft-com:vml" Requires="v">
                <p:oleObj spid="_x0000_s55373" name="Equation" r:id="rId12" imgW="457002" imgH="177723" progId="Equation.3">
                  <p:embed/>
                </p:oleObj>
              </mc:Choice>
              <mc:Fallback>
                <p:oleObj name="Equation" r:id="rId12" imgW="457002" imgH="177723"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96138" y="3770313"/>
                        <a:ext cx="976312" cy="379412"/>
                      </a:xfrm>
                      <a:prstGeom prst="rect">
                        <a:avLst/>
                      </a:prstGeom>
                      <a:noFill/>
                      <a:ln>
                        <a:noFill/>
                      </a:ln>
                      <a:effectLst/>
                      <a:extLst>
                        <a:ext uri="{909E8E84-426E-40DD-AFC4-6F175D3DCCD1}">
                          <a14:hiddenFill xmlns:a14="http://schemas.microsoft.com/office/drawing/2010/main">
                            <a:solidFill>
                              <a:srgbClr val="FFD8C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152400"/>
            <a:ext cx="8763000" cy="6096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dirty="0" smtClean="0">
                <a:solidFill>
                  <a:srgbClr val="C00000"/>
                </a:solidFill>
                <a:latin typeface="Calibri" panose="020F0502020204030204" pitchFamily="34" charset="0"/>
                <a:cs typeface="Calibri" panose="020F0502020204030204" pitchFamily="34" charset="0"/>
              </a:rPr>
              <a:t>Example</a:t>
            </a:r>
            <a:r>
              <a:rPr lang="en-US" altLang="en-US" dirty="0" smtClean="0">
                <a:latin typeface="Calibri" panose="020F0502020204030204" pitchFamily="34" charset="0"/>
                <a:cs typeface="Calibri" panose="020F0502020204030204" pitchFamily="34" charset="0"/>
              </a:rPr>
              <a:t> </a:t>
            </a:r>
          </a:p>
        </p:txBody>
      </p:sp>
      <p:sp>
        <p:nvSpPr>
          <p:cNvPr id="3" name="Rectangle 3"/>
          <p:cNvSpPr txBox="1">
            <a:spLocks noChangeArrowheads="1"/>
          </p:cNvSpPr>
          <p:nvPr/>
        </p:nvSpPr>
        <p:spPr>
          <a:xfrm>
            <a:off x="241300" y="1143000"/>
            <a:ext cx="8902700" cy="5486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r>
              <a:rPr lang="en-US" altLang="en-US" sz="2800" dirty="0" smtClean="0">
                <a:latin typeface="Calibri" panose="020F0502020204030204" pitchFamily="34" charset="0"/>
                <a:cs typeface="Calibri" panose="020F0502020204030204" pitchFamily="34" charset="0"/>
              </a:rPr>
              <a:t>The foreman of a bottling plant has observed that the amount of soda in each “32-ounce” bottle is actually a </a:t>
            </a:r>
            <a:r>
              <a:rPr lang="en-US" altLang="en-US" sz="2800" dirty="0" smtClean="0">
                <a:solidFill>
                  <a:srgbClr val="1903BD"/>
                </a:solidFill>
                <a:latin typeface="Calibri" panose="020F0502020204030204" pitchFamily="34" charset="0"/>
                <a:cs typeface="Calibri" panose="020F0502020204030204" pitchFamily="34" charset="0"/>
              </a:rPr>
              <a:t>normally distributed </a:t>
            </a:r>
            <a:r>
              <a:rPr lang="en-US" altLang="en-US" sz="2800" dirty="0" smtClean="0">
                <a:latin typeface="Calibri" panose="020F0502020204030204" pitchFamily="34" charset="0"/>
                <a:cs typeface="Calibri" panose="020F0502020204030204" pitchFamily="34" charset="0"/>
              </a:rPr>
              <a:t>random variable, with a </a:t>
            </a:r>
            <a:r>
              <a:rPr lang="en-US" altLang="en-US" sz="2800" dirty="0" smtClean="0">
                <a:solidFill>
                  <a:srgbClr val="FF0000"/>
                </a:solidFill>
                <a:latin typeface="Calibri" panose="020F0502020204030204" pitchFamily="34" charset="0"/>
                <a:cs typeface="Calibri" panose="020F0502020204030204" pitchFamily="34" charset="0"/>
              </a:rPr>
              <a:t>mean of 32.2 </a:t>
            </a:r>
            <a:r>
              <a:rPr lang="en-US" altLang="en-US" sz="2800" dirty="0" smtClean="0">
                <a:latin typeface="Calibri" panose="020F0502020204030204" pitchFamily="34" charset="0"/>
                <a:cs typeface="Calibri" panose="020F0502020204030204" pitchFamily="34" charset="0"/>
              </a:rPr>
              <a:t>ounces and a </a:t>
            </a:r>
            <a:r>
              <a:rPr lang="en-US" altLang="en-US" sz="2800" dirty="0" smtClean="0">
                <a:solidFill>
                  <a:srgbClr val="FF0000"/>
                </a:solidFill>
                <a:latin typeface="Calibri" panose="020F0502020204030204" pitchFamily="34" charset="0"/>
                <a:cs typeface="Calibri" panose="020F0502020204030204" pitchFamily="34" charset="0"/>
              </a:rPr>
              <a:t>standard deviation of 0.3 ounce</a:t>
            </a:r>
            <a:r>
              <a:rPr lang="en-US" altLang="en-US" sz="2800" dirty="0" smtClean="0">
                <a:latin typeface="Calibri" panose="020F0502020204030204" pitchFamily="34" charset="0"/>
                <a:cs typeface="Calibri" panose="020F0502020204030204" pitchFamily="34" charset="0"/>
              </a:rPr>
              <a:t>.</a:t>
            </a:r>
          </a:p>
          <a:p>
            <a:pPr marL="0" indent="0" eaLnBrk="1" hangingPunct="1"/>
            <a:endParaRPr lang="en-US" altLang="en-US" sz="2800" dirty="0" smtClean="0">
              <a:latin typeface="Calibri" panose="020F0502020204030204" pitchFamily="34" charset="0"/>
              <a:cs typeface="Calibri" panose="020F0502020204030204" pitchFamily="34" charset="0"/>
            </a:endParaRPr>
          </a:p>
          <a:p>
            <a:pPr marL="0" indent="0" eaLnBrk="1" hangingPunct="1"/>
            <a:r>
              <a:rPr lang="en-US" altLang="en-US" sz="2800" dirty="0" smtClean="0">
                <a:latin typeface="Calibri" panose="020F0502020204030204" pitchFamily="34" charset="0"/>
                <a:cs typeface="Calibri" panose="020F0502020204030204" pitchFamily="34" charset="0"/>
              </a:rPr>
              <a:t>If a customer buys one bottle, what is the probability that the bottle will contain  more than 32 ounces?</a:t>
            </a:r>
          </a:p>
          <a:p>
            <a:pPr marL="0" indent="0" eaLnBrk="1" hangingPunct="1"/>
            <a:r>
              <a:rPr lang="en-US" altLang="en-US" sz="2800" dirty="0" smtClean="0">
                <a:solidFill>
                  <a:srgbClr val="FF0000"/>
                </a:solidFill>
                <a:latin typeface="Calibri" panose="020F0502020204030204" pitchFamily="34" charset="0"/>
                <a:cs typeface="Calibri" panose="020F0502020204030204" pitchFamily="34" charset="0"/>
              </a:rPr>
              <a:t>Regular old look up a normal probability.</a:t>
            </a:r>
          </a:p>
        </p:txBody>
      </p:sp>
    </p:spTree>
    <p:extLst>
      <p:ext uri="{BB962C8B-B14F-4D97-AF65-F5344CB8AC3E}">
        <p14:creationId xmlns:p14="http://schemas.microsoft.com/office/powerpoint/2010/main" val="501370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8738"/>
            <a:ext cx="520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688" y="1382713"/>
            <a:ext cx="4937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228600" y="152400"/>
            <a:ext cx="8763000" cy="6096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mtClean="0">
                <a:solidFill>
                  <a:srgbClr val="C00000"/>
                </a:solidFill>
              </a:rPr>
              <a:t>Example</a:t>
            </a:r>
            <a:r>
              <a:rPr lang="en-US" altLang="en-US" smtClean="0"/>
              <a:t> </a:t>
            </a:r>
            <a:endParaRPr lang="en-US" altLang="en-US" dirty="0" smtClean="0"/>
          </a:p>
        </p:txBody>
      </p:sp>
      <p:sp>
        <p:nvSpPr>
          <p:cNvPr id="5" name="Rectangle 3"/>
          <p:cNvSpPr txBox="1">
            <a:spLocks noChangeArrowheads="1"/>
          </p:cNvSpPr>
          <p:nvPr/>
        </p:nvSpPr>
        <p:spPr>
          <a:xfrm>
            <a:off x="241300" y="914400"/>
            <a:ext cx="8902700" cy="5486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r>
              <a:rPr lang="en-US" altLang="en-US" sz="2800" dirty="0" smtClean="0"/>
              <a:t>We want to find P(X &gt; 32), where X is normally distributed and     =32.2 and     = 0.3</a:t>
            </a:r>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algn="ctr" eaLnBrk="1" hangingPunct="1"/>
            <a:r>
              <a:rPr lang="en-US" altLang="en-US" sz="2800" b="1" i="1" dirty="0" smtClean="0"/>
              <a:t>“there is about a 75% chance that a single bottle of soda contains more than 32oz.”</a:t>
            </a:r>
            <a:endParaRPr lang="en-US" altLang="en-US" sz="2800" dirty="0" smtClean="0"/>
          </a:p>
          <a:p>
            <a:pPr marL="0" indent="0" eaLnBrk="1" hangingPunct="1"/>
            <a:endParaRPr lang="en-US" altLang="en-US" dirty="0" smtClean="0"/>
          </a:p>
          <a:p>
            <a:pPr marL="0" indent="0" eaLnBrk="1" hangingPunct="1"/>
            <a:endParaRPr lang="en-US" altLang="en-US" dirty="0" smtClean="0"/>
          </a:p>
        </p:txBody>
      </p:sp>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790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876800"/>
            <a:ext cx="2476500" cy="1800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392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152400"/>
            <a:ext cx="8763000" cy="6096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mtClean="0">
                <a:solidFill>
                  <a:srgbClr val="C00000"/>
                </a:solidFill>
                <a:latin typeface="Calibri" panose="020F0502020204030204" pitchFamily="34" charset="0"/>
                <a:cs typeface="Calibri" panose="020F0502020204030204" pitchFamily="34" charset="0"/>
              </a:rPr>
              <a:t>Example</a:t>
            </a:r>
            <a:r>
              <a:rPr lang="en-US" altLang="en-US" smtClean="0"/>
              <a:t> </a:t>
            </a:r>
            <a:endParaRPr lang="en-US" altLang="en-US" dirty="0" smtClean="0"/>
          </a:p>
        </p:txBody>
      </p:sp>
      <p:sp>
        <p:nvSpPr>
          <p:cNvPr id="3" name="Rectangle 3"/>
          <p:cNvSpPr txBox="1">
            <a:spLocks noChangeArrowheads="1"/>
          </p:cNvSpPr>
          <p:nvPr/>
        </p:nvSpPr>
        <p:spPr>
          <a:xfrm>
            <a:off x="228600" y="1295400"/>
            <a:ext cx="8902700" cy="5029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r>
              <a:rPr lang="en-US" altLang="en-US" sz="2800" dirty="0" smtClean="0">
                <a:latin typeface="Calibri" panose="020F0502020204030204" pitchFamily="34" charset="0"/>
                <a:cs typeface="Calibri" panose="020F0502020204030204" pitchFamily="34" charset="0"/>
              </a:rPr>
              <a:t>The foreman of a bottling plant has observed that the amount of soda in each “32-ounce” bottle is actually a normally distributed random variable, with a mean of 32.2 ounces and a standard deviation of .3 ounce.</a:t>
            </a:r>
          </a:p>
          <a:p>
            <a:pPr marL="0" indent="0" eaLnBrk="1" hangingPunct="1"/>
            <a:endParaRPr lang="en-US" altLang="en-US" sz="2800" dirty="0" smtClean="0">
              <a:latin typeface="Calibri" panose="020F0502020204030204" pitchFamily="34" charset="0"/>
              <a:cs typeface="Calibri" panose="020F0502020204030204" pitchFamily="34" charset="0"/>
            </a:endParaRPr>
          </a:p>
          <a:p>
            <a:pPr marL="0" indent="0" eaLnBrk="1" hangingPunct="1"/>
            <a:r>
              <a:rPr lang="en-US" altLang="en-US" sz="2800" dirty="0" smtClean="0">
                <a:latin typeface="Calibri" panose="020F0502020204030204" pitchFamily="34" charset="0"/>
                <a:cs typeface="Calibri" panose="020F0502020204030204" pitchFamily="34" charset="0"/>
              </a:rPr>
              <a:t>If a customer buys a carton of </a:t>
            </a:r>
            <a:r>
              <a:rPr lang="en-US" altLang="en-US" sz="2800" b="1" u="sng" dirty="0" smtClean="0">
                <a:solidFill>
                  <a:srgbClr val="1903BD"/>
                </a:solidFill>
                <a:latin typeface="Calibri" panose="020F0502020204030204" pitchFamily="34" charset="0"/>
                <a:cs typeface="Calibri" panose="020F0502020204030204" pitchFamily="34" charset="0"/>
              </a:rPr>
              <a:t>four</a:t>
            </a:r>
            <a:r>
              <a:rPr lang="en-US" altLang="en-US" sz="2800" dirty="0" smtClean="0">
                <a:latin typeface="Calibri" panose="020F0502020204030204" pitchFamily="34" charset="0"/>
                <a:cs typeface="Calibri" panose="020F0502020204030204" pitchFamily="34" charset="0"/>
              </a:rPr>
              <a:t> bottles, what is the probability that the </a:t>
            </a:r>
            <a:r>
              <a:rPr lang="en-US" altLang="en-US" sz="2800" b="1" i="1" dirty="0" smtClean="0">
                <a:solidFill>
                  <a:srgbClr val="FF0000"/>
                </a:solidFill>
                <a:latin typeface="Calibri" panose="020F0502020204030204" pitchFamily="34" charset="0"/>
                <a:cs typeface="Calibri" panose="020F0502020204030204" pitchFamily="34" charset="0"/>
              </a:rPr>
              <a:t>mean amount of the four bottles</a:t>
            </a:r>
            <a:r>
              <a:rPr lang="en-US" altLang="en-US" sz="2800" dirty="0" smtClean="0">
                <a:latin typeface="Calibri" panose="020F0502020204030204" pitchFamily="34" charset="0"/>
                <a:cs typeface="Calibri" panose="020F0502020204030204" pitchFamily="34" charset="0"/>
              </a:rPr>
              <a:t> will be greater than 32 ounces?</a:t>
            </a:r>
          </a:p>
        </p:txBody>
      </p:sp>
    </p:spTree>
    <p:extLst>
      <p:ext uri="{BB962C8B-B14F-4D97-AF65-F5344CB8AC3E}">
        <p14:creationId xmlns:p14="http://schemas.microsoft.com/office/powerpoint/2010/main" val="354104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solidFill>
                  <a:srgbClr val="C00000"/>
                </a:solidFill>
              </a:rPr>
              <a:t>Today...</a:t>
            </a:r>
          </a:p>
        </p:txBody>
      </p:sp>
      <p:sp>
        <p:nvSpPr>
          <p:cNvPr id="23555" name="Rectangle 3"/>
          <p:cNvSpPr>
            <a:spLocks noGrp="1" noChangeArrowheads="1"/>
          </p:cNvSpPr>
          <p:nvPr>
            <p:ph type="body" idx="1"/>
          </p:nvPr>
        </p:nvSpPr>
        <p:spPr/>
        <p:txBody>
          <a:bodyPr/>
          <a:lstStyle/>
          <a:p>
            <a:pPr>
              <a:lnSpc>
                <a:spcPct val="90000"/>
              </a:lnSpc>
            </a:pPr>
            <a:r>
              <a:rPr lang="en-US" altLang="en-US" dirty="0" smtClean="0"/>
              <a:t>Course overview</a:t>
            </a:r>
          </a:p>
          <a:p>
            <a:pPr lvl="1">
              <a:lnSpc>
                <a:spcPct val="90000"/>
              </a:lnSpc>
            </a:pPr>
            <a:r>
              <a:rPr lang="en-US" altLang="en-US" dirty="0" smtClean="0"/>
              <a:t>Course </a:t>
            </a:r>
            <a:r>
              <a:rPr lang="en-US" altLang="en-US" dirty="0"/>
              <a:t>details </a:t>
            </a:r>
            <a:endParaRPr lang="en-US" altLang="en-US" dirty="0" smtClean="0"/>
          </a:p>
          <a:p>
            <a:pPr lvl="1">
              <a:lnSpc>
                <a:spcPct val="90000"/>
              </a:lnSpc>
            </a:pPr>
            <a:r>
              <a:rPr lang="en-US" altLang="en-US" dirty="0"/>
              <a:t>Course </a:t>
            </a:r>
            <a:r>
              <a:rPr lang="en-US" altLang="en-US" dirty="0" smtClean="0"/>
              <a:t>objective, homework, grading </a:t>
            </a:r>
            <a:r>
              <a:rPr lang="en-US" altLang="en-US" dirty="0" err="1" smtClean="0"/>
              <a:t>etc</a:t>
            </a:r>
            <a:endParaRPr lang="en-US" altLang="en-US" dirty="0" smtClean="0"/>
          </a:p>
          <a:p>
            <a:pPr lvl="1">
              <a:lnSpc>
                <a:spcPct val="90000"/>
              </a:lnSpc>
            </a:pPr>
            <a:r>
              <a:rPr lang="en-US" altLang="en-US" dirty="0" smtClean="0"/>
              <a:t>Schedule, lecture overview</a:t>
            </a:r>
          </a:p>
          <a:p>
            <a:pPr lvl="1">
              <a:lnSpc>
                <a:spcPct val="90000"/>
              </a:lnSpc>
            </a:pPr>
            <a:endParaRPr lang="en-US" altLang="en-US" dirty="0" smtClean="0"/>
          </a:p>
        </p:txBody>
      </p:sp>
    </p:spTree>
    <p:extLst>
      <p:ext uri="{BB962C8B-B14F-4D97-AF65-F5344CB8AC3E}">
        <p14:creationId xmlns:p14="http://schemas.microsoft.com/office/powerpoint/2010/main" val="3213631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404938"/>
            <a:ext cx="520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1458913"/>
            <a:ext cx="4937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4"/>
          <p:cNvSpPr>
            <a:spLocks noGrp="1" noChangeArrowheads="1"/>
          </p:cNvSpPr>
          <p:nvPr>
            <p:ph type="title"/>
          </p:nvPr>
        </p:nvSpPr>
        <p:spPr/>
        <p:txBody>
          <a:bodyPr/>
          <a:lstStyle/>
          <a:p>
            <a:pPr eaLnBrk="1" hangingPunct="1"/>
            <a:r>
              <a:rPr lang="en-US" altLang="en-US" dirty="0" smtClean="0">
                <a:solidFill>
                  <a:srgbClr val="C00000"/>
                </a:solidFill>
                <a:latin typeface="Calibri" panose="020F0502020204030204" pitchFamily="34" charset="0"/>
                <a:cs typeface="Calibri" panose="020F0502020204030204" pitchFamily="34" charset="0"/>
              </a:rPr>
              <a:t>Example </a:t>
            </a:r>
          </a:p>
        </p:txBody>
      </p:sp>
      <p:sp>
        <p:nvSpPr>
          <p:cNvPr id="15366" name="Oval 8"/>
          <p:cNvSpPr>
            <a:spLocks noChangeArrowheads="1"/>
          </p:cNvSpPr>
          <p:nvPr/>
        </p:nvSpPr>
        <p:spPr bwMode="auto">
          <a:xfrm>
            <a:off x="2819400" y="838200"/>
            <a:ext cx="685800" cy="6858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sp>
        <p:nvSpPr>
          <p:cNvPr id="59398" name="Rectangle 5"/>
          <p:cNvSpPr>
            <a:spLocks noGrp="1" noChangeArrowheads="1"/>
          </p:cNvSpPr>
          <p:nvPr>
            <p:ph type="body" idx="1"/>
          </p:nvPr>
        </p:nvSpPr>
        <p:spPr/>
        <p:txBody>
          <a:bodyPr/>
          <a:lstStyle/>
          <a:p>
            <a:pPr marL="457200" indent="-457200" eaLnBrk="1" hangingPunct="1"/>
            <a:r>
              <a:rPr lang="en-US" altLang="en-US" dirty="0" smtClean="0"/>
              <a:t>We want to find P(X &gt; 32), where X is normally distributed </a:t>
            </a:r>
          </a:p>
          <a:p>
            <a:pPr marL="457200" indent="-457200" eaLnBrk="1" hangingPunct="1"/>
            <a:r>
              <a:rPr lang="en-US" altLang="en-US" dirty="0" smtClean="0"/>
              <a:t>with     =32.2 and     =0.3</a:t>
            </a:r>
          </a:p>
          <a:p>
            <a:pPr marL="457200" indent="-457200" eaLnBrk="1" hangingPunct="1"/>
            <a:endParaRPr lang="en-US" altLang="en-US" dirty="0" smtClean="0"/>
          </a:p>
          <a:p>
            <a:pPr marL="457200" indent="-457200" eaLnBrk="1" hangingPunct="1"/>
            <a:r>
              <a:rPr lang="en-US" altLang="en-US" dirty="0" smtClean="0"/>
              <a:t>Things we know:</a:t>
            </a:r>
          </a:p>
          <a:p>
            <a:pPr marL="457200" indent="-457200" eaLnBrk="1" hangingPunct="1">
              <a:buFont typeface="Times" pitchFamily="18" charset="0"/>
              <a:buAutoNum type="arabicParenR"/>
            </a:pPr>
            <a:r>
              <a:rPr lang="en-US" altLang="en-US" dirty="0" smtClean="0"/>
              <a:t>X is normally distributed, therefore so will X.</a:t>
            </a:r>
          </a:p>
          <a:p>
            <a:pPr marL="457200" indent="-457200" eaLnBrk="1" hangingPunct="1">
              <a:buFont typeface="Times" pitchFamily="18" charset="0"/>
              <a:buAutoNum type="arabicParenR"/>
            </a:pPr>
            <a:endParaRPr lang="en-US" altLang="en-US" dirty="0" smtClean="0"/>
          </a:p>
          <a:p>
            <a:pPr marL="457200" indent="-457200" eaLnBrk="1" hangingPunct="1">
              <a:buFont typeface="Times" pitchFamily="18" charset="0"/>
              <a:buAutoNum type="arabicParenR"/>
            </a:pPr>
            <a:r>
              <a:rPr lang="en-US" altLang="en-US" dirty="0" smtClean="0"/>
              <a:t>                = 32.2 oz.</a:t>
            </a:r>
          </a:p>
          <a:p>
            <a:pPr marL="457200" indent="-457200" eaLnBrk="1" hangingPunct="1">
              <a:buFont typeface="Times" pitchFamily="18" charset="0"/>
              <a:buAutoNum type="arabicParenR"/>
            </a:pPr>
            <a:endParaRPr lang="en-US" altLang="en-US" dirty="0" smtClean="0"/>
          </a:p>
          <a:p>
            <a:pPr marL="457200" indent="-457200" eaLnBrk="1" hangingPunct="1">
              <a:buFont typeface="Times" pitchFamily="18" charset="0"/>
              <a:buAutoNum type="arabicParenR"/>
            </a:pPr>
            <a:r>
              <a:rPr lang="en-US" altLang="en-US" dirty="0" smtClean="0"/>
              <a:t>                               </a:t>
            </a:r>
          </a:p>
        </p:txBody>
      </p:sp>
      <p:sp>
        <p:nvSpPr>
          <p:cNvPr id="15368" name="Line 7"/>
          <p:cNvSpPr>
            <a:spLocks noChangeShapeType="1"/>
          </p:cNvSpPr>
          <p:nvPr/>
        </p:nvSpPr>
        <p:spPr bwMode="auto">
          <a:xfrm>
            <a:off x="3009900" y="9779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sp>
        <p:nvSpPr>
          <p:cNvPr id="15369" name="Line 9"/>
          <p:cNvSpPr>
            <a:spLocks noChangeShapeType="1"/>
          </p:cNvSpPr>
          <p:nvPr/>
        </p:nvSpPr>
        <p:spPr bwMode="auto">
          <a:xfrm>
            <a:off x="6934200" y="3022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en-US" sz="2400">
              <a:solidFill>
                <a:srgbClr val="000000"/>
              </a:solidFill>
              <a:latin typeface="Times" pitchFamily="18" charset="0"/>
              <a:cs typeface="+mn-cs"/>
            </a:endParaRPr>
          </a:p>
        </p:txBody>
      </p:sp>
      <p:pic>
        <p:nvPicPr>
          <p:cNvPr id="5940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38600"/>
            <a:ext cx="1422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53000"/>
            <a:ext cx="3314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810000"/>
            <a:ext cx="3432175" cy="2365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r>
              <a:rPr lang="en-US" altLang="en-US" dirty="0" smtClean="0">
                <a:solidFill>
                  <a:srgbClr val="C00000"/>
                </a:solidFill>
                <a:latin typeface="Calibri" panose="020F0502020204030204" pitchFamily="34" charset="0"/>
                <a:cs typeface="Calibri" panose="020F0502020204030204" pitchFamily="34" charset="0"/>
              </a:rPr>
              <a:t>Example </a:t>
            </a:r>
          </a:p>
        </p:txBody>
      </p:sp>
      <p:sp>
        <p:nvSpPr>
          <p:cNvPr id="60419" name="Rectangle 11"/>
          <p:cNvSpPr>
            <a:spLocks noGrp="1" noChangeArrowheads="1"/>
          </p:cNvSpPr>
          <p:nvPr>
            <p:ph type="body" idx="1"/>
          </p:nvPr>
        </p:nvSpPr>
        <p:spPr/>
        <p:txBody>
          <a:bodyPr/>
          <a:lstStyle/>
          <a:p>
            <a:pPr marL="0" indent="0" eaLnBrk="1" hangingPunct="1"/>
            <a:r>
              <a:rPr lang="en-US" altLang="en-US" dirty="0" smtClean="0"/>
              <a:t>If a customer buys a carton of </a:t>
            </a:r>
            <a:r>
              <a:rPr lang="en-US" altLang="en-US" b="1" dirty="0" smtClean="0"/>
              <a:t>four</a:t>
            </a:r>
            <a:r>
              <a:rPr lang="en-US" altLang="en-US" dirty="0" smtClean="0"/>
              <a:t> bottles, what is the probability that the </a:t>
            </a:r>
            <a:r>
              <a:rPr lang="en-US" altLang="en-US" b="1" i="1" dirty="0" smtClean="0">
                <a:solidFill>
                  <a:srgbClr val="FF0000"/>
                </a:solidFill>
              </a:rPr>
              <a:t>mean amount of the four bottles</a:t>
            </a:r>
            <a:r>
              <a:rPr lang="en-US" altLang="en-US" dirty="0" smtClean="0"/>
              <a:t> will be greater than 32 ounces?</a:t>
            </a:r>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algn="ctr" eaLnBrk="1" hangingPunct="1"/>
            <a:r>
              <a:rPr lang="en-US" altLang="en-US" b="1" i="1" dirty="0" smtClean="0"/>
              <a:t>“There is about a 91% chance the mean of the four bottles will exceed 32oz.”</a:t>
            </a:r>
            <a:endParaRPr lang="en-US" altLang="en-US" dirty="0" smtClean="0"/>
          </a:p>
          <a:p>
            <a:pPr marL="0" indent="0" eaLnBrk="1" hangingPunct="1"/>
            <a:endParaRPr lang="en-US" altLang="en-US" dirty="0" smtClean="0"/>
          </a:p>
          <a:p>
            <a:pPr marL="0" indent="0" eaLnBrk="1" hangingPunct="1"/>
            <a:endParaRPr lang="en-US" altLang="en-US" dirty="0" smtClean="0"/>
          </a:p>
        </p:txBody>
      </p:sp>
      <p:pic>
        <p:nvPicPr>
          <p:cNvPr id="6042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823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smtClean="0">
                <a:solidFill>
                  <a:srgbClr val="C00000"/>
                </a:solidFill>
              </a:rPr>
              <a:t>Example</a:t>
            </a:r>
            <a:endParaRPr lang="en-US" altLang="en-US" dirty="0" smtClean="0"/>
          </a:p>
        </p:txBody>
      </p:sp>
      <p:sp>
        <p:nvSpPr>
          <p:cNvPr id="3" name="Content Placeholder 2"/>
          <p:cNvSpPr>
            <a:spLocks noGrp="1"/>
          </p:cNvSpPr>
          <p:nvPr>
            <p:ph idx="1"/>
          </p:nvPr>
        </p:nvSpPr>
        <p:spPr/>
        <p:txBody>
          <a:bodyPr/>
          <a:lstStyle/>
          <a:p>
            <a:pPr>
              <a:defRPr/>
            </a:pPr>
            <a:r>
              <a:rPr lang="en-US" dirty="0" smtClean="0"/>
              <a:t>Suppose that you have a sample of 100 values from a population with mean µ = 500 and with standard deviation σ = 80.</a:t>
            </a:r>
          </a:p>
          <a:p>
            <a:pPr marL="514350" indent="-514350">
              <a:buFont typeface="Arial" charset="0"/>
              <a:buAutoNum type="alphaLcPeriod"/>
              <a:defRPr/>
            </a:pPr>
            <a:r>
              <a:rPr lang="en-US" dirty="0" smtClean="0"/>
              <a:t>What is the probability that the </a:t>
            </a:r>
            <a:r>
              <a:rPr lang="en-US" dirty="0" smtClean="0">
                <a:solidFill>
                  <a:srgbClr val="1903BD"/>
                </a:solidFill>
              </a:rPr>
              <a:t>sample mean </a:t>
            </a:r>
            <a:r>
              <a:rPr lang="en-US" dirty="0" smtClean="0"/>
              <a:t>will be in the interval (490    510)?</a:t>
            </a:r>
          </a:p>
          <a:p>
            <a:pPr marL="0" indent="0">
              <a:buNone/>
              <a:defRPr/>
            </a:pPr>
            <a:endParaRPr lang="en-US" dirty="0" smtClean="0"/>
          </a:p>
          <a:p>
            <a:pPr marL="0" indent="0">
              <a:buFont typeface="Arial" charset="0"/>
              <a:buNone/>
              <a:defRPr/>
            </a:pPr>
            <a:r>
              <a:rPr lang="en-US" dirty="0" smtClean="0"/>
              <a:t>b. Give an interval that covers the middle 95% of the distribution of the sample mean.</a:t>
            </a:r>
          </a:p>
          <a:p>
            <a:pPr>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nvSpPr>
        <p:spPr bwMode="auto">
          <a:xfrm>
            <a:off x="609600" y="2274888"/>
            <a:ext cx="7924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dirty="0">
                <a:latin typeface="+mn-lt"/>
              </a:rPr>
              <a:t>Assume that a school district has 10,000 6th graders. In this district, the average weight of a 6th grader is 80 pounds, with a standard deviation of 20 pounds. Suppose you draw a random sample of 50 students. What is the probability that the average weight of a sampled student will be less than 75 pounds?</a:t>
            </a:r>
          </a:p>
        </p:txBody>
      </p:sp>
      <p:sp>
        <p:nvSpPr>
          <p:cNvPr id="63491" name="TextBox 2"/>
          <p:cNvSpPr txBox="1">
            <a:spLocks noChangeArrowheads="1"/>
          </p:cNvSpPr>
          <p:nvPr/>
        </p:nvSpPr>
        <p:spPr bwMode="auto">
          <a:xfrm>
            <a:off x="1600200" y="838200"/>
            <a:ext cx="472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4000" dirty="0">
                <a:solidFill>
                  <a:srgbClr val="C00000"/>
                </a:solidFill>
                <a:latin typeface="+mj-lt"/>
              </a:rPr>
              <a:t>Example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407988" y="533400"/>
            <a:ext cx="8431212"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dirty="0">
                <a:latin typeface="+mn-lt"/>
              </a:rPr>
              <a:t>Reclaimed </a:t>
            </a:r>
            <a:r>
              <a:rPr lang="en-US" altLang="en-US" sz="2800" dirty="0" err="1">
                <a:latin typeface="+mn-lt"/>
              </a:rPr>
              <a:t>phospate</a:t>
            </a:r>
            <a:r>
              <a:rPr lang="en-US" altLang="en-US" sz="2800" dirty="0">
                <a:latin typeface="+mn-lt"/>
              </a:rPr>
              <a:t> land in Polk County, Florida, has been found to emit a higher mean radiation level than other non-mining land in the county. Suppose that the radiation level for the reclaimed land has a distribution with mean 5.0 working levels (WL) and a standard deviation of 0.5 WL. Suppose further that 20 houses built on reclaimed land are randomly selected and the radiation level is measured.</a:t>
            </a:r>
          </a:p>
          <a:p>
            <a:pPr eaLnBrk="1" hangingPunct="1">
              <a:spcBef>
                <a:spcPct val="0"/>
              </a:spcBef>
              <a:buFontTx/>
              <a:buNone/>
            </a:pPr>
            <a:r>
              <a:rPr lang="en-US" altLang="en-US" sz="2800" dirty="0">
                <a:latin typeface="+mn-lt"/>
              </a:rPr>
              <a:t> What is the probability that the sample mean for the 20 houses exceeds 4.7 WL?</a:t>
            </a:r>
          </a:p>
          <a:p>
            <a:pPr eaLnBrk="1" hangingPunct="1">
              <a:spcBef>
                <a:spcPct val="0"/>
              </a:spcBef>
              <a:buFontTx/>
              <a:buNone/>
            </a:pPr>
            <a:endParaRPr lang="en-US" altLang="en-US" sz="2800" dirty="0">
              <a:latin typeface="+mn-lt"/>
            </a:endParaRPr>
          </a:p>
          <a:p>
            <a:pPr eaLnBrk="1" hangingPunct="1">
              <a:spcBef>
                <a:spcPct val="0"/>
              </a:spcBef>
              <a:buFontTx/>
              <a:buNone/>
            </a:pPr>
            <a:r>
              <a:rPr lang="en-US" altLang="en-US" sz="2800" dirty="0">
                <a:latin typeface="+mn-lt"/>
              </a:rPr>
              <a:t>What is the probability that the sample mean is less than 4.8 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609600"/>
            <a:ext cx="8229600" cy="5516563"/>
          </a:xfrm>
        </p:spPr>
        <p:txBody>
          <a:bodyPr/>
          <a:lstStyle/>
          <a:p>
            <a:r>
              <a:rPr lang="en-US" altLang="en-US" dirty="0" smtClean="0">
                <a:solidFill>
                  <a:srgbClr val="C00000"/>
                </a:solidFill>
              </a:rPr>
              <a:t>After completing this course, a successful student should be: </a:t>
            </a:r>
          </a:p>
          <a:p>
            <a:r>
              <a:rPr lang="en-US" altLang="en-US" dirty="0"/>
              <a:t>Able to use statistical methods to analyze specific types of data through estimation, </a:t>
            </a:r>
            <a:r>
              <a:rPr lang="en-US" altLang="en-US" dirty="0" smtClean="0"/>
              <a:t>Hypothesis testing, model fitting </a:t>
            </a:r>
            <a:r>
              <a:rPr lang="en-US" altLang="en-US" dirty="0"/>
              <a:t>and recognize when the help of a professional statistician is necessary;</a:t>
            </a:r>
          </a:p>
          <a:p>
            <a:r>
              <a:rPr lang="en-US" altLang="en-US" dirty="0"/>
              <a:t> be able to use a statistical software package to aid in the analysis of data.</a:t>
            </a:r>
          </a:p>
        </p:txBody>
      </p:sp>
    </p:spTree>
    <p:extLst>
      <p:ext uri="{BB962C8B-B14F-4D97-AF65-F5344CB8AC3E}">
        <p14:creationId xmlns:p14="http://schemas.microsoft.com/office/powerpoint/2010/main" val="26639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solidFill>
                  <a:srgbClr val="C00000"/>
                </a:solidFill>
              </a:rPr>
              <a:t>Homework</a:t>
            </a:r>
          </a:p>
        </p:txBody>
      </p:sp>
      <p:sp>
        <p:nvSpPr>
          <p:cNvPr id="27651" name="Content Placeholder 2"/>
          <p:cNvSpPr>
            <a:spLocks noGrp="1"/>
          </p:cNvSpPr>
          <p:nvPr>
            <p:ph idx="1"/>
          </p:nvPr>
        </p:nvSpPr>
        <p:spPr/>
        <p:txBody>
          <a:bodyPr/>
          <a:lstStyle/>
          <a:p>
            <a:r>
              <a:rPr lang="en-US" altLang="en-US" sz="2800" smtClean="0"/>
              <a:t>There will be 8-10 homework assignments throughout the semester. Generally, assignments will be posted to Moodle.</a:t>
            </a:r>
          </a:p>
          <a:p>
            <a:r>
              <a:rPr lang="en-US" altLang="en-US" sz="2800" smtClean="0"/>
              <a:t>There will be 7 - 8 in-class quizzes throughout the semester.</a:t>
            </a:r>
          </a:p>
          <a:p>
            <a:r>
              <a:rPr lang="en-US" altLang="en-US" sz="2800" smtClean="0"/>
              <a:t> No unexcused late work will be accepted for credit.</a:t>
            </a:r>
          </a:p>
          <a:p>
            <a:r>
              <a:rPr lang="en-US" altLang="en-US" sz="2800" smtClean="0"/>
              <a:t>Students missing a HW and quiz will be assigned a score of zero for that HW and quiz.</a:t>
            </a:r>
          </a:p>
          <a:p>
            <a:r>
              <a:rPr lang="en-US" altLang="en-US" sz="2800" smtClean="0"/>
              <a:t> You must do your own work.</a:t>
            </a:r>
          </a:p>
          <a:p>
            <a:endParaRPr lang="en-US" altLang="en-US" smtClean="0"/>
          </a:p>
          <a:p>
            <a:endParaRPr lang="en-US" altLang="en-US" smtClean="0"/>
          </a:p>
        </p:txBody>
      </p:sp>
    </p:spTree>
    <p:extLst>
      <p:ext uri="{BB962C8B-B14F-4D97-AF65-F5344CB8AC3E}">
        <p14:creationId xmlns:p14="http://schemas.microsoft.com/office/powerpoint/2010/main" val="255630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1143000"/>
          </a:xfrm>
        </p:spPr>
        <p:txBody>
          <a:bodyPr/>
          <a:lstStyle/>
          <a:p>
            <a:r>
              <a:rPr lang="en-US" altLang="en-US" smtClean="0">
                <a:solidFill>
                  <a:srgbClr val="C00000"/>
                </a:solidFill>
              </a:rPr>
              <a:t>Exams</a:t>
            </a:r>
          </a:p>
        </p:txBody>
      </p:sp>
      <p:sp>
        <p:nvSpPr>
          <p:cNvPr id="28675" name="Content Placeholder 2"/>
          <p:cNvSpPr>
            <a:spLocks noGrp="1"/>
          </p:cNvSpPr>
          <p:nvPr>
            <p:ph idx="1"/>
          </p:nvPr>
        </p:nvSpPr>
        <p:spPr>
          <a:xfrm>
            <a:off x="457200" y="1219200"/>
            <a:ext cx="8229600" cy="5181600"/>
          </a:xfrm>
        </p:spPr>
        <p:txBody>
          <a:bodyPr/>
          <a:lstStyle/>
          <a:p>
            <a:r>
              <a:rPr lang="en-US" altLang="en-US" sz="2800" dirty="0" smtClean="0"/>
              <a:t>There will be two midterm exams, and a cumulative final exam. </a:t>
            </a:r>
          </a:p>
          <a:p>
            <a:r>
              <a:rPr lang="en-US" altLang="en-US" sz="2800" dirty="0" smtClean="0"/>
              <a:t>The midterms will be 1hour 10 minutes long and are tentatively scheduled on October 03 and November 14 .</a:t>
            </a:r>
          </a:p>
          <a:p>
            <a:r>
              <a:rPr lang="en-US" altLang="en-US" sz="2800" dirty="0" smtClean="0"/>
              <a:t> The final exam is </a:t>
            </a:r>
            <a:r>
              <a:rPr lang="en-US" altLang="en-US" sz="2800" dirty="0" smtClean="0">
                <a:solidFill>
                  <a:srgbClr val="0000CC"/>
                </a:solidFill>
              </a:rPr>
              <a:t>December 17 </a:t>
            </a:r>
          </a:p>
          <a:p>
            <a:r>
              <a:rPr lang="en-US" altLang="en-US" sz="2800" dirty="0" smtClean="0"/>
              <a:t>You will be allowed one 8.5 by 11 inch sheet of notes for the midterms and 2 sheets for the final.</a:t>
            </a:r>
          </a:p>
          <a:p>
            <a:endParaRPr lang="en-US" altLang="en-US" sz="2800" dirty="0" smtClean="0"/>
          </a:p>
        </p:txBody>
      </p:sp>
    </p:spTree>
    <p:extLst>
      <p:ext uri="{BB962C8B-B14F-4D97-AF65-F5344CB8AC3E}">
        <p14:creationId xmlns:p14="http://schemas.microsoft.com/office/powerpoint/2010/main" val="363486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solidFill>
                  <a:srgbClr val="C00000"/>
                </a:solidFill>
              </a:rPr>
              <a:t>Grading</a:t>
            </a:r>
          </a:p>
        </p:txBody>
      </p:sp>
      <p:sp>
        <p:nvSpPr>
          <p:cNvPr id="29699" name="Content Placeholder 2"/>
          <p:cNvSpPr>
            <a:spLocks noGrp="1"/>
          </p:cNvSpPr>
          <p:nvPr>
            <p:ph idx="1"/>
          </p:nvPr>
        </p:nvSpPr>
        <p:spPr>
          <a:xfrm>
            <a:off x="457200" y="1600200"/>
            <a:ext cx="8534400" cy="4876800"/>
          </a:xfrm>
        </p:spPr>
        <p:txBody>
          <a:bodyPr/>
          <a:lstStyle/>
          <a:p>
            <a:r>
              <a:rPr lang="en-US" altLang="en-US" sz="2800" dirty="0" smtClean="0"/>
              <a:t>Midterm 1:                	25% (</a:t>
            </a:r>
            <a:r>
              <a:rPr lang="en-US" altLang="en-US" sz="2800" b="1" dirty="0" smtClean="0"/>
              <a:t>03-rd Oct)</a:t>
            </a:r>
            <a:endParaRPr lang="en-US" altLang="en-US" sz="2800" dirty="0" smtClean="0"/>
          </a:p>
          <a:p>
            <a:r>
              <a:rPr lang="en-US" altLang="en-US" sz="2800" dirty="0" smtClean="0"/>
              <a:t>Midterm 2:                	25% </a:t>
            </a:r>
            <a:r>
              <a:rPr lang="en-US" altLang="en-US" sz="2800" b="1" dirty="0" smtClean="0"/>
              <a:t>(14-th Nov)</a:t>
            </a:r>
            <a:endParaRPr lang="en-US" altLang="en-US" sz="2800" dirty="0" smtClean="0"/>
          </a:p>
          <a:p>
            <a:r>
              <a:rPr lang="en-US" altLang="en-US" sz="2800" dirty="0" smtClean="0"/>
              <a:t>Final:                        	25% </a:t>
            </a:r>
            <a:r>
              <a:rPr lang="en-US" altLang="en-US" sz="2800" b="1" dirty="0" smtClean="0"/>
              <a:t>(17-th Dec)</a:t>
            </a:r>
          </a:p>
          <a:p>
            <a:r>
              <a:rPr lang="en-US" altLang="en-US" sz="2800" dirty="0" smtClean="0"/>
              <a:t>Homework &amp; Quiz:       25%</a:t>
            </a:r>
          </a:p>
          <a:p>
            <a:r>
              <a:rPr lang="en-US" altLang="en-US" sz="2800" dirty="0" smtClean="0">
                <a:solidFill>
                  <a:srgbClr val="0000CC"/>
                </a:solidFill>
              </a:rPr>
              <a:t>The following criteria will be followed for assigning the letter grade:</a:t>
            </a:r>
          </a:p>
          <a:p>
            <a:r>
              <a:rPr lang="en-US" altLang="en-US" sz="2800" dirty="0" smtClean="0"/>
              <a:t>A+ = [100-97],  A = (97-93],  A- = (93-90],  B+ = (90-87],  B = (87-83],  B- = (83-80],  C+ = (80-77],      C = (77-73],   C- = (73-70],  D+ = (70-67],  D = (67-63] D- = ( 63-60] and F &lt; 60. </a:t>
            </a:r>
          </a:p>
          <a:p>
            <a:endParaRPr lang="en-US" altLang="en-US" sz="2800" dirty="0" smtClean="0"/>
          </a:p>
        </p:txBody>
      </p:sp>
    </p:spTree>
    <p:extLst>
      <p:ext uri="{BB962C8B-B14F-4D97-AF65-F5344CB8AC3E}">
        <p14:creationId xmlns:p14="http://schemas.microsoft.com/office/powerpoint/2010/main" val="407792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3600" smtClean="0">
                <a:solidFill>
                  <a:srgbClr val="C00000"/>
                </a:solidFill>
              </a:rPr>
              <a:t>HOW TO SUCCEED IN A MATH CLASS</a:t>
            </a:r>
            <a:endParaRPr lang="en-US" altLang="en-US" smtClean="0">
              <a:solidFill>
                <a:srgbClr val="C00000"/>
              </a:solidFill>
            </a:endParaRPr>
          </a:p>
        </p:txBody>
      </p:sp>
      <p:sp>
        <p:nvSpPr>
          <p:cNvPr id="30723" name="Content Placeholder 2"/>
          <p:cNvSpPr>
            <a:spLocks noGrp="1"/>
          </p:cNvSpPr>
          <p:nvPr>
            <p:ph idx="1"/>
          </p:nvPr>
        </p:nvSpPr>
        <p:spPr>
          <a:xfrm>
            <a:off x="457200" y="1295400"/>
            <a:ext cx="8229600" cy="4525963"/>
          </a:xfrm>
        </p:spPr>
        <p:txBody>
          <a:bodyPr/>
          <a:lstStyle/>
          <a:p>
            <a:r>
              <a:rPr lang="en-US" altLang="en-US" sz="2400" smtClean="0"/>
              <a:t>Come to every class meeting.</a:t>
            </a:r>
          </a:p>
          <a:p>
            <a:r>
              <a:rPr lang="en-US" altLang="en-US" sz="2400" smtClean="0"/>
              <a:t> Arrive early, get yourself settled, spend a few minutes looking at your notes from the previous class meeting, and have your materials ready when class starts.</a:t>
            </a:r>
          </a:p>
          <a:p>
            <a:r>
              <a:rPr lang="en-US" altLang="en-US" sz="2400" smtClean="0"/>
              <a:t> Read each section before it is discussed in class.</a:t>
            </a:r>
          </a:p>
          <a:p>
            <a:r>
              <a:rPr lang="en-US" altLang="en-US" sz="2400" smtClean="0"/>
              <a:t> Do some math every day.</a:t>
            </a:r>
          </a:p>
          <a:p>
            <a:r>
              <a:rPr lang="en-US" altLang="en-US" sz="2400" smtClean="0"/>
              <a:t> Start preparing for the tests at least a week in advance.</a:t>
            </a:r>
          </a:p>
          <a:p>
            <a:r>
              <a:rPr lang="en-US" altLang="en-US" sz="2400" smtClean="0"/>
              <a:t> Spend about half of your study time working with your classmates.</a:t>
            </a:r>
          </a:p>
          <a:p>
            <a:r>
              <a:rPr lang="en-US" altLang="en-US" sz="2400" smtClean="0"/>
              <a:t> Take advantage of tutors and office hours, extra help can make a big difference. </a:t>
            </a:r>
          </a:p>
          <a:p>
            <a:endParaRPr lang="en-US" altLang="en-US" smtClean="0"/>
          </a:p>
        </p:txBody>
      </p:sp>
    </p:spTree>
    <p:extLst>
      <p:ext uri="{BB962C8B-B14F-4D97-AF65-F5344CB8AC3E}">
        <p14:creationId xmlns:p14="http://schemas.microsoft.com/office/powerpoint/2010/main" val="3874651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x0D;&amp;#x0A;Statistics and their        Distributions&amp;#x0D;&amp;#x0A;&amp;quot;&quot;/&gt;&lt;property id=&quot;20307&quot; value=&quot;256&quot;/&gt;&lt;/objec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60&quot;/&gt;&lt;/object&gt;&lt;object type=&quot;3&quot; unique_id=&quot;10007&quot;&gt;&lt;property id=&quot;20148&quot; value=&quot;5&quot;/&gt;&lt;property id=&quot;20300&quot; value=&quot;Slide 4 - &amp;quot;Sampling Distributions&amp;quot;&quot;/&gt;&lt;property id=&quot;20307&quot; value=&quot;262&quot;/&gt;&lt;/object&gt;&lt;object type=&quot;3&quot; unique_id=&quot;10008&quot;&gt;&lt;property id=&quot;20148&quot; value=&quot;5&quot;/&gt;&lt;property id=&quot;20300&quot; value=&quot;Slide 5&quot;/&gt;&lt;property id=&quot;20307&quot; value=&quot;264&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8&quot;/&gt;&lt;/object&gt;&lt;object type=&quot;3&quot; unique_id=&quot;10011&quot;&gt;&lt;property id=&quot;20148&quot; value=&quot;5&quot;/&gt;&lt;property id=&quot;20300&quot; value=&quot;Slide 8&quot;/&gt;&lt;property id=&quot;20307&quot; value=&quot;270&quot;/&gt;&lt;/object&gt;&lt;object type=&quot;3&quot; unique_id=&quot;10012&quot;&gt;&lt;property id=&quot;20148&quot; value=&quot;5&quot;/&gt;&lt;property id=&quot;20300&quot; value=&quot;Slide 9&quot;/&gt;&lt;property id=&quot;20307&quot; value=&quot;275&quot;/&gt;&lt;/object&gt;&lt;object type=&quot;3&quot; unique_id=&quot;10013&quot;&gt;&lt;property id=&quot;20148&quot; value=&quot;5&quot;/&gt;&lt;property id=&quot;20300&quot; value=&quot;Slide 10&quot;/&gt;&lt;property id=&quot;20307&quot; value=&quot;277&quot;/&gt;&lt;/object&gt;&lt;object type=&quot;3&quot; unique_id=&quot;10014&quot;&gt;&lt;property id=&quot;20148&quot; value=&quot;5&quot;/&gt;&lt;property id=&quot;20300&quot; value=&quot;Slide 11 - &amp;quot;Example&amp;quot;&quot;/&gt;&lt;property id=&quot;20307&quot; value=&quot;278&quot;/&gt;&lt;/object&gt;&lt;object type=&quot;3&quot; unique_id=&quot;10015&quot;&gt;&lt;property id=&quot;20148&quot; value=&quot;5&quot;/&gt;&lt;property id=&quot;20300&quot; value=&quot;Slide 12&quot;/&gt;&lt;property id=&quot;20307&quot; value=&quot;279&quot;/&gt;&lt;/object&gt;&lt;object type=&quot;3&quot; unique_id=&quot;10016&quot;&gt;&lt;property id=&quot;20148&quot; value=&quot;5&quot;/&gt;&lt;property id=&quot;20300&quot; value=&quot;Slide 13&quot;/&gt;&lt;property id=&quot;20307&quot; value=&quot;280&quot;/&gt;&lt;/object&gt;&lt;object type=&quot;3&quot; unique_id=&quot;10017&quot;&gt;&lt;property id=&quot;20148&quot; value=&quot;5&quot;/&gt;&lt;property id=&quot;20300&quot; value=&quot;Slide 14 - &amp;quot;Example&amp;quot;&quot;/&gt;&lt;property id=&quot;20307&quot; value=&quot;299&quot;/&gt;&lt;/object&gt;&lt;object type=&quot;3&quot; unique_id=&quot;10018&quot;&gt;&lt;property id=&quot;20148&quot; value=&quot;5&quot;/&gt;&lt;property id=&quot;20300&quot; value=&quot;Slide 15&quot;/&gt;&lt;property id=&quot;20307&quot; value=&quot;300&quot;/&gt;&lt;/object&gt;&lt;object type=&quot;3&quot; unique_id=&quot;10019&quot;&gt;&lt;property id=&quot;20148&quot; value=&quot;5&quot;/&gt;&lt;property id=&quot;20300&quot; value=&quot;Slide 16 - &amp;quot;The central limit theorem&amp;quot;&quot;/&gt;&lt;property id=&quot;20307&quot; value=&quot;282&quot;/&gt;&lt;/object&gt;&lt;object type=&quot;3&quot; unique_id=&quot;10020&quot;&gt;&lt;property id=&quot;20148&quot; value=&quot;5&quot;/&gt;&lt;property id=&quot;20300&quot; value=&quot;Slide 17 - &amp;quot;Example&amp;quot;&quot;/&gt;&lt;property id=&quot;20307&quot; value=&quot;284&quot;/&gt;&lt;/object&gt;&lt;object type=&quot;3&quot; unique_id=&quot;10021&quot;&gt;&lt;property id=&quot;20148&quot; value=&quot;5&quot;/&gt;&lt;property id=&quot;20300&quot; value=&quot;Slide 18&quot;/&gt;&lt;property id=&quot;20307&quot; value=&quot;286&quot;/&gt;&lt;/object&gt;&lt;object type=&quot;3&quot; unique_id=&quot;10022&quot;&gt;&lt;property id=&quot;20148&quot; value=&quot;5&quot;/&gt;&lt;property id=&quot;20300&quot; value=&quot;Slide 19&quot;/&gt;&lt;property id=&quot;20307&quot; value=&quot;288&quot;/&gt;&lt;/object&gt;&lt;object type=&quot;3&quot; unique_id=&quot;10023&quot;&gt;&lt;property id=&quot;20148&quot; value=&quot;5&quot;/&gt;&lt;property id=&quot;20300&quot; value=&quot;Slide 20&quot;/&gt;&lt;property id=&quot;20307&quot; value=&quot;290&quot;/&gt;&lt;/object&gt;&lt;object type=&quot;3&quot; unique_id=&quot;10024&quot;&gt;&lt;property id=&quot;20148&quot; value=&quot;5&quot;/&gt;&lt;property id=&quot;20300&quot; value=&quot;Slide 21&quot;/&gt;&lt;property id=&quot;20307&quot; value=&quot;292&quot;/&gt;&lt;/object&gt;&lt;object type=&quot;3&quot; unique_id=&quot;10025&quot;&gt;&lt;property id=&quot;20148&quot; value=&quot;5&quot;/&gt;&lt;property id=&quot;20300&quot; value=&quot;Slide 22&quot;/&gt;&lt;property id=&quot;20307&quot; value=&quot;294&quot;/&gt;&lt;/object&gt;&lt;object type=&quot;3&quot; unique_id=&quot;10026&quot;&gt;&lt;property id=&quot;20148&quot; value=&quot;5&quot;/&gt;&lt;property id=&quot;20300&quot; value=&quot;Slide 23&quot;/&gt;&lt;property id=&quot;20307&quot; value=&quot;296&quot;/&gt;&lt;/object&gt;&lt;object type=&quot;3&quot; unique_id=&quot;10027&quot;&gt;&lt;property id=&quot;20148&quot; value=&quot;5&quot;/&gt;&lt;property id=&quot;20300&quot; value=&quot;Slide 24&quot;/&gt;&lt;property id=&quot;20307&quot; value=&quot;298&quot;/&gt;&lt;/object&gt;&lt;object type=&quot;3&quot; unique_id=&quot;10028&quot;&gt;&lt;property id=&quot;20148&quot; value=&quot;5&quot;/&gt;&lt;property id=&quot;20300&quot; value=&quot;Slide 25&quot;/&gt;&lt;property id=&quot;20307&quot; value=&quot;301&quot;/&gt;&lt;/object&gt;&lt;object type=&quot;3&quot; unique_id=&quot;10029&quot;&gt;&lt;property id=&quot;20148&quot; value=&quot;5&quot;/&gt;&lt;property id=&quot;20300&quot; value=&quot;Slide 26&quot;/&gt;&lt;property id=&quot;20307&quot; value=&quot;302&quot;/&gt;&lt;/object&gt;&lt;object type=&quot;3&quot; unique_id=&quot;10030&quot;&gt;&lt;property id=&quot;20148&quot; value=&quot;5&quot;/&gt;&lt;property id=&quot;20300&quot; value=&quot;Slide 27&quot;/&gt;&lt;property id=&quot;20307&quot; value=&quot;303&quot;/&gt;&lt;/object&gt;&lt;object type=&quot;3&quot; unique_id=&quot;10031&quot;&gt;&lt;property id=&quot;20148&quot; value=&quot;5&quot;/&gt;&lt;property id=&quot;20300&quot; value=&quot;Slide 28&quot;/&gt;&lt;property id=&quot;20307&quot; value=&quot;304&quot;/&gt;&lt;/object&gt;&lt;object type=&quot;3&quot; unique_id=&quot;10032&quot;&gt;&lt;property id=&quot;20148&quot; value=&quot;5&quot;/&gt;&lt;property id=&quot;20300&quot; value=&quot;Slide 29&quot;/&gt;&lt;property id=&quot;20307&quot; value=&quot;305&quot;/&gt;&lt;/object&gt;&lt;object type=&quot;3&quot; unique_id=&quot;10033&quot;&gt;&lt;property id=&quot;20148&quot; value=&quot;5&quot;/&gt;&lt;property id=&quot;20300&quot; value=&quot;Slide 30&quot;/&gt;&lt;property id=&quot;20307&quot; value=&quot;306&quot;/&gt;&lt;/object&gt;&lt;object type=&quot;3&quot; unique_id=&quot;10034&quot;&gt;&lt;property id=&quot;20148&quot; value=&quot;5&quot;/&gt;&lt;property id=&quot;20300&quot; value=&quot;Slide 31&quot;/&gt;&lt;property id=&quot;20307&quot; value=&quot;307&quot;/&gt;&lt;/object&gt;&lt;object type=&quot;3&quot; unique_id=&quot;10035&quot;&gt;&lt;property id=&quot;20148&quot; value=&quot;5&quot;/&gt;&lt;property id=&quot;20300&quot; value=&quot;Slide 32&quot;/&gt;&lt;property id=&quot;20307&quot; value=&quot;308&quot;/&gt;&lt;/object&gt;&lt;object type=&quot;3&quot; unique_id=&quot;10036&quot;&gt;&lt;property id=&quot;20148&quot; value=&quot;5&quot;/&gt;&lt;property id=&quot;20300&quot; value=&quot;Slide 33&quot;/&gt;&lt;property id=&quot;20307&quot; value=&quot;309&quot;/&gt;&lt;/object&gt;&lt;object type=&quot;3&quot; unique_id=&quot;10037&quot;&gt;&lt;property id=&quot;20148&quot; value=&quot;5&quot;/&gt;&lt;property id=&quot;20300&quot; value=&quot;Slide 34&quot;/&gt;&lt;property id=&quot;20307&quot; value=&quot;310&quot;/&gt;&lt;/object&gt;&lt;object type=&quot;3&quot; unique_id=&quot;10038&quot;&gt;&lt;property id=&quot;20148&quot; value=&quot;5&quot;/&gt;&lt;property id=&quot;20300&quot; value=&quot;Slide 35&quot;/&gt;&lt;property id=&quot;20307&quot; value=&quot;311&quot;/&gt;&lt;/object&gt;&lt;object type=&quot;3&quot; unique_id=&quot;10039&quot;&gt;&lt;property id=&quot;20148&quot; value=&quot;5&quot;/&gt;&lt;property id=&quot;20300&quot; value=&quot;Slide 36&quot;/&gt;&lt;property id=&quot;20307&quot; value=&quot;312&quot;/&gt;&lt;/object&gt;&lt;object type=&quot;3&quot; unique_id=&quot;10040&quot;&gt;&lt;property id=&quot;20148&quot; value=&quot;5&quot;/&gt;&lt;property id=&quot;20300&quot; value=&quot;Slide 38 - &amp;quot;Example&amp;quot;&quot;/&gt;&lt;property id=&quot;20307&quot; value=&quot;315&quot;/&gt;&lt;/object&gt;&lt;object type=&quot;3&quot; unique_id=&quot;10041&quot;&gt;&lt;property id=&quot;20148&quot; value=&quot;5&quot;/&gt;&lt;property id=&quot;20300&quot; value=&quot;Slide 39&quot;/&gt;&lt;property id=&quot;20307&quot; value=&quot;316&quot;/&gt;&lt;/object&gt;&lt;object type=&quot;3&quot; unique_id=&quot;10042&quot;&gt;&lt;property id=&quot;20148&quot; value=&quot;5&quot;/&gt;&lt;property id=&quot;20300&quot; value=&quot;Slide 40 - &amp;quot;Using the                           given in part (a), calculate  &amp;#x0D;&amp;#x0A;&amp;quot;&quot;/&gt;&lt;property id=&quot;20307&quot; value=&quot;317&quot;/&gt;&lt;/object&gt;&lt;object type=&quot;3&quot; unique_id=&quot;10043&quot;&gt;&lt;property id=&quot;20148&quot; value=&quot;5&quot;/&gt;&lt;property id=&quot;20300&quot; value=&quot;Slide 41 - &amp;quot;Using the                        given in part (a), calculate  &amp;quot;&quot;/&gt;&lt;property id=&quot;20307&quot; value=&quot;318&quot;/&gt;&lt;/object&gt;&lt;object type=&quot;3&quot; unique_id=&quot;10044&quot;&gt;&lt;property id=&quot;20148&quot; value=&quot;5&quot;/&gt;&lt;property id=&quot;20300&quot; value=&quot;Slide 42 - &amp;quot;If                                                                                  Calculate&amp;quot;&quot;/&gt;&lt;property id=&quot;20307&quot; value=&quot;319&quot;/&gt;&lt;/object&gt;&lt;object type=&quot;3&quot; unique_id=&quot;10045&quot;&gt;&lt;property id=&quot;20148&quot; value=&quot;5&quot;/&gt;&lt;property id=&quot;20300&quot; value=&quot;Slide 43&quot;/&gt;&lt;property id=&quot;20307&quot; value=&quot;321&quot;/&gt;&lt;/object&gt;&lt;object type=&quot;3&quot; unique_id=&quot;10046&quot;&gt;&lt;property id=&quot;20148&quot; value=&quot;5&quot;/&gt;&lt;property id=&quot;20300&quot; value=&quot;Slide 44 - &amp;quot;Example&amp;quot;&quot;/&gt;&lt;property id=&quot;20307&quot; value=&quot;322&quot;/&gt;&lt;/object&gt;&lt;object type=&quot;3&quot; unique_id=&quot;10047&quot;&gt;&lt;property id=&quot;20148&quot; value=&quot;5&quot;/&gt;&lt;property id=&quot;20300&quot; value=&quot;Slide 46&quot;/&gt;&lt;property id=&quot;20307&quot; value=&quot;323&quot;/&gt;&lt;/object&gt;&lt;object type=&quot;3&quot; unique_id=&quot;10048&quot;&gt;&lt;property id=&quot;20148&quot; value=&quot;5&quot;/&gt;&lt;property id=&quot;20300&quot; value=&quot;Slide 47&quot;/&gt;&lt;property id=&quot;20307&quot; value=&quot;324&quot;/&gt;&lt;/object&gt;&lt;object type=&quot;3&quot; unique_id=&quot;10190&quot;&gt;&lt;property id=&quot;20148&quot; value=&quot;5&quot;/&gt;&lt;property id=&quot;20300&quot; value=&quot;Slide 37&quot;/&gt;&lt;property id=&quot;20307&quot; value=&quot;326&quot;/&gt;&lt;/object&gt;&lt;object type=&quot;3&quot; unique_id=&quot;10191&quot;&gt;&lt;property id=&quot;20148&quot; value=&quot;5&quot;/&gt;&lt;property id=&quot;20300&quot; value=&quot;Slide 45&quot;/&gt;&lt;property id=&quot;20307&quot; value=&quot;32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1758</Words>
  <Application>Microsoft Office PowerPoint</Application>
  <PresentationFormat>On-screen Show (4:3)</PresentationFormat>
  <Paragraphs>310</Paragraphs>
  <Slides>44</Slides>
  <Notes>7</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5</vt:i4>
      </vt:variant>
      <vt:variant>
        <vt:lpstr>Slide Titles</vt:lpstr>
      </vt:variant>
      <vt:variant>
        <vt:i4>44</vt:i4>
      </vt:variant>
    </vt:vector>
  </HeadingPairs>
  <TitlesOfParts>
    <vt:vector size="60" baseType="lpstr">
      <vt:lpstr>Arial</vt:lpstr>
      <vt:lpstr>Calibri</vt:lpstr>
      <vt:lpstr>Gulim</vt:lpstr>
      <vt:lpstr>Symbol</vt:lpstr>
      <vt:lpstr>Tahoma</vt:lpstr>
      <vt:lpstr>Times</vt:lpstr>
      <vt:lpstr>Times New Roman</vt:lpstr>
      <vt:lpstr>Wingdings</vt:lpstr>
      <vt:lpstr>Office Theme</vt:lpstr>
      <vt:lpstr>Blank Presentation</vt:lpstr>
      <vt:lpstr>1_Blank Presentation</vt:lpstr>
      <vt:lpstr>Clip</vt:lpstr>
      <vt:lpstr>Equation</vt:lpstr>
      <vt:lpstr>Document</vt:lpstr>
      <vt:lpstr>משוואה</vt:lpstr>
      <vt:lpstr>Bitmap Image</vt:lpstr>
      <vt:lpstr>Experimental Statistics for Engineers - II</vt:lpstr>
      <vt:lpstr>Instructor:  Paul Savariappan Mail Id:      prsavari@ncsu.edu Office:       SAS 5232 Phone:      (919) 513 2445 Office hours:  Tuesday   10.30AM – 12Noon                          Thursday 10.30AM – 12Noon  </vt:lpstr>
      <vt:lpstr> Teaching Assistant:  Haoyu Chen Email: hchen@ncsu.edu    </vt:lpstr>
      <vt:lpstr>Today...</vt:lpstr>
      <vt:lpstr>PowerPoint Presentation</vt:lpstr>
      <vt:lpstr>Homework</vt:lpstr>
      <vt:lpstr>Exams</vt:lpstr>
      <vt:lpstr>Grading</vt:lpstr>
      <vt:lpstr>HOW TO SUCCEED IN A MATH CLASS</vt:lpstr>
      <vt:lpstr>PowerPoint Presentation</vt:lpstr>
      <vt:lpstr> Statistics and their        Distributions </vt:lpstr>
      <vt:lpstr>PowerPoint Presentation</vt:lpstr>
      <vt:lpstr>Sampling Distributions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 of the Mean…</vt:lpstr>
      <vt:lpstr>Sampling Distribution of Two Dice</vt:lpstr>
      <vt:lpstr>Sampling Distribution of Two Dice…</vt:lpstr>
      <vt:lpstr>Compare…</vt:lpstr>
      <vt:lpstr>Generalize…</vt:lpstr>
      <vt:lpstr>The central limit theorem</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Example </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their        Distributions</dc:title>
  <dc:creator>savapa01</dc:creator>
  <cp:lastModifiedBy>Paul Rajamanickam Savariappan</cp:lastModifiedBy>
  <cp:revision>84</cp:revision>
  <dcterms:created xsi:type="dcterms:W3CDTF">2008-11-17T22:59:36Z</dcterms:created>
  <dcterms:modified xsi:type="dcterms:W3CDTF">2018-08-21T14:30:01Z</dcterms:modified>
</cp:coreProperties>
</file>