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ink/ink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11-02T18:32:31.996"/>
    </inkml:context>
    <inkml:brush xml:id="br0">
      <inkml:brushProperty name="width" value="0.05292" units="cm"/>
      <inkml:brushProperty name="height" value="0.05292" units="cm"/>
      <inkml:brushProperty name="color" value="#FFCC00"/>
      <inkml:brushProperty name="fitToCurve" value="1"/>
    </inkml:brush>
  </inkml:definitions>
  <inkml:trace contextRef="#ctx0" brushRef="#br0">79 5063 6,'1'0'19,"17"6"-4,-3-7-2,7 2-3,-4-1 0,8 0 0,-5 0 0,2-3-1,2 5 0,-2-2-1,6 0 0,-1-2-2,7 2 0,1-2-2,8 2-1,0 0 0,7-1-2,-1 1 1,2 1-1,-16 1 1,18 0 0,-1-2-1,1 3 1,-1-1 0,4-1 0,2 1 0,2-2 0,19 0 0,-14 0-1,5 0 0,-1 0 1,-1 0-1,3 1 0,-6-1 1,5 4-1,-15-3 0,-6 2 1,11 1-1,0-4 0,-4 3-1,2 3 1,-3-2 0,5-1 0,11-3 0,7 6 0,-10-6 0,2 4 0,6-1-1,-3-3 1,9 0 0,-10-3-1,5 3 1,1-4-1,-3 3 1,1-1-1,-2 0 1,4 2 0,5 2-1,9 0 1,-2-1 0,2 1 0,1 1 0,-4-1 1,2 1-1,5 0 0,-8-1 1,-6-1-1,3-1 0,-1 2 0,5 0 0,14-2 0,-9-4-1,4 4 1,-6-3-1,6 0 0,-3 3 1,-4-3-1,-8-2 0,-8 3 0,-1 1 1,2-1-1,9 0 0,-3-1 1,3 3-1,7-3 0,1 1 1,1 1-1,2-1 1,-3 2-1,-7 0 0,3 0 1,-2 0-1,-2 0 1,3 0-1,2 0 1,1 0-1,5 3 0,-3-3 0,1 4 1,4-4-1,-4 6 0,-10-4 1,-1 3-1,-10 1 0,3-1 1,7 0-1,3 0 0,-5-1 0,5 0 0,8-3 0,2 1 1,9-2-1,-12-2 0,0 2 1,-12 0-1,5 0 1,0-1-1,1 1 0,4 0 0,-1 1 1,9 1-1,3-2 0,7 0 1,2 0-1,-7 3 0,3-3 1,-9 0-1,11 0 0,-4-3 0,4 3 0,-1 0 1,-1 0-1,9-2 0,-2 2 0,3 2 0,2-2 0,-9 1 0,2 3 0,-7-3 1,-1 6-1,3-2 0,-3-1 0,2 1 1,-4-1-1,1-1 0,6-2 0,0 4 1,6-5-1,-6 0 0,2 0 0,-6 0 1,-4 0-1,10-1 0,-19 1 1,8 0 0,-6 1-1,-10-1 1,1 2-1,-1-2 1,-10-2 0,-6 2-1,-8 0 1,-7-3-1,-14 0 0,-3 0-2,-5-4-2,-24-7-6,7-3-21,-22-5-10,-11-1 1,-12 1-1,-30-8 1</inkml:trace>
  <inkml:trace contextRef="#ctx0" brushRef="#br0" timeOffset="4266">102 4961 5,'-5'-6'18,"13"9"-4,-3-11-1,6 5-4,-1-9 0,3 3-1,4-4 2,1-2 0,3 2-1,-1-6 1,5 6 0,-9-10-1,12 10-1,-8-8-1,11 4-2,-10-4 0,7-2-1,-2-5-2,9 3 0,-6-9 1,6 0-2,-2-3 0,3-1-1,1-2 1,3 9-1,-7 1 1,0-6 0,-1-3-1,0 4 1,2-4-1,-1-5 1,-2 1-1,-1-12 0,7-5 0,1 0 0,0 1 0,-2-1-1,2-5 1,-2 4 1,-2 1-1,1 5 1,-4-3 0,0 9 0,-1 1 0,-1 6 1,-2 3-1,2-6 1,-4-2 0,-1 2-1,-1 0 0,-3-2 0,0 2 0,-4-6 0,2-5-1,-5 6 0,0-3 0,4-1 0,-4-1 0,2-1 0,-2-1 1,2 1-1,-1-1 1,5 2-1,-6 3 1,5 1 0,11 6 0,-4 9 0,-2-12 1,-3 2-1,-2-2 1,0 6 0,-5-5-1,2 2 0,-9-9 0,-1-5 1,3 9-2,1-4 1,2-2-1,2-4 0,2 2 1,1-2-2,1 0 2,-1 2-1,1 3 1,-1 0-1,0 10 0,2 6 0,-3-6 0,0 3 1,1 0-1,1 6 1,-2-2-1,4 2 2,-2-4-2,2-2 1,1 11 0,1-1-1,1-1 0,-1-2 0,1 1 1,2-3-1,-4-4 0,8 3 1,-2-4 0,0 0-1,1 0 1,0 3 0,3 0 0,-7 4-1,2 2 1,-2 1 0,-2 0 0,2 4-1,-2 1 1,2 2 0,-3 1-1,3 5 1,-2-1-1,-1 4 1,13 3-1,-5 0 0,1 5 1,-6 2-1,-1 3 0,-3-4 0,-1 6 2,0 1-2,-11 0 1,3 0-1,0 0 1,1 0-1,4 0 1,1 0-1,1 0 0,-1 0 1,-1 0-1,1 0 0,1 0 0,2 1 1,0-1-1,0 7 0,1-4 0,0 3 1,-1 1-1,1 3 0,0 1 0,3 2 0,-2 1 0,0 1 1,-1-1-1,10 1 0,-4-4 0,0 2 0,7-2 0,-5 1 0,6-3 1,-7 6-1,2 0 0,-4-3 1,1 8-1,-1-1 1,-4 2-1,4 2 0,-7 3 1,5 0-1,0 3 0,-2 1 1,2-2-1,10 2 1,-13 3-1,8-3 1,-1 6 0,-4-7-1,-1 7 1,-4-1-1,-3 1 1,-9-1-1,14 1 2,-10 12-4,0-1 2,4-8 0,1-2 2,3 0-2,0-4 0,2-3-2,3 1 2,-2-15 2,-1-1-2,5 10 0,-2 0 0,6 2 0,-6 2 0,5-1 0,-5 4 0,2-3 0,2-1 0,-5-1 0,2-3 0,-2 2 0,1 0 0,3 0 0,-1 1 0,-1 6 0,1 0 0,0 3 0,-1 0 0,-1 2 0,2-2 0,-2-1 0,1 1 0,-1-7 0,4 3 0,-1-3 0,0 13 0,14-6 0,1 0 0,-7-7 0,-1 0 0,-2 0 0,2 0 0,-2 2 0,2-17 0,-12 10 0,2-1 0,7 9 0,4-1 0,1 1 0,4-1 0,2 0 0,-1-2 0,9 1 0,-3 1 0,-5 0 0,3-1 0,1 1 0,-4 3 0,3-2 0,-3 1 0,-3-3 0,-1 3 0,3-3 0,-2 3 0,-1-4 0,9-2 0,-10-1 0,4 2 0,-9-6 0,2-1 0,0-1 0,-2-4 0,2 2 0,-10-2 0,8 11 0,2-1 0,5-2 0,-1 0 0,4-6 0,2 2 0,-4 1 0,2 0 0,0-13 0,-3 3 0,5 4 0,-4-3 0,-1 5 0,0-1 0,6 3 0,-6-3 0,1 2 0,4 0 0,-12 1 0,18 1 0,-9-1 0,-2 4 0,-4-4 0,-3 0 0,4 2 0,-1-3 0,6 2 0,-16 2 0,14 1 0,6-4 0,2 4 0,4 4 0,-1-2 0,0 0 0,7 0 0,5-1 0,-7-2 0,2 1 0,1-4 0,-8-1 0,5 0 0,15-5 0,-26 1 0,5-2 0,-2-3 0,1 1 0,3 0 0,4 0 0,0 2 0,-8 3 0,16 1 0,2 0 0,0 4 0,0-1 0,2 13 0,-7 2 0,3-3 0,-7-2 0,0-6 0,-7 1 0,1-5 0,5 1 0,-3-19 0,2-1 0,-7 2 0,0 0 0,-2 1 0,5-3 0,9 5 0,-15-5 0,11 6 0,6 1 0,0 1 0,2 0 0,-3 0 0,7 3 0,-9-1 0,7 1 0,10-1 0,-20-4 0,7 1 0,-5 1 0,-7-2 0,2 2 0,0 0 0,-5 0 0,-13 1 0,18 0 0,-4-1 0,2 0 0,10 2 0,-1-3 0,-10-1 0,4 1 0,2-4 0,-5 3 0,-1-6 0,-8 3 0,4-3 0,-3 4 0,-2-4 0,1 1 0,-11 3 0,4-1 0,-7 0 0,12 0 0,-7 0 0,-1 1 0,-4-4 0,-3 0 0,5-4 0,-3 1 0,6-2 0,-13 1 0,13 0 0,0 3 0,-1-1 0,9 4 0,-6-1 0,8 1 0,-5 0 0,2 1 0,0 0 0,-1-1 0,1 1 0,2-2 0,2-1 0,-7 2 0,-1 0 0,2-1 0,-1-1 0,-9 0 0,9-1 0,-8-3 0,1 4 0,5-1 0,10 2 0,0-1 0,-12 2 0,5 0 0,-5 1 0,0 0 0,-3 0 0,3 1 0,-16-4 0,5 4 0,1-2 0,2 1 0,5-1 0,-2-2 0,9 2 0,-9-2 0,12 3 0,-7-5 0,12 2 0,-7-1 0,3 1 0,7-4 0,-13 8 0,13-4 0,-16 3 0,7 0 0,-12-3 0,6 3 0,-10 0 0,1 1 0,-1-4 0,-4 0 0,4-4 0,-6 4 0,1 0 0,-4 0 0,4 0 0,-6 0 0,-4 4 0,4-4 0,-11-7 0,2-2-41,4-1-2,5-1-2,2-6 0,2-7 1</inkml:trace>
  <inkml:trace contextRef="#ctx0" brushRef="#br0" timeOffset="29694">126 5027 15,'2'13'18,"-4"-10"-1,4 4-2,-2-4-2,0 0 0,3-3-4,-3 0-2,0 4-1,-3-4-1,1-4-2,-1 1-1,0 0 0,-2-4-2,3 1 1,-3 0-1,2-4 1,1 0-1,1 0 1,-3-1-1,3 3 1,-3 2 0,3-2-1,-1 1 1,-3-1-1,0-3 1,2-2 0,-2-8-1,2-7 1,0-6-1,-1-1 1,3-10-1,-1 4 1,-1-7-1,3 6 0,-5 1 1,3 6-1,-3-2 1,2 6-1,0 2 0,1-3 2,0-2-1,2 1 2,-1-4-1,1 2 1,-2-4 0,4 0 0,-7 4 0,5-3-1,-5 3 0,2-1 0,-1-1-1,1-6-1,1-3 1,-1-7-1,3-4 0,0-2 0,3-4 0,-1-2 0,0 2 1,-1 6-2,1 4 2,0 13-1,-2 3 0,0-5 3,0 0-3,0 1 2,3-1-1,-1 0 0,1-5 0,2-9 0,1-6 0,3 4-1,-5-6 0,5-3 1,-1 3-1,0-2 0,-5 4 1,4-1-1,-2 7 1,-4 4-1,3 7 1,-4 11-1,0 0 1,1-7 0,1-1 0,0 5 1,-1-5-2,1 0 2,1 0-2,1-9 1,-1-1-1,-2 7 0,4-4 0,0-4 0,-3-4 0,3-1 0,0 2 0,-4-1 0,1 1 0,1-1 0,-3 5 0,0 5 0,0 1 0,-3 10 0,1 4 0,2-13 1,0-1-1,0 3 1,-1-1-1,1 0 0,-2 1 1,1-7-1,-3-2 1,-1 13-2,2 5 1,-4-4 0,4 5 0,-2-2 1,0 1-1,0 0-1,-1 0 1,4-2 1,-3 1-1,0-1 0,0-2 0,-1 4 0,-1-4 0,1 6 0,2 0 0,0 3 0,-1 6 0,1-1 1,-2 5-1,1-2 0,0 3 0,0 3 0,2 2 0,-1 4 1,1-1-1,0 5 0,1 0 1,1 5-1,1 0 1,-2 0-1,2 0 0,0-13 1,0 0 0,0 0 0,3 1-1,-1-1 1,-1 0 0,1-4 0,3 5-1,-2 5 0,-1 7 0,0-6 1,1 2-1,0 4 0,0-6 0,-1 3 0,1-4 0,-1 4 0,1-3 0,-1-1 0,1 1 0,-3-1 0,4 2 0,-3 2 0,-1-3 0,2 4 0,-4 0 0,2 2 0,0 0 0,0 0 0,-1-1 0,-3 1 0,4 1 0,0-2 0,0-1 0,-1 2 1,1 0-1,-2 2-1,0-2 2,1 0-1,1 1-1,-2-1 0,0 2-2,-3-5-3,10 8-8,0-2-22,-6 0 0,6 7-1,-7-1 2,5 12 0</inkml:trace>
</inkml:ink>
</file>

<file path=ppt/ink/ink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11-02T18:32:50.443"/>
    </inkml:context>
    <inkml:brush xml:id="br0">
      <inkml:brushProperty name="width" value="0.05292" units="cm"/>
      <inkml:brushProperty name="height" value="0.05292" units="cm"/>
      <inkml:brushProperty name="color" value="#FFCC00"/>
      <inkml:brushProperty name="fitToCurve" value="1"/>
    </inkml:brush>
  </inkml:definitions>
  <inkml:trace contextRef="#ctx0" brushRef="#br0">1952 850 26,'-28'41'28,"-10"0"1,-9 11 2,-12 0-15,-15 0-3,-15 10-4,-11-3-1,3 9-1,0-1 0,-3 11-2,10 5-1,-12 8-1,5 1 0,2 10-2,6-1 0,-1-1-1,2-4 1,-2-5-1,-2-8 0,23-5-1,7-11 1,14-13 0,4-5-1,17-17-1,14-9 0,5-16-3,15-4-5,-4-20-11,8-10-12,6 2-1,4-17 1,2 6 1</inkml:trace>
  <inkml:trace contextRef="#ctx0" brushRef="#br0" timeOffset="361">405 1880 16,'-7'-8'26,"16"16"2,-29-3 2,15 8-12,-10 3-4,-6 4-2,6 7-2,-13 3-2,15 9 0,-15 1-1,13 13-1,-18 5 0,10 11-2,-13 7 0,12-1-2,-4-2-1,-3 1 0,6-12 0,2-7 0,10-18-1,1-4 0,14-18 1,-2-6 0,10-9 0,1-3 0,2-3 1,9-1 0,4-3-1,0 2 1,7-5 0,3 3-1,0-3 0,10-3 0,-8 0-2,8-10-4,-3 5-11,0-5-22,-7-4 0,-2 3 0,-3-4 1,-4 5 0</inkml:trace>
  <inkml:trace contextRef="#ctx0" brushRef="#br0" timeOffset="1132">2337 443 7,'3'-21'29,"10"26"3,-15 3 2,12 15-2,-10 19-13,-8 2-6,3 20-2,-8 4-5,-7 20-1,-4 2-2,1 12-1,-5 6-1,3-4 0,-3 2 0,8-15-3,1-6-2,6-30-3,9-9-9,1-33-6,5-29-11,11-15-2,-5-23 0,12-1 2</inkml:trace>
  <inkml:trace contextRef="#ctx0" brushRef="#br0" timeOffset="1442">2327 446 8,'23'0'30,"-10"-8"2,21 7 1,-1-7 1,10-1-17,9 11-3,-1-7-1,0 17-4,-5-8-2,0 9-2,-13 5-2,-3 7 0,-14 1-2,1 2 0,-26 1-1,-1 2 0,-19 1 0,-7 1-1,-14-5 0,-12-2-1,5-3-4,-14-12-5,15 0-14,7-1-11,13-13 0,8 3-1,13-13 2</inkml:trace>
  <inkml:trace contextRef="#ctx0" brushRef="#br0" timeOffset="1873">3273 551 8,'13'5'27,"-10"-15"2,2 13 3,0-3-9,-15-6-5,2 9-2,-12-6-3,-1 11-1,-12-10-4,-1 14-1,1-12-2,2 6-2,-1 1-3,8-11-4,9 12-6,2-8-18,1-4-7,12 4-1,-1-9 0,10 6 0</inkml:trace>
  <inkml:trace contextRef="#ctx0" brushRef="#br0" timeOffset="2203">3700 245 13,'-3'6'29,"7"14"2,-5-4 1,6 7 0,3 4-19,-13-2-2,12 9-2,-11 2-4,11 9-1,-7 3-1,3 4 0,0 2-2,-4 1 1,7-9 0,-2-1 1,7-12-1,-4-10 0,4-12 0,7-9 1,-3-14-1,10-9-1,-1-15 1,17-9-1,-6-8 0,3 0 0,-5-6 0,1 5-1,-1 4 1,-4 3-3,1 16-5,-22 5-16,5 6-15,7 10 2,-5 0-2,1 9 2</inkml:trace>
  <inkml:trace contextRef="#ctx0" brushRef="#br0" timeOffset="2764">4519 490 19,'12'-17'21,"4"7"1,-6-3-2,0 5 1,-5-2-4,-7 0-2,-1 4-3,-5-11-3,-5 11-2,-4-7 0,-4 6-3,-12-3 0,7 9-1,-10 4-1,13 5 1,-10 12-1,12 6 0,-7 8-1,11 8 1,2 4-1,6 6 0,0-3 0,8 3-1,1-6 1,1-4-1,9-9 1,0-11-1,5-2 1,6-12-1,5-11 1,6-9-1,-1-10 1,12-13-1,-4-4 0,0-5 0,-2-3 1,-5 0-1,-5 6 1,-6 4 0,-5 6 0,-6 10 0,-3 8 1,-4 9-1,-3 6 0,2 11 1,-2 0-1,-5 7 0,5 4 0,-5 2 0,3 3 0,7 4-1,-3-2-2,6-8-2,7 4-7,-2-10-13,0-8-14,10-4 1,-5-16-1,5-7 1</inkml:trace>
  <inkml:trace contextRef="#ctx0" brushRef="#br0" timeOffset="3345">5135 0 10,'0'3'29,"0"27"2,-13-4 3,13 6-10,-18 12-3,0 5-4,-5 7-3,-1 9-4,-1 11-2,-6 1-3,16 3-2,-16-4-1,21-4-1,2-7-2,3-13-2,13-14-3,-5-19-3,27-6-6,-15-19-11,14-12-9,-1-8-2,-3-13 3,8 1 1</inkml:trace>
  <inkml:trace contextRef="#ctx0" brushRef="#br0" timeOffset="3595">5209 391 21,'0'20'29,"-10"2"0,-1 11-3,6 9-5,-8 1-6,6 9-4,-6-5-4,10 5-2,-5-9-1,8-4-1,1-8-2,6-4 0,4-10 0,1-6-1,6-9 0,5-12 0,3-11 0,2-10 0,2-12-1,-2-9 1,3-5 1,-6-3-1,-1 0 2,-2 6 0,-9 8 0,5 11 1,-13 10 0,6 19 0,-13 6 0,6 16-1,-14 10 0,5 10 0,-5 9-1,0 4 0,4 7 0,-4 1-1,5 1 1,2-1-1,4-6 1,9-6-1,10 4 0,1-21 0,9-10-1,-6-15-3,13-6-7,-5-17-15,0-14-9,2-3-1,-8-27 0,7 7 0</inkml:trace>
  <inkml:trace contextRef="#ctx0" brushRef="#br0" timeOffset="4146">5788 580 0,'-10'7'21,"18"12"1,-8-11 1,13 2-10,2-12 0,3 6-4,6-11-1,-4 1-1,10-7-1,-7-4 0,6-2-2,-4-9 0,-5 4-1,-2-9-1,-8 7-1,-2-2 1,-7 6-1,-5 2 0,-6 9 1,-8 4-1,-4 5 1,-6 7 0,-1 10 0,-2 1 0,-4 12 1,4 1 0,1 7 0,7 0 1,12 6-1,4-3-1,17 7 1,3-7 0,15 0-1,8-6-1,9 1 0,10-16 0,0-2-1,2-13 1,-1-12-2,5-4-4,-5-17-20,-5-19-9,6-4 1,-18-14-2,14-3 2</inkml:trace>
</inkml:ink>
</file>

<file path=ppt/ink/ink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11-02T18:32:41.720"/>
    </inkml:context>
    <inkml:brush xml:id="br0">
      <inkml:brushProperty name="width" value="0.05292" units="cm"/>
      <inkml:brushProperty name="height" value="0.05292" units="cm"/>
      <inkml:brushProperty name="color" value="#FFCC00"/>
      <inkml:brushProperty name="fitToCurve" value="1"/>
    </inkml:brush>
  </inkml:definitions>
  <inkml:trace contextRef="#ctx0" brushRef="#br0">401-1 3,'7'12'22,"-10"-14"0,6 5-2,-5-3 1,6-3-4,-6 6-1,2-8-3,0 9-2,-3-9-3,3 5-2,-4 0-2,4 1-1,-3 4 1,5 3-2,-4-1 0,5 4 0,-3-1 0,4 3 1,-3-3-2,1 0 1,0-7 0,-4 0-1,0-3 0,2-6 0,-1-1-1,1-3 0,-4 1 1,4 2-1,0 1 0,0 6 1,0 0-1,-3 9 0,2 8 0,-8 5 1,6 3-1,0 4 1,-4 10 0,7-1 1,-5 9 1,7 0-1,0-6 1,-1 0-1,1-2 1,-2-3-1,0-7 0,-2-1-1,1-9 0,-1 1-1,-3 3 1,3 1-1,1 0 0,-3 6 1,6-1-1,-2 5 1,0 1-1,0 0 0,2-5 0,-2-4 0,-2-3 0,2-5 0,-2-2 0,6-6 0,-4-5 0,1-2 0,-1 3 0,0 6 1,5-1-1,-5 4 0,4 4 0,-4 1 0,0 1 0,0-1 1,1-1-2,-1-4 1,0-4 0,0-4 0,-1-2 0,1-4 0,0-2 0,0-1 0,-2 4 0,4-2 0,-4 5 0,0-2 0,2 2 0,0 0-1,2-1 1,-2 1 0,3-5-2,-3-5-1,8 2-9,4-5-25,-10-16 0,6-2 0,-5-15 0,5 3 0</inkml:trace>
  <inkml:trace contextRef="#ctx0" brushRef="#br0" timeOffset="1162">107 1527 8,'-3'-3'26,"11"6"1,-11-3 1,4 7-5,4 4-6,-8-2-5,8 7-2,-7 0-2,6 5-1,-11 7 0,10 5-1,-8 4-1,4 10-1,-4 1-1,5 5-1,-5 1-1,2 2 0,3-4 0,0-5-1,-2-10 1,4-2-1,1-14 1,2-8-1,-2-7 0,2-11 0,0-3-2,0-8-2,3 3-7,-3-11-16,2-12-7,-1 8 1,-1-14-2,3 6 1</inkml:trace>
  <inkml:trace contextRef="#ctx0" brushRef="#br0" timeOffset="1603">558 1482 6,'18'8'28,"-18"-11"1,5 13 3,-12-20-1,-4 10-11,2 3-6,-12-3-3,1 5-2,-9-5-2,2 13 1,-4-13-3,5 6-1,-2-2 0,-5 5-2,0-2 1,2 6-2,-4-5 0,7-1 0,-4-1-1,0 1 0,-6-2 1,19-4-1,-4 1 0,3 0-1,5-4 0,2 0-2,5 6-2,-4-9-6,14 6-11,0 1-15,-2-5 1,8 1-1,-3-5 2</inkml:trace>
  <inkml:trace contextRef="#ctx0" brushRef="#br0" timeOffset="2113">457 1847 14,'10'5'25,"-13"-17"1,6 11-4,-6-4-5,0 0-2,-1 5-2,-4-5-2,3 10-1,-8-3-3,0 2-2,-7 0 0,2 2-2,-3-4-1,8 1-1,-4-1 0,-6-2 0,-2-2 0,1 2-1,2-2 1,-2-2-1,1 2 0,-7-1-1,4-1 0,9 1-2,6 8-5,1-7-5,0 2-13,12 15-5,-7-13-2,11 14 2,-1-13 1</inkml:trace>
  <inkml:trace contextRef="#ctx0" brushRef="#br0" timeOffset="2714">627 2103 5,'-13'-5'18,"9"13"-3,-6-6-2,2 7 0,-2-4-1,2 2-1,0 6-2,-4-5 0,3 7-1,-3-7-1,2 8-1,-1-3-1,1 5-1,2-2-1,-1 1 0,6 2-1,0 1 1,1 1-1,4 0 1,-2-3-1,6 1 1,1-4-1,1 1 0,4-6 0,-1-3 0,7-4 0,-1 0-1,6-3 2,1 0-2,-1 0 1,5-3-1,-6 3 1,1-3-1,-2 3 1,-4-5-1,-1 2 0,-1-6 0,-5 1 0,1 0 0,-1-2-1,0-3 1,0 0-1,0-1 1,-7-3 0,-1-1 0,-4-3 0,2 3 1,-12-4-1,3 4 0,-8-2 0,4 4 0,-4-2 0,-1 5 0,7 3 0,-7-1-1,8 6-3,-3-10-6,1 5-22,6 9-2,-7-8-1,13 8-1,-17-12 0</inkml:trace>
  <inkml:trace contextRef="#ctx0" brushRef="#br0" timeOffset="3996">855 42 13,'-11'1'20,"12"19"0,-19-2-9,-3 4-3,-9 4-2,-4 7-3,1 1-1,-10 2 1,5 2-1,-4-1-1,2 7-2,2-10-7,4 9-6,-6-14-6,19 8-1,-12-12-1</inkml:trace>
  <inkml:trace contextRef="#ctx0" brushRef="#br0" timeOffset="4347">1074 258 16,'-10'31'15,"-15"-11"-1,-1 9-3,-12 0 0,-3 7-3,-8 2-1,3 2-2,-8 3-4,3-9-7,3 10-8,-10-10-6,22 9-1,-7-12 0</inkml:trace>
  <inkml:trace contextRef="#ctx0" brushRef="#br0" timeOffset="4637">1393 200 4,'8'9'23,"-8"-2"2,-2 14-7,-19 3 1,-2 9-4,-5 6-3,-10 5-2,-4 5-2,-3 2-3,-16 4 0,5 4-2,5-9-1,-6 7-2,1-6-3,7 2-5,1-10-5,5-4-9,19 0-8,-6-21 2,27 6 0</inkml:trace>
  <inkml:trace contextRef="#ctx0" brushRef="#br0" timeOffset="4988">1590 480 12,'0'39'21,"-18"-16"-4,-2 21-2,-9-5-4,-7 19-1,-7 3-4,-6 7-1,-1-1-3,1 5-5,0-2-13,-9-16-5,12 6-1,0-23-1</inkml:trace>
  <inkml:trace contextRef="#ctx0" brushRef="#br0" timeOffset="5278">2024 503 13,'13'19'21,"-31"-1"-4,5 16-1,-18 4-3,-12 19-1,-6 3-4,-9 15 0,-4 0-2,-2 3-2,-2-8-2,5-6-2,13-14-4,7-19-10,22-1-11,-3-30 0,25-2 0,2-26 0</inkml:trace>
  <inkml:trace contextRef="#ctx0" brushRef="#br0" timeOffset="5578">2272 894 2,'-52'57'14,"3"5"-4,1-9-3,10-4-4,7-1-12,-4-26-4,27 1-1</inkml:trace>
  <inkml:trace contextRef="#ctx0" brushRef="#br0" timeOffset="5799">2799 776 14,'-27'20'21,"9"16"-2,-13-2-5,-2 7-2,-3-1-3,-2 1-3,5 2-2,0-9-3,10-3-4,4-13-9,9 6-11,0-22 1,21 6-1</inkml:trace>
  <inkml:trace contextRef="#ctx0" brushRef="#br0" timeOffset="6039">3208 690 18,'-12'51'21,"-12"-14"-6,-1 13-1,0-7-4,-3 2-3,9-4-2,1-5-3,6-3-8,6-19-11,9 9-3,5-33-2,13 7 1</inkml:trace>
  <inkml:trace contextRef="#ctx0" brushRef="#br0" timeOffset="6269">3576 757 12,'-8'44'20,"-2"-12"-3,-6 12-2,-14-3-4,4 1-1,1-6-4,2-1-1,5-9-5,5-15-10,13 7-10,0-25-1,20 11-1,-6-24 0</inkml:trace>
  <inkml:trace contextRef="#ctx0" brushRef="#br0" timeOffset="6470">3898 798 18,'-16'16'16,"0"18"-2,-11-11-4,4 11-2,-6-8-3,-1 5-1,10-6-7,-9-14-12,25 7-3,-5-23-2,22 11 1</inkml:trace>
  <inkml:trace contextRef="#ctx0" brushRef="#br0" timeOffset="6690">4270 830 11,'-13'56'18,"-17"-14"-8,6 3-2,-3-7-1,4-2-1,7-5-4,-1-12-8,24 1-9,-7-30-3,25 10 1</inkml:trace>
  <inkml:trace contextRef="#ctx0" brushRef="#br0" timeOffset="6900">4582 864 7,'-19'22'19,"12"13"-6,-16-5-1,5 6-1,-3-2-3,6 2-5,-5 1-9,20-17-11,5 6-3,-5-23 1</inkml:trace>
  <inkml:trace contextRef="#ctx0" brushRef="#br0" timeOffset="7091">4893 912 2,'-6'35'17,"4"11"-5,-16-2-3,5-2-3,-2-4-1,2-9-3,3-6-2,0-12-6,13 1-7,-3-22-3,20 5 0</inkml:trace>
  <inkml:trace contextRef="#ctx0" brushRef="#br0" timeOffset="7311">5301 973 6,'-10'49'16,"-6"-8"-8,2-5-2,1-10-1,2-5-2,1-8-4,7-11-3,11-2-6,-3-18-4,18 8-1</inkml:trace>
  <inkml:trace contextRef="#ctx0" brushRef="#br0" timeOffset="7501">5572 1008 1,'-11'36'12,"-4"6"-1,-8-13-2,10 1-3,4-8-3,-4-10-4,15-7-5,-2-15-7,21 5-2</inkml:trace>
  <inkml:trace contextRef="#ctx0" brushRef="#br0" timeOffset="7702">5880 1075 15,'-12'60'12,"4"3"-3,6-1-18,-11-28-2,20 1-4</inkml:trace>
  <inkml:trace contextRef="#ctx0" brushRef="#br0" timeOffset="29093">479 996 0,'-5'-18'26,"10"27"2,-10-11-1,5 2-2,3 5-3,-6-5-3,9 10-4,-4-10-3,1 13-4,6-9-2,2 10-2,2 2-2,7 0-1,3 4 0,8 1-1,4 7 1,3-2-1,-2 3 0,-3-3 0,4-3-1,-12-4-1,1-2-2,-16-16-6,0-4-13,-5-7-11,-18-13 0,10-4-1,-27-22 1</inkml:trace>
  <inkml:trace contextRef="#ctx0" brushRef="#br0" timeOffset="29424">543 667 19,'0'0'24,"15"8"-3,-15-6-2,11 3-1,-3 0-4,4 1-2,-2 4-1,5-2-3,4 8-2,3 4-3,9 6-1,-1 3-1,9 1 0,-1 2 0,1 1 0,-3-2-1,10-5 0,-14-2 1,1-6-2,-7-1-2,-1-6-4,-6-3-7,-2-1-6,-12-12-7,8 10-4,-13-18 2,6 14-1</inkml:trace>
  <inkml:trace contextRef="#ctx0" brushRef="#br0" timeOffset="29804">605 307 5,'0'3'26,"17"15"2,-6-11-1,7 9-6,4 0-3,-4-1-6,15 5-3,0-1-2,6 6-3,5-1-2,-2 9 0,5-2-1,1 3 0,5 7 0,-1-2 0,1 3-1,4 0 0,-9 2 0,3-5 0,-5 7-2,-3-5-1,-1-2-3,-7-5-5,-9-5-9,-3 1-10,-11-22 0,6 0 0,-25-27 1</inkml:trace>
  <inkml:trace contextRef="#ctx0" brushRef="#br0" timeOffset="30225">1255 400 9,'5'-3'26,"19"6"1,-6 3-1,12 11-7,0 2-2,7 7-5,3 5-3,-1 8-2,11 4-3,4 9-1,3 5-1,8 3 0,4 2-1,3 8-2,0-8-1,-1 3-4,-7-11-2,0 0-2,-6-18-5,-15-13-7,-1-2-9,-19-29 2,5 11 2</inkml:trace>
  <inkml:trace contextRef="#ctx0" brushRef="#br0" timeOffset="30655">2077 569 20,'10'7'24,"-10"-9"-3,10 10-1,-4-3-3,4 5-1,10 5-4,-4 4-2,15 7-2,-3 2-2,18 13-1,-5 6-2,9 4-1,-1 6 0,10 0 0,-3-2 0,2 2-2,-4-8-2,-11-12-2,1-2-8,-4-9-12,-22-18-6,10 0-3,-25-19 3,2-1-1</inkml:trace>
  <inkml:trace contextRef="#ctx0" brushRef="#br0" timeOffset="31036">2603 697 2,'0'-12'24,"16"20"2,-9-9 0,11 12-6,-2 2-6,12 3-4,-3 6-3,5 4-2,4 6-1,6 1-2,-1 8 0,5 1 0,3 2 0,-1 1-1,5 1-1,-5-10 1,-2 0-1,-10-7-1,1-9 0,-7-7-2,-7-10-3,-6-8-3,-3-3-5,-16-15-10,14 4-4,-21-17 0,16 6 1</inkml:trace>
  <inkml:trace contextRef="#ctx0" brushRef="#br0" timeOffset="31447">3211 729 15,'8'0'26,"19"15"1,-12-9-5,9 11-4,1-1-3,4 3-4,6 9-3,-2 6-2,5 7-3,1 3-2,1 7-2,4 2-4,-6-1-3,1-3-4,-6-5-5,-5-18-11,3 5-1,-16-22 1</inkml:trace>
  <inkml:trace contextRef="#ctx0" brushRef="#br0" timeOffset="31817">3658 747 20,'15'10'22,"-5"-9"-2,8 16-4,2-3-1,5 12-4,6 1-2,3 3-2,6 13-2,4-7 0,4 6-1,-5-6-1,3 1-1,-5-4-3,0-4-1,-5-4-5,0-6-5,-16-9-6,9 6-8,-19-19-1,5 10 0</inkml:trace>
  <inkml:trace contextRef="#ctx0" brushRef="#br0" timeOffset="32168">4193 773 2,'13'10'24,"-16"-13"1,21 14 1,-13-9-7,8 6-4,5 2-4,0 3-4,10 8-2,-3 3-1,7 6-1,0 4 0,-1 3-3,2 2 0,0 4-1,-5-3-1,1-4-4,1-5-3,-6 0-5,-9-16-11,15 8-4,-15-20 2,9 10 0</inkml:trace>
  <inkml:trace contextRef="#ctx0" brushRef="#br0" timeOffset="32568">4693 757 5,'16'13'23,"-9"-10"1,17 17-1,-9-4-9,11 10-3,1 0-5,5 7-3,1 3-1,7-1-2,-4 1-2,0 3-2,0-3-3,0-7-3,-3 4-4,-13-17-4,13 10-5,-23-22 0</inkml:trace>
  <inkml:trace contextRef="#ctx0" brushRef="#br0" timeOffset="32939">5117 876 8,'11'13'21,"20"16"2,-14-6-7,12 9-2,1-4-2,-2 6-4,5 4-2,-2 1-1,4 3-2,-2-4-3,1 1-5,-6-11-7,11 3-10,-25-23-3,18 5 1,-28-26-1</inkml:trace>
  <inkml:trace contextRef="#ctx0" brushRef="#br0" timeOffset="33269">5544 827 21,'20'15'24,"-14"-12"0,-1 16-8,13-4-3,-6 11-5,13 0-2,-4 7-3,5 1-1,4 3-1,-1-1-1,-4-2-3,0-1-5,-2-12-3,1 7-7,-14-26-6,10 12-1,-17-24 1</inkml:trace>
  <inkml:trace contextRef="#ctx0" brushRef="#br0" timeOffset="33590">5857 951 7,'21'26'17,"12"14"-4,-7-4-3,9 3-2,-6-3-3,6-5-3,-6 2-6,-4-19-7,3 8-2,-17-29-3,6 10-2</inkml:trace>
  <inkml:trace contextRef="#ctx0" brushRef="#br0" timeOffset="33830">6052 825 14,'8'5'16,"20"16"-1,-10-9 1,12 15-3,-5-2 0,8 7-4,-1 1-2,5 3-2,-6-2-5,2 0-5,0 4-9,-10-27-9,6 17-1,-16-25-1</inkml:trace>
</inkml:ink>
</file>

<file path=ppt/ink/ink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11-02T18:32:59.947"/>
    </inkml:context>
    <inkml:brush xml:id="br0">
      <inkml:brushProperty name="width" value="0.05292" units="cm"/>
      <inkml:brushProperty name="height" value="0.05292" units="cm"/>
      <inkml:brushProperty name="color" value="#FFCC00"/>
      <inkml:brushProperty name="fitToCurve" value="1"/>
    </inkml:brush>
  </inkml:definitions>
  <inkml:trace contextRef="#ctx0" brushRef="#br0">187 51 5,'2'7'15,"-7"-11"-6,3 4-2,-5-3-2,2 3 0,-3 0-1,-1 3 0,-4 1 0,-1 4 0,6 3-1,-10 4 1,-1 3 0,4 5 0,-4 0-1,6 3 3,-2 1-2,5 1 1,-2 0-1,10-1 1,9 0-1,-5 0 0,14-4 0,-9-2-1,8-4-1,-6-1 1,6-10-1,-3 1 0,1-4 1,-1-6-1,-2 0 0,2-4 0,3 4 0,0-4 1,0 4-1,0-3-1,-1 2 0,-2 1 0,-2-2-1,0-1 0,0-3 1,-3-2 0,1 0 0,-1-4 1,3 0 0,-3-1 0,1 1 0,-3-3 0,2 4 0,-2-3 0,-3 4-1,3-3 0,-4 0 0,1 1 0,0 2-1,-2 0 2,0 2-1,0-4-1,0 4 1,0-2 0,-2 1-1,0 1 0,1-2 1,-4-2-1,0 4 0,-4-1 0,1 2 1,-2 1 0,-2 2 0,-2 1 0,1 4 0,-2-1 0,1 3 1,-1-2-1,2 4 0,-1-1 0,1 1-1,3 3-3,0-5-15,3-2-15,12 7 1,-2-5-3,19 3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FB590C6-9F30-4C03-A218-CB3E7A0176BC}" type="datetimeFigureOut">
              <a:rPr lang="en-US"/>
              <a:pPr>
                <a:defRPr/>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159CFC7-5582-4E87-AC07-A0EC3677C0EA}" type="slidenum">
              <a:rPr lang="en-US"/>
              <a:pPr>
                <a:defRPr/>
              </a:pPr>
              <a:t>‹#›</a:t>
            </a:fld>
            <a:endParaRPr lang="en-US"/>
          </a:p>
        </p:txBody>
      </p:sp>
    </p:spTree>
    <p:extLst>
      <p:ext uri="{BB962C8B-B14F-4D97-AF65-F5344CB8AC3E}">
        <p14:creationId xmlns:p14="http://schemas.microsoft.com/office/powerpoint/2010/main" val="21280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7E1C53D-8B14-4094-89A3-3044994FE99A}" type="slidenum">
              <a:rPr lang="en-US" altLang="en-US" smtClean="0">
                <a:latin typeface="Arial" charset="0"/>
              </a:rPr>
              <a:pPr fontAlgn="base">
                <a:spcBef>
                  <a:spcPct val="0"/>
                </a:spcBef>
                <a:spcAft>
                  <a:spcPct val="0"/>
                </a:spcAft>
                <a:defRPr/>
              </a:pPr>
              <a:t>3</a:t>
            </a:fld>
            <a:endParaRPr lang="en-US" altLang="en-US" smtClean="0">
              <a:latin typeface="Arial" charset="0"/>
            </a:endParaRPr>
          </a:p>
        </p:txBody>
      </p:sp>
      <p:sp>
        <p:nvSpPr>
          <p:cNvPr id="38915" name="Rectangle 2"/>
          <p:cNvSpPr>
            <a:spLocks noGrp="1" noChangeArrowheads="1"/>
          </p:cNvSpPr>
          <p:nvPr>
            <p:ph type="body" idx="1"/>
          </p:nvPr>
        </p:nvSpPr>
        <p:spPr bwMode="auto">
          <a:xfrm>
            <a:off x="914400" y="3276600"/>
            <a:ext cx="50292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spcBef>
                <a:spcPct val="0"/>
              </a:spcBef>
            </a:pPr>
            <a:endParaRPr lang="en-US" altLang="en-US" smtClean="0"/>
          </a:p>
        </p:txBody>
      </p:sp>
      <p:sp>
        <p:nvSpPr>
          <p:cNvPr id="38916" name="Rectangle 3"/>
          <p:cNvSpPr>
            <a:spLocks noGrp="1" noRot="1" noChangeAspect="1" noChangeArrowheads="1" noTextEdit="1"/>
          </p:cNvSpPr>
          <p:nvPr>
            <p:ph type="sldImg"/>
          </p:nvPr>
        </p:nvSpPr>
        <p:spPr bwMode="auto">
          <a:xfrm>
            <a:off x="1912938" y="692150"/>
            <a:ext cx="3032125" cy="2273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252B3A1-0C8E-4D95-BE4D-5770F8111D95}" type="slidenum">
              <a:rPr lang="en-US" altLang="en-US" smtClean="0"/>
              <a:pPr fontAlgn="base">
                <a:spcBef>
                  <a:spcPct val="0"/>
                </a:spcBef>
                <a:spcAft>
                  <a:spcPct val="0"/>
                </a:spcAft>
                <a:defRPr/>
              </a:pPr>
              <a:t>8</a:t>
            </a:fld>
            <a:endParaRPr lang="en-US" altLang="en-US" smtClean="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solidFill>
                <a:srgbClr val="00FFFF"/>
              </a:solidFill>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270EC07-6803-4FD5-9966-E9CBCED6C15D}" type="slidenum">
              <a:rPr lang="en-US" altLang="en-US" smtClean="0"/>
              <a:pPr fontAlgn="base">
                <a:spcBef>
                  <a:spcPct val="0"/>
                </a:spcBef>
                <a:spcAft>
                  <a:spcPct val="0"/>
                </a:spcAft>
                <a:defRPr/>
              </a:pPr>
              <a:t>10</a:t>
            </a:fld>
            <a:endParaRPr lang="en-US" altLang="en-US"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B03916E-81C4-4BBF-963E-CD8E162E8904}" type="datetimeFigureOut">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01E22C-A47D-4A9B-B81F-57EC0C06C00F}" type="slidenum">
              <a:rPr lang="en-US"/>
              <a:pPr>
                <a:defRPr/>
              </a:pPr>
              <a:t>‹#›</a:t>
            </a:fld>
            <a:endParaRPr lang="en-US"/>
          </a:p>
        </p:txBody>
      </p:sp>
    </p:spTree>
    <p:extLst>
      <p:ext uri="{BB962C8B-B14F-4D97-AF65-F5344CB8AC3E}">
        <p14:creationId xmlns:p14="http://schemas.microsoft.com/office/powerpoint/2010/main" val="223649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65DAC4-F64D-4930-986F-93ECEF6A2C03}" type="datetimeFigureOut">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4FDE25-113D-4445-B76C-226E6F5008D0}" type="slidenum">
              <a:rPr lang="en-US"/>
              <a:pPr>
                <a:defRPr/>
              </a:pPr>
              <a:t>‹#›</a:t>
            </a:fld>
            <a:endParaRPr lang="en-US"/>
          </a:p>
        </p:txBody>
      </p:sp>
    </p:spTree>
    <p:extLst>
      <p:ext uri="{BB962C8B-B14F-4D97-AF65-F5344CB8AC3E}">
        <p14:creationId xmlns:p14="http://schemas.microsoft.com/office/powerpoint/2010/main" val="22809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4861B2-A255-4AB9-B8E4-54BD5933F69E}" type="datetimeFigureOut">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8481BD-A061-4B5B-A434-AE6127E596C7}" type="slidenum">
              <a:rPr lang="en-US"/>
              <a:pPr>
                <a:defRPr/>
              </a:pPr>
              <a:t>‹#›</a:t>
            </a:fld>
            <a:endParaRPr lang="en-US"/>
          </a:p>
        </p:txBody>
      </p:sp>
    </p:spTree>
    <p:extLst>
      <p:ext uri="{BB962C8B-B14F-4D97-AF65-F5344CB8AC3E}">
        <p14:creationId xmlns:p14="http://schemas.microsoft.com/office/powerpoint/2010/main" val="358815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smtClean="0"/>
          </a:p>
        </p:txBody>
      </p:sp>
      <p:sp>
        <p:nvSpPr>
          <p:cNvPr id="4" name="Rectangle 2"/>
          <p:cNvSpPr>
            <a:spLocks noGrp="1" noChangeArrowheads="1"/>
          </p:cNvSpPr>
          <p:nvPr>
            <p:ph type="dt" sz="half"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405FCFB2-897E-42C0-B5A0-E02C8A952480}" type="slidenum">
              <a:rPr lang="en-US"/>
              <a:pPr>
                <a:defRPr/>
              </a:pPr>
              <a:t>‹#›</a:t>
            </a:fld>
            <a:endParaRPr lang="en-US"/>
          </a:p>
        </p:txBody>
      </p:sp>
      <p:sp>
        <p:nvSpPr>
          <p:cNvPr id="6"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84562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6FA73F-B13D-4416-B143-FB0D68FE41B8}" type="slidenum">
              <a:rPr lang="en-US"/>
              <a:pPr>
                <a:defRPr/>
              </a:pPr>
              <a:t>‹#›</a:t>
            </a:fld>
            <a:endParaRPr lang="en-US"/>
          </a:p>
        </p:txBody>
      </p:sp>
      <p:sp>
        <p:nvSpPr>
          <p:cNvPr id="7"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1895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p:txBody>
          <a:bodyPr/>
          <a:lstStyle>
            <a:lvl1pPr>
              <a:defRPr/>
            </a:lvl1pPr>
          </a:lstStyle>
          <a:p>
            <a:pPr>
              <a:defRPr/>
            </a:pPr>
            <a:endParaRPr lang="en-US"/>
          </a:p>
        </p:txBody>
      </p:sp>
      <p:sp>
        <p:nvSpPr>
          <p:cNvPr id="7" name="Rectangle 3"/>
          <p:cNvSpPr>
            <a:spLocks noGrp="1" noChangeArrowheads="1"/>
          </p:cNvSpPr>
          <p:nvPr>
            <p:ph type="sldNum" sz="quarter" idx="11"/>
          </p:nvPr>
        </p:nvSpPr>
        <p:spPr/>
        <p:txBody>
          <a:bodyPr/>
          <a:lstStyle>
            <a:lvl1pPr>
              <a:defRPr/>
            </a:lvl1pPr>
          </a:lstStyle>
          <a:p>
            <a:pPr>
              <a:defRPr/>
            </a:pPr>
            <a:fld id="{125AC076-BF23-440E-AC1F-24D4BCE340BC}" type="slidenum">
              <a:rPr lang="en-US"/>
              <a:pPr>
                <a:defRPr/>
              </a:pPr>
              <a:t>‹#›</a:t>
            </a:fld>
            <a:endParaRPr lang="en-US"/>
          </a:p>
        </p:txBody>
      </p:sp>
      <p:sp>
        <p:nvSpPr>
          <p:cNvPr id="8"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65524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dt" sz="half"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35CD23B1-24E7-4748-9355-D767F2749C0A}" type="slidenum">
              <a:rPr lang="en-US"/>
              <a:pPr>
                <a:defRPr/>
              </a:pPr>
              <a:t>‹#›</a:t>
            </a:fld>
            <a:endParaRPr lang="en-US"/>
          </a:p>
        </p:txBody>
      </p:sp>
      <p:sp>
        <p:nvSpPr>
          <p:cNvPr id="5"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5393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1B5630-9E83-42B3-86A5-1E11F94E7D7D}" type="datetimeFigureOut">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CF640A-D085-4BC8-AA8A-1824576B96C0}" type="slidenum">
              <a:rPr lang="en-US"/>
              <a:pPr>
                <a:defRPr/>
              </a:pPr>
              <a:t>‹#›</a:t>
            </a:fld>
            <a:endParaRPr lang="en-US"/>
          </a:p>
        </p:txBody>
      </p:sp>
    </p:spTree>
    <p:extLst>
      <p:ext uri="{BB962C8B-B14F-4D97-AF65-F5344CB8AC3E}">
        <p14:creationId xmlns:p14="http://schemas.microsoft.com/office/powerpoint/2010/main" val="173982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958B820-6E84-491F-BA54-937E74F9C51E}" type="datetimeFigureOut">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D4D528-4CAF-4FB8-B9D8-0BB53280BE05}" type="slidenum">
              <a:rPr lang="en-US"/>
              <a:pPr>
                <a:defRPr/>
              </a:pPr>
              <a:t>‹#›</a:t>
            </a:fld>
            <a:endParaRPr lang="en-US"/>
          </a:p>
        </p:txBody>
      </p:sp>
    </p:spTree>
    <p:extLst>
      <p:ext uri="{BB962C8B-B14F-4D97-AF65-F5344CB8AC3E}">
        <p14:creationId xmlns:p14="http://schemas.microsoft.com/office/powerpoint/2010/main" val="394991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4D1C6BC-8870-409C-9A5D-72447FD4B585}" type="datetimeFigureOut">
              <a:rPr lang="en-US"/>
              <a:pPr>
                <a:defRPr/>
              </a:pPr>
              <a:t>10/12/2018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C21C8B-D1AF-4B56-8A8F-BF8B9E8E0215}" type="slidenum">
              <a:rPr lang="en-US"/>
              <a:pPr>
                <a:defRPr/>
              </a:pPr>
              <a:t>‹#›</a:t>
            </a:fld>
            <a:endParaRPr lang="en-US"/>
          </a:p>
        </p:txBody>
      </p:sp>
    </p:spTree>
    <p:extLst>
      <p:ext uri="{BB962C8B-B14F-4D97-AF65-F5344CB8AC3E}">
        <p14:creationId xmlns:p14="http://schemas.microsoft.com/office/powerpoint/2010/main" val="348382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DCA8-BAFF-4AE0-BCB1-12395AB578CC}" type="datetimeFigureOut">
              <a:rPr lang="en-US"/>
              <a:pPr>
                <a:defRPr/>
              </a:pPr>
              <a:t>10/12/2018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ADC28E7-B5C6-4691-8AD2-019BC60ACA02}" type="slidenum">
              <a:rPr lang="en-US"/>
              <a:pPr>
                <a:defRPr/>
              </a:pPr>
              <a:t>‹#›</a:t>
            </a:fld>
            <a:endParaRPr lang="en-US"/>
          </a:p>
        </p:txBody>
      </p:sp>
    </p:spTree>
    <p:extLst>
      <p:ext uri="{BB962C8B-B14F-4D97-AF65-F5344CB8AC3E}">
        <p14:creationId xmlns:p14="http://schemas.microsoft.com/office/powerpoint/2010/main" val="391654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C312002-8AA9-4C97-A7A6-74CA9C15D62E}" type="datetimeFigureOut">
              <a:rPr lang="en-US"/>
              <a:pPr>
                <a:defRPr/>
              </a:pPr>
              <a:t>10/12/2018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64C441-B1D2-460A-9153-56F0C5B53C06}" type="slidenum">
              <a:rPr lang="en-US"/>
              <a:pPr>
                <a:defRPr/>
              </a:pPr>
              <a:t>‹#›</a:t>
            </a:fld>
            <a:endParaRPr lang="en-US"/>
          </a:p>
        </p:txBody>
      </p:sp>
    </p:spTree>
    <p:extLst>
      <p:ext uri="{BB962C8B-B14F-4D97-AF65-F5344CB8AC3E}">
        <p14:creationId xmlns:p14="http://schemas.microsoft.com/office/powerpoint/2010/main" val="147324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823C64-C530-4ECC-B304-C9CA4E728319}" type="datetimeFigureOut">
              <a:rPr lang="en-US"/>
              <a:pPr>
                <a:defRPr/>
              </a:pPr>
              <a:t>10/12/2018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3079A31-70BE-4D91-A6E1-27C5451198F0}" type="slidenum">
              <a:rPr lang="en-US"/>
              <a:pPr>
                <a:defRPr/>
              </a:pPr>
              <a:t>‹#›</a:t>
            </a:fld>
            <a:endParaRPr lang="en-US"/>
          </a:p>
        </p:txBody>
      </p:sp>
    </p:spTree>
    <p:extLst>
      <p:ext uri="{BB962C8B-B14F-4D97-AF65-F5344CB8AC3E}">
        <p14:creationId xmlns:p14="http://schemas.microsoft.com/office/powerpoint/2010/main" val="338566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3CE1CB-40EB-424F-A634-98E9A549E374}" type="datetimeFigureOut">
              <a:rPr lang="en-US"/>
              <a:pPr>
                <a:defRPr/>
              </a:pPr>
              <a:t>10/12/2018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6AFEAA-FFE8-4C5D-A5AB-0F637A0DB4F3}" type="slidenum">
              <a:rPr lang="en-US"/>
              <a:pPr>
                <a:defRPr/>
              </a:pPr>
              <a:t>‹#›</a:t>
            </a:fld>
            <a:endParaRPr lang="en-US"/>
          </a:p>
        </p:txBody>
      </p:sp>
    </p:spTree>
    <p:extLst>
      <p:ext uri="{BB962C8B-B14F-4D97-AF65-F5344CB8AC3E}">
        <p14:creationId xmlns:p14="http://schemas.microsoft.com/office/powerpoint/2010/main" val="254588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9E9337-5766-4997-B6E0-C630EAFBC6D7}" type="datetimeFigureOut">
              <a:rPr lang="en-US"/>
              <a:pPr>
                <a:defRPr/>
              </a:pPr>
              <a:t>10/12/2018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9CF1A2-506B-483C-B773-88C6F31B8023}" type="slidenum">
              <a:rPr lang="en-US"/>
              <a:pPr>
                <a:defRPr/>
              </a:pPr>
              <a:t>‹#›</a:t>
            </a:fld>
            <a:endParaRPr lang="en-US"/>
          </a:p>
        </p:txBody>
      </p:sp>
    </p:spTree>
    <p:extLst>
      <p:ext uri="{BB962C8B-B14F-4D97-AF65-F5344CB8AC3E}">
        <p14:creationId xmlns:p14="http://schemas.microsoft.com/office/powerpoint/2010/main" val="87444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DA3043D-639C-4A7A-9E11-3CD4186B548F}" type="datetimeFigureOut">
              <a:rPr lang="en-US"/>
              <a:pPr>
                <a:defRPr/>
              </a:pPr>
              <a:t>10/12/2018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0FFD154-2D5C-44D6-99A0-8E8B49BD79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customXml" Target="../ink/ink2.xml"/><Relationship Id="rId12"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customXml" Target="../ink/ink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smtClean="0">
                <a:solidFill>
                  <a:srgbClr val="C00000"/>
                </a:solidFill>
              </a:rPr>
              <a:t>Two Way ANOVA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1295400"/>
          </a:xfrm>
        </p:spPr>
        <p:txBody>
          <a:bodyPr rtlCol="0">
            <a:normAutofit fontScale="90000"/>
          </a:bodyPr>
          <a:lstStyle/>
          <a:p>
            <a:pPr eaLnBrk="1" fontAlgn="auto" hangingPunct="1">
              <a:spcAft>
                <a:spcPts val="0"/>
              </a:spcAft>
              <a:defRPr/>
            </a:pPr>
            <a:r>
              <a:rPr lang="en-US" altLang="en-US" sz="4000" b="1" smtClean="0">
                <a:solidFill>
                  <a:srgbClr val="C00000"/>
                </a:solidFill>
                <a:cs typeface="Arial" charset="0"/>
              </a:rPr>
              <a:t>Two-way ANOVA</a:t>
            </a:r>
            <a:br>
              <a:rPr lang="en-US" altLang="en-US" sz="4000" b="1" smtClean="0">
                <a:solidFill>
                  <a:srgbClr val="C00000"/>
                </a:solidFill>
                <a:cs typeface="Arial" charset="0"/>
              </a:rPr>
            </a:br>
            <a:r>
              <a:rPr lang="en-US" altLang="en-US" sz="4000" b="1" smtClean="0">
                <a:solidFill>
                  <a:srgbClr val="C00000"/>
                </a:solidFill>
                <a:cs typeface="Arial" charset="0"/>
              </a:rPr>
              <a:t>Assumptions</a:t>
            </a:r>
          </a:p>
        </p:txBody>
      </p:sp>
      <p:sp>
        <p:nvSpPr>
          <p:cNvPr id="15363" name="Rectangle 3"/>
          <p:cNvSpPr>
            <a:spLocks noGrp="1" noChangeArrowheads="1"/>
          </p:cNvSpPr>
          <p:nvPr>
            <p:ph type="body" idx="1"/>
          </p:nvPr>
        </p:nvSpPr>
        <p:spPr>
          <a:xfrm>
            <a:off x="0" y="2057400"/>
            <a:ext cx="9144000" cy="4800600"/>
          </a:xfrm>
        </p:spPr>
        <p:txBody>
          <a:bodyPr/>
          <a:lstStyle/>
          <a:p>
            <a:pPr eaLnBrk="1" hangingPunct="1"/>
            <a:r>
              <a:rPr lang="en-US" altLang="en-US" smtClean="0"/>
              <a:t>1. The observations within each sample must be independent.</a:t>
            </a:r>
          </a:p>
          <a:p>
            <a:pPr eaLnBrk="1" hangingPunct="1"/>
            <a:r>
              <a:rPr lang="en-US" altLang="en-US" smtClean="0"/>
              <a:t>2. The populations from which the samples are selected must be normal.</a:t>
            </a:r>
          </a:p>
          <a:p>
            <a:pPr eaLnBrk="1" hangingPunct="1"/>
            <a:r>
              <a:rPr lang="en-US" altLang="en-US" smtClean="0"/>
              <a:t>3. The populations from which the samples are selected must have equal variances (homogeneity of variance).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457200" y="0"/>
            <a:ext cx="8229600" cy="1143000"/>
          </a:xfrm>
        </p:spPr>
        <p:txBody>
          <a:bodyPr/>
          <a:lstStyle/>
          <a:p>
            <a:pPr eaLnBrk="1" hangingPunct="1"/>
            <a:r>
              <a:rPr lang="en-US" altLang="en-US" smtClean="0">
                <a:solidFill>
                  <a:srgbClr val="C00000"/>
                </a:solidFill>
              </a:rPr>
              <a:t>Tests of Hypotheses</a:t>
            </a:r>
          </a:p>
        </p:txBody>
      </p:sp>
      <p:sp>
        <p:nvSpPr>
          <p:cNvPr id="16387" name="Rectangle 3"/>
          <p:cNvSpPr>
            <a:spLocks noGrp="1" noChangeArrowheads="1"/>
          </p:cNvSpPr>
          <p:nvPr>
            <p:ph type="body" sz="half" idx="1"/>
          </p:nvPr>
        </p:nvSpPr>
        <p:spPr>
          <a:xfrm>
            <a:off x="228600" y="1219200"/>
            <a:ext cx="8458200" cy="4724400"/>
          </a:xfrm>
        </p:spPr>
        <p:txBody>
          <a:bodyPr/>
          <a:lstStyle/>
          <a:p>
            <a:pPr marL="0" indent="0" eaLnBrk="1" hangingPunct="1"/>
            <a:r>
              <a:rPr lang="en-US" altLang="en-US" smtClean="0"/>
              <a:t>   Just as we had Sums of Squares and Mean Squares in </a:t>
            </a:r>
            <a:r>
              <a:rPr lang="en-US" altLang="en-US" b="1" i="1" smtClean="0">
                <a:solidFill>
                  <a:srgbClr val="0033CC"/>
                </a:solidFill>
              </a:rPr>
              <a:t>One-way</a:t>
            </a:r>
            <a:r>
              <a:rPr lang="en-US" altLang="en-US" smtClean="0">
                <a:solidFill>
                  <a:srgbClr val="0033CC"/>
                </a:solidFill>
              </a:rPr>
              <a:t> </a:t>
            </a:r>
            <a:r>
              <a:rPr lang="en-US" altLang="en-US" b="1" i="1" smtClean="0">
                <a:solidFill>
                  <a:srgbClr val="0033CC"/>
                </a:solidFill>
              </a:rPr>
              <a:t>ANOVA</a:t>
            </a:r>
            <a:r>
              <a:rPr lang="en-US" altLang="en-US" smtClean="0">
                <a:solidFill>
                  <a:srgbClr val="0033CC"/>
                </a:solidFill>
              </a:rPr>
              <a:t>, </a:t>
            </a:r>
            <a:r>
              <a:rPr lang="en-US" altLang="en-US" smtClean="0"/>
              <a:t>we have the same in </a:t>
            </a:r>
            <a:r>
              <a:rPr lang="en-US" altLang="en-US" b="1" i="1" smtClean="0">
                <a:solidFill>
                  <a:srgbClr val="0033CC"/>
                </a:solidFill>
              </a:rPr>
              <a:t>Two-way ANOVA:</a:t>
            </a:r>
            <a:endParaRPr lang="en-US" altLang="en-US" sz="2800" smtClean="0">
              <a:solidFill>
                <a:srgbClr val="0033CC"/>
              </a:solidFill>
            </a:endParaRPr>
          </a:p>
          <a:p>
            <a:pPr marL="0" indent="0" eaLnBrk="1" hangingPunct="1"/>
            <a:r>
              <a:rPr lang="en-US" altLang="en-US" smtClean="0"/>
              <a:t>Recall, Mean Squares are measures of variability across the levels of the relevant factor of interest.</a:t>
            </a:r>
          </a:p>
          <a:p>
            <a:pPr marL="0" indent="0" eaLnBrk="1" hangingPunct="1"/>
            <a:r>
              <a:rPr lang="en-US" altLang="en-US" smtClean="0"/>
              <a:t>In balanced </a:t>
            </a:r>
            <a:r>
              <a:rPr lang="en-US" altLang="en-US" b="1" i="1" smtClean="0"/>
              <a:t>Two-way ANOVA</a:t>
            </a:r>
            <a:r>
              <a:rPr lang="en-US" altLang="en-US" smtClean="0"/>
              <a:t>, we measure the overall variability in the data by: </a:t>
            </a:r>
            <a:br>
              <a:rPr lang="en-US" altLang="en-US" smtClean="0"/>
            </a:br>
            <a:endParaRPr lang="en-US" altLang="en-US" smtClean="0"/>
          </a:p>
          <a:p>
            <a:pPr marL="0" indent="0" eaLnBrk="1" hangingPunct="1"/>
            <a:endParaRPr lang="en-US" altLang="en-US" smtClean="0"/>
          </a:p>
          <a:p>
            <a:pPr marL="0" indent="0" eaLnBrk="1" hangingPunct="1"/>
            <a:endParaRPr lang="en-AU" altLang="en-US" smtClean="0"/>
          </a:p>
          <a:p>
            <a:pPr marL="0" indent="0" eaLnBrk="1" hangingPunct="1"/>
            <a:endParaRPr lang="en-US" altLang="en-US" smtClean="0"/>
          </a:p>
        </p:txBody>
      </p:sp>
      <p:graphicFrame>
        <p:nvGraphicFramePr>
          <p:cNvPr id="29704" name="Object 8"/>
          <p:cNvGraphicFramePr>
            <a:graphicFrameLocks noGrp="1" noChangeAspect="1"/>
          </p:cNvGraphicFramePr>
          <p:nvPr>
            <p:ph sz="half" idx="2"/>
          </p:nvPr>
        </p:nvGraphicFramePr>
        <p:xfrm>
          <a:off x="1582738" y="4954588"/>
          <a:ext cx="5672137" cy="973137"/>
        </p:xfrm>
        <a:graphic>
          <a:graphicData uri="http://schemas.openxmlformats.org/presentationml/2006/ole">
            <mc:AlternateContent xmlns:mc="http://schemas.openxmlformats.org/markup-compatibility/2006">
              <mc:Choice xmlns:v="urn:schemas-microsoft-com:vml" Requires="v">
                <p:oleObj spid="_x0000_s16393" name="Equation" r:id="rId3" imgW="2583144" imgH="434340" progId="Equation.3">
                  <p:embed/>
                </p:oleObj>
              </mc:Choice>
              <mc:Fallback>
                <p:oleObj name="Equation" r:id="rId3" imgW="2583144" imgH="4343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4954588"/>
                        <a:ext cx="5672137" cy="973137"/>
                      </a:xfrm>
                      <a:prstGeom prst="rect">
                        <a:avLst/>
                      </a:prstGeom>
                      <a:solidFill>
                        <a:srgbClr val="0070C0"/>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en-US" altLang="en-US" b="1" smtClean="0">
                <a:solidFill>
                  <a:srgbClr val="C00000"/>
                </a:solidFill>
              </a:rPr>
              <a:t>Tests of Hypotheses</a:t>
            </a:r>
          </a:p>
        </p:txBody>
      </p:sp>
      <p:graphicFrame>
        <p:nvGraphicFramePr>
          <p:cNvPr id="33796" name="Object 4"/>
          <p:cNvGraphicFramePr>
            <a:graphicFrameLocks noGrp="1" noChangeAspect="1"/>
          </p:cNvGraphicFramePr>
          <p:nvPr>
            <p:ph sz="half" idx="1"/>
          </p:nvPr>
        </p:nvGraphicFramePr>
        <p:xfrm>
          <a:off x="950913" y="2058988"/>
          <a:ext cx="7315200" cy="892175"/>
        </p:xfrm>
        <a:graphic>
          <a:graphicData uri="http://schemas.openxmlformats.org/presentationml/2006/ole">
            <mc:AlternateContent xmlns:mc="http://schemas.openxmlformats.org/markup-compatibility/2006">
              <mc:Choice xmlns:v="urn:schemas-microsoft-com:vml" Requires="v">
                <p:oleObj spid="_x0000_s17425" name="Equation" r:id="rId3" imgW="3634848" imgH="434340" progId="Equation.3">
                  <p:embed/>
                </p:oleObj>
              </mc:Choice>
              <mc:Fallback>
                <p:oleObj name="Equation" r:id="rId3" imgW="3634848" imgH="4343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2058988"/>
                        <a:ext cx="7315200" cy="89217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8"/>
          <p:cNvGraphicFramePr>
            <a:graphicFrameLocks noGrp="1" noChangeAspect="1"/>
          </p:cNvGraphicFramePr>
          <p:nvPr>
            <p:ph sz="half" idx="2"/>
          </p:nvPr>
        </p:nvGraphicFramePr>
        <p:xfrm>
          <a:off x="893763" y="4572000"/>
          <a:ext cx="7508875" cy="928688"/>
        </p:xfrm>
        <a:graphic>
          <a:graphicData uri="http://schemas.openxmlformats.org/presentationml/2006/ole">
            <mc:AlternateContent xmlns:mc="http://schemas.openxmlformats.org/markup-compatibility/2006">
              <mc:Choice xmlns:v="urn:schemas-microsoft-com:vml" Requires="v">
                <p:oleObj spid="_x0000_s17426" name="Equation" r:id="rId5" imgW="3589056" imgH="434340" progId="Equation.3">
                  <p:embed/>
                </p:oleObj>
              </mc:Choice>
              <mc:Fallback>
                <p:oleObj name="Equation" r:id="rId5" imgW="3589056" imgH="4343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763" y="4572000"/>
                        <a:ext cx="7508875" cy="9286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Text Box 10"/>
          <p:cNvSpPr txBox="1">
            <a:spLocks noChangeArrowheads="1"/>
          </p:cNvSpPr>
          <p:nvPr/>
        </p:nvSpPr>
        <p:spPr bwMode="auto">
          <a:xfrm>
            <a:off x="533400" y="144780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52425" indent="-352425"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2800" b="1" i="1">
                <a:solidFill>
                  <a:schemeClr val="folHlink"/>
                </a:solidFill>
                <a:latin typeface="Arial" charset="0"/>
              </a:rPr>
              <a:t>Sum of Squares for factor A</a:t>
            </a:r>
            <a:endParaRPr lang="en-NZ" altLang="en-US" sz="2800" b="1" i="1">
              <a:solidFill>
                <a:schemeClr val="folHlink"/>
              </a:solidFill>
              <a:latin typeface="Arial" charset="0"/>
            </a:endParaRPr>
          </a:p>
        </p:txBody>
      </p:sp>
      <p:sp>
        <p:nvSpPr>
          <p:cNvPr id="33803" name="Text Box 11"/>
          <p:cNvSpPr txBox="1">
            <a:spLocks noChangeArrowheads="1"/>
          </p:cNvSpPr>
          <p:nvPr/>
        </p:nvSpPr>
        <p:spPr bwMode="auto">
          <a:xfrm>
            <a:off x="603250" y="403860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52425" indent="-352425"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2800" b="1" i="1">
                <a:solidFill>
                  <a:schemeClr val="folHlink"/>
                </a:solidFill>
                <a:latin typeface="Arial" charset="0"/>
              </a:rPr>
              <a:t>Sum of Squares for factor B</a:t>
            </a:r>
            <a:endParaRPr lang="en-NZ" altLang="en-US" sz="2800" b="1" i="1">
              <a:solidFill>
                <a:schemeClr val="folHlink"/>
              </a:solidFill>
              <a:latin typeface="Arial" charset="0"/>
            </a:endParaRPr>
          </a:p>
        </p:txBody>
      </p:sp>
      <p:sp>
        <p:nvSpPr>
          <p:cNvPr id="16391" name="Text Box 12"/>
          <p:cNvSpPr txBox="1">
            <a:spLocks noChangeArrowheads="1"/>
          </p:cNvSpPr>
          <p:nvPr/>
        </p:nvSpPr>
        <p:spPr bwMode="auto">
          <a:xfrm>
            <a:off x="762000" y="3048000"/>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EucrosiaUPC" panose="02020603050405020304" pitchFamily="18" charset="-34"/>
              </a:rPr>
              <a:t>Measures variation in the response due to the fact that different levels of factor A were used</a:t>
            </a:r>
            <a:r>
              <a:rPr lang="en-US" altLang="en-US" dirty="0" smtClean="0">
                <a:latin typeface="+mn-lt"/>
                <a:cs typeface="EucrosiaUPC" panose="02020603050405020304" pitchFamily="18" charset="-34"/>
              </a:rPr>
              <a:t>.</a:t>
            </a:r>
          </a:p>
        </p:txBody>
      </p:sp>
      <p:sp>
        <p:nvSpPr>
          <p:cNvPr id="16392" name="Text Box 14"/>
          <p:cNvSpPr txBox="1">
            <a:spLocks noChangeArrowheads="1"/>
          </p:cNvSpPr>
          <p:nvPr/>
        </p:nvSpPr>
        <p:spPr bwMode="auto">
          <a:xfrm>
            <a:off x="838200" y="5457825"/>
            <a:ext cx="739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Measures variation in the response due to the fact that different levels of factor B were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8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P spid="338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4000" dirty="0" smtClean="0">
                <a:solidFill>
                  <a:srgbClr val="C00000"/>
                </a:solidFill>
              </a:rPr>
              <a:t>Test of Hypotheses</a:t>
            </a:r>
          </a:p>
        </p:txBody>
      </p:sp>
      <p:sp>
        <p:nvSpPr>
          <p:cNvPr id="38916" name="Rectangle 4"/>
          <p:cNvSpPr>
            <a:spLocks noGrp="1" noChangeArrowheads="1"/>
          </p:cNvSpPr>
          <p:nvPr>
            <p:ph type="body" sz="half" idx="1"/>
          </p:nvPr>
        </p:nvSpPr>
        <p:spPr>
          <a:xfrm>
            <a:off x="457200" y="990600"/>
            <a:ext cx="5715000" cy="609600"/>
          </a:xfrm>
        </p:spPr>
        <p:txBody>
          <a:bodyPr/>
          <a:lstStyle/>
          <a:p>
            <a:pPr marL="352425" indent="-352425" eaLnBrk="1" hangingPunct="1">
              <a:buClr>
                <a:schemeClr val="tx1"/>
              </a:buClr>
            </a:pPr>
            <a:r>
              <a:rPr lang="en-US" altLang="en-US" sz="2600" b="1" i="1" smtClean="0"/>
              <a:t>	</a:t>
            </a:r>
            <a:r>
              <a:rPr lang="en-US" altLang="en-US" sz="2600" b="1" i="1" smtClean="0">
                <a:solidFill>
                  <a:srgbClr val="7030A0"/>
                </a:solidFill>
                <a:latin typeface="Arial" charset="0"/>
              </a:rPr>
              <a:t>Interaction Sum of Squares</a:t>
            </a:r>
            <a:endParaRPr lang="en-AU" altLang="en-US" sz="2600" b="1" i="1" smtClean="0">
              <a:solidFill>
                <a:srgbClr val="7030A0"/>
              </a:solidFill>
              <a:latin typeface="Arial" charset="0"/>
            </a:endParaRPr>
          </a:p>
        </p:txBody>
      </p:sp>
      <p:graphicFrame>
        <p:nvGraphicFramePr>
          <p:cNvPr id="38917" name="Object 5"/>
          <p:cNvGraphicFramePr>
            <a:graphicFrameLocks noGrp="1" noChangeAspect="1"/>
          </p:cNvGraphicFramePr>
          <p:nvPr>
            <p:ph sz="quarter" idx="2"/>
          </p:nvPr>
        </p:nvGraphicFramePr>
        <p:xfrm>
          <a:off x="863600" y="1603375"/>
          <a:ext cx="6956425" cy="836613"/>
        </p:xfrm>
        <a:graphic>
          <a:graphicData uri="http://schemas.openxmlformats.org/presentationml/2006/ole">
            <mc:AlternateContent xmlns:mc="http://schemas.openxmlformats.org/markup-compatibility/2006">
              <mc:Choice xmlns:v="urn:schemas-microsoft-com:vml" Requires="v">
                <p:oleObj spid="_x0000_s18449" name="Equation" r:id="rId3" imgW="3687984" imgH="434340" progId="Equation.3">
                  <p:embed/>
                </p:oleObj>
              </mc:Choice>
              <mc:Fallback>
                <p:oleObj name="Equation" r:id="rId3" imgW="3687984" imgH="4343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1603375"/>
                        <a:ext cx="6956425" cy="836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7"/>
          <p:cNvSpPr>
            <a:spLocks noChangeArrowheads="1"/>
          </p:cNvSpPr>
          <p:nvPr/>
        </p:nvSpPr>
        <p:spPr bwMode="auto">
          <a:xfrm>
            <a:off x="381000" y="4114800"/>
            <a:ext cx="6248400" cy="609600"/>
          </a:xfrm>
          <a:prstGeom prst="rect">
            <a:avLst/>
          </a:prstGeom>
          <a:noFill/>
          <a:ln w="9525">
            <a:noFill/>
            <a:miter lim="800000"/>
            <a:headEnd/>
            <a:tailEnd/>
          </a:ln>
          <a:effectLst/>
        </p:spPr>
        <p:txBody>
          <a:bodyPr/>
          <a:lstStyle/>
          <a:p>
            <a:pPr marL="352425" indent="-352425" fontAlgn="auto">
              <a:spcBef>
                <a:spcPct val="20000"/>
              </a:spcBef>
              <a:spcAft>
                <a:spcPts val="0"/>
              </a:spcAft>
              <a:buClr>
                <a:schemeClr val="tx1"/>
              </a:buClr>
              <a:buSzPct val="70000"/>
              <a:buFont typeface="Wingdings" pitchFamily="2" charset="2"/>
              <a:buNone/>
              <a:defRPr/>
            </a:pPr>
            <a:r>
              <a:rPr lang="en-US" sz="2800" b="1" i="1">
                <a:effectLst>
                  <a:outerShdw blurRad="38100" dist="38100" dir="2700000" algn="tl">
                    <a:srgbClr val="C0C0C0"/>
                  </a:outerShdw>
                </a:effectLst>
                <a:latin typeface="+mn-lt"/>
                <a:cs typeface="+mn-cs"/>
              </a:rPr>
              <a:t>	</a:t>
            </a:r>
            <a:r>
              <a:rPr lang="en-US" sz="2800" b="1" i="1">
                <a:solidFill>
                  <a:srgbClr val="7030A0"/>
                </a:solidFill>
                <a:latin typeface="Arial" charset="0"/>
                <a:cs typeface="+mn-cs"/>
              </a:rPr>
              <a:t>Error or Residual Sum of Squares</a:t>
            </a:r>
            <a:endParaRPr lang="en-AU" sz="2800" b="1" i="1">
              <a:solidFill>
                <a:srgbClr val="7030A0"/>
              </a:solidFill>
              <a:latin typeface="Arial" charset="0"/>
              <a:cs typeface="+mn-cs"/>
            </a:endParaRPr>
          </a:p>
        </p:txBody>
      </p:sp>
      <p:graphicFrame>
        <p:nvGraphicFramePr>
          <p:cNvPr id="38920" name="Object 8"/>
          <p:cNvGraphicFramePr>
            <a:graphicFrameLocks noGrp="1" noChangeAspect="1"/>
          </p:cNvGraphicFramePr>
          <p:nvPr>
            <p:ph sz="quarter" idx="3"/>
          </p:nvPr>
        </p:nvGraphicFramePr>
        <p:xfrm>
          <a:off x="889000" y="4572000"/>
          <a:ext cx="5838825" cy="973138"/>
        </p:xfrm>
        <a:graphic>
          <a:graphicData uri="http://schemas.openxmlformats.org/presentationml/2006/ole">
            <mc:AlternateContent xmlns:mc="http://schemas.openxmlformats.org/markup-compatibility/2006">
              <mc:Choice xmlns:v="urn:schemas-microsoft-com:vml" Requires="v">
                <p:oleObj spid="_x0000_s18450" name="Equation" r:id="rId5" imgW="2659392" imgH="434340" progId="Equation.3">
                  <p:embed/>
                </p:oleObj>
              </mc:Choice>
              <mc:Fallback>
                <p:oleObj name="Equation" r:id="rId5" imgW="2659392" imgH="4343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572000"/>
                        <a:ext cx="5838825" cy="973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10"/>
          <p:cNvSpPr txBox="1">
            <a:spLocks noChangeArrowheads="1"/>
          </p:cNvSpPr>
          <p:nvPr/>
        </p:nvSpPr>
        <p:spPr bwMode="auto">
          <a:xfrm>
            <a:off x="492125" y="25908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Measures the variation in the response due to the interaction between factors A and B.  If the interaction plot is perfectly parallel this will be 0!</a:t>
            </a:r>
          </a:p>
        </p:txBody>
      </p:sp>
      <p:sp>
        <p:nvSpPr>
          <p:cNvPr id="17416" name="Text Box 11"/>
          <p:cNvSpPr txBox="1">
            <a:spLocks noChangeArrowheads="1"/>
          </p:cNvSpPr>
          <p:nvPr/>
        </p:nvSpPr>
        <p:spPr bwMode="auto">
          <a:xfrm>
            <a:off x="488950" y="55943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Measures the variation in the response </a:t>
            </a:r>
            <a:r>
              <a:rPr lang="en-US" altLang="en-US" sz="2800" b="1" dirty="0" smtClean="0">
                <a:solidFill>
                  <a:srgbClr val="0033CC"/>
                </a:solidFill>
                <a:latin typeface="+mn-lt"/>
                <a:cs typeface="+mn-cs"/>
              </a:rPr>
              <a:t>within</a:t>
            </a:r>
            <a:r>
              <a:rPr lang="en-US" altLang="en-US" sz="2800" dirty="0" smtClean="0">
                <a:latin typeface="+mn-lt"/>
                <a:cs typeface="+mn-cs"/>
              </a:rPr>
              <a:t> the a x b factor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8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9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91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bldLvl="5" autoUpdateAnimBg="0"/>
      <p:bldP spid="38919"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457200" y="274638"/>
            <a:ext cx="8229600" cy="944562"/>
          </a:xfrm>
        </p:spPr>
        <p:txBody>
          <a:bodyPr/>
          <a:lstStyle/>
          <a:p>
            <a:pPr eaLnBrk="1" hangingPunct="1"/>
            <a:r>
              <a:rPr lang="en-US" altLang="en-US" smtClean="0">
                <a:solidFill>
                  <a:srgbClr val="C00000"/>
                </a:solidFill>
              </a:rPr>
              <a:t>Tests of Hypotheses</a:t>
            </a:r>
          </a:p>
        </p:txBody>
      </p:sp>
      <p:sp>
        <p:nvSpPr>
          <p:cNvPr id="41988" name="Text Box 4"/>
          <p:cNvSpPr>
            <a:spLocks noGrp="1" noChangeArrowheads="1"/>
          </p:cNvSpPr>
          <p:nvPr>
            <p:ph type="body" idx="1"/>
          </p:nvPr>
        </p:nvSpPr>
        <p:spPr>
          <a:xfrm>
            <a:off x="304800" y="1371600"/>
            <a:ext cx="8229600" cy="4525963"/>
          </a:xfrm>
        </p:spPr>
        <p:txBody>
          <a:bodyPr/>
          <a:lstStyle/>
          <a:p>
            <a:pPr marL="352425" indent="-352425" eaLnBrk="1" hangingPunct="1"/>
            <a:r>
              <a:rPr lang="en-US" altLang="en-US" sz="3600" smtClean="0"/>
              <a:t>So the Two-way</a:t>
            </a:r>
            <a:r>
              <a:rPr lang="en-US" altLang="en-US" sz="3600" b="1" i="1" smtClean="0"/>
              <a:t> ANOVA Identity</a:t>
            </a:r>
            <a:r>
              <a:rPr lang="en-US" altLang="en-US" sz="3600" smtClean="0"/>
              <a:t> is: </a:t>
            </a:r>
          </a:p>
          <a:p>
            <a:pPr marL="352425" indent="-352425" eaLnBrk="1" hangingPunct="1"/>
            <a:endParaRPr lang="en-US" altLang="en-US" sz="3600" i="1" smtClean="0">
              <a:latin typeface="Arial" charset="0"/>
            </a:endParaRPr>
          </a:p>
          <a:p>
            <a:pPr marL="352425" indent="-352425" eaLnBrk="1" hangingPunct="1"/>
            <a:endParaRPr lang="en-US" altLang="en-US" sz="3600" smtClean="0"/>
          </a:p>
          <a:p>
            <a:pPr marL="352425" indent="-352425" eaLnBrk="1" hangingPunct="1"/>
            <a:r>
              <a:rPr lang="en-US" altLang="en-US" sz="3600" smtClean="0"/>
              <a:t>This partitions the</a:t>
            </a:r>
            <a:r>
              <a:rPr lang="en-US" altLang="en-US" sz="3600" i="1" smtClean="0"/>
              <a:t> </a:t>
            </a:r>
            <a:r>
              <a:rPr lang="en-US" altLang="en-US" sz="3600" b="1" i="1" smtClean="0">
                <a:solidFill>
                  <a:srgbClr val="0033CC"/>
                </a:solidFill>
              </a:rPr>
              <a:t>Total Sum of Squares</a:t>
            </a:r>
            <a:r>
              <a:rPr lang="en-US" altLang="en-US" sz="3600" smtClean="0">
                <a:solidFill>
                  <a:srgbClr val="0033CC"/>
                </a:solidFill>
              </a:rPr>
              <a:t> </a:t>
            </a:r>
            <a:r>
              <a:rPr lang="en-US" altLang="en-US" sz="3600" smtClean="0"/>
              <a:t>into four pieces of interest for our hypotheses to be tested.</a:t>
            </a:r>
          </a:p>
        </p:txBody>
      </p:sp>
      <p:graphicFrame>
        <p:nvGraphicFramePr>
          <p:cNvPr id="19460" name="Object 5"/>
          <p:cNvGraphicFramePr>
            <a:graphicFrameLocks noChangeAspect="1"/>
          </p:cNvGraphicFramePr>
          <p:nvPr/>
        </p:nvGraphicFramePr>
        <p:xfrm>
          <a:off x="828675" y="2100263"/>
          <a:ext cx="7488238" cy="1041400"/>
        </p:xfrm>
        <a:graphic>
          <a:graphicData uri="http://schemas.openxmlformats.org/presentationml/2006/ole">
            <mc:AlternateContent xmlns:mc="http://schemas.openxmlformats.org/markup-compatibility/2006">
              <mc:Choice xmlns:v="urn:schemas-microsoft-com:vml" Requires="v">
                <p:oleObj spid="_x0000_s19465" name="Equation" r:id="rId3" imgW="1836432" imgH="205740" progId="Equation.3">
                  <p:embed/>
                </p:oleObj>
              </mc:Choice>
              <mc:Fallback>
                <p:oleObj name="Equation" r:id="rId3" imgW="1836432" imgH="2057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100263"/>
                        <a:ext cx="7488238" cy="1041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solidFill>
                  <a:srgbClr val="C00000"/>
                </a:solidFill>
              </a:rPr>
              <a:t>Partitioning of total sum of squares</a:t>
            </a:r>
          </a:p>
        </p:txBody>
      </p:sp>
      <p:sp>
        <p:nvSpPr>
          <p:cNvPr id="20483" name="Rectangle 3"/>
          <p:cNvSpPr>
            <a:spLocks noGrp="1" noChangeArrowheads="1"/>
          </p:cNvSpPr>
          <p:nvPr>
            <p:ph type="body" idx="1"/>
          </p:nvPr>
        </p:nvSpPr>
        <p:spPr/>
        <p:txBody>
          <a:bodyPr/>
          <a:lstStyle/>
          <a:p>
            <a:pPr eaLnBrk="1" hangingPunct="1"/>
            <a:r>
              <a:rPr lang="en-US" altLang="en-US" sz="2600" smtClean="0"/>
              <a:t>Squaring yields</a:t>
            </a:r>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r>
              <a:rPr lang="en-US" altLang="en-US" sz="2600" smtClean="0"/>
              <a:t>Interaction sum of squares can be obtained as remainder</a:t>
            </a:r>
          </a:p>
          <a:p>
            <a:pPr eaLnBrk="1" hangingPunct="1"/>
            <a:endParaRPr lang="en-US" altLang="en-US" sz="2600" smtClean="0"/>
          </a:p>
        </p:txBody>
      </p:sp>
      <p:graphicFrame>
        <p:nvGraphicFramePr>
          <p:cNvPr id="20484" name="Object 4"/>
          <p:cNvGraphicFramePr>
            <a:graphicFrameLocks noChangeAspect="1"/>
          </p:cNvGraphicFramePr>
          <p:nvPr/>
        </p:nvGraphicFramePr>
        <p:xfrm>
          <a:off x="2133600" y="2209800"/>
          <a:ext cx="3468688" cy="528638"/>
        </p:xfrm>
        <a:graphic>
          <a:graphicData uri="http://schemas.openxmlformats.org/presentationml/2006/ole">
            <mc:AlternateContent xmlns:mc="http://schemas.openxmlformats.org/markup-compatibility/2006">
              <mc:Choice xmlns:v="urn:schemas-microsoft-com:vml" Requires="v">
                <p:oleObj spid="_x0000_s20499" name="Equation" r:id="rId3" imgW="1498600" imgH="228600" progId="Equation.DSMT4">
                  <p:embed/>
                </p:oleObj>
              </mc:Choice>
              <mc:Fallback>
                <p:oleObj name="Equation" r:id="rId3" imgW="14986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346868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extLst>
              <p:ext uri="{D42A27DB-BD31-4B8C-83A1-F6EECF244321}">
                <p14:modId xmlns:p14="http://schemas.microsoft.com/office/powerpoint/2010/main" val="299592369"/>
              </p:ext>
            </p:extLst>
          </p:nvPr>
        </p:nvGraphicFramePr>
        <p:xfrm>
          <a:off x="2133600" y="2743200"/>
          <a:ext cx="5638800" cy="2189163"/>
        </p:xfrm>
        <a:graphic>
          <a:graphicData uri="http://schemas.openxmlformats.org/presentationml/2006/ole">
            <mc:AlternateContent xmlns:mc="http://schemas.openxmlformats.org/markup-compatibility/2006">
              <mc:Choice xmlns:v="urn:schemas-microsoft-com:vml" Requires="v">
                <p:oleObj spid="_x0000_s20500" name="Equation" r:id="rId5" imgW="2273300" imgH="1092200" progId="Equation.DSMT4">
                  <p:embed/>
                </p:oleObj>
              </mc:Choice>
              <mc:Fallback>
                <p:oleObj name="Equation" r:id="rId5" imgW="2273300" imgH="1092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743200"/>
                        <a:ext cx="5638800" cy="2189163"/>
                      </a:xfrm>
                      <a:prstGeom prst="rect">
                        <a:avLst/>
                      </a:prstGeom>
                      <a:noFill/>
                      <a:ln>
                        <a:noFill/>
                      </a:ln>
                      <a:effectLst/>
                    </p:spPr>
                  </p:pic>
                </p:oleObj>
              </mc:Fallback>
            </mc:AlternateContent>
          </a:graphicData>
        </a:graphic>
      </p:graphicFrame>
      <p:graphicFrame>
        <p:nvGraphicFramePr>
          <p:cNvPr id="20486" name="Object 6"/>
          <p:cNvGraphicFramePr>
            <a:graphicFrameLocks noChangeAspect="1"/>
          </p:cNvGraphicFramePr>
          <p:nvPr>
            <p:extLst>
              <p:ext uri="{D42A27DB-BD31-4B8C-83A1-F6EECF244321}">
                <p14:modId xmlns:p14="http://schemas.microsoft.com/office/powerpoint/2010/main" val="1088253967"/>
              </p:ext>
            </p:extLst>
          </p:nvPr>
        </p:nvGraphicFramePr>
        <p:xfrm>
          <a:off x="2819400" y="5715000"/>
          <a:ext cx="2995613" cy="457200"/>
        </p:xfrm>
        <a:graphic>
          <a:graphicData uri="http://schemas.openxmlformats.org/presentationml/2006/ole">
            <mc:AlternateContent xmlns:mc="http://schemas.openxmlformats.org/markup-compatibility/2006">
              <mc:Choice xmlns:v="urn:schemas-microsoft-com:vml" Requires="v">
                <p:oleObj spid="_x0000_s20501" name="Equation" r:id="rId7" imgW="1498600" imgH="228600" progId="Equation.DSMT4">
                  <p:embed/>
                </p:oleObj>
              </mc:Choice>
              <mc:Fallback>
                <p:oleObj name="Equation" r:id="rId7" imgW="14986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0"/>
                        <a:ext cx="299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274638"/>
            <a:ext cx="8229600" cy="563562"/>
          </a:xfrm>
        </p:spPr>
        <p:txBody>
          <a:bodyPr rtlCol="0">
            <a:normAutofit fontScale="90000"/>
          </a:bodyPr>
          <a:lstStyle/>
          <a:p>
            <a:pPr eaLnBrk="1" fontAlgn="auto" hangingPunct="1">
              <a:spcAft>
                <a:spcPts val="0"/>
              </a:spcAft>
              <a:defRPr/>
            </a:pPr>
            <a:r>
              <a:rPr lang="en-US" sz="4000" dirty="0" smtClean="0">
                <a:solidFill>
                  <a:srgbClr val="C00000"/>
                </a:solidFill>
              </a:rPr>
              <a:t>Tests of Hypotheses</a:t>
            </a:r>
          </a:p>
        </p:txBody>
      </p:sp>
      <p:sp>
        <p:nvSpPr>
          <p:cNvPr id="21507" name="Rectangle 3"/>
          <p:cNvSpPr>
            <a:spLocks noGrp="1" noChangeArrowheads="1"/>
          </p:cNvSpPr>
          <p:nvPr>
            <p:ph type="body" idx="1"/>
          </p:nvPr>
        </p:nvSpPr>
        <p:spPr>
          <a:xfrm>
            <a:off x="457200" y="914400"/>
            <a:ext cx="8686800" cy="5257800"/>
          </a:xfrm>
        </p:spPr>
        <p:txBody>
          <a:bodyPr/>
          <a:lstStyle/>
          <a:p>
            <a:pPr eaLnBrk="1" hangingPunct="1">
              <a:lnSpc>
                <a:spcPct val="90000"/>
              </a:lnSpc>
              <a:defRPr/>
            </a:pPr>
            <a:r>
              <a:rPr lang="en-US" altLang="en-US" dirty="0" smtClean="0"/>
              <a:t>As in One-way </a:t>
            </a:r>
            <a:r>
              <a:rPr lang="en-US" altLang="en-US" i="1" dirty="0" smtClean="0"/>
              <a:t>ANOVA</a:t>
            </a:r>
            <a:r>
              <a:rPr lang="en-US" altLang="en-US" dirty="0" smtClean="0"/>
              <a:t>, we obtain </a:t>
            </a:r>
            <a:r>
              <a:rPr lang="en-US" altLang="en-US" b="1" i="1" dirty="0" smtClean="0"/>
              <a:t>mean squares</a:t>
            </a:r>
            <a:r>
              <a:rPr lang="en-US" altLang="en-US" dirty="0" smtClean="0"/>
              <a:t> for the different effects by dividing the sums of squares by their respective degrees of freedom</a:t>
            </a:r>
          </a:p>
          <a:p>
            <a:pPr marL="0" indent="0" eaLnBrk="1" hangingPunct="1">
              <a:lnSpc>
                <a:spcPct val="90000"/>
              </a:lnSpc>
              <a:buFont typeface="Arial" charset="0"/>
              <a:buNone/>
              <a:defRPr/>
            </a:pPr>
            <a:r>
              <a:rPr lang="en-US" altLang="en-US" dirty="0" smtClean="0"/>
              <a:t>                  i.e.   </a:t>
            </a:r>
          </a:p>
          <a:p>
            <a:pPr eaLnBrk="1" hangingPunct="1">
              <a:lnSpc>
                <a:spcPct val="90000"/>
              </a:lnSpc>
              <a:defRPr/>
            </a:pPr>
            <a:endParaRPr lang="en-US" altLang="en-US" dirty="0" smtClean="0"/>
          </a:p>
          <a:p>
            <a:pPr eaLnBrk="1" hangingPunct="1">
              <a:lnSpc>
                <a:spcPct val="90000"/>
              </a:lnSpc>
              <a:defRPr/>
            </a:pPr>
            <a:r>
              <a:rPr lang="en-US" altLang="en-US" dirty="0" smtClean="0"/>
              <a:t>These are our measures of variance for the analysis. </a:t>
            </a:r>
          </a:p>
          <a:p>
            <a:pPr eaLnBrk="1" hangingPunct="1">
              <a:lnSpc>
                <a:spcPct val="90000"/>
              </a:lnSpc>
              <a:defRPr/>
            </a:pPr>
            <a:r>
              <a:rPr lang="en-US" altLang="en-US" dirty="0" smtClean="0"/>
              <a:t>If an effect is not significant we expect</a:t>
            </a:r>
          </a:p>
          <a:p>
            <a:pPr marL="0" indent="0" eaLnBrk="1" hangingPunct="1">
              <a:lnSpc>
                <a:spcPct val="90000"/>
              </a:lnSpc>
              <a:buFont typeface="Arial" charset="0"/>
              <a:buNone/>
              <a:defRPr/>
            </a:pPr>
            <a:r>
              <a:rPr lang="en-AU" altLang="en-US" dirty="0" smtClean="0"/>
              <a:t>			             </a:t>
            </a:r>
          </a:p>
          <a:p>
            <a:pPr eaLnBrk="1" hangingPunct="1">
              <a:lnSpc>
                <a:spcPct val="90000"/>
              </a:lnSpc>
              <a:defRPr/>
            </a:pPr>
            <a:r>
              <a:rPr lang="en-AU" altLang="en-US" dirty="0" smtClean="0"/>
              <a:t>and if it is we expect  </a:t>
            </a:r>
          </a:p>
          <a:p>
            <a:pPr eaLnBrk="1" hangingPunct="1">
              <a:lnSpc>
                <a:spcPct val="90000"/>
              </a:lnSpc>
              <a:defRPr/>
            </a:pPr>
            <a:endParaRPr lang="en-US" altLang="en-US" dirty="0" smtClean="0"/>
          </a:p>
        </p:txBody>
      </p:sp>
      <p:graphicFrame>
        <p:nvGraphicFramePr>
          <p:cNvPr id="21508" name="Object 4"/>
          <p:cNvGraphicFramePr>
            <a:graphicFrameLocks noChangeAspect="1"/>
          </p:cNvGraphicFramePr>
          <p:nvPr/>
        </p:nvGraphicFramePr>
        <p:xfrm>
          <a:off x="3238500" y="2359025"/>
          <a:ext cx="2287588" cy="1204913"/>
        </p:xfrm>
        <a:graphic>
          <a:graphicData uri="http://schemas.openxmlformats.org/presentationml/2006/ole">
            <mc:AlternateContent xmlns:mc="http://schemas.openxmlformats.org/markup-compatibility/2006">
              <mc:Choice xmlns:v="urn:schemas-microsoft-com:vml" Requires="v">
                <p:oleObj spid="_x0000_s21523" name="Equation" r:id="rId3" imgW="1005912" imgH="449652" progId="Equation.3">
                  <p:embed/>
                </p:oleObj>
              </mc:Choice>
              <mc:Fallback>
                <p:oleObj name="Equation" r:id="rId3" imgW="1005912" imgH="44965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2359025"/>
                        <a:ext cx="2287588" cy="1204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nvGraphicFramePr>
        <p:xfrm>
          <a:off x="3124200" y="4953000"/>
          <a:ext cx="3235325" cy="609600"/>
        </p:xfrm>
        <a:graphic>
          <a:graphicData uri="http://schemas.openxmlformats.org/presentationml/2006/ole">
            <mc:AlternateContent xmlns:mc="http://schemas.openxmlformats.org/markup-compatibility/2006">
              <mc:Choice xmlns:v="urn:schemas-microsoft-com:vml" Requires="v">
                <p:oleObj spid="_x0000_s21524" name="Equation" r:id="rId5" imgW="891648" imgH="236148" progId="Equation.3">
                  <p:embed/>
                </p:oleObj>
              </mc:Choice>
              <mc:Fallback>
                <p:oleObj name="Equation" r:id="rId5" imgW="891648" imgH="23614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953000"/>
                        <a:ext cx="3235325"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10"/>
          <p:cNvGraphicFramePr>
            <a:graphicFrameLocks noChangeAspect="1"/>
          </p:cNvGraphicFramePr>
          <p:nvPr/>
        </p:nvGraphicFramePr>
        <p:xfrm>
          <a:off x="3124200" y="6096000"/>
          <a:ext cx="3797300" cy="657225"/>
        </p:xfrm>
        <a:graphic>
          <a:graphicData uri="http://schemas.openxmlformats.org/presentationml/2006/ole">
            <mc:AlternateContent xmlns:mc="http://schemas.openxmlformats.org/markup-compatibility/2006">
              <mc:Choice xmlns:v="urn:schemas-microsoft-com:vml" Requires="v">
                <p:oleObj spid="_x0000_s21525" name="Equation" r:id="rId7" imgW="983016" imgH="236148" progId="Equation.3">
                  <p:embed/>
                </p:oleObj>
              </mc:Choice>
              <mc:Fallback>
                <p:oleObj name="Equation" r:id="rId7" imgW="983016" imgH="23614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6096000"/>
                        <a:ext cx="3797300" cy="6572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en-US" smtClean="0">
                <a:solidFill>
                  <a:srgbClr val="C00000"/>
                </a:solidFill>
              </a:rPr>
              <a:t>Test of Hypotheses</a:t>
            </a:r>
          </a:p>
        </p:txBody>
      </p:sp>
      <p:sp>
        <p:nvSpPr>
          <p:cNvPr id="49155" name="Rectangle 3"/>
          <p:cNvSpPr>
            <a:spLocks noGrp="1" noChangeArrowheads="1"/>
          </p:cNvSpPr>
          <p:nvPr>
            <p:ph type="body" idx="1"/>
          </p:nvPr>
        </p:nvSpPr>
        <p:spPr>
          <a:xfrm>
            <a:off x="381000" y="1447800"/>
            <a:ext cx="8229600" cy="4525963"/>
          </a:xfrm>
        </p:spPr>
        <p:txBody>
          <a:bodyPr/>
          <a:lstStyle/>
          <a:p>
            <a:pPr eaLnBrk="1" hangingPunct="1"/>
            <a:r>
              <a:rPr lang="en-US" altLang="en-US" sz="3600" smtClean="0">
                <a:latin typeface="Times New Roman" pitchFamily="18" charset="0"/>
              </a:rPr>
              <a:t>F-Statistic for Testing an Effect</a:t>
            </a:r>
          </a:p>
          <a:p>
            <a:pPr eaLnBrk="1" hangingPunct="1"/>
            <a:endParaRPr lang="en-US" altLang="en-US" sz="3600" smtClean="0">
              <a:latin typeface="Times New Roman" pitchFamily="18" charset="0"/>
            </a:endParaRPr>
          </a:p>
        </p:txBody>
      </p:sp>
      <p:grpSp>
        <p:nvGrpSpPr>
          <p:cNvPr id="2" name="Group 42"/>
          <p:cNvGrpSpPr>
            <a:grpSpLocks/>
          </p:cNvGrpSpPr>
          <p:nvPr/>
        </p:nvGrpSpPr>
        <p:grpSpPr bwMode="auto">
          <a:xfrm>
            <a:off x="519113" y="2133600"/>
            <a:ext cx="8243887" cy="1139825"/>
            <a:chOff x="468" y="1344"/>
            <a:chExt cx="5052" cy="718"/>
          </a:xfrm>
        </p:grpSpPr>
        <p:graphicFrame>
          <p:nvGraphicFramePr>
            <p:cNvPr id="22539" name="Object 4"/>
            <p:cNvGraphicFramePr>
              <a:graphicFrameLocks noChangeAspect="1"/>
            </p:cNvGraphicFramePr>
            <p:nvPr/>
          </p:nvGraphicFramePr>
          <p:xfrm>
            <a:off x="468" y="1346"/>
            <a:ext cx="2762" cy="716"/>
          </p:xfrm>
          <a:graphic>
            <a:graphicData uri="http://schemas.openxmlformats.org/presentationml/2006/ole">
              <mc:AlternateContent xmlns:mc="http://schemas.openxmlformats.org/markup-compatibility/2006">
                <mc:Choice xmlns:v="urn:schemas-microsoft-com:vml" Requires="v">
                  <p:oleObj spid="_x0000_s22545" name="Equation" r:id="rId3" imgW="1912680" imgH="434340" progId="Equation.3">
                    <p:embed/>
                  </p:oleObj>
                </mc:Choice>
                <mc:Fallback>
                  <p:oleObj name="Equation" r:id="rId3" imgW="1912680" imgH="4343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 y="1346"/>
                          <a:ext cx="2762" cy="71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0" name="Text Box 32"/>
            <p:cNvSpPr txBox="1">
              <a:spLocks noChangeArrowheads="1"/>
            </p:cNvSpPr>
            <p:nvPr/>
          </p:nvSpPr>
          <p:spPr bwMode="auto">
            <a:xfrm>
              <a:off x="3456" y="1344"/>
              <a:ext cx="206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a:solidFill>
                    <a:srgbClr val="7030A0"/>
                  </a:solidFill>
                  <a:latin typeface="Garamond" pitchFamily="18" charset="0"/>
                </a:rPr>
                <a:t>Numerator df = df</a:t>
              </a:r>
              <a:r>
                <a:rPr lang="en-US" altLang="en-US" sz="2400" baseline="-25000">
                  <a:solidFill>
                    <a:srgbClr val="7030A0"/>
                  </a:solidFill>
                  <a:latin typeface="Garamond" pitchFamily="18" charset="0"/>
                </a:rPr>
                <a:t>effect</a:t>
              </a:r>
            </a:p>
            <a:p>
              <a:pPr eaLnBrk="1" hangingPunct="1">
                <a:spcBef>
                  <a:spcPct val="50000"/>
                </a:spcBef>
                <a:buFontTx/>
                <a:buNone/>
              </a:pPr>
              <a:r>
                <a:rPr lang="en-US" altLang="en-US" sz="2400">
                  <a:solidFill>
                    <a:srgbClr val="7030A0"/>
                  </a:solidFill>
                  <a:latin typeface="Garamond" pitchFamily="18" charset="0"/>
                </a:rPr>
                <a:t>Denominator df = df</a:t>
              </a:r>
              <a:r>
                <a:rPr lang="en-US" altLang="en-US" sz="2400" baseline="-25000">
                  <a:solidFill>
                    <a:srgbClr val="7030A0"/>
                  </a:solidFill>
                  <a:latin typeface="Garamond" pitchFamily="18" charset="0"/>
                </a:rPr>
                <a:t>error</a:t>
              </a:r>
              <a:endParaRPr lang="en-US" altLang="en-US" sz="2400">
                <a:solidFill>
                  <a:srgbClr val="7030A0"/>
                </a:solidFill>
                <a:latin typeface="Garamond" pitchFamily="18" charset="0"/>
              </a:endParaRPr>
            </a:p>
          </p:txBody>
        </p:sp>
      </p:grpSp>
      <p:sp>
        <p:nvSpPr>
          <p:cNvPr id="49185" name="Text Box 33"/>
          <p:cNvSpPr txBox="1">
            <a:spLocks noChangeArrowheads="1"/>
          </p:cNvSpPr>
          <p:nvPr/>
        </p:nvSpPr>
        <p:spPr bwMode="auto">
          <a:xfrm>
            <a:off x="381000" y="3429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a:latin typeface="Times New Roman" pitchFamily="18" charset="0"/>
              </a:rPr>
              <a:t>If the F-statistic is large we reject that the effect is “zero” in favor of the alternative that the effect of the factor is non-zero.</a:t>
            </a:r>
          </a:p>
        </p:txBody>
      </p:sp>
      <p:grpSp>
        <p:nvGrpSpPr>
          <p:cNvPr id="22534" name="Group 39"/>
          <p:cNvGrpSpPr>
            <a:grpSpLocks/>
          </p:cNvGrpSpPr>
          <p:nvPr/>
        </p:nvGrpSpPr>
        <p:grpSpPr bwMode="auto">
          <a:xfrm>
            <a:off x="1639888" y="4359275"/>
            <a:ext cx="5842000" cy="2289175"/>
            <a:chOff x="1033" y="2746"/>
            <a:chExt cx="3680" cy="1442"/>
          </a:xfrm>
        </p:grpSpPr>
        <mc:AlternateContent xmlns:mc="http://schemas.openxmlformats.org/markup-compatibility/2006" xmlns:p14="http://schemas.microsoft.com/office/powerpoint/2010/main">
          <mc:Choice Requires="p14">
            <p:contentPart p14:bwMode="auto" r:id="rId5">
              <p14:nvContentPartPr>
                <p14:cNvPr id="9219" name="Ink 35"/>
                <p14:cNvContentPartPr>
                  <a14:cpLocks xmlns:a14="http://schemas.microsoft.com/office/drawing/2010/main" noRot="1" noChangeAspect="1" noEditPoints="1" noChangeArrowheads="1" noChangeShapeType="1"/>
                </p14:cNvContentPartPr>
                <p14:nvPr/>
              </p14:nvContentPartPr>
              <p14:xfrm>
                <a:off x="1109" y="2746"/>
                <a:ext cx="3030" cy="1188"/>
              </p14:xfrm>
            </p:contentPart>
          </mc:Choice>
          <mc:Fallback xmlns="">
            <p:pic>
              <p:nvPicPr>
                <p:cNvPr id="9219" name="Ink 35"/>
                <p:cNvPicPr>
                  <a:picLocks noRot="1" noChangeAspect="1" noEditPoints="1" noChangeArrowheads="1" noChangeShapeType="1"/>
                </p:cNvPicPr>
                <p:nvPr/>
              </p:nvPicPr>
              <p:blipFill>
                <a:blip r:embed="rId6"/>
                <a:stretch>
                  <a:fillRect/>
                </a:stretch>
              </p:blipFill>
              <p:spPr>
                <a:xfrm>
                  <a:off x="1100" y="2737"/>
                  <a:ext cx="3043" cy="120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220" name="Ink 36"/>
                <p14:cNvContentPartPr>
                  <a14:cpLocks xmlns:a14="http://schemas.microsoft.com/office/drawing/2010/main" noRot="1" noChangeAspect="1" noEditPoints="1" noChangeArrowheads="1" noChangeShapeType="1"/>
                </p14:cNvContentPartPr>
                <p14:nvPr/>
              </p14:nvContentPartPr>
              <p14:xfrm>
                <a:off x="3254" y="3015"/>
                <a:ext cx="1459" cy="626"/>
              </p14:xfrm>
            </p:contentPart>
          </mc:Choice>
          <mc:Fallback xmlns="">
            <p:pic>
              <p:nvPicPr>
                <p:cNvPr id="9220" name="Ink 36"/>
                <p:cNvPicPr>
                  <a:picLocks noRot="1" noChangeAspect="1" noEditPoints="1" noChangeArrowheads="1" noChangeShapeType="1"/>
                </p:cNvPicPr>
                <p:nvPr/>
              </p:nvPicPr>
              <p:blipFill>
                <a:blip r:embed="rId8"/>
                <a:stretch>
                  <a:fillRect/>
                </a:stretch>
              </p:blipFill>
              <p:spPr>
                <a:xfrm>
                  <a:off x="3245" y="3013"/>
                  <a:ext cx="1470" cy="63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221" name="Ink 37"/>
                <p14:cNvContentPartPr>
                  <a14:cpLocks xmlns:a14="http://schemas.microsoft.com/office/drawing/2010/main" noRot="1" noChangeAspect="1" noEditPoints="1" noChangeArrowheads="1" noChangeShapeType="1"/>
                </p14:cNvContentPartPr>
                <p14:nvPr/>
              </p14:nvContentPartPr>
              <p14:xfrm>
                <a:off x="2663" y="3638"/>
                <a:ext cx="1456" cy="550"/>
              </p14:xfrm>
            </p:contentPart>
          </mc:Choice>
          <mc:Fallback xmlns="">
            <p:pic>
              <p:nvPicPr>
                <p:cNvPr id="9221" name="Ink 37"/>
                <p:cNvPicPr>
                  <a:picLocks noRot="1" noChangeAspect="1" noEditPoints="1" noChangeArrowheads="1" noChangeShapeType="1"/>
                </p:cNvPicPr>
                <p:nvPr/>
              </p:nvPicPr>
              <p:blipFill>
                <a:blip r:embed="rId10"/>
                <a:stretch>
                  <a:fillRect/>
                </a:stretch>
              </p:blipFill>
              <p:spPr>
                <a:xfrm>
                  <a:off x="2655" y="3632"/>
                  <a:ext cx="1466" cy="56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222" name="Ink 38"/>
                <p14:cNvContentPartPr>
                  <a14:cpLocks xmlns:a14="http://schemas.microsoft.com/office/drawing/2010/main" noRot="1" noChangeAspect="1" noEditPoints="1" noChangeArrowheads="1" noChangeShapeType="1"/>
                </p14:cNvContentPartPr>
                <p14:nvPr/>
              </p14:nvContentPartPr>
              <p14:xfrm>
                <a:off x="1033" y="3988"/>
                <a:ext cx="72" cy="100"/>
              </p14:xfrm>
            </p:contentPart>
          </mc:Choice>
          <mc:Fallback xmlns="">
            <p:pic>
              <p:nvPicPr>
                <p:cNvPr id="9222" name="Ink 38"/>
                <p:cNvPicPr>
                  <a:picLocks noRot="1" noChangeAspect="1" noEditPoints="1" noChangeArrowheads="1" noChangeShapeType="1"/>
                </p:cNvPicPr>
                <p:nvPr/>
              </p:nvPicPr>
              <p:blipFill>
                <a:blip r:embed="rId12"/>
                <a:stretch>
                  <a:fillRect/>
                </a:stretch>
              </p:blipFill>
              <p:spPr>
                <a:xfrm>
                  <a:off x="1028" y="3980"/>
                  <a:ext cx="85" cy="114"/>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639762"/>
          </a:xfrm>
        </p:spPr>
        <p:txBody>
          <a:bodyPr rtlCol="0">
            <a:normAutofit fontScale="90000"/>
          </a:bodyPr>
          <a:lstStyle/>
          <a:p>
            <a:pPr algn="l" eaLnBrk="1" fontAlgn="auto" hangingPunct="1">
              <a:spcAft>
                <a:spcPts val="0"/>
              </a:spcAft>
              <a:defRPr/>
            </a:pPr>
            <a:r>
              <a:rPr lang="en-US" altLang="en-US" sz="3600" u="sng" smtClean="0">
                <a:solidFill>
                  <a:srgbClr val="C00000"/>
                </a:solidFill>
              </a:rPr>
              <a:t>The Anova table for the two factor model</a:t>
            </a:r>
            <a:endParaRPr lang="en-CA" altLang="en-US" sz="3600" u="sng" smtClean="0">
              <a:solidFill>
                <a:srgbClr val="C00000"/>
              </a:solidFill>
            </a:endParaRPr>
          </a:p>
        </p:txBody>
      </p:sp>
      <p:graphicFrame>
        <p:nvGraphicFramePr>
          <p:cNvPr id="20541" name="Group 61"/>
          <p:cNvGraphicFramePr>
            <a:graphicFrameLocks noGrp="1"/>
          </p:cNvGraphicFramePr>
          <p:nvPr/>
        </p:nvGraphicFramePr>
        <p:xfrm>
          <a:off x="1219200" y="1371600"/>
          <a:ext cx="6705600" cy="4648200"/>
        </p:xfrm>
        <a:graphic>
          <a:graphicData uri="http://schemas.openxmlformats.org/drawingml/2006/table">
            <a:tbl>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929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Source</a:t>
                      </a:r>
                      <a:endParaRPr kumimoji="0" lang="en-CA"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tx1"/>
                          </a:solidFill>
                          <a:effectLst/>
                          <a:latin typeface="Times New Roman" pitchFamily="18" charset="0"/>
                        </a:rPr>
                        <a:t>df</a:t>
                      </a:r>
                      <a:endParaRPr kumimoji="0" lang="en-CA" sz="2800" b="0"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MS</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9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A</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rPr>
                        <a:t>a </a:t>
                      </a:r>
                      <a:r>
                        <a:rPr kumimoji="0" lang="en-US" sz="2400" b="0" i="0" u="none" strike="noStrike" cap="none" normalizeH="0" baseline="0" smtClean="0">
                          <a:ln>
                            <a:noFill/>
                          </a:ln>
                          <a:solidFill>
                            <a:schemeClr val="tx1"/>
                          </a:solidFill>
                          <a:effectLst/>
                          <a:latin typeface="Times New Roman" pitchFamily="18" charset="0"/>
                        </a:rPr>
                        <a:t>-1</a:t>
                      </a:r>
                      <a:endParaRPr kumimoji="0" lang="en-CA" sz="2400" b="0"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A</a:t>
                      </a:r>
                      <a:r>
                        <a:rPr kumimoji="0" lang="en-US" sz="2800" b="0" i="0" u="none" strike="noStrike" cap="none" normalizeH="0" baseline="0" smtClean="0">
                          <a:ln>
                            <a:noFill/>
                          </a:ln>
                          <a:solidFill>
                            <a:schemeClr val="tx1"/>
                          </a:solidFill>
                          <a:effectLst/>
                          <a:latin typeface="Times New Roman" pitchFamily="18" charset="0"/>
                        </a:rPr>
                        <a:t>/(</a:t>
                      </a:r>
                      <a:r>
                        <a:rPr kumimoji="0" lang="en-US" sz="2800" b="0" i="1"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0" smtClean="0">
                          <a:ln>
                            <a:noFill/>
                          </a:ln>
                          <a:solidFill>
                            <a:schemeClr val="tx1"/>
                          </a:solidFill>
                          <a:effectLst/>
                          <a:latin typeface="Times New Roman" pitchFamily="18" charset="0"/>
                        </a:rPr>
                        <a:t> – 1)</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9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A</a:t>
                      </a:r>
                      <a:endParaRPr kumimoji="0" lang="en-CA" sz="28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rPr>
                        <a:t>b</a:t>
                      </a:r>
                      <a:r>
                        <a:rPr kumimoji="0" lang="en-US" sz="2400" b="0" i="0" u="none" strike="noStrike" cap="none" normalizeH="0" baseline="0" dirty="0" smtClean="0">
                          <a:ln>
                            <a:noFill/>
                          </a:ln>
                          <a:solidFill>
                            <a:schemeClr val="tx1"/>
                          </a:solidFill>
                          <a:effectLst/>
                          <a:latin typeface="Times New Roman" pitchFamily="18" charset="0"/>
                        </a:rPr>
                        <a:t> - 1</a:t>
                      </a:r>
                      <a:endParaRPr kumimoji="0" lang="en-CA" sz="2400" b="0" i="1"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B</a:t>
                      </a:r>
                      <a:r>
                        <a:rPr kumimoji="0" lang="en-US" sz="2800" b="0" i="0" u="none" strike="noStrike" cap="none" normalizeH="0" baseline="0" smtClean="0">
                          <a:ln>
                            <a:noFill/>
                          </a:ln>
                          <a:solidFill>
                            <a:schemeClr val="tx1"/>
                          </a:solidFill>
                          <a:effectLst/>
                          <a:latin typeface="Times New Roman" pitchFamily="18" charset="0"/>
                        </a:rPr>
                        <a:t>/(</a:t>
                      </a:r>
                      <a:r>
                        <a:rPr kumimoji="0" lang="en-US" sz="2800" b="0" i="1"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0" smtClean="0">
                          <a:ln>
                            <a:noFill/>
                          </a:ln>
                          <a:solidFill>
                            <a:schemeClr val="tx1"/>
                          </a:solidFill>
                          <a:effectLst/>
                          <a:latin typeface="Times New Roman" pitchFamily="18" charset="0"/>
                        </a:rPr>
                        <a:t> – 1)</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9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AB</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AB</a:t>
                      </a:r>
                      <a:endParaRPr kumimoji="0" lang="en-CA" sz="28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t>
                      </a:r>
                      <a:r>
                        <a:rPr kumimoji="0" lang="en-US" sz="2400" b="0" i="1" u="none" strike="noStrike" cap="none" normalizeH="0" baseline="0" dirty="0" smtClean="0">
                          <a:ln>
                            <a:noFill/>
                          </a:ln>
                          <a:solidFill>
                            <a:schemeClr val="tx1"/>
                          </a:solidFill>
                          <a:effectLst/>
                          <a:latin typeface="Times New Roman" pitchFamily="18" charset="0"/>
                        </a:rPr>
                        <a:t>a </a:t>
                      </a:r>
                      <a:r>
                        <a:rPr kumimoji="0" lang="en-US" sz="2400" b="0" i="0" u="none" strike="noStrike" cap="none" normalizeH="0" baseline="0" dirty="0" smtClean="0">
                          <a:ln>
                            <a:noFill/>
                          </a:ln>
                          <a:solidFill>
                            <a:schemeClr val="tx1"/>
                          </a:solidFill>
                          <a:effectLst/>
                          <a:latin typeface="Times New Roman" pitchFamily="18" charset="0"/>
                        </a:rPr>
                        <a:t>-1)(</a:t>
                      </a:r>
                      <a:r>
                        <a:rPr kumimoji="0" lang="en-US" sz="2400" b="0" i="1" u="none" strike="noStrike" cap="none" normalizeH="0" baseline="0" dirty="0" smtClean="0">
                          <a:ln>
                            <a:noFill/>
                          </a:ln>
                          <a:solidFill>
                            <a:schemeClr val="tx1"/>
                          </a:solidFill>
                          <a:effectLst/>
                          <a:latin typeface="Times New Roman" pitchFamily="18" charset="0"/>
                        </a:rPr>
                        <a:t>b </a:t>
                      </a:r>
                      <a:r>
                        <a:rPr kumimoji="0" lang="en-US" sz="2400" b="0" i="0" u="none" strike="noStrike" cap="none" normalizeH="0" baseline="0" dirty="0" smtClean="0">
                          <a:ln>
                            <a:noFill/>
                          </a:ln>
                          <a:solidFill>
                            <a:schemeClr val="tx1"/>
                          </a:solidFill>
                          <a:effectLst/>
                          <a:latin typeface="Times New Roman" pitchFamily="18" charset="0"/>
                        </a:rPr>
                        <a:t>-1)</a:t>
                      </a:r>
                      <a:endParaRPr kumimoji="0" lang="en-CA"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SS</a:t>
                      </a:r>
                      <a:r>
                        <a:rPr kumimoji="0" lang="en-US" sz="2000" b="0" i="0" u="none" strike="noStrike" cap="none" normalizeH="0" baseline="-25000" smtClean="0">
                          <a:ln>
                            <a:noFill/>
                          </a:ln>
                          <a:solidFill>
                            <a:schemeClr val="tx1"/>
                          </a:solidFill>
                          <a:effectLst/>
                          <a:latin typeface="Times New Roman" pitchFamily="18" charset="0"/>
                        </a:rPr>
                        <a:t>AB</a:t>
                      </a:r>
                      <a:r>
                        <a:rPr kumimoji="0" lang="en-US" sz="2000" b="0" i="0" u="none" strike="noStrike" cap="none" normalizeH="0" baseline="0" smtClean="0">
                          <a:ln>
                            <a:noFill/>
                          </a:ln>
                          <a:solidFill>
                            <a:schemeClr val="tx1"/>
                          </a:solidFill>
                          <a:effectLst/>
                          <a:latin typeface="Times New Roman" pitchFamily="18" charset="0"/>
                        </a:rPr>
                        <a:t>/(</a:t>
                      </a:r>
                      <a:r>
                        <a:rPr kumimoji="0" lang="en-US" sz="2000" b="0" i="1" u="none" strike="noStrike" cap="none" normalizeH="0" baseline="0" smtClean="0">
                          <a:ln>
                            <a:noFill/>
                          </a:ln>
                          <a:solidFill>
                            <a:schemeClr val="tx1"/>
                          </a:solidFill>
                          <a:effectLst/>
                          <a:latin typeface="Times New Roman" pitchFamily="18" charset="0"/>
                        </a:rPr>
                        <a:t>a</a:t>
                      </a:r>
                      <a:r>
                        <a:rPr kumimoji="0" lang="en-US" sz="2000" b="0" i="0" u="none" strike="noStrike" cap="none" normalizeH="0" baseline="0" smtClean="0">
                          <a:ln>
                            <a:noFill/>
                          </a:ln>
                          <a:solidFill>
                            <a:schemeClr val="tx1"/>
                          </a:solidFill>
                          <a:effectLst/>
                          <a:latin typeface="Times New Roman" pitchFamily="18" charset="0"/>
                        </a:rPr>
                        <a:t> – 1) (</a:t>
                      </a:r>
                      <a:r>
                        <a:rPr kumimoji="0" lang="en-US" sz="2000" b="0" i="1" u="none" strike="noStrike" cap="none" normalizeH="0" baseline="0" smtClean="0">
                          <a:ln>
                            <a:noFill/>
                          </a:ln>
                          <a:solidFill>
                            <a:schemeClr val="tx1"/>
                          </a:solidFill>
                          <a:effectLst/>
                          <a:latin typeface="Times New Roman" pitchFamily="18" charset="0"/>
                        </a:rPr>
                        <a:t>a</a:t>
                      </a:r>
                      <a:r>
                        <a:rPr kumimoji="0" lang="en-US" sz="2000" b="0" i="0" u="none" strike="noStrike" cap="none" normalizeH="0" baseline="0" smtClean="0">
                          <a:ln>
                            <a:noFill/>
                          </a:ln>
                          <a:solidFill>
                            <a:schemeClr val="tx1"/>
                          </a:solidFill>
                          <a:effectLst/>
                          <a:latin typeface="Times New Roman" pitchFamily="18" charset="0"/>
                        </a:rPr>
                        <a:t> – 1)</a:t>
                      </a:r>
                      <a:endParaRPr kumimoji="0" lang="en-CA"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9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Error</a:t>
                      </a:r>
                      <a:endParaRPr kumimoji="0" lang="en-CA"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SS</a:t>
                      </a:r>
                      <a:r>
                        <a:rPr kumimoji="0" lang="en-US" sz="2800" b="0" i="0" u="none" strike="noStrike" cap="none" normalizeH="0" baseline="-25000" smtClean="0">
                          <a:ln>
                            <a:noFill/>
                          </a:ln>
                          <a:solidFill>
                            <a:schemeClr val="tx1"/>
                          </a:solidFill>
                          <a:effectLst/>
                          <a:latin typeface="Times New Roman" pitchFamily="18" charset="0"/>
                        </a:rPr>
                        <a:t>Error</a:t>
                      </a:r>
                      <a:endParaRPr kumimoji="0" lang="en-CA" sz="28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smtClean="0">
                          <a:ln>
                            <a:noFill/>
                          </a:ln>
                          <a:solidFill>
                            <a:schemeClr val="tx1"/>
                          </a:solidFill>
                          <a:effectLst/>
                          <a:latin typeface="Times New Roman" pitchFamily="18" charset="0"/>
                        </a:rPr>
                        <a:t>ab</a:t>
                      </a:r>
                      <a:r>
                        <a:rPr kumimoji="0" lang="en-US" sz="2800" b="0" i="0" u="none" strike="noStrike" cap="none" normalizeH="0" baseline="0" smtClean="0">
                          <a:ln>
                            <a:noFill/>
                          </a:ln>
                          <a:solidFill>
                            <a:schemeClr val="tx1"/>
                          </a:solidFill>
                          <a:effectLst/>
                          <a:latin typeface="Times New Roman" pitchFamily="18" charset="0"/>
                        </a:rPr>
                        <a:t>(</a:t>
                      </a:r>
                      <a:r>
                        <a:rPr kumimoji="0" lang="en-US" sz="2800" b="0" i="1" u="none" strike="noStrike" cap="none" normalizeH="0" baseline="0" smtClean="0">
                          <a:ln>
                            <a:noFill/>
                          </a:ln>
                          <a:solidFill>
                            <a:schemeClr val="tx1"/>
                          </a:solidFill>
                          <a:effectLst/>
                          <a:latin typeface="Times New Roman" pitchFamily="18" charset="0"/>
                        </a:rPr>
                        <a:t>n</a:t>
                      </a:r>
                      <a:r>
                        <a:rPr kumimoji="0" lang="en-US" sz="2800" b="0" i="0" u="none" strike="noStrike" cap="none" normalizeH="0" baseline="0" smtClean="0">
                          <a:ln>
                            <a:noFill/>
                          </a:ln>
                          <a:solidFill>
                            <a:schemeClr val="tx1"/>
                          </a:solidFill>
                          <a:effectLst/>
                          <a:latin typeface="Times New Roman" pitchFamily="18" charset="0"/>
                        </a:rPr>
                        <a:t> – 1)</a:t>
                      </a:r>
                      <a:endParaRPr kumimoji="0" lang="en-CA" sz="2800" b="0"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SS</a:t>
                      </a:r>
                      <a:r>
                        <a:rPr kumimoji="0" lang="en-US" sz="2000" b="0" i="0" u="none" strike="noStrike" cap="none" normalizeH="0" baseline="-25000" dirty="0" err="1" smtClean="0">
                          <a:ln>
                            <a:noFill/>
                          </a:ln>
                          <a:solidFill>
                            <a:schemeClr val="tx1"/>
                          </a:solidFill>
                          <a:effectLst/>
                          <a:latin typeface="Times New Roman" pitchFamily="18" charset="0"/>
                        </a:rPr>
                        <a:t>Error</a:t>
                      </a:r>
                      <a:r>
                        <a:rPr kumimoji="0" lang="en-US" sz="2000" b="0" i="0" u="none" strike="noStrike" cap="none" normalizeH="0" baseline="0" dirty="0" smtClean="0">
                          <a:ln>
                            <a:noFill/>
                          </a:ln>
                          <a:solidFill>
                            <a:schemeClr val="tx1"/>
                          </a:solidFill>
                          <a:effectLst/>
                          <a:latin typeface="Times New Roman" pitchFamily="18" charset="0"/>
                        </a:rPr>
                        <a:t>/</a:t>
                      </a:r>
                      <a:r>
                        <a:rPr kumimoji="0" lang="en-US" sz="2000" b="0" i="1" u="none" strike="noStrike" cap="none" normalizeH="0" baseline="0" dirty="0" err="1" smtClean="0">
                          <a:ln>
                            <a:noFill/>
                          </a:ln>
                          <a:solidFill>
                            <a:schemeClr val="tx1"/>
                          </a:solidFill>
                          <a:effectLst/>
                          <a:latin typeface="Times New Roman" pitchFamily="18" charset="0"/>
                        </a:rPr>
                        <a:t>ab</a:t>
                      </a:r>
                      <a:r>
                        <a:rPr kumimoji="0" lang="en-US" sz="2000" b="0" i="0" u="none" strike="noStrike" cap="none" normalizeH="0" baseline="0" dirty="0" smtClean="0">
                          <a:ln>
                            <a:noFill/>
                          </a:ln>
                          <a:solidFill>
                            <a:schemeClr val="tx1"/>
                          </a:solidFill>
                          <a:effectLst/>
                          <a:latin typeface="Times New Roman" pitchFamily="18" charset="0"/>
                        </a:rPr>
                        <a:t>(</a:t>
                      </a:r>
                      <a:r>
                        <a:rPr kumimoji="0" lang="en-US" sz="2000" b="0" i="1" u="none" strike="noStrike" cap="none" normalizeH="0" baseline="0" dirty="0" smtClean="0">
                          <a:ln>
                            <a:noFill/>
                          </a:ln>
                          <a:solidFill>
                            <a:schemeClr val="tx1"/>
                          </a:solidFill>
                          <a:effectLst/>
                          <a:latin typeface="Times New Roman" pitchFamily="18" charset="0"/>
                        </a:rPr>
                        <a:t>n</a:t>
                      </a:r>
                      <a:r>
                        <a:rPr kumimoji="0" lang="en-US" sz="2000" b="0" i="0" u="none" strike="noStrike" cap="none" normalizeH="0" baseline="0" dirty="0" smtClean="0">
                          <a:ln>
                            <a:noFill/>
                          </a:ln>
                          <a:solidFill>
                            <a:schemeClr val="tx1"/>
                          </a:solidFill>
                          <a:effectLst/>
                          <a:latin typeface="Times New Roman" pitchFamily="18" charset="0"/>
                        </a:rPr>
                        <a:t> – 1)</a:t>
                      </a:r>
                      <a:endParaRPr kumimoji="0" lang="en-CA"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lang="en-US" altLang="en-US" smtClean="0">
                <a:solidFill>
                  <a:srgbClr val="C00000"/>
                </a:solidFill>
              </a:rPr>
              <a:t>Two-way ANOVA Table</a:t>
            </a:r>
          </a:p>
        </p:txBody>
      </p:sp>
      <p:graphicFrame>
        <p:nvGraphicFramePr>
          <p:cNvPr id="51204" name="Group 4"/>
          <p:cNvGraphicFramePr>
            <a:graphicFrameLocks noGrp="1"/>
          </p:cNvGraphicFramePr>
          <p:nvPr>
            <p:ph idx="1"/>
          </p:nvPr>
        </p:nvGraphicFramePr>
        <p:xfrm>
          <a:off x="381000" y="1524000"/>
          <a:ext cx="8229600" cy="3276601"/>
        </p:xfrm>
        <a:graphic>
          <a:graphicData uri="http://schemas.openxmlformats.org/drawingml/2006/table">
            <a:tbl>
              <a:tblPr/>
              <a:tblGrid>
                <a:gridCol w="1260475">
                  <a:extLst>
                    <a:ext uri="{9D8B030D-6E8A-4147-A177-3AD203B41FA5}">
                      <a16:colId xmlns:a16="http://schemas.microsoft.com/office/drawing/2014/main" val="20000"/>
                    </a:ext>
                  </a:extLst>
                </a:gridCol>
                <a:gridCol w="1631950">
                  <a:extLst>
                    <a:ext uri="{9D8B030D-6E8A-4147-A177-3AD203B41FA5}">
                      <a16:colId xmlns:a16="http://schemas.microsoft.com/office/drawing/2014/main" val="20001"/>
                    </a:ext>
                  </a:extLst>
                </a:gridCol>
                <a:gridCol w="122237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900238">
                  <a:extLst>
                    <a:ext uri="{9D8B030D-6E8A-4147-A177-3AD203B41FA5}">
                      <a16:colId xmlns:a16="http://schemas.microsoft.com/office/drawing/2014/main" val="20004"/>
                    </a:ext>
                  </a:extLst>
                </a:gridCol>
                <a:gridCol w="1185862">
                  <a:extLst>
                    <a:ext uri="{9D8B030D-6E8A-4147-A177-3AD203B41FA5}">
                      <a16:colId xmlns:a16="http://schemas.microsoft.com/office/drawing/2014/main" val="20005"/>
                    </a:ext>
                  </a:extLst>
                </a:gridCol>
              </a:tblGrid>
              <a:tr h="89217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Source of</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Variation</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Degrees of</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Freedom</a:t>
                      </a:r>
                      <a:r>
                        <a:rPr kumimoji="0" lang="en-US" sz="2000" b="0" i="0" u="none" strike="noStrike" cap="none" normalizeH="0" baseline="0" smtClean="0">
                          <a:ln>
                            <a:noFill/>
                          </a:ln>
                          <a:solidFill>
                            <a:srgbClr val="7030A0"/>
                          </a:solidFill>
                          <a:effectLst/>
                          <a:latin typeface="Times New Roman" pitchFamily="18" charset="0"/>
                          <a:cs typeface="Arial" charset="0"/>
                        </a:rPr>
                        <a:t> </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Sum of</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Squares</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Mean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0" u="none" strike="noStrike" cap="none" normalizeH="0" baseline="0" smtClean="0">
                          <a:ln>
                            <a:noFill/>
                          </a:ln>
                          <a:solidFill>
                            <a:srgbClr val="7030A0"/>
                          </a:solidFill>
                          <a:effectLst/>
                          <a:latin typeface="Times New Roman" pitchFamily="18" charset="0"/>
                          <a:cs typeface="Arial" charset="0"/>
                        </a:rPr>
                        <a:t>Square</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000" b="1" i="1" u="none" strike="noStrike" cap="none" normalizeH="0" baseline="0" smtClean="0">
                        <a:ln>
                          <a:noFill/>
                        </a:ln>
                        <a:solidFill>
                          <a:srgbClr val="7030A0"/>
                        </a:solidFill>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1" u="none" strike="noStrike" cap="none" normalizeH="0" baseline="0" smtClean="0">
                          <a:ln>
                            <a:noFill/>
                          </a:ln>
                          <a:solidFill>
                            <a:srgbClr val="7030A0"/>
                          </a:solidFill>
                          <a:effectLst/>
                          <a:latin typeface="Times New Roman" pitchFamily="18" charset="0"/>
                          <a:cs typeface="Arial" charset="0"/>
                        </a:rPr>
                        <a:t>F</a:t>
                      </a:r>
                      <a:r>
                        <a:rPr kumimoji="0" lang="en-US" sz="2000" b="1" i="0" u="none" strike="noStrike" cap="none" normalizeH="0" baseline="0" smtClean="0">
                          <a:ln>
                            <a:noFill/>
                          </a:ln>
                          <a:solidFill>
                            <a:srgbClr val="7030A0"/>
                          </a:solidFill>
                          <a:effectLst/>
                          <a:latin typeface="Times New Roman" pitchFamily="18" charset="0"/>
                          <a:cs typeface="Arial" charset="0"/>
                        </a:rPr>
                        <a:t>-ratio</a:t>
                      </a:r>
                      <a:endParaRPr kumimoji="0" lang="en-US" sz="2000" b="1" i="1" u="none" strike="noStrike" cap="none" normalizeH="0" baseline="0" smtClean="0">
                        <a:ln>
                          <a:noFill/>
                        </a:ln>
                        <a:solidFill>
                          <a:srgbClr val="7030A0"/>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1" i="1" u="none" strike="noStrike" cap="none" normalizeH="0" baseline="0" smtClean="0">
                          <a:ln>
                            <a:noFill/>
                          </a:ln>
                          <a:solidFill>
                            <a:srgbClr val="7030A0"/>
                          </a:solidFill>
                          <a:effectLst/>
                          <a:latin typeface="Times New Roman" pitchFamily="18" charset="0"/>
                          <a:cs typeface="Arial" charset="0"/>
                        </a:rPr>
                        <a:t>P-value</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Factor </a:t>
                      </a:r>
                      <a:r>
                        <a:rPr kumimoji="0" lang="en-US" sz="1800" b="0" i="1" u="none" strike="noStrike" cap="none" normalizeH="0" baseline="0" smtClean="0">
                          <a:ln>
                            <a:noFill/>
                          </a:ln>
                          <a:solidFill>
                            <a:srgbClr val="0033CC"/>
                          </a:solidFill>
                          <a:effectLst/>
                          <a:latin typeface="Times New Roman" pitchFamily="18" charset="0"/>
                          <a:cs typeface="Arial" charset="0"/>
                        </a:rPr>
                        <a:t>A</a:t>
                      </a: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a</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0" u="none" strike="noStrike" cap="none" normalizeH="0" baseline="0" smtClean="0">
                          <a:ln>
                            <a:noFill/>
                          </a:ln>
                          <a:solidFill>
                            <a:srgbClr val="0033CC"/>
                          </a:solidFill>
                          <a:effectLst/>
                          <a:latin typeface="Symbol" pitchFamily="18" charset="2"/>
                          <a:cs typeface="Arial" charset="0"/>
                        </a:rPr>
                        <a:t>-</a:t>
                      </a:r>
                      <a:r>
                        <a:rPr kumimoji="0" lang="en-US" sz="1800" b="0" i="0" u="none" strike="noStrike" cap="none" normalizeH="0" baseline="0" smtClean="0">
                          <a:ln>
                            <a:noFill/>
                          </a:ln>
                          <a:solidFill>
                            <a:srgbClr val="0033CC"/>
                          </a:solidFill>
                          <a:effectLst/>
                          <a:latin typeface="Times New Roman" pitchFamily="18" charset="0"/>
                          <a:cs typeface="Arial" charset="0"/>
                        </a:rPr>
                        <a:t> 1</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SS</a:t>
                      </a:r>
                      <a:r>
                        <a:rPr kumimoji="0" lang="en-US" sz="1800" b="0" i="1" u="none" strike="noStrike" cap="none" normalizeH="0" baseline="-25000" smtClean="0">
                          <a:ln>
                            <a:noFill/>
                          </a:ln>
                          <a:solidFill>
                            <a:srgbClr val="0033CC"/>
                          </a:solidFill>
                          <a:effectLst/>
                          <a:latin typeface="Times New Roman" pitchFamily="18" charset="0"/>
                          <a:cs typeface="Arial" charset="0"/>
                        </a:rPr>
                        <a:t>A</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A</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F</a:t>
                      </a:r>
                      <a:r>
                        <a:rPr kumimoji="0" lang="en-US" sz="1800" b="0" i="1" u="none" strike="noStrike" cap="none" normalizeH="0" baseline="-25000" smtClean="0">
                          <a:ln>
                            <a:noFill/>
                          </a:ln>
                          <a:solidFill>
                            <a:srgbClr val="0033CC"/>
                          </a:solidFill>
                          <a:effectLst/>
                          <a:latin typeface="Times New Roman" pitchFamily="18" charset="0"/>
                          <a:cs typeface="Arial" charset="0"/>
                        </a:rPr>
                        <a:t>A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A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E</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Tail area</a:t>
                      </a:r>
                    </a:p>
                  </a:txBody>
                  <a:tcPr horzOverflow="overflow">
                    <a:lnL>
                      <a:noFill/>
                    </a:lnL>
                    <a:lnR>
                      <a:noFill/>
                    </a:lnR>
                    <a:lnT w="12700" cap="flat" cmpd="sng" algn="ctr">
                      <a:solidFill>
                        <a:schemeClr val="bg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Factor </a:t>
                      </a:r>
                      <a:r>
                        <a:rPr kumimoji="0" lang="en-US" sz="1800" b="0" i="1" u="none" strike="noStrike" cap="none" normalizeH="0" baseline="0" smtClean="0">
                          <a:ln>
                            <a:noFill/>
                          </a:ln>
                          <a:solidFill>
                            <a:srgbClr val="0033CC"/>
                          </a:solidFill>
                          <a:effectLst/>
                          <a:latin typeface="Times New Roman" pitchFamily="18" charset="0"/>
                          <a:cs typeface="Arial" charset="0"/>
                        </a:rPr>
                        <a:t>B</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b</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0" u="none" strike="noStrike" cap="none" normalizeH="0" baseline="0" smtClean="0">
                          <a:ln>
                            <a:noFill/>
                          </a:ln>
                          <a:solidFill>
                            <a:srgbClr val="0033CC"/>
                          </a:solidFill>
                          <a:effectLst/>
                          <a:latin typeface="Symbol" pitchFamily="18" charset="2"/>
                          <a:cs typeface="Arial" charset="0"/>
                        </a:rPr>
                        <a:t>-</a:t>
                      </a:r>
                      <a:r>
                        <a:rPr kumimoji="0" lang="en-US" sz="1800" b="0" i="0" u="none" strike="noStrike" cap="none" normalizeH="0" baseline="0" smtClean="0">
                          <a:ln>
                            <a:noFill/>
                          </a:ln>
                          <a:solidFill>
                            <a:srgbClr val="0033CC"/>
                          </a:solidFill>
                          <a:effectLst/>
                          <a:latin typeface="Times New Roman" pitchFamily="18" charset="0"/>
                          <a:cs typeface="Arial" charset="0"/>
                        </a:rPr>
                        <a:t> 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SS</a:t>
                      </a:r>
                      <a:r>
                        <a:rPr kumimoji="0" lang="en-US" sz="1800" b="0" i="1" u="none" strike="noStrike" cap="none" normalizeH="0" baseline="-25000" smtClean="0">
                          <a:ln>
                            <a:noFill/>
                          </a:ln>
                          <a:solidFill>
                            <a:srgbClr val="0033CC"/>
                          </a:solidFill>
                          <a:effectLst/>
                          <a:latin typeface="Times New Roman" pitchFamily="18" charset="0"/>
                          <a:cs typeface="Arial" charset="0"/>
                        </a:rPr>
                        <a:t>B</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B</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F</a:t>
                      </a:r>
                      <a:r>
                        <a:rPr kumimoji="0" lang="en-US" sz="1800" b="0" i="1" u="none" strike="noStrike" cap="none" normalizeH="0" baseline="-25000" smtClean="0">
                          <a:ln>
                            <a:noFill/>
                          </a:ln>
                          <a:solidFill>
                            <a:srgbClr val="0033CC"/>
                          </a:solidFill>
                          <a:effectLst/>
                          <a:latin typeface="Times New Roman" pitchFamily="18" charset="0"/>
                          <a:cs typeface="Arial" charset="0"/>
                        </a:rPr>
                        <a:t>B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B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E</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Tail area</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Interaction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a:t>
                      </a:r>
                      <a:r>
                        <a:rPr kumimoji="0" lang="en-US" sz="1800" b="0" i="1" u="none" strike="noStrike" cap="none" normalizeH="0" baseline="0" smtClean="0">
                          <a:ln>
                            <a:noFill/>
                          </a:ln>
                          <a:solidFill>
                            <a:srgbClr val="0033CC"/>
                          </a:solidFill>
                          <a:effectLst/>
                          <a:latin typeface="Times New Roman" pitchFamily="18" charset="0"/>
                          <a:cs typeface="Arial" charset="0"/>
                        </a:rPr>
                        <a:t>a</a:t>
                      </a:r>
                      <a:r>
                        <a:rPr kumimoji="0" lang="en-US" sz="1800" b="0" i="0" u="none" strike="noStrike" cap="none" normalizeH="0" baseline="0" smtClean="0">
                          <a:ln>
                            <a:noFill/>
                          </a:ln>
                          <a:solidFill>
                            <a:srgbClr val="0033CC"/>
                          </a:solidFill>
                          <a:effectLst/>
                          <a:latin typeface="Times New Roman" pitchFamily="18" charset="0"/>
                          <a:cs typeface="Arial" charset="0"/>
                        </a:rPr>
                        <a:t> – 1)(</a:t>
                      </a:r>
                      <a:r>
                        <a:rPr kumimoji="0" lang="en-US" sz="1800" b="0" i="1" u="none" strike="noStrike" cap="none" normalizeH="0" baseline="0" smtClean="0">
                          <a:ln>
                            <a:noFill/>
                          </a:ln>
                          <a:solidFill>
                            <a:srgbClr val="0033CC"/>
                          </a:solidFill>
                          <a:effectLst/>
                          <a:latin typeface="Times New Roman" pitchFamily="18" charset="0"/>
                          <a:cs typeface="Arial" charset="0"/>
                        </a:rPr>
                        <a:t>b</a:t>
                      </a:r>
                      <a:r>
                        <a:rPr kumimoji="0" lang="en-US" sz="1800" b="0" i="0" u="none" strike="noStrike" cap="none" normalizeH="0" baseline="0" smtClean="0">
                          <a:ln>
                            <a:noFill/>
                          </a:ln>
                          <a:solidFill>
                            <a:srgbClr val="0033CC"/>
                          </a:solidFill>
                          <a:effectLst/>
                          <a:latin typeface="Times New Roman" pitchFamily="18" charset="0"/>
                          <a:cs typeface="Arial" charset="0"/>
                        </a:rPr>
                        <a:t> – 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SS</a:t>
                      </a:r>
                      <a:r>
                        <a:rPr kumimoji="0" lang="en-US" sz="1800" b="0" i="1" u="none" strike="noStrike" cap="none" normalizeH="0" baseline="-25000" smtClean="0">
                          <a:ln>
                            <a:noFill/>
                          </a:ln>
                          <a:solidFill>
                            <a:srgbClr val="0033CC"/>
                          </a:solidFill>
                          <a:effectLst/>
                          <a:latin typeface="Times New Roman" pitchFamily="18" charset="0"/>
                          <a:cs typeface="Arial" charset="0"/>
                        </a:rPr>
                        <a:t>AB</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AB</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F</a:t>
                      </a:r>
                      <a:r>
                        <a:rPr kumimoji="0" lang="en-US" sz="1800" b="0" i="1" u="none" strike="noStrike" cap="none" normalizeH="0" baseline="-25000" smtClean="0">
                          <a:ln>
                            <a:noFill/>
                          </a:ln>
                          <a:solidFill>
                            <a:srgbClr val="0033CC"/>
                          </a:solidFill>
                          <a:effectLst/>
                          <a:latin typeface="Times New Roman" pitchFamily="18" charset="0"/>
                          <a:cs typeface="Arial" charset="0"/>
                        </a:rPr>
                        <a:t>AB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AB </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E</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Tail area</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Error</a:t>
                      </a: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ab</a:t>
                      </a:r>
                      <a:r>
                        <a:rPr kumimoji="0" lang="en-US" sz="1800" b="0" i="0" u="none" strike="noStrike" cap="none" normalizeH="0" baseline="0" smtClean="0">
                          <a:ln>
                            <a:noFill/>
                          </a:ln>
                          <a:solidFill>
                            <a:srgbClr val="0033CC"/>
                          </a:solidFill>
                          <a:effectLst/>
                          <a:latin typeface="Times New Roman" pitchFamily="18" charset="0"/>
                          <a:cs typeface="Arial" charset="0"/>
                        </a:rPr>
                        <a:t>(</a:t>
                      </a:r>
                      <a:r>
                        <a:rPr kumimoji="0" lang="en-US" sz="1800" b="0" i="1" u="none" strike="noStrike" cap="none" normalizeH="0" baseline="0" smtClean="0">
                          <a:ln>
                            <a:noFill/>
                          </a:ln>
                          <a:solidFill>
                            <a:srgbClr val="0033CC"/>
                          </a:solidFill>
                          <a:effectLst/>
                          <a:latin typeface="Times New Roman" pitchFamily="18" charset="0"/>
                          <a:cs typeface="Arial" charset="0"/>
                        </a:rPr>
                        <a:t>n </a:t>
                      </a:r>
                      <a:r>
                        <a:rPr kumimoji="0" lang="en-US" sz="1800" b="0" i="0" u="none" strike="noStrike" cap="none" normalizeH="0" baseline="0" smtClean="0">
                          <a:ln>
                            <a:noFill/>
                          </a:ln>
                          <a:solidFill>
                            <a:srgbClr val="0033CC"/>
                          </a:solidFill>
                          <a:effectLst/>
                          <a:latin typeface="Times New Roman" pitchFamily="18" charset="0"/>
                          <a:cs typeface="Arial" charset="0"/>
                        </a:rPr>
                        <a:t>– 1)</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SS</a:t>
                      </a:r>
                      <a:r>
                        <a:rPr kumimoji="0" lang="en-US" sz="1800" b="0" i="1" u="none" strike="noStrike" cap="none" normalizeH="0" baseline="-25000" smtClean="0">
                          <a:ln>
                            <a:noFill/>
                          </a:ln>
                          <a:solidFill>
                            <a:srgbClr val="0033CC"/>
                          </a:solidFill>
                          <a:effectLst/>
                          <a:latin typeface="Times New Roman" pitchFamily="18" charset="0"/>
                          <a:cs typeface="Arial" charset="0"/>
                        </a:rPr>
                        <a:t>E</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MS</a:t>
                      </a:r>
                      <a:r>
                        <a:rPr kumimoji="0" lang="en-US" sz="1800" b="0" i="1" u="none" strike="noStrike" cap="none" normalizeH="0" baseline="-25000" smtClean="0">
                          <a:ln>
                            <a:noFill/>
                          </a:ln>
                          <a:solidFill>
                            <a:srgbClr val="0033CC"/>
                          </a:solidFill>
                          <a:effectLst/>
                          <a:latin typeface="Times New Roman" pitchFamily="18" charset="0"/>
                          <a:cs typeface="Arial" charset="0"/>
                        </a:rPr>
                        <a:t>E</a:t>
                      </a: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a:noFill/>
                    </a:lnT>
                    <a:lnB w="12700" cap="flat" cmpd="sng" algn="ctr">
                      <a:solidFill>
                        <a:schemeClr val="bg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0" u="none" strike="noStrike" cap="none" normalizeH="0" baseline="0" smtClean="0">
                          <a:ln>
                            <a:noFill/>
                          </a:ln>
                          <a:solidFill>
                            <a:srgbClr val="0033CC"/>
                          </a:solidFill>
                          <a:effectLst/>
                          <a:latin typeface="Times New Roman" pitchFamily="18" charset="0"/>
                          <a:cs typeface="Arial" charset="0"/>
                        </a:rPr>
                        <a:t>Total</a:t>
                      </a: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abn</a:t>
                      </a:r>
                      <a:r>
                        <a:rPr kumimoji="0" lang="en-US" sz="1800" b="0" i="0" u="none" strike="noStrike" cap="none" normalizeH="0" baseline="0" smtClean="0">
                          <a:ln>
                            <a:noFill/>
                          </a:ln>
                          <a:solidFill>
                            <a:srgbClr val="0033CC"/>
                          </a:solidFill>
                          <a:effectLst/>
                          <a:latin typeface="Times New Roman" pitchFamily="18" charset="0"/>
                          <a:cs typeface="Arial" charset="0"/>
                        </a:rPr>
                        <a:t> </a:t>
                      </a:r>
                      <a:r>
                        <a:rPr kumimoji="0" lang="en-US" sz="1800" b="0" i="0" u="none" strike="noStrike" cap="none" normalizeH="0" baseline="0" smtClean="0">
                          <a:ln>
                            <a:noFill/>
                          </a:ln>
                          <a:solidFill>
                            <a:srgbClr val="0033CC"/>
                          </a:solidFill>
                          <a:effectLst/>
                          <a:latin typeface="Symbol" pitchFamily="18" charset="2"/>
                          <a:cs typeface="Arial" charset="0"/>
                        </a:rPr>
                        <a:t>-</a:t>
                      </a:r>
                      <a:r>
                        <a:rPr kumimoji="0" lang="en-US" sz="1800" b="0" i="0" u="none" strike="noStrike" cap="none" normalizeH="0" baseline="0" smtClean="0">
                          <a:ln>
                            <a:noFill/>
                          </a:ln>
                          <a:solidFill>
                            <a:srgbClr val="0033CC"/>
                          </a:solidFill>
                          <a:effectLst/>
                          <a:latin typeface="Times New Roman" pitchFamily="18" charset="0"/>
                          <a:cs typeface="Arial" charset="0"/>
                        </a:rPr>
                        <a:t> 1</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800" b="0" i="1" u="none" strike="noStrike" cap="none" normalizeH="0" baseline="0" smtClean="0">
                          <a:ln>
                            <a:noFill/>
                          </a:ln>
                          <a:solidFill>
                            <a:srgbClr val="0033CC"/>
                          </a:solidFill>
                          <a:effectLst/>
                          <a:latin typeface="Times New Roman" pitchFamily="18" charset="0"/>
                          <a:cs typeface="Arial" charset="0"/>
                        </a:rPr>
                        <a:t>SS</a:t>
                      </a:r>
                      <a:r>
                        <a:rPr kumimoji="0" lang="en-US" sz="1800" b="0" i="1" u="none" strike="noStrike" cap="none" normalizeH="0" baseline="-25000" smtClean="0">
                          <a:ln>
                            <a:noFill/>
                          </a:ln>
                          <a:solidFill>
                            <a:srgbClr val="0033CC"/>
                          </a:solidFill>
                          <a:effectLst/>
                          <a:latin typeface="Times New Roman" pitchFamily="18" charset="0"/>
                          <a:cs typeface="Arial" charset="0"/>
                        </a:rPr>
                        <a:t>T</a:t>
                      </a:r>
                      <a:endParaRPr kumimoji="0" lang="en-US" sz="1800" b="0" i="1"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800" b="0" i="0" u="none" strike="noStrike" cap="none" normalizeH="0" baseline="0" smtClean="0">
                        <a:ln>
                          <a:noFill/>
                        </a:ln>
                        <a:solidFill>
                          <a:srgbClr val="0033CC"/>
                        </a:solidFill>
                        <a:effectLst/>
                        <a:latin typeface="Times New Roman" pitchFamily="18" charset="0"/>
                        <a:cs typeface="Arial" charset="0"/>
                      </a:endParaRPr>
                    </a:p>
                  </a:txBody>
                  <a:tcPr horzOverflow="overflow">
                    <a:lnL>
                      <a:noFill/>
                    </a:lnL>
                    <a:lnR>
                      <a:noFill/>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258" name="Line 58"/>
          <p:cNvSpPr>
            <a:spLocks noChangeShapeType="1"/>
          </p:cNvSpPr>
          <p:nvPr/>
        </p:nvSpPr>
        <p:spPr bwMode="auto">
          <a:xfrm>
            <a:off x="457200" y="42672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62"/>
          <p:cNvGrpSpPr>
            <a:grpSpLocks/>
          </p:cNvGrpSpPr>
          <p:nvPr/>
        </p:nvGrpSpPr>
        <p:grpSpPr bwMode="auto">
          <a:xfrm>
            <a:off x="4953000" y="3260725"/>
            <a:ext cx="3733800" cy="3314700"/>
            <a:chOff x="3120" y="2064"/>
            <a:chExt cx="2352" cy="2088"/>
          </a:xfrm>
        </p:grpSpPr>
        <p:sp>
          <p:nvSpPr>
            <p:cNvPr id="24623" name="Oval 59"/>
            <p:cNvSpPr>
              <a:spLocks noChangeArrowheads="1"/>
            </p:cNvSpPr>
            <p:nvPr/>
          </p:nvSpPr>
          <p:spPr bwMode="auto">
            <a:xfrm>
              <a:off x="4560" y="2064"/>
              <a:ext cx="864" cy="384"/>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4624" name="Line 60"/>
            <p:cNvSpPr>
              <a:spLocks noChangeShapeType="1"/>
            </p:cNvSpPr>
            <p:nvPr/>
          </p:nvSpPr>
          <p:spPr bwMode="auto">
            <a:xfrm flipV="1">
              <a:off x="4320" y="2448"/>
              <a:ext cx="432" cy="624"/>
            </a:xfrm>
            <a:prstGeom prst="line">
              <a:avLst/>
            </a:prstGeom>
            <a:noFill/>
            <a:ln w="38100">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5" name="Text Box 61"/>
            <p:cNvSpPr txBox="1">
              <a:spLocks noChangeArrowheads="1"/>
            </p:cNvSpPr>
            <p:nvPr/>
          </p:nvSpPr>
          <p:spPr bwMode="auto">
            <a:xfrm>
              <a:off x="3120" y="3168"/>
              <a:ext cx="2352" cy="984"/>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0000"/>
                  </a:solidFill>
                  <a:latin typeface="Garamond" pitchFamily="18" charset="0"/>
                </a:rPr>
                <a:t>This is our initial focus which is the p-value for Question 1: Is there an interaction effect?</a:t>
              </a:r>
            </a:p>
          </p:txBody>
        </p:sp>
      </p:grpSp>
      <p:sp>
        <p:nvSpPr>
          <p:cNvPr id="51263" name="Line 63"/>
          <p:cNvSpPr>
            <a:spLocks noChangeShapeType="1"/>
          </p:cNvSpPr>
          <p:nvPr/>
        </p:nvSpPr>
        <p:spPr bwMode="auto">
          <a:xfrm>
            <a:off x="457200" y="2286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0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51263"/>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5125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8" grpId="0" animBg="1"/>
      <p:bldP spid="512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u="sng" smtClean="0">
                <a:solidFill>
                  <a:srgbClr val="C00000"/>
                </a:solidFill>
              </a:rPr>
              <a:t>Two-Way ANOVA</a:t>
            </a:r>
          </a:p>
        </p:txBody>
      </p:sp>
      <p:sp>
        <p:nvSpPr>
          <p:cNvPr id="7171" name="Rectangle 3"/>
          <p:cNvSpPr>
            <a:spLocks noGrp="1" noChangeArrowheads="1"/>
          </p:cNvSpPr>
          <p:nvPr>
            <p:ph type="body" idx="1"/>
          </p:nvPr>
        </p:nvSpPr>
        <p:spPr>
          <a:xfrm>
            <a:off x="914400" y="2514600"/>
            <a:ext cx="7772400" cy="2819400"/>
          </a:xfrm>
        </p:spPr>
        <p:txBody>
          <a:bodyPr rtlCol="0">
            <a:normAutofit/>
          </a:bodyPr>
          <a:lstStyle/>
          <a:p>
            <a:pPr eaLnBrk="1" fontAlgn="auto" hangingPunct="1">
              <a:spcAft>
                <a:spcPts val="0"/>
              </a:spcAft>
              <a:buFont typeface="Arial" panose="020B0604020202020204" pitchFamily="34" charset="0"/>
              <a:buChar char="•"/>
              <a:defRPr/>
            </a:pPr>
            <a:r>
              <a:rPr lang="en-US" altLang="en-US" sz="3600" dirty="0" smtClean="0"/>
              <a:t>The response variable Y is continuous</a:t>
            </a:r>
          </a:p>
          <a:p>
            <a:pPr marL="0" indent="0" eaLnBrk="1" fontAlgn="auto" hangingPunct="1">
              <a:spcAft>
                <a:spcPts val="0"/>
              </a:spcAft>
              <a:buFont typeface="Arial" charset="0"/>
              <a:buNone/>
              <a:defRPr/>
            </a:pPr>
            <a:endParaRPr lang="en-US" altLang="en-US" sz="3600" dirty="0" smtClean="0"/>
          </a:p>
          <a:p>
            <a:pPr eaLnBrk="1" fontAlgn="auto" hangingPunct="1">
              <a:spcAft>
                <a:spcPts val="0"/>
              </a:spcAft>
              <a:buFont typeface="Arial" panose="020B0604020202020204" pitchFamily="34" charset="0"/>
              <a:buChar char="•"/>
              <a:defRPr/>
            </a:pPr>
            <a:r>
              <a:rPr lang="en-US" altLang="en-US" sz="3600" dirty="0" smtClean="0"/>
              <a:t>There are </a:t>
            </a:r>
            <a:r>
              <a:rPr lang="en-US" altLang="en-US" sz="3600" u="sng" dirty="0" smtClean="0"/>
              <a:t>two</a:t>
            </a:r>
            <a:r>
              <a:rPr lang="en-US" altLang="en-US" sz="3600" dirty="0" smtClean="0"/>
              <a:t> categorical explanatory variables or factors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457200" y="0"/>
            <a:ext cx="8229600" cy="715963"/>
          </a:xfrm>
        </p:spPr>
        <p:txBody>
          <a:bodyPr/>
          <a:lstStyle/>
          <a:p>
            <a:pPr eaLnBrk="1" hangingPunct="1"/>
            <a:r>
              <a:rPr lang="en-US" altLang="en-US" sz="4000" smtClean="0">
                <a:solidFill>
                  <a:srgbClr val="C00000"/>
                </a:solidFill>
              </a:rPr>
              <a:t>Tests of Hypotheses</a:t>
            </a:r>
          </a:p>
        </p:txBody>
      </p:sp>
      <p:sp>
        <p:nvSpPr>
          <p:cNvPr id="25603" name="Rectangle 3"/>
          <p:cNvSpPr>
            <a:spLocks noGrp="1" noChangeArrowheads="1"/>
          </p:cNvSpPr>
          <p:nvPr>
            <p:ph type="body" idx="1"/>
          </p:nvPr>
        </p:nvSpPr>
        <p:spPr>
          <a:xfrm>
            <a:off x="304800" y="838200"/>
            <a:ext cx="8610600" cy="5562600"/>
          </a:xfrm>
        </p:spPr>
        <p:txBody>
          <a:bodyPr/>
          <a:lstStyle/>
          <a:p>
            <a:pPr eaLnBrk="1" hangingPunct="1">
              <a:lnSpc>
                <a:spcPct val="80000"/>
              </a:lnSpc>
            </a:pPr>
            <a:r>
              <a:rPr lang="en-US" altLang="en-US" smtClean="0"/>
              <a:t>If the interaction </a:t>
            </a:r>
            <a:r>
              <a:rPr lang="en-US" altLang="en-US" b="1" i="1" smtClean="0">
                <a:solidFill>
                  <a:srgbClr val="0033CC"/>
                </a:solidFill>
              </a:rPr>
              <a:t>is not</a:t>
            </a:r>
            <a:r>
              <a:rPr lang="en-US" altLang="en-US" smtClean="0">
                <a:solidFill>
                  <a:srgbClr val="0033CC"/>
                </a:solidFill>
              </a:rPr>
              <a:t> </a:t>
            </a:r>
            <a:r>
              <a:rPr lang="en-US" altLang="en-US" smtClean="0"/>
              <a:t>statistically significant </a:t>
            </a:r>
            <a:br>
              <a:rPr lang="en-US" altLang="en-US" smtClean="0"/>
            </a:br>
            <a:r>
              <a:rPr lang="en-US" altLang="en-US" smtClean="0"/>
              <a:t>(i.e. </a:t>
            </a:r>
            <a:r>
              <a:rPr lang="en-US" altLang="en-US" i="1" smtClean="0"/>
              <a:t>p-value</a:t>
            </a:r>
            <a:r>
              <a:rPr lang="en-US" altLang="en-US" smtClean="0"/>
              <a:t> &gt; 0.05) then we conclude the main effects (if present) are independent of one another.</a:t>
            </a:r>
          </a:p>
          <a:p>
            <a:pPr eaLnBrk="1" hangingPunct="1">
              <a:lnSpc>
                <a:spcPct val="80000"/>
              </a:lnSpc>
            </a:pPr>
            <a:endParaRPr lang="en-US" altLang="en-US" smtClean="0"/>
          </a:p>
          <a:p>
            <a:pPr eaLnBrk="1" hangingPunct="1">
              <a:lnSpc>
                <a:spcPct val="80000"/>
              </a:lnSpc>
            </a:pPr>
            <a:r>
              <a:rPr lang="en-US" altLang="en-US" smtClean="0"/>
              <a:t>We can then test for significance of the main effects separately, again using an F-test.</a:t>
            </a:r>
          </a:p>
          <a:p>
            <a:pPr eaLnBrk="1" hangingPunct="1">
              <a:lnSpc>
                <a:spcPct val="80000"/>
              </a:lnSpc>
            </a:pPr>
            <a:endParaRPr lang="en-US" altLang="en-US" smtClean="0"/>
          </a:p>
          <a:p>
            <a:pPr eaLnBrk="1" hangingPunct="1">
              <a:lnSpc>
                <a:spcPct val="80000"/>
              </a:lnSpc>
            </a:pPr>
            <a:r>
              <a:rPr lang="en-US" altLang="en-US" b="1" smtClean="0">
                <a:solidFill>
                  <a:srgbClr val="0033CC"/>
                </a:solidFill>
              </a:rPr>
              <a:t>If a main effect is significant we can then use multiple comparison procedures as usual to compare the mean response for different levels of the factor while holding the other factor fixed.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457200" y="0"/>
            <a:ext cx="8229600" cy="715963"/>
          </a:xfrm>
        </p:spPr>
        <p:txBody>
          <a:bodyPr/>
          <a:lstStyle/>
          <a:p>
            <a:pPr eaLnBrk="1" hangingPunct="1"/>
            <a:r>
              <a:rPr lang="en-US" altLang="en-US" sz="4000" smtClean="0">
                <a:solidFill>
                  <a:srgbClr val="C00000"/>
                </a:solidFill>
              </a:rPr>
              <a:t>Tests of Hypotheses</a:t>
            </a:r>
          </a:p>
        </p:txBody>
      </p:sp>
      <p:sp>
        <p:nvSpPr>
          <p:cNvPr id="26627" name="Rectangle 3"/>
          <p:cNvSpPr>
            <a:spLocks noGrp="1" noChangeArrowheads="1"/>
          </p:cNvSpPr>
          <p:nvPr>
            <p:ph type="body" idx="1"/>
          </p:nvPr>
        </p:nvSpPr>
        <p:spPr>
          <a:xfrm>
            <a:off x="304800" y="838200"/>
            <a:ext cx="8610600" cy="5791200"/>
          </a:xfrm>
        </p:spPr>
        <p:txBody>
          <a:bodyPr/>
          <a:lstStyle/>
          <a:p>
            <a:pPr eaLnBrk="1" hangingPunct="1"/>
            <a:r>
              <a:rPr lang="en-US" altLang="en-US" smtClean="0"/>
              <a:t>If an interaction is significant (p-value &lt; .05) we conclude the main effects are not independent of one another and that both effects are important!</a:t>
            </a:r>
            <a:br>
              <a:rPr lang="en-US" altLang="en-US" smtClean="0"/>
            </a:br>
            <a:endParaRPr lang="en-US" altLang="en-US" smtClean="0"/>
          </a:p>
          <a:p>
            <a:pPr eaLnBrk="1" hangingPunct="1"/>
            <a:r>
              <a:rPr lang="en-US" altLang="en-US" smtClean="0"/>
              <a:t>In this case (i.e. the interaction is significant) the tests for main effects in the </a:t>
            </a:r>
            <a:r>
              <a:rPr lang="en-US" altLang="en-US" i="1" smtClean="0"/>
              <a:t>Two-way ANOVA</a:t>
            </a:r>
            <a:r>
              <a:rPr lang="en-US" altLang="en-US" smtClean="0"/>
              <a:t> table are</a:t>
            </a:r>
            <a:r>
              <a:rPr lang="en-US" altLang="en-US" i="1" smtClean="0"/>
              <a:t> </a:t>
            </a:r>
            <a:r>
              <a:rPr lang="en-US" altLang="en-US" b="1" i="1" u="sng" smtClean="0"/>
              <a:t>MEANINGLESS</a:t>
            </a:r>
            <a:r>
              <a:rPr lang="en-US" altLang="en-US" smtClean="0"/>
              <a:t>!</a:t>
            </a:r>
            <a:br>
              <a:rPr lang="en-US" altLang="en-US" smtClean="0"/>
            </a:br>
            <a:endParaRPr lang="en-US" altLang="en-US" smtClean="0"/>
          </a:p>
          <a:p>
            <a:pPr eaLnBrk="1" hangingPunct="1"/>
            <a:r>
              <a:rPr lang="en-US" altLang="en-US" smtClean="0">
                <a:solidFill>
                  <a:srgbClr val="7030A0"/>
                </a:solidFill>
              </a:rPr>
              <a:t>We must compare levels of factor </a:t>
            </a:r>
            <a:r>
              <a:rPr lang="en-US" altLang="en-US" i="1" smtClean="0">
                <a:solidFill>
                  <a:srgbClr val="7030A0"/>
                </a:solidFill>
              </a:rPr>
              <a:t>A</a:t>
            </a:r>
            <a:r>
              <a:rPr lang="en-US" altLang="en-US" smtClean="0">
                <a:solidFill>
                  <a:srgbClr val="7030A0"/>
                </a:solidFill>
              </a:rPr>
              <a:t> </a:t>
            </a:r>
            <a:r>
              <a:rPr lang="en-US" altLang="en-US" b="1" i="1" smtClean="0">
                <a:solidFill>
                  <a:srgbClr val="7030A0"/>
                </a:solidFill>
              </a:rPr>
              <a:t>within each level</a:t>
            </a:r>
            <a:r>
              <a:rPr lang="en-US" altLang="en-US" smtClean="0">
                <a:solidFill>
                  <a:srgbClr val="7030A0"/>
                </a:solidFill>
              </a:rPr>
              <a:t> of factor </a:t>
            </a:r>
            <a:r>
              <a:rPr lang="en-US" altLang="en-US" i="1" smtClean="0">
                <a:solidFill>
                  <a:srgbClr val="7030A0"/>
                </a:solidFill>
              </a:rPr>
              <a:t>B</a:t>
            </a:r>
            <a:r>
              <a:rPr lang="en-US" altLang="en-US" smtClean="0">
                <a:solidFill>
                  <a:srgbClr val="7030A0"/>
                </a:solidFill>
              </a:rPr>
              <a:t> (and vise versa).</a:t>
            </a:r>
          </a:p>
          <a:p>
            <a:pPr eaLnBrk="1" hangingPunct="1"/>
            <a:endParaRPr lang="en-US" altLang="en-US" sz="3600" smtClean="0">
              <a:solidFill>
                <a:srgbClr val="FFFF00"/>
              </a:solidFill>
              <a:latin typeface="Times New Roman" pitchFamily="18" charset="0"/>
            </a:endParaRPr>
          </a:p>
        </p:txBody>
      </p:sp>
      <p:sp>
        <p:nvSpPr>
          <p:cNvPr id="26628" name="Rectangle 4"/>
          <p:cNvSpPr>
            <a:spLocks noChangeArrowheads="1"/>
          </p:cNvSpPr>
          <p:nvPr/>
        </p:nvSpPr>
        <p:spPr bwMode="auto">
          <a:xfrm>
            <a:off x="204788" y="5105400"/>
            <a:ext cx="8610600" cy="1371600"/>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219200"/>
            <a:ext cx="4965700" cy="3111500"/>
          </a:xfrm>
          <a:noFill/>
          <a:ln>
            <a:solidFill>
              <a:srgbClr val="7030A0"/>
            </a:solidFill>
            <a:miter lim="800000"/>
            <a:headEnd/>
            <a:tailEnd/>
          </a:ln>
        </p:spPr>
      </p:pic>
      <p:sp>
        <p:nvSpPr>
          <p:cNvPr id="11269" name="Text Box 5"/>
          <p:cNvSpPr txBox="1">
            <a:spLocks noChangeArrowheads="1"/>
          </p:cNvSpPr>
          <p:nvPr/>
        </p:nvSpPr>
        <p:spPr bwMode="auto">
          <a:xfrm>
            <a:off x="533400" y="3048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600">
                <a:solidFill>
                  <a:srgbClr val="C00000"/>
                </a:solidFill>
                <a:latin typeface="Times New Roman" pitchFamily="18" charset="0"/>
              </a:rPr>
              <a:t>Plotting the Results ~ Capsule Effect</a:t>
            </a:r>
          </a:p>
        </p:txBody>
      </p:sp>
      <p:sp>
        <p:nvSpPr>
          <p:cNvPr id="11270" name="Oval 6"/>
          <p:cNvSpPr>
            <a:spLocks noChangeArrowheads="1"/>
          </p:cNvSpPr>
          <p:nvPr/>
        </p:nvSpPr>
        <p:spPr bwMode="auto">
          <a:xfrm>
            <a:off x="1695450" y="368935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1271" name="Oval 7"/>
          <p:cNvSpPr>
            <a:spLocks noChangeArrowheads="1"/>
          </p:cNvSpPr>
          <p:nvPr/>
        </p:nvSpPr>
        <p:spPr bwMode="auto">
          <a:xfrm>
            <a:off x="2673350" y="3673475"/>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7654" name="Text Box 8"/>
          <p:cNvSpPr txBox="1">
            <a:spLocks noChangeArrowheads="1"/>
          </p:cNvSpPr>
          <p:nvPr/>
        </p:nvSpPr>
        <p:spPr bwMode="auto">
          <a:xfrm>
            <a:off x="533400" y="44958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endParaRPr lang="en-US" altLang="en-US" sz="1800">
              <a:latin typeface="Garamond" pitchFamily="18" charset="0"/>
            </a:endParaRPr>
          </a:p>
        </p:txBody>
      </p:sp>
      <p:graphicFrame>
        <p:nvGraphicFramePr>
          <p:cNvPr id="11273" name="Object 9"/>
          <p:cNvGraphicFramePr>
            <a:graphicFrameLocks noGrp="1" noChangeAspect="1"/>
          </p:cNvGraphicFramePr>
          <p:nvPr>
            <p:ph/>
          </p:nvPr>
        </p:nvGraphicFramePr>
        <p:xfrm>
          <a:off x="374650" y="4495800"/>
          <a:ext cx="8242300" cy="1030288"/>
        </p:xfrm>
        <a:graphic>
          <a:graphicData uri="http://schemas.openxmlformats.org/presentationml/2006/ole">
            <mc:AlternateContent xmlns:mc="http://schemas.openxmlformats.org/markup-compatibility/2006">
              <mc:Choice xmlns:v="urn:schemas-microsoft-com:vml" Requires="v">
                <p:oleObj spid="_x0000_s27664" name="Equation" r:id="rId4" imgW="3860640" imgH="482400" progId="Equation.3">
                  <p:embed/>
                </p:oleObj>
              </mc:Choice>
              <mc:Fallback>
                <p:oleObj name="Equation" r:id="rId4" imgW="3860640" imgH="4824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4495800"/>
                        <a:ext cx="8242300" cy="1030288"/>
                      </a:xfrm>
                      <a:prstGeom prst="rect">
                        <a:avLst/>
                      </a:prstGeom>
                      <a:solidFill>
                        <a:srgbClr val="7030A0">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6" name="Text Box 12"/>
          <p:cNvSpPr txBox="1">
            <a:spLocks noChangeArrowheads="1"/>
          </p:cNvSpPr>
          <p:nvPr/>
        </p:nvSpPr>
        <p:spPr bwMode="auto">
          <a:xfrm rot="-5400000">
            <a:off x="3807619" y="2434431"/>
            <a:ext cx="296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Garamond" pitchFamily="18" charset="0"/>
              </a:rPr>
              <a:t>Time Until Bubbles (seconds)</a:t>
            </a:r>
          </a:p>
        </p:txBody>
      </p:sp>
      <p:pic>
        <p:nvPicPr>
          <p:cNvPr id="1127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295400"/>
            <a:ext cx="3352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 Box 16"/>
          <p:cNvSpPr txBox="1">
            <a:spLocks noChangeArrowheads="1"/>
          </p:cNvSpPr>
          <p:nvPr/>
        </p:nvSpPr>
        <p:spPr bwMode="auto">
          <a:xfrm>
            <a:off x="6740525" y="38989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Garamond" pitchFamily="18" charset="0"/>
              </a:rPr>
              <a:t>Capsule Type</a:t>
            </a:r>
          </a:p>
        </p:txBody>
      </p:sp>
      <p:sp>
        <p:nvSpPr>
          <p:cNvPr id="11281" name="Text Box 17"/>
          <p:cNvSpPr txBox="1">
            <a:spLocks noChangeArrowheads="1"/>
          </p:cNvSpPr>
          <p:nvPr/>
        </p:nvSpPr>
        <p:spPr bwMode="auto">
          <a:xfrm>
            <a:off x="95250" y="563880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There appears to be very little difference between the capsule types in terms of the time it takes them to dissolve.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1273"/>
                                        </p:tgtEl>
                                        <p:attrNameLst>
                                          <p:attrName>style.visibility</p:attrName>
                                        </p:attrNameLst>
                                      </p:cBhvr>
                                      <p:to>
                                        <p:strVal val="visible"/>
                                      </p:to>
                                    </p:set>
                                    <p:anim calcmode="lin" valueType="num">
                                      <p:cBhvr additive="base">
                                        <p:cTn id="23" dur="500" fill="hold"/>
                                        <p:tgtEl>
                                          <p:spTgt spid="11273"/>
                                        </p:tgtEl>
                                        <p:attrNameLst>
                                          <p:attrName>ppt_x</p:attrName>
                                        </p:attrNameLst>
                                      </p:cBhvr>
                                      <p:tavLst>
                                        <p:tav tm="0">
                                          <p:val>
                                            <p:strVal val="0-#ppt_w/2"/>
                                          </p:val>
                                        </p:tav>
                                        <p:tav tm="100000">
                                          <p:val>
                                            <p:strVal val="#ppt_x"/>
                                          </p:val>
                                        </p:tav>
                                      </p:tavLst>
                                    </p:anim>
                                    <p:anim calcmode="lin" valueType="num">
                                      <p:cBhvr additive="base">
                                        <p:cTn id="24"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8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81"/>
                                        </p:tgtEl>
                                        <p:attrNameLst>
                                          <p:attrName>style.visibility</p:attrName>
                                        </p:attrNameLst>
                                      </p:cBhvr>
                                      <p:to>
                                        <p:strVal val="visible"/>
                                      </p:to>
                                    </p:set>
                                    <p:anim calcmode="lin" valueType="num">
                                      <p:cBhvr additive="base">
                                        <p:cTn id="37" dur="500" fill="hold"/>
                                        <p:tgtEl>
                                          <p:spTgt spid="11281"/>
                                        </p:tgtEl>
                                        <p:attrNameLst>
                                          <p:attrName>ppt_x</p:attrName>
                                        </p:attrNameLst>
                                      </p:cBhvr>
                                      <p:tavLst>
                                        <p:tav tm="0">
                                          <p:val>
                                            <p:strVal val="#ppt_x"/>
                                          </p:val>
                                        </p:tav>
                                        <p:tav tm="100000">
                                          <p:val>
                                            <p:strVal val="#ppt_x"/>
                                          </p:val>
                                        </p:tav>
                                      </p:tavLst>
                                    </p:anim>
                                    <p:anim calcmode="lin" valueType="num">
                                      <p:cBhvr additive="base">
                                        <p:cTn id="38" dur="500" fill="hold"/>
                                        <p:tgtEl>
                                          <p:spTgt spid="11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animBg="1"/>
      <p:bldP spid="11271" grpId="0" animBg="1"/>
      <p:bldP spid="11276" grpId="0"/>
      <p:bldP spid="11280" grpId="0"/>
      <p:bldP spid="112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219200"/>
            <a:ext cx="4965700" cy="3111500"/>
          </a:xfrm>
          <a:noFill/>
          <a:ln>
            <a:solidFill>
              <a:srgbClr val="7030A0"/>
            </a:solidFill>
            <a:miter lim="800000"/>
            <a:headEnd/>
            <a:tailEnd/>
          </a:ln>
        </p:spPr>
      </p:pic>
      <p:sp>
        <p:nvSpPr>
          <p:cNvPr id="14339" name="Text Box 3"/>
          <p:cNvSpPr txBox="1">
            <a:spLocks noChangeArrowheads="1"/>
          </p:cNvSpPr>
          <p:nvPr/>
        </p:nvSpPr>
        <p:spPr bwMode="auto">
          <a:xfrm>
            <a:off x="533400" y="3048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3600">
                <a:solidFill>
                  <a:srgbClr val="C00000"/>
                </a:solidFill>
                <a:latin typeface="Times New Roman" pitchFamily="18" charset="0"/>
              </a:rPr>
              <a:t>Plotting the Results ~ Fluid Effect</a:t>
            </a:r>
          </a:p>
        </p:txBody>
      </p:sp>
      <p:sp>
        <p:nvSpPr>
          <p:cNvPr id="14340" name="Oval 4"/>
          <p:cNvSpPr>
            <a:spLocks noChangeArrowheads="1"/>
          </p:cNvSpPr>
          <p:nvPr/>
        </p:nvSpPr>
        <p:spPr bwMode="auto">
          <a:xfrm>
            <a:off x="3581400" y="17526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1" name="Oval 5"/>
          <p:cNvSpPr>
            <a:spLocks noChangeArrowheads="1"/>
          </p:cNvSpPr>
          <p:nvPr/>
        </p:nvSpPr>
        <p:spPr bwMode="auto">
          <a:xfrm>
            <a:off x="3657600" y="27432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8678" name="Text Box 6"/>
          <p:cNvSpPr txBox="1">
            <a:spLocks noChangeArrowheads="1"/>
          </p:cNvSpPr>
          <p:nvPr/>
        </p:nvSpPr>
        <p:spPr bwMode="auto">
          <a:xfrm>
            <a:off x="533400" y="44958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endParaRPr lang="en-US" altLang="en-US" sz="1800">
              <a:latin typeface="Garamond" pitchFamily="18" charset="0"/>
            </a:endParaRPr>
          </a:p>
        </p:txBody>
      </p:sp>
      <p:graphicFrame>
        <p:nvGraphicFramePr>
          <p:cNvPr id="14343" name="Object 7"/>
          <p:cNvGraphicFramePr>
            <a:graphicFrameLocks noGrp="1" noChangeAspect="1"/>
          </p:cNvGraphicFramePr>
          <p:nvPr>
            <p:ph/>
          </p:nvPr>
        </p:nvGraphicFramePr>
        <p:xfrm>
          <a:off x="354013" y="4508500"/>
          <a:ext cx="8281987" cy="901700"/>
        </p:xfrm>
        <a:graphic>
          <a:graphicData uri="http://schemas.openxmlformats.org/presentationml/2006/ole">
            <mc:AlternateContent xmlns:mc="http://schemas.openxmlformats.org/markup-compatibility/2006">
              <mc:Choice xmlns:v="urn:schemas-microsoft-com:vml" Requires="v">
                <p:oleObj spid="_x0000_s28687" name="Equation" r:id="rId4" imgW="4431960" imgH="482400" progId="Equation.3">
                  <p:embed/>
                </p:oleObj>
              </mc:Choice>
              <mc:Fallback>
                <p:oleObj name="Equation" r:id="rId4" imgW="4431960" imgH="482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013" y="4508500"/>
                        <a:ext cx="8281987" cy="901700"/>
                      </a:xfrm>
                      <a:prstGeom prst="rect">
                        <a:avLst/>
                      </a:prstGeom>
                      <a:solidFill>
                        <a:srgbClr val="7030A0">
                          <a:alpha val="45882"/>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10"/>
          <p:cNvSpPr txBox="1">
            <a:spLocks noChangeArrowheads="1"/>
          </p:cNvSpPr>
          <p:nvPr/>
        </p:nvSpPr>
        <p:spPr bwMode="auto">
          <a:xfrm>
            <a:off x="6477000" y="3962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Garamond" pitchFamily="18" charset="0"/>
              </a:rPr>
              <a:t>Fluid Type</a:t>
            </a:r>
          </a:p>
        </p:txBody>
      </p:sp>
      <p:sp>
        <p:nvSpPr>
          <p:cNvPr id="14347" name="Text Box 11"/>
          <p:cNvSpPr txBox="1">
            <a:spLocks noChangeArrowheads="1"/>
          </p:cNvSpPr>
          <p:nvPr/>
        </p:nvSpPr>
        <p:spPr bwMode="auto">
          <a:xfrm>
            <a:off x="127000" y="556260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j-lt"/>
                <a:cs typeface="+mn-cs"/>
              </a:rPr>
              <a:t>Capsules take 5.5 seconds longer on average to dissolve in gastric juice compared to duodenal juice.</a:t>
            </a:r>
          </a:p>
        </p:txBody>
      </p:sp>
      <p:pic>
        <p:nvPicPr>
          <p:cNvPr id="1434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143000"/>
            <a:ext cx="27955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4343"/>
                                        </p:tgtEl>
                                        <p:attrNameLst>
                                          <p:attrName>style.visibility</p:attrName>
                                        </p:attrNameLst>
                                      </p:cBhvr>
                                      <p:to>
                                        <p:strVal val="visible"/>
                                      </p:to>
                                    </p:set>
                                    <p:anim calcmode="lin" valueType="num">
                                      <p:cBhvr additive="base">
                                        <p:cTn id="23" dur="500" fill="hold"/>
                                        <p:tgtEl>
                                          <p:spTgt spid="14343"/>
                                        </p:tgtEl>
                                        <p:attrNameLst>
                                          <p:attrName>ppt_x</p:attrName>
                                        </p:attrNameLst>
                                      </p:cBhvr>
                                      <p:tavLst>
                                        <p:tav tm="0">
                                          <p:val>
                                            <p:strVal val="0-#ppt_w/2"/>
                                          </p:val>
                                        </p:tav>
                                        <p:tav tm="100000">
                                          <p:val>
                                            <p:strVal val="#ppt_x"/>
                                          </p:val>
                                        </p:tav>
                                      </p:tavLst>
                                    </p:anim>
                                    <p:anim calcmode="lin" valueType="num">
                                      <p:cBhvr additive="base">
                                        <p:cTn id="24" dur="500" fill="hold"/>
                                        <p:tgtEl>
                                          <p:spTgt spid="14343"/>
                                        </p:tgtEl>
                                        <p:attrNameLst>
                                          <p:attrName>ppt_y</p:attrName>
                                        </p:attrNameLst>
                                      </p:cBhvr>
                                      <p:tavLst>
                                        <p:tav tm="0">
                                          <p:val>
                                            <p:strVal val="#ppt_y"/>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143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4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347"/>
                                        </p:tgtEl>
                                        <p:attrNameLst>
                                          <p:attrName>style.visibility</p:attrName>
                                        </p:attrNameLst>
                                      </p:cBhvr>
                                      <p:to>
                                        <p:strVal val="visible"/>
                                      </p:to>
                                    </p:set>
                                    <p:anim calcmode="lin" valueType="num">
                                      <p:cBhvr additive="base">
                                        <p:cTn id="33" dur="500" fill="hold"/>
                                        <p:tgtEl>
                                          <p:spTgt spid="14347"/>
                                        </p:tgtEl>
                                        <p:attrNameLst>
                                          <p:attrName>ppt_x</p:attrName>
                                        </p:attrNameLst>
                                      </p:cBhvr>
                                      <p:tavLst>
                                        <p:tav tm="0">
                                          <p:val>
                                            <p:strVal val="#ppt_x"/>
                                          </p:val>
                                        </p:tav>
                                        <p:tav tm="100000">
                                          <p:val>
                                            <p:strVal val="#ppt_x"/>
                                          </p:val>
                                        </p:tav>
                                      </p:tavLst>
                                    </p:anim>
                                    <p:anim calcmode="lin" valueType="num">
                                      <p:cBhvr additive="base">
                                        <p:cTn id="34" dur="500" fill="hold"/>
                                        <p:tgtEl>
                                          <p:spTgt spid="14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animBg="1"/>
      <p:bldP spid="14341" grpId="0" animBg="1"/>
      <p:bldP spid="14346" grpId="0"/>
      <p:bldP spid="143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en-US" smtClean="0">
                <a:solidFill>
                  <a:srgbClr val="C00000"/>
                </a:solidFill>
              </a:rPr>
              <a:t>Preliminary Conclusion</a:t>
            </a:r>
          </a:p>
        </p:txBody>
      </p:sp>
      <p:sp>
        <p:nvSpPr>
          <p:cNvPr id="15363" name="Rectangle 3"/>
          <p:cNvSpPr>
            <a:spLocks noGrp="1" noChangeArrowheads="1"/>
          </p:cNvSpPr>
          <p:nvPr>
            <p:ph type="body" idx="1"/>
          </p:nvPr>
        </p:nvSpPr>
        <p:spPr>
          <a:xfrm>
            <a:off x="457200" y="1600200"/>
            <a:ext cx="8686800" cy="4525963"/>
          </a:xfrm>
        </p:spPr>
        <p:txBody>
          <a:bodyPr/>
          <a:lstStyle/>
          <a:p>
            <a:pPr eaLnBrk="1" hangingPunct="1"/>
            <a:r>
              <a:rPr lang="en-US" altLang="en-US" smtClean="0"/>
              <a:t>There is very little difference between the capsule types in terms of the length it time it takes them to dissolve. </a:t>
            </a:r>
          </a:p>
          <a:p>
            <a:pPr eaLnBrk="1" hangingPunct="1"/>
            <a:r>
              <a:rPr lang="en-US" altLang="en-US" smtClean="0"/>
              <a:t>Capsules take about 5 seconds longer on average to dissolve in gastric juice than in duodenal juice. </a:t>
            </a:r>
          </a:p>
          <a:p>
            <a:pPr eaLnBrk="1" hangingPunct="1"/>
            <a:endParaRPr lang="en-US" altLang="en-US" smtClean="0"/>
          </a:p>
          <a:p>
            <a:pPr eaLnBrk="1" hangingPunct="1"/>
            <a:r>
              <a:rPr lang="en-US" altLang="en-US" b="1" smtClean="0">
                <a:solidFill>
                  <a:srgbClr val="7030A0"/>
                </a:solidFill>
              </a:rPr>
              <a:t>THESE CONCLUSIONS ARE </a:t>
            </a:r>
            <a:br>
              <a:rPr lang="en-US" altLang="en-US" b="1" smtClean="0">
                <a:solidFill>
                  <a:srgbClr val="7030A0"/>
                </a:solidFill>
              </a:rPr>
            </a:br>
            <a:r>
              <a:rPr lang="en-US" altLang="en-US" b="1" smtClean="0">
                <a:solidFill>
                  <a:srgbClr val="7030A0"/>
                </a:solidFill>
              </a:rPr>
              <a:t>              COMPLETELY WRONG!!  WHY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990600"/>
            <a:ext cx="4965700" cy="3111500"/>
          </a:xfrm>
          <a:noFill/>
        </p:spPr>
      </p:pic>
      <p:sp>
        <p:nvSpPr>
          <p:cNvPr id="16387" name="Text Box 3"/>
          <p:cNvSpPr txBox="1">
            <a:spLocks noChangeArrowheads="1"/>
          </p:cNvSpPr>
          <p:nvPr/>
        </p:nvSpPr>
        <p:spPr bwMode="auto">
          <a:xfrm>
            <a:off x="0" y="304800"/>
            <a:ext cx="883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a:solidFill>
                  <a:srgbClr val="C00000"/>
                </a:solidFill>
                <a:latin typeface="Times New Roman" pitchFamily="18" charset="0"/>
              </a:rPr>
              <a:t>Plotting the Results ~ Capsule Effect Separately</a:t>
            </a:r>
          </a:p>
        </p:txBody>
      </p:sp>
      <p:sp>
        <p:nvSpPr>
          <p:cNvPr id="16388" name="Oval 4"/>
          <p:cNvSpPr>
            <a:spLocks noChangeArrowheads="1"/>
          </p:cNvSpPr>
          <p:nvPr/>
        </p:nvSpPr>
        <p:spPr bwMode="auto">
          <a:xfrm>
            <a:off x="2743200" y="21336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6389" name="Oval 5"/>
          <p:cNvSpPr>
            <a:spLocks noChangeArrowheads="1"/>
          </p:cNvSpPr>
          <p:nvPr/>
        </p:nvSpPr>
        <p:spPr bwMode="auto">
          <a:xfrm>
            <a:off x="2743200" y="32004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0726" name="Text Box 6"/>
          <p:cNvSpPr txBox="1">
            <a:spLocks noChangeArrowheads="1"/>
          </p:cNvSpPr>
          <p:nvPr/>
        </p:nvSpPr>
        <p:spPr bwMode="auto">
          <a:xfrm>
            <a:off x="533400" y="44958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endParaRPr lang="en-US" altLang="en-US" sz="1800">
              <a:latin typeface="Garamond" pitchFamily="18" charset="0"/>
            </a:endParaRPr>
          </a:p>
        </p:txBody>
      </p:sp>
      <p:graphicFrame>
        <p:nvGraphicFramePr>
          <p:cNvPr id="16391" name="Object 7"/>
          <p:cNvGraphicFramePr>
            <a:graphicFrameLocks noGrp="1" noChangeAspect="1"/>
          </p:cNvGraphicFramePr>
          <p:nvPr>
            <p:ph/>
          </p:nvPr>
        </p:nvGraphicFramePr>
        <p:xfrm>
          <a:off x="228600" y="4114800"/>
          <a:ext cx="8458200" cy="1685925"/>
        </p:xfrm>
        <a:graphic>
          <a:graphicData uri="http://schemas.openxmlformats.org/presentationml/2006/ole">
            <mc:AlternateContent xmlns:mc="http://schemas.openxmlformats.org/markup-compatibility/2006">
              <mc:Choice xmlns:v="urn:schemas-microsoft-com:vml" Requires="v">
                <p:oleObj spid="_x0000_s30737" name="Equation" r:id="rId4" imgW="4518720" imgH="861132" progId="Equation.3">
                  <p:embed/>
                </p:oleObj>
              </mc:Choice>
              <mc:Fallback>
                <p:oleObj name="Equation" r:id="rId4" imgW="4518720" imgH="86113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8458200" cy="168592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Text Box 9"/>
          <p:cNvSpPr txBox="1">
            <a:spLocks noChangeArrowheads="1"/>
          </p:cNvSpPr>
          <p:nvPr/>
        </p:nvSpPr>
        <p:spPr bwMode="auto">
          <a:xfrm>
            <a:off x="304800" y="591185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Clearly the time to dissolve depends on what capsule is being used and which juice it is being dissolved in.</a:t>
            </a:r>
          </a:p>
        </p:txBody>
      </p:sp>
      <p:pic>
        <p:nvPicPr>
          <p:cNvPr id="1639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676400"/>
            <a:ext cx="40386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Oval 12"/>
          <p:cNvSpPr>
            <a:spLocks noChangeArrowheads="1"/>
          </p:cNvSpPr>
          <p:nvPr/>
        </p:nvSpPr>
        <p:spPr bwMode="auto">
          <a:xfrm>
            <a:off x="1752600" y="21336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6397" name="Oval 13"/>
          <p:cNvSpPr>
            <a:spLocks noChangeArrowheads="1"/>
          </p:cNvSpPr>
          <p:nvPr/>
        </p:nvSpPr>
        <p:spPr bwMode="auto">
          <a:xfrm>
            <a:off x="1752600" y="3200400"/>
            <a:ext cx="990600" cy="457200"/>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6398" name="Text Box 14"/>
          <p:cNvSpPr txBox="1">
            <a:spLocks noChangeArrowheads="1"/>
          </p:cNvSpPr>
          <p:nvPr/>
        </p:nvSpPr>
        <p:spPr bwMode="auto">
          <a:xfrm>
            <a:off x="5070475" y="914400"/>
            <a:ext cx="4191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600" b="1">
                <a:solidFill>
                  <a:srgbClr val="7030A0"/>
                </a:solidFill>
                <a:latin typeface="Garamond" pitchFamily="18" charset="0"/>
              </a:rPr>
              <a:t>Type C capsules dissolve faster in duodenal juice than do type V capsules where for gastric juice the opposite is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6391"/>
                                        </p:tgtEl>
                                        <p:attrNameLst>
                                          <p:attrName>style.visibility</p:attrName>
                                        </p:attrNameLst>
                                      </p:cBhvr>
                                      <p:to>
                                        <p:strVal val="visible"/>
                                      </p:to>
                                    </p:set>
                                    <p:anim calcmode="lin" valueType="num">
                                      <p:cBhvr additive="base">
                                        <p:cTn id="31" dur="500" fill="hold"/>
                                        <p:tgtEl>
                                          <p:spTgt spid="16391"/>
                                        </p:tgtEl>
                                        <p:attrNameLst>
                                          <p:attrName>ppt_x</p:attrName>
                                        </p:attrNameLst>
                                      </p:cBhvr>
                                      <p:tavLst>
                                        <p:tav tm="0">
                                          <p:val>
                                            <p:strVal val="0-#ppt_w/2"/>
                                          </p:val>
                                        </p:tav>
                                        <p:tav tm="100000">
                                          <p:val>
                                            <p:strVal val="#ppt_x"/>
                                          </p:val>
                                        </p:tav>
                                      </p:tavLst>
                                    </p:anim>
                                    <p:anim calcmode="lin" valueType="num">
                                      <p:cBhvr additive="base">
                                        <p:cTn id="32"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3"/>
                                        </p:tgtEl>
                                        <p:attrNameLst>
                                          <p:attrName>style.visibility</p:attrName>
                                        </p:attrNameLst>
                                      </p:cBhvr>
                                      <p:to>
                                        <p:strVal val="visible"/>
                                      </p:to>
                                    </p:set>
                                    <p:anim calcmode="lin" valueType="num">
                                      <p:cBhvr additive="base">
                                        <p:cTn id="37" dur="500" fill="hold"/>
                                        <p:tgtEl>
                                          <p:spTgt spid="16393"/>
                                        </p:tgtEl>
                                        <p:attrNameLst>
                                          <p:attrName>ppt_x</p:attrName>
                                        </p:attrNameLst>
                                      </p:cBhvr>
                                      <p:tavLst>
                                        <p:tav tm="0">
                                          <p:val>
                                            <p:strVal val="#ppt_x"/>
                                          </p:val>
                                        </p:tav>
                                        <p:tav tm="100000">
                                          <p:val>
                                            <p:strVal val="#ppt_x"/>
                                          </p:val>
                                        </p:tav>
                                      </p:tavLst>
                                    </p:anim>
                                    <p:anim calcmode="lin" valueType="num">
                                      <p:cBhvr additive="base">
                                        <p:cTn id="38" dur="500" fill="hold"/>
                                        <p:tgtEl>
                                          <p:spTgt spid="16393"/>
                                        </p:tgtEl>
                                        <p:attrNameLst>
                                          <p:attrName>ppt_y</p:attrName>
                                        </p:attrNameLst>
                                      </p:cBhvr>
                                      <p:tavLst>
                                        <p:tav tm="0">
                                          <p:val>
                                            <p:strVal val="1+#ppt_h/2"/>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16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animBg="1"/>
      <p:bldP spid="16389" grpId="0" animBg="1"/>
      <p:bldP spid="16393" grpId="0"/>
      <p:bldP spid="16396" grpId="0" animBg="1"/>
      <p:bldP spid="16397" grpId="0" animBg="1"/>
      <p:bldP spid="163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533400" y="87313"/>
            <a:ext cx="8229600" cy="1143000"/>
          </a:xfrm>
        </p:spPr>
        <p:txBody>
          <a:bodyPr/>
          <a:lstStyle/>
          <a:p>
            <a:pPr eaLnBrk="1" hangingPunct="1"/>
            <a:r>
              <a:rPr lang="en-US" altLang="en-US" smtClean="0">
                <a:solidFill>
                  <a:srgbClr val="C00000"/>
                </a:solidFill>
              </a:rPr>
              <a:t>Interactions</a:t>
            </a:r>
          </a:p>
        </p:txBody>
      </p:sp>
      <p:sp>
        <p:nvSpPr>
          <p:cNvPr id="17411" name="Rectangle 3"/>
          <p:cNvSpPr>
            <a:spLocks noGrp="1" noChangeArrowheads="1"/>
          </p:cNvSpPr>
          <p:nvPr>
            <p:ph type="body" idx="1"/>
          </p:nvPr>
        </p:nvSpPr>
        <p:spPr>
          <a:xfrm>
            <a:off x="457200" y="1295400"/>
            <a:ext cx="8229600" cy="5181600"/>
          </a:xfrm>
        </p:spPr>
        <p:txBody>
          <a:bodyPr/>
          <a:lstStyle/>
          <a:p>
            <a:pPr eaLnBrk="1" hangingPunct="1"/>
            <a:r>
              <a:rPr lang="en-US" altLang="en-US" smtClean="0"/>
              <a:t>The</a:t>
            </a:r>
          </a:p>
          <a:p>
            <a:pPr eaLnBrk="1" hangingPunct="1"/>
            <a:endParaRPr lang="en-US" altLang="en-US" smtClean="0"/>
          </a:p>
          <a:p>
            <a:pPr eaLnBrk="1" hangingPunct="1"/>
            <a:r>
              <a:rPr lang="en-US" altLang="en-US" smtClean="0"/>
              <a:t/>
            </a:r>
            <a:br>
              <a:rPr lang="en-US" altLang="en-US" smtClean="0"/>
            </a:br>
            <a:endParaRPr lang="en-US" altLang="en-US" smtClean="0"/>
          </a:p>
          <a:p>
            <a:pPr eaLnBrk="1" hangingPunct="1"/>
            <a:r>
              <a:rPr lang="en-US" altLang="en-US" smtClean="0"/>
              <a:t>An </a:t>
            </a:r>
            <a:r>
              <a:rPr lang="en-US" altLang="en-US" b="1" smtClean="0"/>
              <a:t>interaction</a:t>
            </a:r>
            <a:r>
              <a:rPr lang="en-US" altLang="en-US" smtClean="0"/>
              <a:t> occurs when the effect of one factor depends on the level of another factor.  Here the effect of capsule depends on the type of digestive juice used to dissolve it and vise versa.  </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3956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5"/>
          <p:cNvSpPr txBox="1">
            <a:spLocks noChangeArrowheads="1"/>
          </p:cNvSpPr>
          <p:nvPr/>
        </p:nvSpPr>
        <p:spPr bwMode="auto">
          <a:xfrm>
            <a:off x="4648200" y="1208088"/>
            <a:ext cx="3657600" cy="2339975"/>
          </a:xfrm>
          <a:prstGeom prst="rect">
            <a:avLst/>
          </a:prstGeom>
          <a:solidFill>
            <a:srgbClr val="7030A0"/>
          </a:solidFill>
          <a:ln w="57150">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Type C capsules dissolve faster than Type V in duodenal juice, where opposite is true when gastric juice is used to dissolve the capsules.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2" fill="hold" nodeType="clickEffect">
                                  <p:stCondLst>
                                    <p:cond delay="0"/>
                                  </p:stCondLst>
                                  <p:childTnLst>
                                    <p:anim calcmode="lin" valueType="num">
                                      <p:cBhvr additive="base">
                                        <p:cTn id="18" dur="500"/>
                                        <p:tgtEl>
                                          <p:spTgt spid="17411">
                                            <p:txEl>
                                              <p:pRg st="0" end="0"/>
                                            </p:txEl>
                                          </p:spTgt>
                                        </p:tgtEl>
                                        <p:attrNameLst>
                                          <p:attrName>ppt_x</p:attrName>
                                        </p:attrNameLst>
                                      </p:cBhvr>
                                      <p:tavLst>
                                        <p:tav tm="0">
                                          <p:val>
                                            <p:strVal val="ppt_x"/>
                                          </p:val>
                                        </p:tav>
                                        <p:tav tm="100000">
                                          <p:val>
                                            <p:strVal val="1+ppt_w/2"/>
                                          </p:val>
                                        </p:tav>
                                      </p:tavLst>
                                    </p:anim>
                                    <p:anim calcmode="lin" valueType="num">
                                      <p:cBhvr additive="base">
                                        <p:cTn id="19" dur="500"/>
                                        <p:tgtEl>
                                          <p:spTgt spid="17411">
                                            <p:txEl>
                                              <p:pRg st="0" end="0"/>
                                            </p:txEl>
                                          </p:spTgt>
                                        </p:tgtEl>
                                        <p:attrNameLst>
                                          <p:attrName>ppt_y</p:attrName>
                                        </p:attrNameLst>
                                      </p:cBhvr>
                                      <p:tavLst>
                                        <p:tav tm="0">
                                          <p:val>
                                            <p:strVal val="ppt_y"/>
                                          </p:val>
                                        </p:tav>
                                        <p:tav tm="100000">
                                          <p:val>
                                            <p:strVal val="ppt_y"/>
                                          </p:val>
                                        </p:tav>
                                      </p:tavLst>
                                    </p:anim>
                                    <p:set>
                                      <p:cBhvr>
                                        <p:cTn id="20" dur="1" fill="hold">
                                          <p:stCondLst>
                                            <p:cond delay="499"/>
                                          </p:stCondLst>
                                        </p:cTn>
                                        <p:tgtEl>
                                          <p:spTgt spid="17411">
                                            <p:txEl>
                                              <p:pRg st="0" end="0"/>
                                            </p:txEl>
                                          </p:spTgt>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2" fill="hold" nodeType="clickEffect">
                                  <p:stCondLst>
                                    <p:cond delay="0"/>
                                  </p:stCondLst>
                                  <p:childTnLst>
                                    <p:anim calcmode="lin" valueType="num">
                                      <p:cBhvr additive="base">
                                        <p:cTn id="24" dur="500"/>
                                        <p:tgtEl>
                                          <p:spTgt spid="17411">
                                            <p:txEl>
                                              <p:pRg st="2" end="2"/>
                                            </p:txEl>
                                          </p:spTgt>
                                        </p:tgtEl>
                                        <p:attrNameLst>
                                          <p:attrName>ppt_x</p:attrName>
                                        </p:attrNameLst>
                                      </p:cBhvr>
                                      <p:tavLst>
                                        <p:tav tm="0">
                                          <p:val>
                                            <p:strVal val="ppt_x"/>
                                          </p:val>
                                        </p:tav>
                                        <p:tav tm="100000">
                                          <p:val>
                                            <p:strVal val="1+ppt_w/2"/>
                                          </p:val>
                                        </p:tav>
                                      </p:tavLst>
                                    </p:anim>
                                    <p:anim calcmode="lin" valueType="num">
                                      <p:cBhvr additive="base">
                                        <p:cTn id="25" dur="500"/>
                                        <p:tgtEl>
                                          <p:spTgt spid="17411">
                                            <p:txEl>
                                              <p:pRg st="2" end="2"/>
                                            </p:txEl>
                                          </p:spTgt>
                                        </p:tgtEl>
                                        <p:attrNameLst>
                                          <p:attrName>ppt_y</p:attrName>
                                        </p:attrNameLst>
                                      </p:cBhvr>
                                      <p:tavLst>
                                        <p:tav tm="0">
                                          <p:val>
                                            <p:strVal val="ppt_y"/>
                                          </p:val>
                                        </p:tav>
                                        <p:tav tm="100000">
                                          <p:val>
                                            <p:strVal val="ppt_y"/>
                                          </p:val>
                                        </p:tav>
                                      </p:tavLst>
                                    </p:anim>
                                    <p:set>
                                      <p:cBhvr>
                                        <p:cTn id="26" dur="1" fill="hold">
                                          <p:stCondLst>
                                            <p:cond delay="499"/>
                                          </p:stCondLst>
                                        </p:cTn>
                                        <p:tgtEl>
                                          <p:spTgt spid="17411">
                                            <p:txEl>
                                              <p:pRg st="2" end="2"/>
                                            </p:txEl>
                                          </p:spTgt>
                                        </p:tgtEl>
                                        <p:attrNameLst>
                                          <p:attrName>style.visibility</p:attrName>
                                        </p:attrNameLst>
                                      </p:cBhvr>
                                      <p:to>
                                        <p:strVal val="hidden"/>
                                      </p:to>
                                    </p:set>
                                  </p:childTnLst>
                                </p:cTn>
                              </p:par>
                              <p:par>
                                <p:cTn id="27" presetID="2" presetClass="entr" presetSubtype="8" fill="hold" nodeType="withEffect">
                                  <p:stCondLst>
                                    <p:cond delay="0"/>
                                  </p:stCondLst>
                                  <p:childTnLst>
                                    <p:set>
                                      <p:cBhvr>
                                        <p:cTn id="28" dur="1" fill="hold">
                                          <p:stCondLst>
                                            <p:cond delay="0"/>
                                          </p:stCondLst>
                                        </p:cTn>
                                        <p:tgtEl>
                                          <p:spTgt spid="17412"/>
                                        </p:tgtEl>
                                        <p:attrNameLst>
                                          <p:attrName>style.visibility</p:attrName>
                                        </p:attrNameLst>
                                      </p:cBhvr>
                                      <p:to>
                                        <p:strVal val="visible"/>
                                      </p:to>
                                    </p:set>
                                    <p:anim calcmode="lin" valueType="num">
                                      <p:cBhvr additive="base">
                                        <p:cTn id="29" dur="500" fill="hold"/>
                                        <p:tgtEl>
                                          <p:spTgt spid="17412"/>
                                        </p:tgtEl>
                                        <p:attrNameLst>
                                          <p:attrName>ppt_x</p:attrName>
                                        </p:attrNameLst>
                                      </p:cBhvr>
                                      <p:tavLst>
                                        <p:tav tm="0">
                                          <p:val>
                                            <p:strVal val="0-#ppt_w/2"/>
                                          </p:val>
                                        </p:tav>
                                        <p:tav tm="100000">
                                          <p:val>
                                            <p:strVal val="#ppt_x"/>
                                          </p:val>
                                        </p:tav>
                                      </p:tavLst>
                                    </p:anim>
                                    <p:anim calcmode="lin" valueType="num">
                                      <p:cBhvr additive="base">
                                        <p:cTn id="30"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en-US" altLang="en-US" sz="4000" smtClean="0"/>
              <a:t>Interactions can “mask” main effects</a:t>
            </a:r>
          </a:p>
        </p:txBody>
      </p:sp>
      <p:pic>
        <p:nvPicPr>
          <p:cNvPr id="1946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1371600"/>
            <a:ext cx="6400800" cy="3575050"/>
          </a:xfrm>
          <a:noFill/>
        </p:spPr>
      </p:pic>
      <p:sp>
        <p:nvSpPr>
          <p:cNvPr id="19462" name="Line 6"/>
          <p:cNvSpPr>
            <a:spLocks noChangeShapeType="1"/>
          </p:cNvSpPr>
          <p:nvPr/>
        </p:nvSpPr>
        <p:spPr bwMode="auto">
          <a:xfrm flipH="1" flipV="1">
            <a:off x="4191000" y="2895600"/>
            <a:ext cx="1524000" cy="137160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3" name="Text Box 7"/>
          <p:cNvSpPr txBox="1">
            <a:spLocks noChangeArrowheads="1"/>
          </p:cNvSpPr>
          <p:nvPr/>
        </p:nvSpPr>
        <p:spPr bwMode="auto">
          <a:xfrm>
            <a:off x="5715000" y="3733800"/>
            <a:ext cx="3048000" cy="1927225"/>
          </a:xfrm>
          <a:prstGeom prst="rect">
            <a:avLst/>
          </a:prstGeom>
          <a:solidFill>
            <a:srgbClr val="0000FF"/>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The apparent lack of a capsule effect is caused by the interaction of capsule type and fluid type.</a:t>
            </a:r>
          </a:p>
        </p:txBody>
      </p:sp>
      <p:sp>
        <p:nvSpPr>
          <p:cNvPr id="19464" name="Text Box 8"/>
          <p:cNvSpPr txBox="1">
            <a:spLocks noChangeArrowheads="1"/>
          </p:cNvSpPr>
          <p:nvPr/>
        </p:nvSpPr>
        <p:spPr bwMode="auto">
          <a:xfrm>
            <a:off x="914400" y="5105400"/>
            <a:ext cx="4648200" cy="1401763"/>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b="1" dirty="0" smtClean="0">
                <a:latin typeface="+mn-lt"/>
                <a:cs typeface="+mn-cs"/>
              </a:rPr>
              <a:t>We say the interaction </a:t>
            </a:r>
            <a:r>
              <a:rPr lang="en-US" altLang="en-US" sz="2800" b="1" i="1" u="sng" dirty="0" smtClean="0">
                <a:latin typeface="+mn-lt"/>
                <a:cs typeface="+mn-cs"/>
              </a:rPr>
              <a:t>masks</a:t>
            </a:r>
            <a:r>
              <a:rPr lang="en-US" altLang="en-US" sz="2800" b="1" i="1" dirty="0" smtClean="0">
                <a:latin typeface="+mn-lt"/>
                <a:cs typeface="+mn-cs"/>
              </a:rPr>
              <a:t> </a:t>
            </a:r>
            <a:r>
              <a:rPr lang="en-US" altLang="en-US" sz="2800" b="1" dirty="0" smtClean="0">
                <a:latin typeface="+mn-lt"/>
                <a:cs typeface="+mn-cs"/>
              </a:rPr>
              <a:t>the main effect of capsule type.</a:t>
            </a:r>
          </a:p>
        </p:txBody>
      </p:sp>
      <p:grpSp>
        <p:nvGrpSpPr>
          <p:cNvPr id="2" name="Group 11"/>
          <p:cNvGrpSpPr>
            <a:grpSpLocks/>
          </p:cNvGrpSpPr>
          <p:nvPr/>
        </p:nvGrpSpPr>
        <p:grpSpPr bwMode="auto">
          <a:xfrm>
            <a:off x="2473325" y="2667000"/>
            <a:ext cx="2219325" cy="209550"/>
            <a:chOff x="1558" y="1680"/>
            <a:chExt cx="1398" cy="132"/>
          </a:xfrm>
        </p:grpSpPr>
        <p:sp>
          <p:nvSpPr>
            <p:cNvPr id="32776" name="Line 5"/>
            <p:cNvSpPr>
              <a:spLocks noChangeShapeType="1"/>
            </p:cNvSpPr>
            <p:nvPr/>
          </p:nvSpPr>
          <p:spPr bwMode="auto">
            <a:xfrm>
              <a:off x="1584" y="1728"/>
              <a:ext cx="1344" cy="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Oval 9"/>
            <p:cNvSpPr>
              <a:spLocks noChangeArrowheads="1"/>
            </p:cNvSpPr>
            <p:nvPr/>
          </p:nvSpPr>
          <p:spPr bwMode="auto">
            <a:xfrm>
              <a:off x="1558" y="1680"/>
              <a:ext cx="96" cy="96"/>
            </a:xfrm>
            <a:prstGeom prst="ellipse">
              <a:avLst/>
            </a:prstGeom>
            <a:solidFill>
              <a:schemeClr val="bg2"/>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2778" name="Oval 10"/>
            <p:cNvSpPr>
              <a:spLocks noChangeArrowheads="1"/>
            </p:cNvSpPr>
            <p:nvPr/>
          </p:nvSpPr>
          <p:spPr bwMode="auto">
            <a:xfrm>
              <a:off x="2860" y="1716"/>
              <a:ext cx="96" cy="96"/>
            </a:xfrm>
            <a:prstGeom prst="ellipse">
              <a:avLst/>
            </a:prstGeom>
            <a:solidFill>
              <a:schemeClr val="bg2"/>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46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4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9464"/>
                                        </p:tgtEl>
                                        <p:attrNameLst>
                                          <p:attrName>style.visibility</p:attrName>
                                        </p:attrNameLst>
                                      </p:cBhvr>
                                      <p:to>
                                        <p:strVal val="visible"/>
                                      </p:to>
                                    </p:set>
                                    <p:anim calcmode="lin" valueType="num">
                                      <p:cBhvr additive="base">
                                        <p:cTn id="22" dur="500" fill="hold"/>
                                        <p:tgtEl>
                                          <p:spTgt spid="19464"/>
                                        </p:tgtEl>
                                        <p:attrNameLst>
                                          <p:attrName>ppt_x</p:attrName>
                                        </p:attrNameLst>
                                      </p:cBhvr>
                                      <p:tavLst>
                                        <p:tav tm="0">
                                          <p:val>
                                            <p:strVal val="#ppt_x"/>
                                          </p:val>
                                        </p:tav>
                                        <p:tav tm="100000">
                                          <p:val>
                                            <p:strVal val="#ppt_x"/>
                                          </p:val>
                                        </p:tav>
                                      </p:tavLst>
                                    </p:anim>
                                    <p:anim calcmode="lin" valueType="num">
                                      <p:cBhvr additive="base">
                                        <p:cTn id="23"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sz="3600" b="1" dirty="0" smtClean="0">
                <a:solidFill>
                  <a:srgbClr val="C00000"/>
                </a:solidFill>
              </a:rPr>
              <a:t>Types of Interactions and Interpreting Interaction Plots</a:t>
            </a:r>
          </a:p>
        </p:txBody>
      </p:sp>
      <p:pic>
        <p:nvPicPr>
          <p:cNvPr id="33795"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14400" y="1600200"/>
            <a:ext cx="7391400" cy="2632075"/>
          </a:xfrm>
          <a:noFill/>
        </p:spPr>
      </p:pic>
      <p:sp>
        <p:nvSpPr>
          <p:cNvPr id="33796" name="Text Box 7"/>
          <p:cNvSpPr txBox="1">
            <a:spLocks noChangeArrowheads="1"/>
          </p:cNvSpPr>
          <p:nvPr/>
        </p:nvSpPr>
        <p:spPr bwMode="auto">
          <a:xfrm>
            <a:off x="914400" y="4572000"/>
            <a:ext cx="3200400" cy="1562100"/>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mean response is the same for both levels of both factors.</a:t>
            </a:r>
          </a:p>
        </p:txBody>
      </p:sp>
      <p:sp>
        <p:nvSpPr>
          <p:cNvPr id="33797" name="Text Box 8"/>
          <p:cNvSpPr txBox="1">
            <a:spLocks noChangeArrowheads="1"/>
          </p:cNvSpPr>
          <p:nvPr/>
        </p:nvSpPr>
        <p:spPr bwMode="auto">
          <a:xfrm>
            <a:off x="4765675" y="4343400"/>
            <a:ext cx="4267200" cy="1927225"/>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both effects are masked by the interaction.  This type of interaction is called a “difference in direction” of the effects.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sz="3600" b="1" dirty="0" smtClean="0">
                <a:solidFill>
                  <a:srgbClr val="C00000"/>
                </a:solidFill>
              </a:rPr>
              <a:t>Types of Interactions and Interpreting Interaction Plots</a:t>
            </a:r>
          </a:p>
        </p:txBody>
      </p:sp>
      <p:sp>
        <p:nvSpPr>
          <p:cNvPr id="20484" name="Text Box 4"/>
          <p:cNvSpPr txBox="1">
            <a:spLocks noChangeArrowheads="1"/>
          </p:cNvSpPr>
          <p:nvPr/>
        </p:nvSpPr>
        <p:spPr bwMode="auto">
          <a:xfrm>
            <a:off x="914400" y="4572000"/>
            <a:ext cx="3200400" cy="1562100"/>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mean response differs depending on the level of B but not A.</a:t>
            </a:r>
          </a:p>
        </p:txBody>
      </p:sp>
      <p:sp>
        <p:nvSpPr>
          <p:cNvPr id="20485" name="Text Box 5"/>
          <p:cNvSpPr txBox="1">
            <a:spLocks noChangeArrowheads="1"/>
          </p:cNvSpPr>
          <p:nvPr/>
        </p:nvSpPr>
        <p:spPr bwMode="auto">
          <a:xfrm>
            <a:off x="4495800" y="4343400"/>
            <a:ext cx="4537075" cy="1927225"/>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A main effect is “masked” by the interaction. The B main effect is significant, although cannot be talked about independently of the level of A. </a:t>
            </a:r>
          </a:p>
        </p:txBody>
      </p:sp>
      <p:pic>
        <p:nvPicPr>
          <p:cNvPr id="20488" name="Picture 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676400"/>
            <a:ext cx="7696200" cy="2424113"/>
          </a:xfrm>
          <a:noFill/>
        </p:spPr>
      </p:pic>
      <p:grpSp>
        <p:nvGrpSpPr>
          <p:cNvPr id="2" name="Group 13"/>
          <p:cNvGrpSpPr>
            <a:grpSpLocks/>
          </p:cNvGrpSpPr>
          <p:nvPr/>
        </p:nvGrpSpPr>
        <p:grpSpPr bwMode="auto">
          <a:xfrm>
            <a:off x="5746750" y="2543175"/>
            <a:ext cx="1187450" cy="749300"/>
            <a:chOff x="3620" y="1602"/>
            <a:chExt cx="748" cy="472"/>
          </a:xfrm>
        </p:grpSpPr>
        <p:sp>
          <p:nvSpPr>
            <p:cNvPr id="34824" name="Oval 9"/>
            <p:cNvSpPr>
              <a:spLocks noChangeArrowheads="1"/>
            </p:cNvSpPr>
            <p:nvPr/>
          </p:nvSpPr>
          <p:spPr bwMode="auto">
            <a:xfrm>
              <a:off x="3620" y="1602"/>
              <a:ext cx="96" cy="96"/>
            </a:xfrm>
            <a:prstGeom prst="ellipse">
              <a:avLst/>
            </a:prstGeom>
            <a:solidFill>
              <a:schemeClr val="bg2"/>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5" name="Oval 10"/>
            <p:cNvSpPr>
              <a:spLocks noChangeArrowheads="1"/>
            </p:cNvSpPr>
            <p:nvPr/>
          </p:nvSpPr>
          <p:spPr bwMode="auto">
            <a:xfrm>
              <a:off x="3626" y="1978"/>
              <a:ext cx="96" cy="96"/>
            </a:xfrm>
            <a:prstGeom prst="ellipse">
              <a:avLst/>
            </a:prstGeom>
            <a:solidFill>
              <a:schemeClr val="bg2"/>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6" name="AutoShape 11"/>
            <p:cNvSpPr>
              <a:spLocks/>
            </p:cNvSpPr>
            <p:nvPr/>
          </p:nvSpPr>
          <p:spPr bwMode="auto">
            <a:xfrm>
              <a:off x="3744" y="1632"/>
              <a:ext cx="96" cy="384"/>
            </a:xfrm>
            <a:prstGeom prst="rightBrace">
              <a:avLst>
                <a:gd name="adj1" fmla="val 33333"/>
                <a:gd name="adj2" fmla="val 50000"/>
              </a:avLst>
            </a:prstGeom>
            <a:noFill/>
            <a:ln w="222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34827" name="Line 12"/>
            <p:cNvSpPr>
              <a:spLocks noChangeShapeType="1"/>
            </p:cNvSpPr>
            <p:nvPr/>
          </p:nvSpPr>
          <p:spPr bwMode="auto">
            <a:xfrm>
              <a:off x="3840" y="1824"/>
              <a:ext cx="528"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204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1403350"/>
            <a:ext cx="6781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48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48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398713" y="1814513"/>
            <a:ext cx="3776662" cy="898525"/>
          </a:xfrm>
          <a:prstGeom prst="rect">
            <a:avLst/>
          </a:prstGeom>
          <a:solidFill>
            <a:srgbClr val="FFC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8195" name="Rectangle 3"/>
          <p:cNvSpPr>
            <a:spLocks noChangeArrowheads="1"/>
          </p:cNvSpPr>
          <p:nvPr/>
        </p:nvSpPr>
        <p:spPr bwMode="auto">
          <a:xfrm>
            <a:off x="884238" y="1814513"/>
            <a:ext cx="1482725" cy="44815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8196" name="Rectangle 4"/>
          <p:cNvSpPr>
            <a:spLocks noGrp="1" noRot="1" noChangeArrowheads="1"/>
          </p:cNvSpPr>
          <p:nvPr>
            <p:ph type="title"/>
          </p:nvPr>
        </p:nvSpPr>
        <p:spPr>
          <a:xfrm>
            <a:off x="0" y="381000"/>
            <a:ext cx="9144000" cy="1020763"/>
          </a:xfrm>
        </p:spPr>
        <p:txBody>
          <a:bodyPr lIns="90488" tIns="44450" rIns="90488" bIns="44450" anchorCtr="1"/>
          <a:lstStyle/>
          <a:p>
            <a:pPr eaLnBrk="1" hangingPunct="1"/>
            <a:r>
              <a:rPr lang="en-US" altLang="en-US" smtClean="0">
                <a:solidFill>
                  <a:srgbClr val="C00000"/>
                </a:solidFill>
              </a:rPr>
              <a:t>Two-Way ANOVA Data Layout</a:t>
            </a:r>
          </a:p>
        </p:txBody>
      </p:sp>
      <p:sp>
        <p:nvSpPr>
          <p:cNvPr id="8197" name="Rectangle 5"/>
          <p:cNvSpPr>
            <a:spLocks noChangeArrowheads="1"/>
          </p:cNvSpPr>
          <p:nvPr/>
        </p:nvSpPr>
        <p:spPr bwMode="auto">
          <a:xfrm>
            <a:off x="7316788" y="3201988"/>
            <a:ext cx="1139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800" b="1">
                <a:latin typeface="Times New Roman" pitchFamily="18" charset="0"/>
              </a:rPr>
              <a:t>Y</a:t>
            </a:r>
            <a:r>
              <a:rPr lang="en-US" altLang="en-US" sz="1800" b="1" baseline="-25000">
                <a:solidFill>
                  <a:srgbClr val="CC0000"/>
                </a:solidFill>
                <a:latin typeface="Times New Roman" pitchFamily="18" charset="0"/>
              </a:rPr>
              <a:t>i</a:t>
            </a:r>
            <a:r>
              <a:rPr lang="en-US" altLang="en-US" sz="1800" b="1" baseline="-25000">
                <a:solidFill>
                  <a:srgbClr val="00CC99"/>
                </a:solidFill>
                <a:latin typeface="Times New Roman" pitchFamily="18" charset="0"/>
              </a:rPr>
              <a:t>j</a:t>
            </a:r>
            <a:r>
              <a:rPr lang="en-US" altLang="en-US" sz="1800" b="1" baseline="-25000">
                <a:latin typeface="Times New Roman" pitchFamily="18" charset="0"/>
              </a:rPr>
              <a:t>k</a:t>
            </a:r>
          </a:p>
        </p:txBody>
      </p:sp>
      <p:sp>
        <p:nvSpPr>
          <p:cNvPr id="8198" name="Rectangle 6"/>
          <p:cNvSpPr>
            <a:spLocks noChangeArrowheads="1"/>
          </p:cNvSpPr>
          <p:nvPr/>
        </p:nvSpPr>
        <p:spPr bwMode="auto">
          <a:xfrm>
            <a:off x="6596063" y="4497388"/>
            <a:ext cx="1139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800" b="1">
                <a:solidFill>
                  <a:srgbClr val="CC0000"/>
                </a:solidFill>
                <a:latin typeface="Times New Roman" pitchFamily="18" charset="0"/>
              </a:rPr>
              <a:t>Level i Factor A</a:t>
            </a:r>
          </a:p>
        </p:txBody>
      </p:sp>
      <p:sp>
        <p:nvSpPr>
          <p:cNvPr id="8199" name="Rectangle 7"/>
          <p:cNvSpPr>
            <a:spLocks noChangeArrowheads="1"/>
          </p:cNvSpPr>
          <p:nvPr/>
        </p:nvSpPr>
        <p:spPr bwMode="auto">
          <a:xfrm>
            <a:off x="7850188" y="4497388"/>
            <a:ext cx="1139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800" b="1">
                <a:solidFill>
                  <a:srgbClr val="00CC99"/>
                </a:solidFill>
                <a:latin typeface="Times New Roman" pitchFamily="18" charset="0"/>
              </a:rPr>
              <a:t>Level j Factor B</a:t>
            </a:r>
          </a:p>
        </p:txBody>
      </p:sp>
      <p:sp>
        <p:nvSpPr>
          <p:cNvPr id="8200" name="Rectangle 8"/>
          <p:cNvSpPr>
            <a:spLocks noChangeArrowheads="1"/>
          </p:cNvSpPr>
          <p:nvPr/>
        </p:nvSpPr>
        <p:spPr bwMode="auto">
          <a:xfrm>
            <a:off x="6324600" y="2286000"/>
            <a:ext cx="2301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800" b="1">
                <a:latin typeface="Times New Roman" pitchFamily="18" charset="0"/>
              </a:rPr>
              <a:t>Observation k in each cell</a:t>
            </a:r>
          </a:p>
        </p:txBody>
      </p:sp>
      <p:sp>
        <p:nvSpPr>
          <p:cNvPr id="8201" name="Line 9"/>
          <p:cNvSpPr>
            <a:spLocks noChangeShapeType="1"/>
          </p:cNvSpPr>
          <p:nvPr/>
        </p:nvSpPr>
        <p:spPr bwMode="auto">
          <a:xfrm rot="20622246" flipH="1">
            <a:off x="7920038" y="2855913"/>
            <a:ext cx="76200" cy="508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V="1">
            <a:off x="7523163" y="3609975"/>
            <a:ext cx="304800" cy="457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11"/>
          <p:cNvSpPr>
            <a:spLocks noChangeShapeType="1"/>
          </p:cNvSpPr>
          <p:nvPr/>
        </p:nvSpPr>
        <p:spPr bwMode="auto">
          <a:xfrm flipH="1" flipV="1">
            <a:off x="8047038" y="3817938"/>
            <a:ext cx="207962" cy="463550"/>
          </a:xfrm>
          <a:prstGeom prst="line">
            <a:avLst/>
          </a:prstGeom>
          <a:noFill/>
          <a:ln w="25400">
            <a:solidFill>
              <a:srgbClr val="B0D4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4" name="Rectangle 12"/>
          <p:cNvSpPr>
            <a:spLocks noChangeArrowheads="1"/>
          </p:cNvSpPr>
          <p:nvPr/>
        </p:nvSpPr>
        <p:spPr bwMode="auto">
          <a:xfrm>
            <a:off x="990600" y="1752600"/>
            <a:ext cx="836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Factor</a:t>
            </a:r>
          </a:p>
        </p:txBody>
      </p:sp>
      <p:sp>
        <p:nvSpPr>
          <p:cNvPr id="8205" name="Rectangle 13"/>
          <p:cNvSpPr>
            <a:spLocks noChangeArrowheads="1"/>
          </p:cNvSpPr>
          <p:nvPr/>
        </p:nvSpPr>
        <p:spPr bwMode="auto">
          <a:xfrm>
            <a:off x="3475038" y="178593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Factor B</a:t>
            </a:r>
          </a:p>
        </p:txBody>
      </p:sp>
      <p:sp>
        <p:nvSpPr>
          <p:cNvPr id="8206" name="Rectangle 14"/>
          <p:cNvSpPr>
            <a:spLocks noChangeArrowheads="1"/>
          </p:cNvSpPr>
          <p:nvPr/>
        </p:nvSpPr>
        <p:spPr bwMode="auto">
          <a:xfrm>
            <a:off x="1433513" y="22717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a:t>
            </a:r>
          </a:p>
        </p:txBody>
      </p:sp>
      <p:sp>
        <p:nvSpPr>
          <p:cNvPr id="8207" name="Rectangle 15"/>
          <p:cNvSpPr>
            <a:spLocks noChangeArrowheads="1"/>
          </p:cNvSpPr>
          <p:nvPr/>
        </p:nvSpPr>
        <p:spPr bwMode="auto">
          <a:xfrm>
            <a:off x="2689225" y="22717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1</a:t>
            </a:r>
          </a:p>
        </p:txBody>
      </p:sp>
      <p:sp>
        <p:nvSpPr>
          <p:cNvPr id="8208" name="Rectangle 16"/>
          <p:cNvSpPr>
            <a:spLocks noChangeArrowheads="1"/>
          </p:cNvSpPr>
          <p:nvPr/>
        </p:nvSpPr>
        <p:spPr bwMode="auto">
          <a:xfrm>
            <a:off x="3638550" y="22717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2</a:t>
            </a:r>
          </a:p>
        </p:txBody>
      </p:sp>
      <p:sp>
        <p:nvSpPr>
          <p:cNvPr id="8209" name="Rectangle 17"/>
          <p:cNvSpPr>
            <a:spLocks noChangeArrowheads="1"/>
          </p:cNvSpPr>
          <p:nvPr/>
        </p:nvSpPr>
        <p:spPr bwMode="auto">
          <a:xfrm>
            <a:off x="4535488" y="2271713"/>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10" name="Rectangle 18"/>
          <p:cNvSpPr>
            <a:spLocks noChangeArrowheads="1"/>
          </p:cNvSpPr>
          <p:nvPr/>
        </p:nvSpPr>
        <p:spPr bwMode="auto">
          <a:xfrm>
            <a:off x="5534025" y="227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b</a:t>
            </a:r>
          </a:p>
        </p:txBody>
      </p:sp>
      <p:sp>
        <p:nvSpPr>
          <p:cNvPr id="8211" name="Rectangle 19"/>
          <p:cNvSpPr>
            <a:spLocks noChangeArrowheads="1"/>
          </p:cNvSpPr>
          <p:nvPr/>
        </p:nvSpPr>
        <p:spPr bwMode="auto">
          <a:xfrm>
            <a:off x="1457325" y="28051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1</a:t>
            </a:r>
          </a:p>
        </p:txBody>
      </p:sp>
      <p:sp>
        <p:nvSpPr>
          <p:cNvPr id="8212" name="Rectangle 20"/>
          <p:cNvSpPr>
            <a:spLocks noChangeArrowheads="1"/>
          </p:cNvSpPr>
          <p:nvPr/>
        </p:nvSpPr>
        <p:spPr bwMode="auto">
          <a:xfrm>
            <a:off x="2474913" y="2792413"/>
            <a:ext cx="563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cs typeface="Times New Roman" pitchFamily="18" charset="0"/>
              </a:rPr>
              <a:t>111</a:t>
            </a:r>
          </a:p>
        </p:txBody>
      </p:sp>
      <p:sp>
        <p:nvSpPr>
          <p:cNvPr id="8213" name="Rectangle 21"/>
          <p:cNvSpPr>
            <a:spLocks noChangeArrowheads="1"/>
          </p:cNvSpPr>
          <p:nvPr/>
        </p:nvSpPr>
        <p:spPr bwMode="auto">
          <a:xfrm>
            <a:off x="3424238" y="2792413"/>
            <a:ext cx="581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121</a:t>
            </a:r>
          </a:p>
        </p:txBody>
      </p:sp>
      <p:sp>
        <p:nvSpPr>
          <p:cNvPr id="8214" name="Rectangle 22"/>
          <p:cNvSpPr>
            <a:spLocks noChangeArrowheads="1"/>
          </p:cNvSpPr>
          <p:nvPr/>
        </p:nvSpPr>
        <p:spPr bwMode="auto">
          <a:xfrm>
            <a:off x="4535488" y="2792413"/>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15" name="Rectangle 23"/>
          <p:cNvSpPr>
            <a:spLocks noChangeArrowheads="1"/>
          </p:cNvSpPr>
          <p:nvPr/>
        </p:nvSpPr>
        <p:spPr bwMode="auto">
          <a:xfrm>
            <a:off x="5326063" y="2792413"/>
            <a:ext cx="58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1b1</a:t>
            </a:r>
          </a:p>
        </p:txBody>
      </p:sp>
      <p:sp>
        <p:nvSpPr>
          <p:cNvPr id="8216" name="Rectangle 24"/>
          <p:cNvSpPr>
            <a:spLocks noChangeArrowheads="1"/>
          </p:cNvSpPr>
          <p:nvPr/>
        </p:nvSpPr>
        <p:spPr bwMode="auto">
          <a:xfrm>
            <a:off x="2474913" y="3278188"/>
            <a:ext cx="579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cs typeface="Times New Roman" pitchFamily="18" charset="0"/>
              </a:rPr>
              <a:t>11n</a:t>
            </a:r>
            <a:endParaRPr lang="en-US" altLang="en-US" sz="1800" b="1" baseline="-25000">
              <a:latin typeface="Times New Roman" pitchFamily="18" charset="0"/>
            </a:endParaRPr>
          </a:p>
        </p:txBody>
      </p:sp>
      <p:sp>
        <p:nvSpPr>
          <p:cNvPr id="8217" name="Rectangle 25"/>
          <p:cNvSpPr>
            <a:spLocks noChangeArrowheads="1"/>
          </p:cNvSpPr>
          <p:nvPr/>
        </p:nvSpPr>
        <p:spPr bwMode="auto">
          <a:xfrm>
            <a:off x="3424238" y="3278188"/>
            <a:ext cx="58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12n</a:t>
            </a:r>
          </a:p>
        </p:txBody>
      </p:sp>
      <p:sp>
        <p:nvSpPr>
          <p:cNvPr id="8218" name="Rectangle 26"/>
          <p:cNvSpPr>
            <a:spLocks noChangeArrowheads="1"/>
          </p:cNvSpPr>
          <p:nvPr/>
        </p:nvSpPr>
        <p:spPr bwMode="auto">
          <a:xfrm>
            <a:off x="4535488" y="3278188"/>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19" name="Rectangle 27"/>
          <p:cNvSpPr>
            <a:spLocks noChangeArrowheads="1"/>
          </p:cNvSpPr>
          <p:nvPr/>
        </p:nvSpPr>
        <p:spPr bwMode="auto">
          <a:xfrm>
            <a:off x="5326063" y="3278188"/>
            <a:ext cx="59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1bn</a:t>
            </a:r>
          </a:p>
        </p:txBody>
      </p:sp>
      <p:sp>
        <p:nvSpPr>
          <p:cNvPr id="8220" name="Rectangle 28"/>
          <p:cNvSpPr>
            <a:spLocks noChangeArrowheads="1"/>
          </p:cNvSpPr>
          <p:nvPr/>
        </p:nvSpPr>
        <p:spPr bwMode="auto">
          <a:xfrm>
            <a:off x="1457325" y="38004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2</a:t>
            </a:r>
          </a:p>
        </p:txBody>
      </p:sp>
      <p:sp>
        <p:nvSpPr>
          <p:cNvPr id="8221" name="Rectangle 29"/>
          <p:cNvSpPr>
            <a:spLocks noChangeArrowheads="1"/>
          </p:cNvSpPr>
          <p:nvPr/>
        </p:nvSpPr>
        <p:spPr bwMode="auto">
          <a:xfrm>
            <a:off x="2474913" y="378777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cs typeface="Times New Roman" pitchFamily="18" charset="0"/>
              </a:rPr>
              <a:t>211</a:t>
            </a:r>
          </a:p>
        </p:txBody>
      </p:sp>
      <p:sp>
        <p:nvSpPr>
          <p:cNvPr id="8222" name="Rectangle 30"/>
          <p:cNvSpPr>
            <a:spLocks noChangeArrowheads="1"/>
          </p:cNvSpPr>
          <p:nvPr/>
        </p:nvSpPr>
        <p:spPr bwMode="auto">
          <a:xfrm>
            <a:off x="3424238" y="3787775"/>
            <a:ext cx="58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221</a:t>
            </a:r>
          </a:p>
        </p:txBody>
      </p:sp>
      <p:sp>
        <p:nvSpPr>
          <p:cNvPr id="8223" name="Rectangle 31"/>
          <p:cNvSpPr>
            <a:spLocks noChangeArrowheads="1"/>
          </p:cNvSpPr>
          <p:nvPr/>
        </p:nvSpPr>
        <p:spPr bwMode="auto">
          <a:xfrm>
            <a:off x="4535488" y="3787775"/>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24" name="Rectangle 32"/>
          <p:cNvSpPr>
            <a:spLocks noChangeArrowheads="1"/>
          </p:cNvSpPr>
          <p:nvPr/>
        </p:nvSpPr>
        <p:spPr bwMode="auto">
          <a:xfrm>
            <a:off x="5326063" y="3787775"/>
            <a:ext cx="588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2b1</a:t>
            </a:r>
          </a:p>
        </p:txBody>
      </p:sp>
      <p:sp>
        <p:nvSpPr>
          <p:cNvPr id="8225" name="Rectangle 33"/>
          <p:cNvSpPr>
            <a:spLocks noChangeArrowheads="1"/>
          </p:cNvSpPr>
          <p:nvPr/>
        </p:nvSpPr>
        <p:spPr bwMode="auto">
          <a:xfrm>
            <a:off x="2474913" y="4273550"/>
            <a:ext cx="588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cs typeface="Times New Roman" pitchFamily="18" charset="0"/>
              </a:rPr>
              <a:t>21n</a:t>
            </a:r>
          </a:p>
        </p:txBody>
      </p:sp>
      <p:sp>
        <p:nvSpPr>
          <p:cNvPr id="8226" name="Rectangle 34"/>
          <p:cNvSpPr>
            <a:spLocks noChangeArrowheads="1"/>
          </p:cNvSpPr>
          <p:nvPr/>
        </p:nvSpPr>
        <p:spPr bwMode="auto">
          <a:xfrm>
            <a:off x="3424238" y="4273550"/>
            <a:ext cx="588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22n</a:t>
            </a:r>
          </a:p>
        </p:txBody>
      </p:sp>
      <p:sp>
        <p:nvSpPr>
          <p:cNvPr id="8227" name="Rectangle 35"/>
          <p:cNvSpPr>
            <a:spLocks noChangeArrowheads="1"/>
          </p:cNvSpPr>
          <p:nvPr/>
        </p:nvSpPr>
        <p:spPr bwMode="auto">
          <a:xfrm>
            <a:off x="4535488" y="4273550"/>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28" name="Rectangle 36"/>
          <p:cNvSpPr>
            <a:spLocks noChangeArrowheads="1"/>
          </p:cNvSpPr>
          <p:nvPr/>
        </p:nvSpPr>
        <p:spPr bwMode="auto">
          <a:xfrm>
            <a:off x="5326063" y="4273550"/>
            <a:ext cx="596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2bn</a:t>
            </a:r>
          </a:p>
        </p:txBody>
      </p:sp>
      <p:sp>
        <p:nvSpPr>
          <p:cNvPr id="8229" name="Rectangle 37"/>
          <p:cNvSpPr>
            <a:spLocks noChangeArrowheads="1"/>
          </p:cNvSpPr>
          <p:nvPr/>
        </p:nvSpPr>
        <p:spPr bwMode="auto">
          <a:xfrm>
            <a:off x="1498600" y="47958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0" name="Rectangle 38"/>
          <p:cNvSpPr>
            <a:spLocks noChangeArrowheads="1"/>
          </p:cNvSpPr>
          <p:nvPr/>
        </p:nvSpPr>
        <p:spPr bwMode="auto">
          <a:xfrm>
            <a:off x="2741613" y="47831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1" name="Rectangle 39"/>
          <p:cNvSpPr>
            <a:spLocks noChangeArrowheads="1"/>
          </p:cNvSpPr>
          <p:nvPr/>
        </p:nvSpPr>
        <p:spPr bwMode="auto">
          <a:xfrm>
            <a:off x="3690938" y="47831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2" name="Rectangle 40"/>
          <p:cNvSpPr>
            <a:spLocks noChangeArrowheads="1"/>
          </p:cNvSpPr>
          <p:nvPr/>
        </p:nvSpPr>
        <p:spPr bwMode="auto">
          <a:xfrm>
            <a:off x="4637088" y="47831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3" name="Rectangle 41"/>
          <p:cNvSpPr>
            <a:spLocks noChangeArrowheads="1"/>
          </p:cNvSpPr>
          <p:nvPr/>
        </p:nvSpPr>
        <p:spPr bwMode="auto">
          <a:xfrm>
            <a:off x="5586413" y="4783138"/>
            <a:ext cx="26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4" name="Rectangle 42"/>
          <p:cNvSpPr>
            <a:spLocks noChangeArrowheads="1"/>
          </p:cNvSpPr>
          <p:nvPr/>
        </p:nvSpPr>
        <p:spPr bwMode="auto">
          <a:xfrm>
            <a:off x="1487488" y="53070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a:t>
            </a:r>
          </a:p>
        </p:txBody>
      </p:sp>
      <p:sp>
        <p:nvSpPr>
          <p:cNvPr id="8235" name="Rectangle 43"/>
          <p:cNvSpPr>
            <a:spLocks noChangeArrowheads="1"/>
          </p:cNvSpPr>
          <p:nvPr/>
        </p:nvSpPr>
        <p:spPr bwMode="auto">
          <a:xfrm>
            <a:off x="2503488" y="5294313"/>
            <a:ext cx="546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cs typeface="Times New Roman" pitchFamily="18" charset="0"/>
              </a:rPr>
              <a:t>a11</a:t>
            </a:r>
          </a:p>
        </p:txBody>
      </p:sp>
      <p:sp>
        <p:nvSpPr>
          <p:cNvPr id="8236" name="Rectangle 44"/>
          <p:cNvSpPr>
            <a:spLocks noChangeArrowheads="1"/>
          </p:cNvSpPr>
          <p:nvPr/>
        </p:nvSpPr>
        <p:spPr bwMode="auto">
          <a:xfrm>
            <a:off x="3452813" y="5294313"/>
            <a:ext cx="554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a21</a:t>
            </a:r>
          </a:p>
        </p:txBody>
      </p:sp>
      <p:sp>
        <p:nvSpPr>
          <p:cNvPr id="8237" name="Rectangle 45"/>
          <p:cNvSpPr>
            <a:spLocks noChangeArrowheads="1"/>
          </p:cNvSpPr>
          <p:nvPr/>
        </p:nvSpPr>
        <p:spPr bwMode="auto">
          <a:xfrm>
            <a:off x="4535488" y="5294313"/>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38" name="Rectangle 46"/>
          <p:cNvSpPr>
            <a:spLocks noChangeArrowheads="1"/>
          </p:cNvSpPr>
          <p:nvPr/>
        </p:nvSpPr>
        <p:spPr bwMode="auto">
          <a:xfrm>
            <a:off x="5353050" y="5294313"/>
            <a:ext cx="561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ab1</a:t>
            </a:r>
          </a:p>
        </p:txBody>
      </p:sp>
      <p:sp>
        <p:nvSpPr>
          <p:cNvPr id="8239" name="Rectangle 47"/>
          <p:cNvSpPr>
            <a:spLocks noChangeArrowheads="1"/>
          </p:cNvSpPr>
          <p:nvPr/>
        </p:nvSpPr>
        <p:spPr bwMode="auto">
          <a:xfrm>
            <a:off x="2503488" y="5778500"/>
            <a:ext cx="56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a1n</a:t>
            </a:r>
          </a:p>
        </p:txBody>
      </p:sp>
      <p:sp>
        <p:nvSpPr>
          <p:cNvPr id="8240" name="Rectangle 48"/>
          <p:cNvSpPr>
            <a:spLocks noChangeArrowheads="1"/>
          </p:cNvSpPr>
          <p:nvPr/>
        </p:nvSpPr>
        <p:spPr bwMode="auto">
          <a:xfrm>
            <a:off x="3452813" y="5778500"/>
            <a:ext cx="56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a2n</a:t>
            </a:r>
          </a:p>
        </p:txBody>
      </p:sp>
      <p:sp>
        <p:nvSpPr>
          <p:cNvPr id="8241" name="Rectangle 49"/>
          <p:cNvSpPr>
            <a:spLocks noChangeArrowheads="1"/>
          </p:cNvSpPr>
          <p:nvPr/>
        </p:nvSpPr>
        <p:spPr bwMode="auto">
          <a:xfrm>
            <a:off x="4535488" y="5778500"/>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a:t>
            </a:r>
          </a:p>
        </p:txBody>
      </p:sp>
      <p:sp>
        <p:nvSpPr>
          <p:cNvPr id="8242" name="Rectangle 50"/>
          <p:cNvSpPr>
            <a:spLocks noChangeArrowheads="1"/>
          </p:cNvSpPr>
          <p:nvPr/>
        </p:nvSpPr>
        <p:spPr bwMode="auto">
          <a:xfrm>
            <a:off x="5353050" y="577850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a:latin typeface="Times New Roman" pitchFamily="18" charset="0"/>
              </a:rPr>
              <a:t>Y</a:t>
            </a:r>
            <a:r>
              <a:rPr lang="en-US" altLang="en-US" sz="1800" b="1" baseline="-25000">
                <a:latin typeface="Times New Roman" pitchFamily="18" charset="0"/>
              </a:rPr>
              <a:t>abn</a:t>
            </a:r>
          </a:p>
        </p:txBody>
      </p:sp>
      <p:sp>
        <p:nvSpPr>
          <p:cNvPr id="8243" name="Line 51"/>
          <p:cNvSpPr>
            <a:spLocks noChangeShapeType="1"/>
          </p:cNvSpPr>
          <p:nvPr/>
        </p:nvSpPr>
        <p:spPr bwMode="auto">
          <a:xfrm>
            <a:off x="884238" y="2713038"/>
            <a:ext cx="527685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4" name="Line 52"/>
          <p:cNvSpPr>
            <a:spLocks noChangeShapeType="1"/>
          </p:cNvSpPr>
          <p:nvPr/>
        </p:nvSpPr>
        <p:spPr bwMode="auto">
          <a:xfrm>
            <a:off x="889000" y="3810000"/>
            <a:ext cx="525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5" name="Line 53"/>
          <p:cNvSpPr>
            <a:spLocks noChangeShapeType="1"/>
          </p:cNvSpPr>
          <p:nvPr/>
        </p:nvSpPr>
        <p:spPr bwMode="auto">
          <a:xfrm>
            <a:off x="920750" y="4832350"/>
            <a:ext cx="525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6" name="Line 54"/>
          <p:cNvSpPr>
            <a:spLocks noChangeShapeType="1"/>
          </p:cNvSpPr>
          <p:nvPr/>
        </p:nvSpPr>
        <p:spPr bwMode="auto">
          <a:xfrm>
            <a:off x="906463" y="5327650"/>
            <a:ext cx="525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7" name="Line 55"/>
          <p:cNvSpPr>
            <a:spLocks noChangeShapeType="1"/>
          </p:cNvSpPr>
          <p:nvPr/>
        </p:nvSpPr>
        <p:spPr bwMode="auto">
          <a:xfrm>
            <a:off x="2382838" y="1814513"/>
            <a:ext cx="0" cy="449421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8" name="Line 56"/>
          <p:cNvSpPr>
            <a:spLocks noChangeShapeType="1"/>
          </p:cNvSpPr>
          <p:nvPr/>
        </p:nvSpPr>
        <p:spPr bwMode="auto">
          <a:xfrm>
            <a:off x="3327400" y="2233613"/>
            <a:ext cx="0" cy="4062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9" name="Line 57"/>
          <p:cNvSpPr>
            <a:spLocks noChangeShapeType="1"/>
          </p:cNvSpPr>
          <p:nvPr/>
        </p:nvSpPr>
        <p:spPr bwMode="auto">
          <a:xfrm>
            <a:off x="4289425" y="2251075"/>
            <a:ext cx="0" cy="4062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0" name="Line 58"/>
          <p:cNvSpPr>
            <a:spLocks noChangeShapeType="1"/>
          </p:cNvSpPr>
          <p:nvPr/>
        </p:nvSpPr>
        <p:spPr bwMode="auto">
          <a:xfrm>
            <a:off x="5248275" y="2251075"/>
            <a:ext cx="0" cy="4062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1" name="Line 59"/>
          <p:cNvSpPr>
            <a:spLocks noChangeShapeType="1"/>
          </p:cNvSpPr>
          <p:nvPr/>
        </p:nvSpPr>
        <p:spPr bwMode="auto">
          <a:xfrm>
            <a:off x="2428875" y="2263775"/>
            <a:ext cx="37623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5" name="Text Box 63"/>
          <p:cNvSpPr txBox="1">
            <a:spLocks noChangeArrowheads="1"/>
          </p:cNvSpPr>
          <p:nvPr/>
        </p:nvSpPr>
        <p:spPr bwMode="auto">
          <a:xfrm>
            <a:off x="7315200" y="57150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Garamond" pitchFamily="18" charset="0"/>
              </a:rPr>
              <a:t>i = 1,…,a</a:t>
            </a:r>
            <a:br>
              <a:rPr lang="en-US" altLang="en-US" sz="1800">
                <a:latin typeface="Garamond" pitchFamily="18" charset="0"/>
              </a:rPr>
            </a:br>
            <a:r>
              <a:rPr lang="en-US" altLang="en-US" sz="1800">
                <a:latin typeface="Garamond" pitchFamily="18" charset="0"/>
              </a:rPr>
              <a:t>j = 1,…,b</a:t>
            </a:r>
            <a:br>
              <a:rPr lang="en-US" altLang="en-US" sz="1800">
                <a:latin typeface="Garamond" pitchFamily="18" charset="0"/>
              </a:rPr>
            </a:br>
            <a:r>
              <a:rPr lang="en-US" altLang="en-US" sz="1800">
                <a:latin typeface="Garamond" pitchFamily="18" charset="0"/>
              </a:rPr>
              <a:t>k = 1,…,n</a:t>
            </a:r>
          </a:p>
        </p:txBody>
      </p:sp>
      <p:sp>
        <p:nvSpPr>
          <p:cNvPr id="8256" name="Oval 64"/>
          <p:cNvSpPr>
            <a:spLocks noChangeArrowheads="1"/>
          </p:cNvSpPr>
          <p:nvPr/>
        </p:nvSpPr>
        <p:spPr bwMode="auto">
          <a:xfrm>
            <a:off x="5181600" y="5257800"/>
            <a:ext cx="1143000" cy="1143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8254" name="Text Box 65"/>
          <p:cNvSpPr txBox="1">
            <a:spLocks noChangeArrowheads="1"/>
          </p:cNvSpPr>
          <p:nvPr/>
        </p:nvSpPr>
        <p:spPr bwMode="auto">
          <a:xfrm>
            <a:off x="2428875" y="6400800"/>
            <a:ext cx="4810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solidFill>
                  <a:srgbClr val="FF0000"/>
                </a:solidFill>
                <a:latin typeface="Garamond" pitchFamily="18" charset="0"/>
              </a:rPr>
              <a:t>There are a </a:t>
            </a:r>
            <a:r>
              <a:rPr lang="en-US" altLang="en-US" sz="1800">
                <a:solidFill>
                  <a:srgbClr val="FF0000"/>
                </a:solidFill>
                <a:latin typeface="Arial" charset="0"/>
              </a:rPr>
              <a:t>X</a:t>
            </a:r>
            <a:r>
              <a:rPr lang="en-US" altLang="en-US" sz="1800">
                <a:solidFill>
                  <a:srgbClr val="FF0000"/>
                </a:solidFill>
                <a:latin typeface="Garamond" pitchFamily="18" charset="0"/>
              </a:rPr>
              <a:t> b treatment combinations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p:bldP spid="8200" grpId="0"/>
      <p:bldP spid="8201" grpId="0" animBg="1"/>
      <p:bldP spid="8202" grpId="0" animBg="1"/>
      <p:bldP spid="8203" grpId="0" animBg="1"/>
      <p:bldP spid="8255" grpId="0"/>
      <p:bldP spid="82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sz="3600" b="1" dirty="0" smtClean="0">
                <a:solidFill>
                  <a:srgbClr val="C00000"/>
                </a:solidFill>
              </a:rPr>
              <a:t>Types of Interactions and Interpreting Interaction Plots</a:t>
            </a:r>
          </a:p>
        </p:txBody>
      </p:sp>
      <p:sp>
        <p:nvSpPr>
          <p:cNvPr id="23555" name="Text Box 3"/>
          <p:cNvSpPr txBox="1">
            <a:spLocks noChangeArrowheads="1"/>
          </p:cNvSpPr>
          <p:nvPr/>
        </p:nvSpPr>
        <p:spPr bwMode="auto">
          <a:xfrm>
            <a:off x="228600" y="4267200"/>
            <a:ext cx="4038600" cy="2292350"/>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effect of A is the same for both levels of B. There is minimal separation between the two profiles for the levels of B, thus B is not significant</a:t>
            </a:r>
          </a:p>
        </p:txBody>
      </p:sp>
      <p:sp>
        <p:nvSpPr>
          <p:cNvPr id="23556" name="Text Box 4"/>
          <p:cNvSpPr txBox="1">
            <a:spLocks noChangeArrowheads="1"/>
          </p:cNvSpPr>
          <p:nvPr/>
        </p:nvSpPr>
        <p:spPr bwMode="auto">
          <a:xfrm>
            <a:off x="4495800" y="4343400"/>
            <a:ext cx="4537075" cy="1927225"/>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A main effect is differs depending on the level of B.  The B main effect is masked by the interaction as the means for B1 and B2 are the same.</a:t>
            </a:r>
          </a:p>
        </p:txBody>
      </p:sp>
      <p:pic>
        <p:nvPicPr>
          <p:cNvPr id="23564" name="Picture 1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600200"/>
            <a:ext cx="7772400" cy="2514600"/>
          </a:xfrm>
          <a:noFill/>
        </p:spPr>
      </p:pic>
      <p:pic>
        <p:nvPicPr>
          <p:cNvPr id="235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1371600"/>
            <a:ext cx="6781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6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6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55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55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sz="3600" smtClean="0"/>
              <a:t>Types of Interactions and Interpreting Interaction Plots</a:t>
            </a:r>
          </a:p>
        </p:txBody>
      </p:sp>
      <p:sp>
        <p:nvSpPr>
          <p:cNvPr id="24579" name="Text Box 3"/>
          <p:cNvSpPr txBox="1">
            <a:spLocks noChangeArrowheads="1"/>
          </p:cNvSpPr>
          <p:nvPr/>
        </p:nvSpPr>
        <p:spPr bwMode="auto">
          <a:xfrm>
            <a:off x="63500" y="4267200"/>
            <a:ext cx="4298950" cy="2292350"/>
          </a:xfrm>
          <a:prstGeom prst="rect">
            <a:avLst/>
          </a:prstGeom>
          <a:solidFill>
            <a:srgbClr val="7030A0"/>
          </a:solidFill>
          <a:ln w="9525">
            <a:solidFill>
              <a:srgbClr val="FFFF00"/>
            </a:solidFill>
            <a:miter lim="800000"/>
            <a:headEnd/>
            <a:tailEnd/>
          </a:ln>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2400" b="1">
                <a:solidFill>
                  <a:srgbClr val="FFFF00"/>
                </a:solidFill>
                <a:latin typeface="Garamond" pitchFamily="18" charset="0"/>
              </a:rPr>
              <a:t>Here the effect of A is the same for both levels of B and vise versa. The response differs across the level of both factors and both differences suggest significant A &amp; B effects.</a:t>
            </a:r>
          </a:p>
        </p:txBody>
      </p:sp>
      <p:sp>
        <p:nvSpPr>
          <p:cNvPr id="24580" name="Text Box 4"/>
          <p:cNvSpPr txBox="1">
            <a:spLocks noChangeArrowheads="1"/>
          </p:cNvSpPr>
          <p:nvPr/>
        </p:nvSpPr>
        <p:spPr bwMode="auto">
          <a:xfrm>
            <a:off x="4876800" y="4267200"/>
            <a:ext cx="4038600" cy="1927225"/>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400" b="1" dirty="0" smtClean="0">
                <a:solidFill>
                  <a:srgbClr val="FF0000"/>
                </a:solidFill>
                <a:latin typeface="+mn-lt"/>
                <a:cs typeface="+mn-cs"/>
              </a:rPr>
              <a:t>Here the A main effect is differs depending on the level of B.  Neither the A or B main effects are masked by the interaction.  </a:t>
            </a:r>
          </a:p>
        </p:txBody>
      </p:sp>
      <p:pic>
        <p:nvPicPr>
          <p:cNvPr id="24585" name="Picture 9"/>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4500" y="1524000"/>
            <a:ext cx="8458200" cy="2682875"/>
          </a:xfrm>
          <a:noFill/>
        </p:spPr>
      </p:pic>
      <p:pic>
        <p:nvPicPr>
          <p:cNvPr id="245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371600"/>
            <a:ext cx="6781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Text Box 11"/>
          <p:cNvSpPr txBox="1">
            <a:spLocks noChangeArrowheads="1"/>
          </p:cNvSpPr>
          <p:nvPr/>
        </p:nvSpPr>
        <p:spPr bwMode="auto">
          <a:xfrm>
            <a:off x="0" y="1447800"/>
            <a:ext cx="4876800" cy="2654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50000"/>
              </a:spcBef>
              <a:spcAft>
                <a:spcPts val="0"/>
              </a:spcAft>
              <a:buFontTx/>
              <a:buNone/>
              <a:defRPr/>
            </a:pPr>
            <a:r>
              <a:rPr lang="en-US" altLang="en-US" sz="2800" dirty="0" smtClean="0">
                <a:latin typeface="+mn-lt"/>
                <a:cs typeface="+mn-cs"/>
              </a:rPr>
              <a:t>This type of interaction is a </a:t>
            </a:r>
            <a:r>
              <a:rPr lang="en-US" altLang="en-US" sz="2800" b="1" dirty="0" smtClean="0">
                <a:solidFill>
                  <a:srgbClr val="FF0000"/>
                </a:solidFill>
                <a:latin typeface="+mn-lt"/>
                <a:cs typeface="+mn-cs"/>
              </a:rPr>
              <a:t>difference in magnitude</a:t>
            </a:r>
            <a:r>
              <a:rPr lang="en-US" altLang="en-US" sz="2800" dirty="0" smtClean="0">
                <a:solidFill>
                  <a:srgbClr val="FF0000"/>
                </a:solidFill>
                <a:latin typeface="+mn-lt"/>
                <a:cs typeface="+mn-cs"/>
              </a:rPr>
              <a:t> </a:t>
            </a:r>
            <a:r>
              <a:rPr lang="en-US" altLang="en-US" sz="2800" dirty="0" smtClean="0">
                <a:latin typeface="+mn-lt"/>
                <a:cs typeface="+mn-cs"/>
              </a:rPr>
              <a:t>the effect.  The direction of A main effect is the same for both levels of B, however the A effect is larger when B is at the 1</a:t>
            </a:r>
            <a:r>
              <a:rPr lang="en-US" altLang="en-US" sz="2800" baseline="30000" dirty="0" smtClean="0">
                <a:latin typeface="+mn-lt"/>
                <a:cs typeface="+mn-cs"/>
              </a:rPr>
              <a:t>st</a:t>
            </a:r>
            <a:r>
              <a:rPr lang="en-US" altLang="en-US" sz="2800" dirty="0" smtClean="0">
                <a:latin typeface="+mn-lt"/>
                <a:cs typeface="+mn-cs"/>
              </a:rPr>
              <a:t> level</a:t>
            </a:r>
            <a:r>
              <a:rPr lang="en-US" altLang="en-US" sz="2800" dirty="0" smtClean="0">
                <a:latin typeface="Garamond" pitchFamily="18" charset="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458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57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5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587"/>
                                        </p:tgtEl>
                                        <p:attrNameLst>
                                          <p:attrName>style.visibility</p:attrName>
                                        </p:attrNameLst>
                                      </p:cBhvr>
                                      <p:to>
                                        <p:strVal val="visible"/>
                                      </p:to>
                                    </p:set>
                                    <p:anim calcmode="lin" valueType="num">
                                      <p:cBhvr additive="base">
                                        <p:cTn id="22" dur="500" fill="hold"/>
                                        <p:tgtEl>
                                          <p:spTgt spid="24587"/>
                                        </p:tgtEl>
                                        <p:attrNameLst>
                                          <p:attrName>ppt_x</p:attrName>
                                        </p:attrNameLst>
                                      </p:cBhvr>
                                      <p:tavLst>
                                        <p:tav tm="0">
                                          <p:val>
                                            <p:strVal val="0-#ppt_w/2"/>
                                          </p:val>
                                        </p:tav>
                                        <p:tav tm="100000">
                                          <p:val>
                                            <p:strVal val="#ppt_x"/>
                                          </p:val>
                                        </p:tav>
                                      </p:tavLst>
                                    </p:anim>
                                    <p:anim calcmode="lin" valueType="num">
                                      <p:cBhvr additive="base">
                                        <p:cTn id="23"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0" grpId="0" animBg="1"/>
      <p:bldP spid="245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81000" y="152400"/>
            <a:ext cx="8229600" cy="1143000"/>
          </a:xfrm>
        </p:spPr>
        <p:txBody>
          <a:bodyPr rtlCol="0">
            <a:normAutofit fontScale="90000"/>
          </a:bodyPr>
          <a:lstStyle/>
          <a:p>
            <a:pPr eaLnBrk="1" fontAlgn="auto" hangingPunct="1">
              <a:spcAft>
                <a:spcPts val="0"/>
              </a:spcAft>
              <a:defRPr/>
            </a:pPr>
            <a:r>
              <a:rPr lang="en-US" sz="4000" dirty="0" smtClean="0">
                <a:solidFill>
                  <a:srgbClr val="C00000"/>
                </a:solidFill>
              </a:rPr>
              <a:t>Motivating Example:  </a:t>
            </a:r>
            <a:br>
              <a:rPr lang="en-US" sz="4000" dirty="0" smtClean="0">
                <a:solidFill>
                  <a:srgbClr val="C00000"/>
                </a:solidFill>
              </a:rPr>
            </a:br>
            <a:r>
              <a:rPr lang="en-US" sz="4000" dirty="0" smtClean="0">
                <a:solidFill>
                  <a:srgbClr val="C00000"/>
                </a:solidFill>
              </a:rPr>
              <a:t>Capsule Dissolve Time</a:t>
            </a:r>
          </a:p>
        </p:txBody>
      </p:sp>
      <p:sp>
        <p:nvSpPr>
          <p:cNvPr id="9219" name="Rectangle 3"/>
          <p:cNvSpPr>
            <a:spLocks noGrp="1" noChangeArrowheads="1"/>
          </p:cNvSpPr>
          <p:nvPr>
            <p:ph type="body" idx="1"/>
          </p:nvPr>
        </p:nvSpPr>
        <p:spPr>
          <a:xfrm>
            <a:off x="152400" y="1447800"/>
            <a:ext cx="8991600" cy="5029200"/>
          </a:xfrm>
        </p:spPr>
        <p:txBody>
          <a:bodyPr/>
          <a:lstStyle/>
          <a:p>
            <a:pPr eaLnBrk="1" hangingPunct="1"/>
            <a:r>
              <a:rPr lang="en-US" altLang="en-US" sz="3000" smtClean="0">
                <a:solidFill>
                  <a:srgbClr val="0033CC"/>
                </a:solidFill>
              </a:rPr>
              <a:t>Suppose are looking at two capsule types </a:t>
            </a:r>
            <a:br>
              <a:rPr lang="en-US" altLang="en-US" sz="3000" smtClean="0">
                <a:solidFill>
                  <a:srgbClr val="0033CC"/>
                </a:solidFill>
              </a:rPr>
            </a:br>
            <a:r>
              <a:rPr lang="en-US" altLang="en-US" sz="3000" smtClean="0">
                <a:solidFill>
                  <a:srgbClr val="0033CC"/>
                </a:solidFill>
              </a:rPr>
              <a:t>(C or V) &amp; two digestive fluids (Gastric or </a:t>
            </a:r>
            <a:r>
              <a:rPr lang="en-US" altLang="en-US" smtClean="0">
                <a:solidFill>
                  <a:srgbClr val="0033CC"/>
                </a:solidFill>
              </a:rPr>
              <a:t>Duodenal)</a:t>
            </a:r>
          </a:p>
          <a:p>
            <a:pPr eaLnBrk="1" hangingPunct="1"/>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6324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6591300" y="2667000"/>
            <a:ext cx="2438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latin typeface="Garamond" pitchFamily="18" charset="0"/>
              </a:rPr>
              <a:t>Randomly assign 5 capsules of each type to each of type of digestive juice and observe dissolve time.</a:t>
            </a:r>
          </a:p>
          <a:p>
            <a:pPr eaLnBrk="1" hangingPunct="1">
              <a:spcBef>
                <a:spcPct val="50000"/>
              </a:spcBef>
              <a:buFontTx/>
              <a:buNone/>
            </a:pPr>
            <a:r>
              <a:rPr lang="en-US" altLang="en-US" sz="1800" b="1" i="1">
                <a:solidFill>
                  <a:srgbClr val="7030A0"/>
                </a:solidFill>
                <a:latin typeface="Garamond" pitchFamily="18" charset="0"/>
              </a:rPr>
              <a:t>Y</a:t>
            </a:r>
            <a:r>
              <a:rPr lang="en-US" altLang="en-US" sz="1800" b="1" i="1" baseline="-25000">
                <a:solidFill>
                  <a:srgbClr val="7030A0"/>
                </a:solidFill>
                <a:latin typeface="Garamond" pitchFamily="18" charset="0"/>
              </a:rPr>
              <a:t>ijk</a:t>
            </a:r>
            <a:r>
              <a:rPr lang="en-US" altLang="en-US" sz="1800" b="1">
                <a:solidFill>
                  <a:srgbClr val="7030A0"/>
                </a:solidFill>
                <a:latin typeface="Garamond" pitchFamily="18" charset="0"/>
              </a:rPr>
              <a:t> = measured dissolve time for capsule k in digestive juice i and capsule type j.</a:t>
            </a:r>
          </a:p>
          <a:p>
            <a:pPr eaLnBrk="1" hangingPunct="1">
              <a:spcBef>
                <a:spcPct val="50000"/>
              </a:spcBef>
              <a:buFontTx/>
              <a:buNone/>
            </a:pPr>
            <a:r>
              <a:rPr lang="en-US" altLang="en-US" sz="1800">
                <a:latin typeface="Garamond" pitchFamily="18" charset="0"/>
              </a:rPr>
              <a:t>i = 1 or 2 (i.e. G and D)</a:t>
            </a:r>
            <a:br>
              <a:rPr lang="en-US" altLang="en-US" sz="1800">
                <a:latin typeface="Garamond" pitchFamily="18" charset="0"/>
              </a:rPr>
            </a:br>
            <a:r>
              <a:rPr lang="en-US" altLang="en-US" sz="1800">
                <a:latin typeface="Garamond" pitchFamily="18" charset="0"/>
              </a:rPr>
              <a:t>j = 1 or 2 (i.e. C and V)</a:t>
            </a:r>
            <a:br>
              <a:rPr lang="en-US" altLang="en-US" sz="1800">
                <a:latin typeface="Garamond" pitchFamily="18" charset="0"/>
              </a:rPr>
            </a:br>
            <a:r>
              <a:rPr lang="en-US" altLang="en-US" sz="1800">
                <a:latin typeface="Garamond" pitchFamily="18" charset="0"/>
              </a:rPr>
              <a:t>k = 1,2,3,4,5</a:t>
            </a:r>
          </a:p>
          <a:p>
            <a:pPr eaLnBrk="1" hangingPunct="1">
              <a:spcBef>
                <a:spcPct val="50000"/>
              </a:spcBef>
              <a:buFontTx/>
              <a:buNone/>
            </a:pPr>
            <a:endParaRPr lang="en-US" altLang="en-US" sz="1800">
              <a:latin typeface="Garamond"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81000" y="0"/>
            <a:ext cx="8229600" cy="914400"/>
          </a:xfrm>
        </p:spPr>
        <p:txBody>
          <a:bodyPr/>
          <a:lstStyle/>
          <a:p>
            <a:pPr eaLnBrk="1" hangingPunct="1"/>
            <a:r>
              <a:rPr lang="en-US" altLang="en-US" smtClean="0">
                <a:solidFill>
                  <a:srgbClr val="C00000"/>
                </a:solidFill>
              </a:rPr>
              <a:t>Questions of Interest</a:t>
            </a:r>
          </a:p>
        </p:txBody>
      </p:sp>
      <p:sp>
        <p:nvSpPr>
          <p:cNvPr id="10243" name="Rectangle 3"/>
          <p:cNvSpPr>
            <a:spLocks noGrp="1" noChangeArrowheads="1"/>
          </p:cNvSpPr>
          <p:nvPr>
            <p:ph type="body" idx="1"/>
          </p:nvPr>
        </p:nvSpPr>
        <p:spPr>
          <a:xfrm>
            <a:off x="228600" y="914400"/>
            <a:ext cx="8763000" cy="5257800"/>
          </a:xfrm>
        </p:spPr>
        <p:txBody>
          <a:bodyPr/>
          <a:lstStyle/>
          <a:p>
            <a:pPr eaLnBrk="1" hangingPunct="1">
              <a:lnSpc>
                <a:spcPct val="90000"/>
              </a:lnSpc>
            </a:pPr>
            <a:r>
              <a:rPr lang="en-US" altLang="en-US" sz="3600" smtClean="0"/>
              <a:t>Generally, the questions of interest here </a:t>
            </a:r>
            <a:br>
              <a:rPr lang="en-US" altLang="en-US" sz="3600" smtClean="0"/>
            </a:br>
            <a:r>
              <a:rPr lang="en-US" altLang="en-US" sz="3600" smtClean="0"/>
              <a:t>(</a:t>
            </a:r>
            <a:r>
              <a:rPr lang="en-US" altLang="en-US" sz="3600" smtClean="0">
                <a:solidFill>
                  <a:srgbClr val="0033CC"/>
                </a:solidFill>
              </a:rPr>
              <a:t>i.e. hypotheses to be tested</a:t>
            </a:r>
            <a:r>
              <a:rPr lang="en-US" altLang="en-US" sz="3600" smtClean="0"/>
              <a:t>) concern three questions regarding the  potential effects of the factors on the response variable.</a:t>
            </a:r>
            <a:br>
              <a:rPr lang="en-US" altLang="en-US" sz="3600" smtClean="0"/>
            </a:br>
            <a:endParaRPr lang="en-US" altLang="en-US" sz="3600" smtClean="0"/>
          </a:p>
          <a:p>
            <a:pPr eaLnBrk="1" hangingPunct="1">
              <a:lnSpc>
                <a:spcPct val="90000"/>
              </a:lnSpc>
            </a:pPr>
            <a:r>
              <a:rPr lang="en-US" altLang="en-US" sz="3600" b="1" i="1" smtClean="0">
                <a:solidFill>
                  <a:schemeClr val="folHlink"/>
                </a:solidFill>
              </a:rPr>
              <a:t>Question 1:</a:t>
            </a:r>
            <a:r>
              <a:rPr lang="en-US" altLang="en-US" sz="3600" smtClean="0"/>
              <a:t>  Do the effects that factors </a:t>
            </a:r>
            <a:r>
              <a:rPr lang="en-US" altLang="en-US" sz="3600" i="1" smtClean="0"/>
              <a:t>A </a:t>
            </a:r>
            <a:r>
              <a:rPr lang="en-US" altLang="en-US" sz="3600" smtClean="0"/>
              <a:t>and </a:t>
            </a:r>
            <a:r>
              <a:rPr lang="en-US" altLang="en-US" sz="3600" i="1" smtClean="0"/>
              <a:t>B</a:t>
            </a:r>
            <a:r>
              <a:rPr lang="en-US" altLang="en-US" sz="3600" smtClean="0"/>
              <a:t> have on the response variable </a:t>
            </a:r>
            <a:r>
              <a:rPr lang="en-US" altLang="en-US" sz="3600" b="1" i="1" smtClean="0">
                <a:solidFill>
                  <a:srgbClr val="0033CC"/>
                </a:solidFill>
              </a:rPr>
              <a:t>interact</a:t>
            </a:r>
            <a:r>
              <a:rPr lang="en-US" altLang="en-US" sz="3600" smtClean="0"/>
              <a:t>,</a:t>
            </a:r>
          </a:p>
          <a:p>
            <a:pPr eaLnBrk="1" hangingPunct="1">
              <a:lnSpc>
                <a:spcPct val="90000"/>
              </a:lnSpc>
            </a:pPr>
            <a:r>
              <a:rPr lang="en-US" altLang="en-US" sz="3600" smtClean="0"/>
              <a:t> i.e. is there a significant </a:t>
            </a:r>
            <a:r>
              <a:rPr lang="en-US" altLang="en-US" sz="3600" b="1" i="1" smtClean="0">
                <a:solidFill>
                  <a:srgbClr val="0033CC"/>
                </a:solidFill>
              </a:rPr>
              <a:t>interaction</a:t>
            </a:r>
            <a:r>
              <a:rPr lang="en-US" altLang="en-US" sz="3600" smtClean="0">
                <a:solidFill>
                  <a:srgbClr val="0033CC"/>
                </a:solidFill>
              </a:rPr>
              <a:t> </a:t>
            </a:r>
            <a:r>
              <a:rPr lang="en-US" altLang="en-US" sz="3600" smtClean="0"/>
              <a:t>between factors </a:t>
            </a:r>
            <a:r>
              <a:rPr lang="en-US" altLang="en-US" sz="3600" i="1" smtClean="0"/>
              <a:t>A</a:t>
            </a:r>
            <a:r>
              <a:rPr lang="en-US" altLang="en-US" sz="3600" smtClean="0"/>
              <a:t> and </a:t>
            </a:r>
            <a:r>
              <a:rPr lang="en-US" altLang="en-US" sz="3600" i="1" smtClean="0"/>
              <a:t>B</a:t>
            </a:r>
            <a:r>
              <a:rPr lang="en-US" altLang="en-US" sz="3600" b="1" i="1" smtClean="0"/>
              <a:t> </a:t>
            </a:r>
            <a:r>
              <a:rPr lang="en-US" altLang="en-US" sz="3600" smtClean="0"/>
              <a:t>?</a:t>
            </a:r>
          </a:p>
          <a:p>
            <a:pPr marL="457200" lvl="1" indent="0" eaLnBrk="1" hangingPunct="1">
              <a:lnSpc>
                <a:spcPct val="90000"/>
              </a:lnSpc>
              <a:buClr>
                <a:schemeClr val="tx1"/>
              </a:buClr>
              <a:buFont typeface="Arial" charset="0"/>
              <a:buNone/>
            </a:pPr>
            <a:endParaRPr lang="en-US" altLang="en-US" sz="3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en-US" altLang="en-US" smtClean="0">
                <a:solidFill>
                  <a:srgbClr val="C00000"/>
                </a:solidFill>
              </a:rPr>
              <a:t>Questions of Interest</a:t>
            </a:r>
          </a:p>
        </p:txBody>
      </p:sp>
      <p:sp>
        <p:nvSpPr>
          <p:cNvPr id="11267" name="Rectangle 3"/>
          <p:cNvSpPr>
            <a:spLocks noGrp="1" noChangeArrowheads="1"/>
          </p:cNvSpPr>
          <p:nvPr>
            <p:ph type="body" idx="1"/>
          </p:nvPr>
        </p:nvSpPr>
        <p:spPr/>
        <p:txBody>
          <a:bodyPr/>
          <a:lstStyle/>
          <a:p>
            <a:pPr eaLnBrk="1" hangingPunct="1"/>
            <a:r>
              <a:rPr lang="en-US" altLang="en-US" smtClean="0"/>
              <a:t>If we conclude there is a significant interaction then we conclude </a:t>
            </a:r>
            <a:r>
              <a:rPr lang="en-US" altLang="en-US" b="1" smtClean="0">
                <a:solidFill>
                  <a:srgbClr val="0033CC"/>
                </a:solidFill>
              </a:rPr>
              <a:t>the effects of both factors </a:t>
            </a:r>
            <a:br>
              <a:rPr lang="en-US" altLang="en-US" b="1" smtClean="0">
                <a:solidFill>
                  <a:srgbClr val="0033CC"/>
                </a:solidFill>
              </a:rPr>
            </a:br>
            <a:r>
              <a:rPr lang="en-US" altLang="en-US" b="1" smtClean="0">
                <a:solidFill>
                  <a:srgbClr val="0033CC"/>
                </a:solidFill>
              </a:rPr>
              <a:t>A and B are significant!</a:t>
            </a:r>
          </a:p>
          <a:p>
            <a:pPr eaLnBrk="1" hangingPunct="1"/>
            <a:endParaRPr lang="en-US" altLang="en-US" b="1" smtClean="0"/>
          </a:p>
          <a:p>
            <a:pPr eaLnBrk="1" hangingPunct="1"/>
            <a:r>
              <a:rPr lang="en-US" altLang="en-US" smtClean="0"/>
              <a:t>When we have an interaction we cannot consider the effect of either factor independently of the other, therefore both factors matter.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0"/>
            <a:ext cx="8229600" cy="1143000"/>
          </a:xfrm>
        </p:spPr>
        <p:txBody>
          <a:bodyPr/>
          <a:lstStyle/>
          <a:p>
            <a:pPr eaLnBrk="1" hangingPunct="1"/>
            <a:r>
              <a:rPr lang="en-US" altLang="en-US" smtClean="0">
                <a:solidFill>
                  <a:srgbClr val="C00000"/>
                </a:solidFill>
              </a:rPr>
              <a:t>Questions of Interest </a:t>
            </a:r>
            <a:endParaRPr lang="en-US" altLang="en-US" sz="4000" i="1" smtClean="0">
              <a:solidFill>
                <a:srgbClr val="C00000"/>
              </a:solidFill>
            </a:endParaRPr>
          </a:p>
        </p:txBody>
      </p:sp>
      <p:sp>
        <p:nvSpPr>
          <p:cNvPr id="12291" name="Rectangle 3"/>
          <p:cNvSpPr>
            <a:spLocks noGrp="1" noChangeArrowheads="1"/>
          </p:cNvSpPr>
          <p:nvPr>
            <p:ph type="body" idx="1"/>
          </p:nvPr>
        </p:nvSpPr>
        <p:spPr>
          <a:xfrm>
            <a:off x="111125" y="1158875"/>
            <a:ext cx="8915400" cy="5699125"/>
          </a:xfrm>
        </p:spPr>
        <p:txBody>
          <a:bodyPr/>
          <a:lstStyle/>
          <a:p>
            <a:pPr eaLnBrk="1" hangingPunct="1">
              <a:lnSpc>
                <a:spcPct val="90000"/>
              </a:lnSpc>
              <a:buClr>
                <a:schemeClr val="tx1"/>
              </a:buClr>
            </a:pPr>
            <a:r>
              <a:rPr lang="en-US" altLang="en-US" sz="4000" smtClean="0"/>
              <a:t>If there is </a:t>
            </a:r>
            <a:r>
              <a:rPr lang="en-US" altLang="en-US" sz="4000" b="1" smtClean="0">
                <a:solidFill>
                  <a:srgbClr val="0033CC"/>
                </a:solidFill>
              </a:rPr>
              <a:t>not a significant interaction</a:t>
            </a:r>
            <a:r>
              <a:rPr lang="en-US" altLang="en-US" sz="4000" smtClean="0">
                <a:solidFill>
                  <a:srgbClr val="0033CC"/>
                </a:solidFill>
              </a:rPr>
              <a:t> </a:t>
            </a:r>
            <a:r>
              <a:rPr lang="en-US" altLang="en-US" sz="4000" b="1" smtClean="0">
                <a:solidFill>
                  <a:srgbClr val="0033CC"/>
                </a:solidFill>
              </a:rPr>
              <a:t>effect</a:t>
            </a:r>
            <a:r>
              <a:rPr lang="en-US" altLang="en-US" sz="4000" smtClean="0"/>
              <a:t> then we can consider the main effects separately, i.e. we ask the following:</a:t>
            </a:r>
          </a:p>
          <a:p>
            <a:pPr eaLnBrk="1" hangingPunct="1">
              <a:lnSpc>
                <a:spcPct val="90000"/>
              </a:lnSpc>
              <a:buClr>
                <a:schemeClr val="tx1"/>
              </a:buClr>
            </a:pPr>
            <a:endParaRPr lang="en-US" altLang="en-US" sz="2000" b="1" i="1" smtClean="0"/>
          </a:p>
          <a:p>
            <a:pPr eaLnBrk="1" hangingPunct="1">
              <a:lnSpc>
                <a:spcPct val="90000"/>
              </a:lnSpc>
              <a:buClr>
                <a:schemeClr val="tx1"/>
              </a:buClr>
            </a:pPr>
            <a:r>
              <a:rPr lang="en-US" altLang="en-US" sz="3600" b="1" i="1" smtClean="0">
                <a:solidFill>
                  <a:srgbClr val="7030A0"/>
                </a:solidFill>
              </a:rPr>
              <a:t>Question 2:</a:t>
            </a:r>
            <a:r>
              <a:rPr lang="en-US" altLang="en-US" sz="3600" smtClean="0">
                <a:solidFill>
                  <a:srgbClr val="7030A0"/>
                </a:solidFill>
              </a:rPr>
              <a:t>  </a:t>
            </a:r>
            <a:r>
              <a:rPr lang="en-US" altLang="en-US" sz="3600" smtClean="0"/>
              <a:t>Does factor </a:t>
            </a:r>
            <a:r>
              <a:rPr lang="en-US" altLang="en-US" sz="3600" i="1" smtClean="0"/>
              <a:t>A</a:t>
            </a:r>
            <a:r>
              <a:rPr lang="en-US" altLang="en-US" sz="3600" smtClean="0"/>
              <a:t> </a:t>
            </a:r>
            <a:r>
              <a:rPr lang="en-US" altLang="en-US" sz="3600" u="sng" smtClean="0"/>
              <a:t>alone</a:t>
            </a:r>
            <a:r>
              <a:rPr lang="en-US" altLang="en-US" sz="3600" smtClean="0"/>
              <a:t> have a significant effect?</a:t>
            </a:r>
            <a:br>
              <a:rPr lang="en-US" altLang="en-US" sz="3600" smtClean="0"/>
            </a:br>
            <a:endParaRPr lang="en-US" altLang="en-US" sz="3600" smtClean="0"/>
          </a:p>
          <a:p>
            <a:pPr eaLnBrk="1" hangingPunct="1">
              <a:lnSpc>
                <a:spcPct val="90000"/>
              </a:lnSpc>
              <a:buClr>
                <a:schemeClr val="tx1"/>
              </a:buClr>
            </a:pPr>
            <a:r>
              <a:rPr lang="en-US" altLang="en-US" sz="3600" b="1" i="1" smtClean="0">
                <a:solidFill>
                  <a:srgbClr val="7030A0"/>
                </a:solidFill>
              </a:rPr>
              <a:t>Question 3:</a:t>
            </a:r>
            <a:r>
              <a:rPr lang="en-US" altLang="en-US" sz="3600" b="1" smtClean="0">
                <a:solidFill>
                  <a:srgbClr val="7030A0"/>
                </a:solidFill>
              </a:rPr>
              <a:t>  </a:t>
            </a:r>
            <a:r>
              <a:rPr lang="en-US" altLang="en-US" sz="3600" smtClean="0"/>
              <a:t>Does factor </a:t>
            </a:r>
            <a:r>
              <a:rPr lang="en-US" altLang="en-US" sz="3600" i="1" smtClean="0"/>
              <a:t>B</a:t>
            </a:r>
            <a:r>
              <a:rPr lang="en-US" altLang="en-US" sz="3600" smtClean="0"/>
              <a:t> </a:t>
            </a:r>
            <a:r>
              <a:rPr lang="en-US" altLang="en-US" sz="3600" u="sng" smtClean="0"/>
              <a:t>alone</a:t>
            </a:r>
            <a:r>
              <a:rPr lang="en-US" altLang="en-US" sz="3600" smtClean="0"/>
              <a:t> have a significant effect?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15f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958850"/>
            <a:ext cx="89662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1"/>
          <p:cNvSpPr txBox="1">
            <a:spLocks noChangeArrowheads="1"/>
          </p:cNvSpPr>
          <p:nvPr/>
        </p:nvSpPr>
        <p:spPr bwMode="auto">
          <a:xfrm>
            <a:off x="609600" y="304800"/>
            <a:ext cx="518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3600" b="1">
                <a:solidFill>
                  <a:srgbClr val="C00000"/>
                </a:solidFill>
              </a:rPr>
              <a:t>Tests of Hypotheses</a:t>
            </a:r>
            <a:endParaRPr lang="en-US" altLang="en-US" sz="3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Rot="1"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en-US" sz="4400">
                <a:solidFill>
                  <a:srgbClr val="C00000"/>
                </a:solidFill>
              </a:rPr>
              <a:t>Analysis in Two-way ANOVA </a:t>
            </a:r>
            <a:endParaRPr lang="en-US" altLang="en-US" sz="4400">
              <a:solidFill>
                <a:srgbClr val="C00000"/>
              </a:solidFill>
            </a:endParaRPr>
          </a:p>
        </p:txBody>
      </p:sp>
      <p:sp>
        <p:nvSpPr>
          <p:cNvPr id="14339"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 typeface="Wingdings" pitchFamily="2" charset="2"/>
              <a:buNone/>
            </a:pPr>
            <a:endParaRPr lang="en-US" altLang="en-US" sz="2000">
              <a:solidFill>
                <a:schemeClr val="hlink"/>
              </a:solidFill>
              <a:latin typeface="Arial Narrow" pitchFamily="34" charset="0"/>
            </a:endParaRPr>
          </a:p>
        </p:txBody>
      </p:sp>
      <p:sp>
        <p:nvSpPr>
          <p:cNvPr id="14340" name="Rectangle 4"/>
          <p:cNvSpPr>
            <a:spLocks noChangeArrowheads="1"/>
          </p:cNvSpPr>
          <p:nvPr/>
        </p:nvSpPr>
        <p:spPr bwMode="auto">
          <a:xfrm>
            <a:off x="2808288" y="1443038"/>
            <a:ext cx="2376487" cy="936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1" name="Text Box 5"/>
          <p:cNvSpPr txBox="1">
            <a:spLocks noChangeArrowheads="1"/>
          </p:cNvSpPr>
          <p:nvPr/>
        </p:nvSpPr>
        <p:spPr bwMode="auto">
          <a:xfrm>
            <a:off x="3170238" y="1727200"/>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GB" altLang="en-US" sz="1800">
                <a:solidFill>
                  <a:srgbClr val="FFFF00"/>
                </a:solidFill>
              </a:rPr>
              <a:t>SS </a:t>
            </a:r>
            <a:r>
              <a:rPr lang="en-GB" altLang="en-US" sz="1800" baseline="-25000">
                <a:solidFill>
                  <a:srgbClr val="FFFF00"/>
                </a:solidFill>
              </a:rPr>
              <a:t>TOTAL</a:t>
            </a:r>
            <a:endParaRPr lang="en-US" altLang="en-US" sz="1800" baseline="-25000">
              <a:solidFill>
                <a:srgbClr val="FFFF00"/>
              </a:solidFill>
            </a:endParaRPr>
          </a:p>
        </p:txBody>
      </p:sp>
      <p:sp>
        <p:nvSpPr>
          <p:cNvPr id="14342" name="Rectangle 6"/>
          <p:cNvSpPr>
            <a:spLocks noChangeArrowheads="1"/>
          </p:cNvSpPr>
          <p:nvPr/>
        </p:nvSpPr>
        <p:spPr bwMode="auto">
          <a:xfrm>
            <a:off x="754063" y="3284538"/>
            <a:ext cx="1800225" cy="6492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3" name="Rectangle 7"/>
          <p:cNvSpPr>
            <a:spLocks noChangeArrowheads="1"/>
          </p:cNvSpPr>
          <p:nvPr/>
        </p:nvSpPr>
        <p:spPr bwMode="auto">
          <a:xfrm>
            <a:off x="5314950" y="3438525"/>
            <a:ext cx="1943100"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4" name="Text Box 8"/>
          <p:cNvSpPr txBox="1">
            <a:spLocks noChangeArrowheads="1"/>
          </p:cNvSpPr>
          <p:nvPr/>
        </p:nvSpPr>
        <p:spPr bwMode="auto">
          <a:xfrm>
            <a:off x="935038" y="3425825"/>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GB" altLang="en-US" sz="1800">
                <a:solidFill>
                  <a:srgbClr val="FFFF00"/>
                </a:solidFill>
              </a:rPr>
              <a:t>SS </a:t>
            </a:r>
            <a:r>
              <a:rPr lang="en-GB" altLang="en-US" sz="2000" baseline="-25000">
                <a:solidFill>
                  <a:srgbClr val="FFFF00"/>
                </a:solidFill>
              </a:rPr>
              <a:t>WITHIN</a:t>
            </a:r>
            <a:endParaRPr lang="en-US" altLang="en-US" sz="2000" baseline="-25000">
              <a:solidFill>
                <a:srgbClr val="FFFF00"/>
              </a:solidFill>
            </a:endParaRPr>
          </a:p>
        </p:txBody>
      </p:sp>
      <p:sp>
        <p:nvSpPr>
          <p:cNvPr id="14345" name="Text Box 9"/>
          <p:cNvSpPr txBox="1">
            <a:spLocks noChangeArrowheads="1"/>
          </p:cNvSpPr>
          <p:nvPr/>
        </p:nvSpPr>
        <p:spPr bwMode="auto">
          <a:xfrm>
            <a:off x="5494338" y="3543300"/>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GB" altLang="en-US" sz="1800">
                <a:solidFill>
                  <a:srgbClr val="FFFF00"/>
                </a:solidFill>
              </a:rPr>
              <a:t>SS </a:t>
            </a:r>
            <a:r>
              <a:rPr lang="en-GB" altLang="en-US" sz="2000" baseline="-25000">
                <a:solidFill>
                  <a:srgbClr val="FFFF00"/>
                </a:solidFill>
              </a:rPr>
              <a:t>BETWEEN</a:t>
            </a:r>
            <a:endParaRPr lang="en-US" altLang="en-US" sz="2000" baseline="-25000">
              <a:solidFill>
                <a:srgbClr val="FFFF00"/>
              </a:solidFill>
            </a:endParaRPr>
          </a:p>
        </p:txBody>
      </p:sp>
      <p:sp>
        <p:nvSpPr>
          <p:cNvPr id="14346" name="Rectangle 10"/>
          <p:cNvSpPr>
            <a:spLocks noChangeArrowheads="1"/>
          </p:cNvSpPr>
          <p:nvPr/>
        </p:nvSpPr>
        <p:spPr bwMode="auto">
          <a:xfrm>
            <a:off x="2555875" y="5805488"/>
            <a:ext cx="1655763"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7" name="Rectangle 11"/>
          <p:cNvSpPr>
            <a:spLocks noChangeArrowheads="1"/>
          </p:cNvSpPr>
          <p:nvPr/>
        </p:nvSpPr>
        <p:spPr bwMode="auto">
          <a:xfrm>
            <a:off x="4716463" y="5805488"/>
            <a:ext cx="1727200"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8" name="Rectangle 12"/>
          <p:cNvSpPr>
            <a:spLocks noChangeArrowheads="1"/>
          </p:cNvSpPr>
          <p:nvPr/>
        </p:nvSpPr>
        <p:spPr bwMode="auto">
          <a:xfrm>
            <a:off x="6858000" y="5805488"/>
            <a:ext cx="2124075"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14349" name="Text Box 13"/>
          <p:cNvSpPr txBox="1">
            <a:spLocks noChangeArrowheads="1"/>
          </p:cNvSpPr>
          <p:nvPr/>
        </p:nvSpPr>
        <p:spPr bwMode="auto">
          <a:xfrm>
            <a:off x="2627313" y="5949950"/>
            <a:ext cx="1368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GB" altLang="en-US" sz="1800">
                <a:solidFill>
                  <a:srgbClr val="FFFF00"/>
                </a:solidFill>
              </a:rPr>
              <a:t>SS </a:t>
            </a:r>
            <a:r>
              <a:rPr lang="en-GB" altLang="en-US" sz="1800" baseline="-25000">
                <a:solidFill>
                  <a:srgbClr val="FFFF00"/>
                </a:solidFill>
              </a:rPr>
              <a:t>A</a:t>
            </a:r>
            <a:endParaRPr lang="en-US" altLang="en-US" sz="1800" baseline="-25000">
              <a:solidFill>
                <a:srgbClr val="FFFF00"/>
              </a:solidFill>
            </a:endParaRPr>
          </a:p>
        </p:txBody>
      </p:sp>
      <p:sp>
        <p:nvSpPr>
          <p:cNvPr id="14350" name="Text Box 14"/>
          <p:cNvSpPr txBox="1">
            <a:spLocks noChangeArrowheads="1"/>
          </p:cNvSpPr>
          <p:nvPr/>
        </p:nvSpPr>
        <p:spPr bwMode="auto">
          <a:xfrm>
            <a:off x="4859338" y="6021388"/>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GB" altLang="en-US" sz="1800">
                <a:solidFill>
                  <a:srgbClr val="FFFF00"/>
                </a:solidFill>
              </a:rPr>
              <a:t>SS </a:t>
            </a:r>
            <a:r>
              <a:rPr lang="en-GB" altLang="en-US" sz="1800" baseline="-25000">
                <a:solidFill>
                  <a:srgbClr val="FFFF00"/>
                </a:solidFill>
              </a:rPr>
              <a:t>B</a:t>
            </a:r>
            <a:endParaRPr lang="en-US" altLang="en-US" sz="1800" baseline="-25000">
              <a:solidFill>
                <a:srgbClr val="FFFF00"/>
              </a:solidFill>
            </a:endParaRPr>
          </a:p>
        </p:txBody>
      </p:sp>
      <p:sp>
        <p:nvSpPr>
          <p:cNvPr id="14351" name="Text Box 15"/>
          <p:cNvSpPr txBox="1">
            <a:spLocks noChangeArrowheads="1"/>
          </p:cNvSpPr>
          <p:nvPr/>
        </p:nvSpPr>
        <p:spPr bwMode="auto">
          <a:xfrm>
            <a:off x="7164388" y="6021388"/>
            <a:ext cx="1979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GB" altLang="en-US" sz="1800">
                <a:solidFill>
                  <a:srgbClr val="FFFF00"/>
                </a:solidFill>
              </a:rPr>
              <a:t>SS </a:t>
            </a:r>
            <a:r>
              <a:rPr lang="en-GB" altLang="en-US" sz="1800" baseline="-25000">
                <a:solidFill>
                  <a:srgbClr val="FFFF00"/>
                </a:solidFill>
              </a:rPr>
              <a:t>INTERACTION</a:t>
            </a:r>
            <a:endParaRPr lang="en-US" altLang="en-US" sz="1800" baseline="-25000">
              <a:solidFill>
                <a:srgbClr val="FFFF00"/>
              </a:solidFill>
            </a:endParaRPr>
          </a:p>
        </p:txBody>
      </p:sp>
      <p:sp>
        <p:nvSpPr>
          <p:cNvPr id="14352" name="Line 16"/>
          <p:cNvSpPr>
            <a:spLocks noChangeShapeType="1"/>
          </p:cNvSpPr>
          <p:nvPr/>
        </p:nvSpPr>
        <p:spPr bwMode="auto">
          <a:xfrm flipH="1">
            <a:off x="1944688" y="2667000"/>
            <a:ext cx="863600" cy="4984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a:off x="4859338" y="2514600"/>
            <a:ext cx="936625" cy="5397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p:cNvSpPr>
            <a:spLocks noChangeShapeType="1"/>
          </p:cNvSpPr>
          <p:nvPr/>
        </p:nvSpPr>
        <p:spPr bwMode="auto">
          <a:xfrm flipH="1">
            <a:off x="3657600" y="4114800"/>
            <a:ext cx="1836738" cy="13668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p:cNvSpPr>
            <a:spLocks noChangeShapeType="1"/>
          </p:cNvSpPr>
          <p:nvPr/>
        </p:nvSpPr>
        <p:spPr bwMode="auto">
          <a:xfrm flipH="1">
            <a:off x="5795963" y="4343400"/>
            <a:ext cx="288925" cy="11382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1"/>
          <p:cNvSpPr>
            <a:spLocks noChangeShapeType="1"/>
          </p:cNvSpPr>
          <p:nvPr/>
        </p:nvSpPr>
        <p:spPr bwMode="auto">
          <a:xfrm>
            <a:off x="7258050" y="4267200"/>
            <a:ext cx="971550" cy="1371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1286</Words>
  <Application>Microsoft Office PowerPoint</Application>
  <PresentationFormat>On-screen Show (4:3)</PresentationFormat>
  <Paragraphs>232</Paragraphs>
  <Slides>31</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Arial</vt:lpstr>
      <vt:lpstr>Arial Narrow</vt:lpstr>
      <vt:lpstr>Calibri</vt:lpstr>
      <vt:lpstr>EucrosiaUPC</vt:lpstr>
      <vt:lpstr>Garamond</vt:lpstr>
      <vt:lpstr>Symbol</vt:lpstr>
      <vt:lpstr>Times New Roman</vt:lpstr>
      <vt:lpstr>Wingdings</vt:lpstr>
      <vt:lpstr>Office Theme</vt:lpstr>
      <vt:lpstr>Equation</vt:lpstr>
      <vt:lpstr>Two Way ANOVA</vt:lpstr>
      <vt:lpstr>Two-Way ANOVA</vt:lpstr>
      <vt:lpstr>Two-Way ANOVA Data Layout</vt:lpstr>
      <vt:lpstr>Motivating Example:   Capsule Dissolve Time</vt:lpstr>
      <vt:lpstr>Questions of Interest</vt:lpstr>
      <vt:lpstr>Questions of Interest</vt:lpstr>
      <vt:lpstr>Questions of Interest </vt:lpstr>
      <vt:lpstr>PowerPoint Presentation</vt:lpstr>
      <vt:lpstr>PowerPoint Presentation</vt:lpstr>
      <vt:lpstr>Two-way ANOVA Assumptions</vt:lpstr>
      <vt:lpstr>Tests of Hypotheses</vt:lpstr>
      <vt:lpstr>Tests of Hypotheses</vt:lpstr>
      <vt:lpstr>Test of Hypotheses</vt:lpstr>
      <vt:lpstr>Tests of Hypotheses</vt:lpstr>
      <vt:lpstr>Partitioning of total sum of squares</vt:lpstr>
      <vt:lpstr>Tests of Hypotheses</vt:lpstr>
      <vt:lpstr>Test of Hypotheses</vt:lpstr>
      <vt:lpstr>The Anova table for the two factor model</vt:lpstr>
      <vt:lpstr>Two-way ANOVA Table</vt:lpstr>
      <vt:lpstr>Tests of Hypotheses</vt:lpstr>
      <vt:lpstr>Tests of Hypotheses</vt:lpstr>
      <vt:lpstr>PowerPoint Presentation</vt:lpstr>
      <vt:lpstr>PowerPoint Presentation</vt:lpstr>
      <vt:lpstr>Preliminary Conclusion</vt:lpstr>
      <vt:lpstr>PowerPoint Presentation</vt:lpstr>
      <vt:lpstr>Interactions</vt:lpstr>
      <vt:lpstr>Interactions can “mask” main effects</vt:lpstr>
      <vt:lpstr>Types of Interactions and Interpreting Interaction Plots</vt:lpstr>
      <vt:lpstr>Types of Interactions and Interpreting Interaction Plots</vt:lpstr>
      <vt:lpstr>Types of Interactions and Interpreting Interaction Plots</vt:lpstr>
      <vt:lpstr>Types of Interactions and Interpreting Interaction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Way ANOVA</dc:title>
  <dc:creator>savapa01</dc:creator>
  <cp:lastModifiedBy>Paul Rajamanickam Savariappan</cp:lastModifiedBy>
  <cp:revision>10</cp:revision>
  <dcterms:created xsi:type="dcterms:W3CDTF">2014-03-03T16:30:42Z</dcterms:created>
  <dcterms:modified xsi:type="dcterms:W3CDTF">2018-10-12T16:29:00Z</dcterms:modified>
</cp:coreProperties>
</file>