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8" r:id="rId3"/>
    <p:sldId id="269" r:id="rId4"/>
    <p:sldId id="258" r:id="rId5"/>
    <p:sldId id="328" r:id="rId6"/>
    <p:sldId id="273" r:id="rId7"/>
    <p:sldId id="277" r:id="rId8"/>
    <p:sldId id="278" r:id="rId9"/>
    <p:sldId id="279" r:id="rId10"/>
    <p:sldId id="280" r:id="rId11"/>
    <p:sldId id="293" r:id="rId12"/>
    <p:sldId id="294" r:id="rId13"/>
    <p:sldId id="326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23" r:id="rId25"/>
    <p:sldId id="32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5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E6C11F-D1FD-4570-89EC-3280A9B44DA7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9343BA-39FD-4269-AF75-8D7BABF81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0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95B38E-2FCB-4FD5-B4AD-1EB36681451F}" type="slidenum">
              <a:rPr lang="en-US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0" tIns="44446" rIns="90480" bIns="4444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34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CED6F-6521-4A86-9066-1AC253A7EA6B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AA37-8211-4A67-B9CA-7B14EB787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9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ACCAD-E24B-4C02-8A07-C6BBCE564FFB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D8DB1-179E-4ABA-9D8C-E4BF4FD36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6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B4181-93D9-4E14-8B39-7BF61DE5D875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43F45-B690-4018-95B7-3E8BFB928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33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797C4-297B-4C31-B191-E905F726E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DC8A8-C2CA-4001-A922-D9EE382CD324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D176D-228E-4B79-8FFB-F9BB88DD1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1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39B92-9076-4393-A955-C5D0AB70D3DA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FA501-B66E-4686-AF23-AF3FA96E3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6E71A-F6F5-44F6-B3A3-147210698753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B003E-3468-42F2-86AB-6B02690E0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86910-5699-4B79-A6FC-149B780E088D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DF1D7-9610-4718-929B-82DF3F3D1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82C0F-46C7-4F19-9F39-A4D8878E8C85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9A1FC-7AA3-4B2B-8229-3AA95CB1F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AB5B1-509A-4DC3-B959-127E76EAA9D4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D4D7C-EEAE-47A9-808F-7E4A93B0D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1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9D2FA-127D-4005-88F0-1840BA40CC6D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7A0FA-F996-4496-A320-57DEDA3E8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80750-8AEB-48EF-A442-5DE5A230452B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A0A5A-C518-4D39-8368-09249E317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0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5DFA0B-2CD5-4CE3-838D-64904D3DB073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4AC9D6-978E-4EE6-AD7D-7DA54CF8CE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Two Way ANOVA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Pooled estimate of </a:t>
            </a:r>
            <a:r>
              <a:rPr lang="en-US" altLang="en-US" u="sng" smtClean="0">
                <a:solidFill>
                  <a:srgbClr val="C00000"/>
                </a:solidFill>
                <a:latin typeface="Lucida Console" pitchFamily="49" charset="0"/>
              </a:rPr>
              <a:t>σ</a:t>
            </a:r>
            <a:r>
              <a:rPr lang="en-US" altLang="en-US" u="sng" baseline="30000" smtClean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general we pool the s</a:t>
            </a:r>
            <a:r>
              <a:rPr lang="en-US" altLang="en-US" baseline="-25000" smtClean="0"/>
              <a:t>ij</a:t>
            </a:r>
            <a:r>
              <a:rPr lang="en-US" altLang="en-US" baseline="30000" smtClean="0"/>
              <a:t>2</a:t>
            </a:r>
            <a:r>
              <a:rPr lang="en-US" altLang="en-US" smtClean="0"/>
              <a:t>, using weights proportional to the df, n</a:t>
            </a:r>
            <a:r>
              <a:rPr lang="en-US" altLang="en-US" baseline="-25000" smtClean="0"/>
              <a:t>ij </a:t>
            </a:r>
            <a:r>
              <a:rPr lang="en-US" altLang="en-US" smtClean="0"/>
              <a:t>-1</a:t>
            </a:r>
          </a:p>
          <a:p>
            <a:pPr eaLnBrk="1" hangingPunct="1"/>
            <a:r>
              <a:rPr lang="en-US" altLang="en-US" smtClean="0"/>
              <a:t>The pooled estimate is </a:t>
            </a:r>
          </a:p>
          <a:p>
            <a:pPr lvl="2" eaLnBrk="1" hangingPunct="1">
              <a:lnSpc>
                <a:spcPct val="140000"/>
              </a:lnSpc>
              <a:buFontTx/>
              <a:buNone/>
            </a:pPr>
            <a:r>
              <a:rPr lang="en-US" altLang="en-US" smtClean="0"/>
              <a:t>s</a:t>
            </a:r>
            <a:r>
              <a:rPr lang="en-US" altLang="en-US" baseline="30000" smtClean="0"/>
              <a:t>2</a:t>
            </a:r>
            <a:r>
              <a:rPr lang="en-US" altLang="en-US" smtClean="0"/>
              <a:t> = (Σ (n</a:t>
            </a:r>
            <a:r>
              <a:rPr lang="en-US" altLang="en-US" baseline="-25000" smtClean="0"/>
              <a:t>ij</a:t>
            </a:r>
            <a:r>
              <a:rPr lang="en-US" altLang="en-US" smtClean="0"/>
              <a:t>-1)s</a:t>
            </a:r>
            <a:r>
              <a:rPr lang="en-US" altLang="en-US" baseline="-25000" smtClean="0"/>
              <a:t>ij</a:t>
            </a:r>
            <a:r>
              <a:rPr lang="en-US" altLang="en-US" baseline="30000" smtClean="0"/>
              <a:t>2</a:t>
            </a:r>
            <a:r>
              <a:rPr lang="en-US" altLang="en-US" smtClean="0"/>
              <a:t>) / (Σ(n</a:t>
            </a:r>
            <a:r>
              <a:rPr lang="en-US" altLang="en-US" baseline="-25000" smtClean="0"/>
              <a:t>ij</a:t>
            </a:r>
            <a:r>
              <a:rPr lang="en-US" altLang="en-US" smtClean="0"/>
              <a:t>-1))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mtClean="0"/>
              <a:t>Here, n</a:t>
            </a:r>
            <a:r>
              <a:rPr lang="en-US" altLang="en-US" baseline="-25000" smtClean="0"/>
              <a:t>ij </a:t>
            </a:r>
            <a:r>
              <a:rPr lang="en-US" altLang="en-US" smtClean="0"/>
              <a:t>= n, so s</a:t>
            </a:r>
            <a:r>
              <a:rPr lang="en-US" altLang="en-US" baseline="30000" smtClean="0"/>
              <a:t>2</a:t>
            </a:r>
            <a:r>
              <a:rPr lang="en-US" altLang="en-US" smtClean="0"/>
              <a:t> = (Σs</a:t>
            </a:r>
            <a:r>
              <a:rPr lang="en-US" altLang="en-US" baseline="-25000" smtClean="0"/>
              <a:t>ij</a:t>
            </a:r>
            <a:r>
              <a:rPr lang="en-US" altLang="en-US" baseline="30000" smtClean="0"/>
              <a:t>2</a:t>
            </a:r>
            <a:r>
              <a:rPr lang="en-US" altLang="en-US" smtClean="0"/>
              <a:t>) / (ab), which is the average sample variance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Questions to consider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Does the height of the display affect sales?  If yes, compare top with middle, top with bottom, and middle with bottom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/>
              <a:t>Does the width of the display affect sales?  If yes, compare regular and wide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u="sng" dirty="0" smtClean="0">
                <a:solidFill>
                  <a:srgbClr val="C00000"/>
                </a:solidFill>
              </a:rPr>
              <a:t>But wait!!! Are these factor level comparisons meaningful?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 smtClean="0"/>
              <a:t>Does the effect of height on sales depend on the width? </a:t>
            </a:r>
          </a:p>
          <a:p>
            <a:pPr eaLnBrk="1" hangingPunct="1"/>
            <a:r>
              <a:rPr lang="en-US" altLang="en-US" smtClean="0"/>
              <a:t>Does the effect of width on sales depend on the height?</a:t>
            </a:r>
          </a:p>
          <a:p>
            <a:pPr eaLnBrk="1" hangingPunct="1"/>
            <a:r>
              <a:rPr lang="en-US" altLang="en-US" u="sng" smtClean="0"/>
              <a:t>If yes, we have an interaction and we need to do some additional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 eaLnBrk="1" hangingPunct="1"/>
            <a:r>
              <a:rPr lang="en-US" altLang="en-US" sz="2800" u="sng" smtClean="0"/>
              <a:t>The Model for the fixed effects experiment</a:t>
            </a:r>
            <a:endParaRPr lang="en-CA" altLang="en-US" sz="2800" u="sng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772400" cy="2743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smtClean="0"/>
              <a:t>where </a:t>
            </a:r>
            <a:r>
              <a:rPr lang="en-US" altLang="en-US" sz="2800" i="1" smtClean="0">
                <a:latin typeface="Symbol" pitchFamily="18" charset="2"/>
              </a:rPr>
              <a:t>m</a:t>
            </a:r>
            <a:r>
              <a:rPr lang="en-US" altLang="en-US" sz="2800" i="1" smtClean="0"/>
              <a:t>, </a:t>
            </a:r>
            <a:r>
              <a:rPr lang="en-US" altLang="en-US" sz="2800" i="1" smtClean="0">
                <a:latin typeface="Symbol" pitchFamily="18" charset="2"/>
              </a:rPr>
              <a:t>a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, </a:t>
            </a:r>
            <a:r>
              <a:rPr lang="en-US" altLang="en-US" sz="2800" i="1" smtClean="0">
                <a:latin typeface="Symbol" pitchFamily="18" charset="2"/>
              </a:rPr>
              <a:t>a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, </a:t>
            </a:r>
            <a:r>
              <a:rPr lang="en-US" altLang="en-US" sz="2800" i="1" smtClean="0">
                <a:latin typeface="Symbol" pitchFamily="18" charset="2"/>
              </a:rPr>
              <a:t>a</a:t>
            </a:r>
            <a:r>
              <a:rPr lang="en-US" altLang="en-US" sz="2800" baseline="-25000" smtClean="0"/>
              <a:t>3</a:t>
            </a:r>
            <a:r>
              <a:rPr lang="en-US" altLang="en-US" sz="2800" smtClean="0"/>
              <a:t>, </a:t>
            </a:r>
            <a:r>
              <a:rPr lang="en-US" altLang="en-US" sz="2800" i="1" smtClean="0">
                <a:latin typeface="Symbol" pitchFamily="18" charset="2"/>
              </a:rPr>
              <a:t>b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, </a:t>
            </a:r>
            <a:r>
              <a:rPr lang="en-US" altLang="en-US" sz="2800" i="1" smtClean="0">
                <a:latin typeface="Symbol" pitchFamily="18" charset="2"/>
              </a:rPr>
              <a:t>b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, (</a:t>
            </a:r>
            <a:r>
              <a:rPr lang="en-US" altLang="en-US" sz="2800" i="1" smtClean="0">
                <a:latin typeface="Symbol" pitchFamily="18" charset="2"/>
              </a:rPr>
              <a:t>ab</a:t>
            </a:r>
            <a:r>
              <a:rPr lang="en-US" altLang="en-US" sz="2800" smtClean="0"/>
              <a:t>)</a:t>
            </a:r>
            <a:r>
              <a:rPr lang="en-US" altLang="en-US" sz="2800" baseline="-25000" smtClean="0"/>
              <a:t>11 </a:t>
            </a:r>
            <a:r>
              <a:rPr lang="en-US" altLang="en-US" sz="2800" smtClean="0"/>
              <a:t>, (</a:t>
            </a:r>
            <a:r>
              <a:rPr lang="en-US" altLang="en-US" sz="2800" i="1" smtClean="0">
                <a:latin typeface="Symbol" pitchFamily="18" charset="2"/>
              </a:rPr>
              <a:t>ab</a:t>
            </a:r>
            <a:r>
              <a:rPr lang="en-US" altLang="en-US" sz="2800" smtClean="0"/>
              <a:t>)</a:t>
            </a:r>
            <a:r>
              <a:rPr lang="en-US" altLang="en-US" sz="2800" baseline="-25000" smtClean="0"/>
              <a:t>21 </a:t>
            </a:r>
            <a:r>
              <a:rPr lang="en-US" altLang="en-US" sz="2800" smtClean="0"/>
              <a:t>, (</a:t>
            </a:r>
            <a:r>
              <a:rPr lang="en-US" altLang="en-US" sz="2800" i="1" smtClean="0">
                <a:latin typeface="Symbol" pitchFamily="18" charset="2"/>
              </a:rPr>
              <a:t>ab</a:t>
            </a:r>
            <a:r>
              <a:rPr lang="en-US" altLang="en-US" sz="2800" smtClean="0"/>
              <a:t>)</a:t>
            </a:r>
            <a:r>
              <a:rPr lang="en-US" altLang="en-US" sz="2800" baseline="-25000" smtClean="0"/>
              <a:t>31 </a:t>
            </a:r>
            <a:r>
              <a:rPr lang="en-US" altLang="en-US" sz="2800" smtClean="0"/>
              <a:t>, (</a:t>
            </a:r>
            <a:r>
              <a:rPr lang="en-US" altLang="en-US" sz="2800" i="1" smtClean="0">
                <a:latin typeface="Symbol" pitchFamily="18" charset="2"/>
              </a:rPr>
              <a:t>ab</a:t>
            </a:r>
            <a:r>
              <a:rPr lang="en-US" altLang="en-US" sz="2800" smtClean="0"/>
              <a:t>)</a:t>
            </a:r>
            <a:r>
              <a:rPr lang="en-US" altLang="en-US" sz="2800" baseline="-25000" smtClean="0"/>
              <a:t>12 </a:t>
            </a:r>
            <a:r>
              <a:rPr lang="en-US" altLang="en-US" sz="2800" smtClean="0"/>
              <a:t>, (</a:t>
            </a:r>
            <a:r>
              <a:rPr lang="en-US" altLang="en-US" sz="2800" i="1" smtClean="0">
                <a:latin typeface="Symbol" pitchFamily="18" charset="2"/>
              </a:rPr>
              <a:t>ab</a:t>
            </a:r>
            <a:r>
              <a:rPr lang="en-US" altLang="en-US" sz="2800" smtClean="0"/>
              <a:t>)</a:t>
            </a:r>
            <a:r>
              <a:rPr lang="en-US" altLang="en-US" sz="2800" baseline="-25000" smtClean="0"/>
              <a:t>22 </a:t>
            </a:r>
            <a:r>
              <a:rPr lang="en-US" altLang="en-US" sz="2800" smtClean="0"/>
              <a:t>, (</a:t>
            </a:r>
            <a:r>
              <a:rPr lang="en-US" altLang="en-US" sz="2800" i="1" smtClean="0">
                <a:latin typeface="Symbol" pitchFamily="18" charset="2"/>
              </a:rPr>
              <a:t>ab</a:t>
            </a:r>
            <a:r>
              <a:rPr lang="en-US" altLang="en-US" sz="2800" smtClean="0"/>
              <a:t>)</a:t>
            </a:r>
            <a:r>
              <a:rPr lang="en-US" altLang="en-US" sz="2800" baseline="-25000" smtClean="0"/>
              <a:t>32 </a:t>
            </a:r>
            <a:r>
              <a:rPr lang="en-US" altLang="en-US" sz="2800" smtClean="0"/>
              <a:t>, are fixed unknown constants 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smtClean="0"/>
              <a:t>And </a:t>
            </a:r>
            <a:r>
              <a:rPr lang="en-US" altLang="en-US" sz="2800" i="1" smtClean="0">
                <a:latin typeface="Symbol" pitchFamily="18" charset="2"/>
              </a:rPr>
              <a:t>e</a:t>
            </a:r>
            <a:r>
              <a:rPr lang="en-US" altLang="en-US" sz="2800" i="1" baseline="-25000" smtClean="0"/>
              <a:t>ijk </a:t>
            </a:r>
            <a:r>
              <a:rPr lang="en-US" altLang="en-US" sz="2800" smtClean="0"/>
              <a:t>is random, normally distributed with mean 0 and variance </a:t>
            </a:r>
            <a:r>
              <a:rPr lang="en-US" altLang="en-US" sz="2800" i="1" smtClean="0">
                <a:latin typeface="Symbol" pitchFamily="18" charset="2"/>
              </a:rPr>
              <a:t>s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smtClean="0"/>
              <a:t>Note:</a:t>
            </a:r>
            <a:endParaRPr lang="en-CA" altLang="en-US" sz="2800" smtClean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524000" y="990600"/>
          <a:ext cx="46529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3" imgW="1854200" imgH="241300" progId="Equation.3">
                  <p:embed/>
                </p:oleObj>
              </mc:Choice>
              <mc:Fallback>
                <p:oleObj name="Equation" r:id="rId3" imgW="18542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90600"/>
                        <a:ext cx="465296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066800" y="4419600"/>
          <a:ext cx="61515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5" imgW="2451100" imgH="444500" progId="Equation.3">
                  <p:embed/>
                </p:oleObj>
              </mc:Choice>
              <mc:Fallback>
                <p:oleObj name="Equation" r:id="rId5" imgW="24511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615156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Factor effects model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815340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For the one-way ANOVA model,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we wrote </a:t>
            </a:r>
            <a:r>
              <a:rPr lang="en-US" altLang="en-US" dirty="0" err="1" smtClean="0"/>
              <a:t>μ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μ + </a:t>
            </a:r>
            <a:r>
              <a:rPr lang="en-US" altLang="en-US" i="1" dirty="0" smtClean="0">
                <a:cs typeface="Arial" charset="0"/>
              </a:rPr>
              <a:t>α</a:t>
            </a:r>
            <a:r>
              <a:rPr lang="en-US" altLang="en-US" baseline="-25000" dirty="0" err="1" smtClean="0"/>
              <a:t>i</a:t>
            </a:r>
            <a:endParaRPr lang="en-US" alt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Here we use </a:t>
            </a:r>
            <a:r>
              <a:rPr lang="en-US" altLang="en-US" dirty="0" err="1" smtClean="0"/>
              <a:t>μ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= μ + </a:t>
            </a:r>
            <a:r>
              <a:rPr lang="en-US" altLang="en-US" dirty="0" smtClean="0">
                <a:cs typeface="Arial" charset="0"/>
              </a:rPr>
              <a:t>α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+ </a:t>
            </a:r>
            <a:r>
              <a:rPr lang="el-GR" altLang="en-US" dirty="0" smtClean="0"/>
              <a:t>β</a:t>
            </a:r>
            <a:r>
              <a:rPr lang="en-US" altLang="en-US" baseline="-25000" dirty="0" smtClean="0"/>
              <a:t>j </a:t>
            </a:r>
            <a:r>
              <a:rPr lang="en-US" altLang="en-US" dirty="0" smtClean="0"/>
              <a:t>+ (</a:t>
            </a:r>
            <a:r>
              <a:rPr lang="en-US" altLang="en-US" i="1" dirty="0" smtClean="0">
                <a:cs typeface="Arial" charset="0"/>
              </a:rPr>
              <a:t>α</a:t>
            </a:r>
            <a:r>
              <a:rPr lang="el-GR" altLang="en-US" i="1" dirty="0" smtClean="0">
                <a:cs typeface="Arial" charset="0"/>
              </a:rPr>
              <a:t>β</a:t>
            </a:r>
            <a:r>
              <a:rPr lang="en-US" altLang="en-US" dirty="0" smtClean="0">
                <a:cs typeface="Arial" charset="0"/>
              </a:rPr>
              <a:t>)</a:t>
            </a:r>
            <a:r>
              <a:rPr lang="en-US" altLang="en-US" baseline="-25000" dirty="0" err="1" smtClean="0"/>
              <a:t>ij</a:t>
            </a:r>
            <a:endParaRPr lang="en-US" altLang="en-US" baseline="-250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Under “common” formulation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/>
              <a:t>μ (μ</a:t>
            </a:r>
            <a:r>
              <a:rPr lang="en-US" altLang="en-US" baseline="-25000" dirty="0" smtClean="0"/>
              <a:t>..</a:t>
            </a:r>
            <a:r>
              <a:rPr lang="en-US" altLang="en-US" dirty="0" smtClean="0"/>
              <a:t> in KNNL) is the “overall mean”</a:t>
            </a:r>
            <a:endParaRPr lang="en-US" altLang="en-US" baseline="-25000" dirty="0" smtClean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>
                <a:cs typeface="Arial" charset="0"/>
              </a:rPr>
              <a:t>α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is the main effect of A 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>
                <a:cs typeface="Arial" charset="0"/>
              </a:rPr>
              <a:t>β</a:t>
            </a:r>
            <a:r>
              <a:rPr lang="en-US" altLang="en-US" baseline="-25000" dirty="0" smtClean="0"/>
              <a:t>j </a:t>
            </a:r>
            <a:r>
              <a:rPr lang="en-US" altLang="en-US" dirty="0" smtClean="0"/>
              <a:t>is the main effect of B</a:t>
            </a:r>
            <a:endParaRPr lang="en-US" altLang="en-US" baseline="-25000" dirty="0" smtClean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>
                <a:cs typeface="Arial" charset="0"/>
              </a:rPr>
              <a:t>(</a:t>
            </a:r>
            <a:r>
              <a:rPr lang="en-US" altLang="en-US" i="1" dirty="0" smtClean="0">
                <a:cs typeface="Arial" charset="0"/>
              </a:rPr>
              <a:t>αβ</a:t>
            </a:r>
            <a:r>
              <a:rPr lang="en-US" altLang="en-US" dirty="0" smtClean="0">
                <a:cs typeface="Arial" charset="0"/>
              </a:rPr>
              <a:t>)</a:t>
            </a:r>
            <a:r>
              <a:rPr lang="en-US" altLang="en-US" baseline="-25000" dirty="0" err="1" smtClean="0"/>
              <a:t>ij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is the interaction between A and B</a:t>
            </a:r>
          </a:p>
        </p:txBody>
      </p:sp>
      <p:graphicFrame>
        <p:nvGraphicFramePr>
          <p:cNvPr id="37892" name="Object 1"/>
          <p:cNvGraphicFramePr>
            <a:graphicFrameLocks noChangeAspect="1"/>
          </p:cNvGraphicFramePr>
          <p:nvPr/>
        </p:nvGraphicFramePr>
        <p:xfrm>
          <a:off x="1066800" y="1447800"/>
          <a:ext cx="6172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3" imgW="1854200" imgH="241300" progId="Equation.3">
                  <p:embed/>
                </p:oleObj>
              </mc:Choice>
              <mc:Fallback>
                <p:oleObj name="Equation" r:id="rId3" imgW="18542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6172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Factor effects model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91440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μ = (Σ</a:t>
            </a:r>
            <a:r>
              <a:rPr lang="en-US" altLang="en-US" baseline="-25000" smtClean="0"/>
              <a:t>ij </a:t>
            </a:r>
            <a:r>
              <a:rPr lang="en-US" altLang="en-US" smtClean="0"/>
              <a:t>μ</a:t>
            </a:r>
            <a:r>
              <a:rPr lang="en-US" altLang="en-US" baseline="-25000" smtClean="0"/>
              <a:t>ij</a:t>
            </a:r>
            <a:r>
              <a:rPr lang="en-US" altLang="en-US" smtClean="0"/>
              <a:t>)/(ab)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μ</a:t>
            </a:r>
            <a:r>
              <a:rPr lang="en-US" altLang="en-US" baseline="-25000" smtClean="0"/>
              <a:t>i.</a:t>
            </a:r>
            <a:r>
              <a:rPr lang="en-US" altLang="en-US" smtClean="0"/>
              <a:t> = (Σ</a:t>
            </a:r>
            <a:r>
              <a:rPr lang="en-US" altLang="en-US" baseline="-25000" smtClean="0"/>
              <a:t>j </a:t>
            </a:r>
            <a:r>
              <a:rPr lang="en-US" altLang="en-US" smtClean="0"/>
              <a:t>μ</a:t>
            </a:r>
            <a:r>
              <a:rPr lang="en-US" altLang="en-US" baseline="-25000" smtClean="0"/>
              <a:t>ij</a:t>
            </a:r>
            <a:r>
              <a:rPr lang="en-US" altLang="en-US" smtClean="0"/>
              <a:t>)/b and μ</a:t>
            </a:r>
            <a:r>
              <a:rPr lang="en-US" altLang="en-US" baseline="-25000" smtClean="0"/>
              <a:t>.j</a:t>
            </a:r>
            <a:r>
              <a:rPr lang="en-US" altLang="en-US" smtClean="0"/>
              <a:t> = (Σ</a:t>
            </a:r>
            <a:r>
              <a:rPr lang="en-US" altLang="en-US" baseline="-25000" smtClean="0"/>
              <a:t>i </a:t>
            </a:r>
            <a:r>
              <a:rPr lang="en-US" altLang="en-US" smtClean="0"/>
              <a:t>μ</a:t>
            </a:r>
            <a:r>
              <a:rPr lang="en-US" altLang="en-US" baseline="-25000" smtClean="0"/>
              <a:t>ij</a:t>
            </a:r>
            <a:r>
              <a:rPr lang="en-US" altLang="en-US" smtClean="0"/>
              <a:t>)/a</a:t>
            </a:r>
            <a:endParaRPr lang="en-US" altLang="en-US" baseline="-25000" smtClean="0"/>
          </a:p>
          <a:p>
            <a:pPr eaLnBrk="1" hangingPunct="1">
              <a:lnSpc>
                <a:spcPct val="120000"/>
              </a:lnSpc>
            </a:pPr>
            <a:r>
              <a:rPr lang="en-US" altLang="en-US" i="1" smtClean="0">
                <a:cs typeface="Arial" charset="0"/>
              </a:rPr>
              <a:t>α</a:t>
            </a:r>
            <a:r>
              <a:rPr lang="en-US" altLang="en-US" baseline="-25000" smtClean="0"/>
              <a:t>i </a:t>
            </a:r>
            <a:r>
              <a:rPr lang="en-US" altLang="en-US" smtClean="0"/>
              <a:t>= μ</a:t>
            </a:r>
            <a:r>
              <a:rPr lang="en-US" altLang="en-US" baseline="-25000" smtClean="0"/>
              <a:t>i.</a:t>
            </a:r>
            <a:r>
              <a:rPr lang="en-US" altLang="en-US" smtClean="0"/>
              <a:t> – μ and </a:t>
            </a:r>
            <a:r>
              <a:rPr lang="en-US" altLang="en-US" i="1" smtClean="0">
                <a:cs typeface="Arial" charset="0"/>
              </a:rPr>
              <a:t>β</a:t>
            </a:r>
            <a:r>
              <a:rPr lang="en-US" altLang="en-US" baseline="-25000" smtClean="0"/>
              <a:t>j </a:t>
            </a:r>
            <a:r>
              <a:rPr lang="en-US" altLang="en-US" smtClean="0"/>
              <a:t>= μ</a:t>
            </a:r>
            <a:r>
              <a:rPr lang="en-US" altLang="en-US" baseline="-25000" smtClean="0"/>
              <a:t>.j</a:t>
            </a:r>
            <a:r>
              <a:rPr lang="en-US" altLang="en-US" smtClean="0"/>
              <a:t> - μ</a:t>
            </a:r>
            <a:endParaRPr lang="en-US" altLang="en-US" baseline="-2500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mtClean="0">
                <a:cs typeface="Arial" charset="0"/>
              </a:rPr>
              <a:t>(αβ)</a:t>
            </a:r>
            <a:r>
              <a:rPr lang="en-US" altLang="en-US" baseline="-25000" smtClean="0"/>
              <a:t>ij </a:t>
            </a:r>
            <a:r>
              <a:rPr lang="en-US" altLang="en-US" smtClean="0"/>
              <a:t>is difference between μ</a:t>
            </a:r>
            <a:r>
              <a:rPr lang="en-US" altLang="en-US" baseline="-25000" smtClean="0"/>
              <a:t>ij</a:t>
            </a:r>
            <a:r>
              <a:rPr lang="en-US" altLang="en-US" smtClean="0"/>
              <a:t> and μ + </a:t>
            </a:r>
            <a:r>
              <a:rPr lang="en-US" altLang="en-US" smtClean="0">
                <a:cs typeface="Arial" charset="0"/>
              </a:rPr>
              <a:t>α</a:t>
            </a:r>
            <a:r>
              <a:rPr lang="en-US" altLang="en-US" baseline="-25000" smtClean="0"/>
              <a:t>i </a:t>
            </a:r>
            <a:r>
              <a:rPr lang="en-US" altLang="en-US" smtClean="0"/>
              <a:t>+ </a:t>
            </a:r>
            <a:r>
              <a:rPr lang="en-US" altLang="en-US" smtClean="0">
                <a:cs typeface="Arial" charset="0"/>
              </a:rPr>
              <a:t>β</a:t>
            </a:r>
            <a:r>
              <a:rPr lang="en-US" altLang="en-US" baseline="-25000" smtClean="0"/>
              <a:t>j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mtClean="0">
                <a:cs typeface="Arial" charset="0"/>
              </a:rPr>
              <a:t>(αβ)</a:t>
            </a:r>
            <a:r>
              <a:rPr lang="en-US" altLang="en-US" baseline="-25000" smtClean="0"/>
              <a:t>ij </a:t>
            </a:r>
            <a:r>
              <a:rPr lang="en-US" altLang="en-US" smtClean="0"/>
              <a:t>= μ</a:t>
            </a:r>
            <a:r>
              <a:rPr lang="en-US" altLang="en-US" baseline="-25000" smtClean="0"/>
              <a:t>ij</a:t>
            </a:r>
            <a:r>
              <a:rPr lang="en-US" altLang="en-US" smtClean="0"/>
              <a:t> - (μ + (μ</a:t>
            </a:r>
            <a:r>
              <a:rPr lang="en-US" altLang="en-US" baseline="-25000" smtClean="0"/>
              <a:t>i.</a:t>
            </a:r>
            <a:r>
              <a:rPr lang="en-US" altLang="en-US" smtClean="0"/>
              <a:t> - μ)</a:t>
            </a:r>
            <a:r>
              <a:rPr lang="en-US" altLang="en-US" baseline="-25000" smtClean="0"/>
              <a:t> </a:t>
            </a:r>
            <a:r>
              <a:rPr lang="en-US" altLang="en-US" smtClean="0"/>
              <a:t>+ (μ</a:t>
            </a:r>
            <a:r>
              <a:rPr lang="en-US" altLang="en-US" baseline="-25000" smtClean="0"/>
              <a:t>.j</a:t>
            </a:r>
            <a:r>
              <a:rPr lang="en-US" altLang="en-US" smtClean="0"/>
              <a:t> - μ))</a:t>
            </a:r>
            <a:r>
              <a:rPr lang="en-US" altLang="en-US" baseline="-25000" smtClean="0"/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mtClean="0"/>
              <a:t>            = μ</a:t>
            </a:r>
            <a:r>
              <a:rPr lang="en-US" altLang="en-US" baseline="-25000" smtClean="0"/>
              <a:t>ij</a:t>
            </a:r>
            <a:r>
              <a:rPr lang="en-US" altLang="en-US" smtClean="0"/>
              <a:t> – μ</a:t>
            </a:r>
            <a:r>
              <a:rPr lang="en-US" altLang="en-US" baseline="-25000" smtClean="0"/>
              <a:t>i.</a:t>
            </a:r>
            <a:r>
              <a:rPr lang="en-US" altLang="en-US" smtClean="0"/>
              <a:t> – μ</a:t>
            </a:r>
            <a:r>
              <a:rPr lang="en-US" altLang="en-US" baseline="-25000" smtClean="0"/>
              <a:t>.j</a:t>
            </a:r>
            <a:r>
              <a:rPr lang="en-US" altLang="en-US" smtClean="0"/>
              <a:t> + μ</a:t>
            </a:r>
            <a:r>
              <a:rPr lang="en-US" altLang="en-US" baseline="-25000" smtClean="0"/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baseline="-250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Interpretation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3733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mtClean="0"/>
              <a:t>μ</a:t>
            </a:r>
            <a:r>
              <a:rPr lang="en-US" altLang="en-US" baseline="-25000" smtClean="0"/>
              <a:t>ij</a:t>
            </a:r>
            <a:r>
              <a:rPr lang="en-US" altLang="en-US" smtClean="0"/>
              <a:t> = μ + </a:t>
            </a:r>
            <a:r>
              <a:rPr lang="en-US" altLang="en-US" i="1" smtClean="0">
                <a:cs typeface="Arial" charset="0"/>
              </a:rPr>
              <a:t>α</a:t>
            </a:r>
            <a:r>
              <a:rPr lang="en-US" altLang="en-US" baseline="-25000" smtClean="0"/>
              <a:t>i </a:t>
            </a:r>
            <a:r>
              <a:rPr lang="en-US" altLang="en-US" smtClean="0"/>
              <a:t>+ </a:t>
            </a:r>
            <a:r>
              <a:rPr lang="en-US" altLang="en-US" i="1" smtClean="0">
                <a:cs typeface="Arial" charset="0"/>
              </a:rPr>
              <a:t>β</a:t>
            </a:r>
            <a:r>
              <a:rPr lang="en-US" altLang="en-US" baseline="-25000" smtClean="0"/>
              <a:t>j </a:t>
            </a:r>
            <a:r>
              <a:rPr lang="en-US" altLang="en-US" smtClean="0"/>
              <a:t>+ (</a:t>
            </a:r>
            <a:r>
              <a:rPr lang="en-US" altLang="en-US" i="1" smtClean="0">
                <a:cs typeface="Arial" charset="0"/>
              </a:rPr>
              <a:t>αβ</a:t>
            </a:r>
            <a:r>
              <a:rPr lang="en-US" altLang="en-US" smtClean="0">
                <a:cs typeface="Arial" charset="0"/>
              </a:rPr>
              <a:t>)</a:t>
            </a:r>
            <a:r>
              <a:rPr lang="en-US" altLang="en-US" baseline="-25000" smtClean="0"/>
              <a:t>ij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mtClean="0"/>
              <a:t>μ is the “overall” mean</a:t>
            </a:r>
            <a:endParaRPr lang="en-US" altLang="en-US" baseline="-2500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i="1" smtClean="0">
                <a:cs typeface="Arial" charset="0"/>
              </a:rPr>
              <a:t>α</a:t>
            </a:r>
            <a:r>
              <a:rPr lang="en-US" altLang="en-US" baseline="-25000" smtClean="0"/>
              <a:t>i </a:t>
            </a:r>
            <a:r>
              <a:rPr lang="en-US" altLang="en-US" smtClean="0"/>
              <a:t>is an adjustment for level i of A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i="1" smtClean="0">
                <a:cs typeface="Arial" charset="0"/>
              </a:rPr>
              <a:t>β</a:t>
            </a:r>
            <a:r>
              <a:rPr lang="en-US" altLang="en-US" baseline="-25000" smtClean="0"/>
              <a:t>j </a:t>
            </a:r>
            <a:r>
              <a:rPr lang="en-US" altLang="en-US" smtClean="0"/>
              <a:t>is an adjustment for level j of B</a:t>
            </a:r>
            <a:endParaRPr lang="en-US" altLang="en-US" baseline="-2500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mtClean="0">
                <a:cs typeface="Arial" charset="0"/>
              </a:rPr>
              <a:t>(</a:t>
            </a:r>
            <a:r>
              <a:rPr lang="en-US" altLang="en-US" i="1" smtClean="0">
                <a:cs typeface="Arial" charset="0"/>
              </a:rPr>
              <a:t>αβ</a:t>
            </a:r>
            <a:r>
              <a:rPr lang="en-US" altLang="en-US" smtClean="0">
                <a:cs typeface="Arial" charset="0"/>
              </a:rPr>
              <a:t>)</a:t>
            </a:r>
            <a:r>
              <a:rPr lang="en-US" altLang="en-US" baseline="-25000" smtClean="0"/>
              <a:t>ij </a:t>
            </a:r>
            <a:r>
              <a:rPr lang="en-US" altLang="en-US" smtClean="0"/>
              <a:t>is an additional adjustment that takes into account both i and j that cannot be explained by the previous adjustments</a:t>
            </a:r>
            <a:endParaRPr lang="en-US" altLang="en-US" baseline="-250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Constraints for this framework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37338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Arial" charset="0"/>
              </a:rPr>
              <a:t>α</a:t>
            </a:r>
            <a:r>
              <a:rPr lang="en-US" altLang="en-US" baseline="-25000" smtClean="0"/>
              <a:t>.</a:t>
            </a:r>
            <a:r>
              <a:rPr lang="en-US" altLang="en-US" sz="3600" smtClean="0"/>
              <a:t> = Σ</a:t>
            </a:r>
            <a:r>
              <a:rPr lang="en-US" altLang="en-US" sz="3600" baseline="-25000" smtClean="0"/>
              <a:t>i </a:t>
            </a:r>
            <a:r>
              <a:rPr lang="en-US" altLang="en-US" smtClean="0">
                <a:cs typeface="Arial" charset="0"/>
              </a:rPr>
              <a:t>α</a:t>
            </a:r>
            <a:r>
              <a:rPr lang="en-US" altLang="en-US" baseline="-25000" smtClean="0"/>
              <a:t>i</a:t>
            </a:r>
            <a:r>
              <a:rPr lang="en-US" altLang="en-US" sz="3600" smtClean="0"/>
              <a:t>= 0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mtClean="0">
                <a:cs typeface="Arial" charset="0"/>
              </a:rPr>
              <a:t>β</a:t>
            </a:r>
            <a:r>
              <a:rPr lang="en-US" altLang="en-US" baseline="-25000" smtClean="0"/>
              <a:t>.</a:t>
            </a:r>
            <a:r>
              <a:rPr lang="en-US" altLang="en-US" sz="3600" smtClean="0"/>
              <a:t> = Σ</a:t>
            </a:r>
            <a:r>
              <a:rPr lang="en-US" altLang="en-US" sz="3600" baseline="-25000" smtClean="0"/>
              <a:t>j</a:t>
            </a:r>
            <a:r>
              <a:rPr lang="en-US" altLang="en-US" smtClean="0">
                <a:cs typeface="Arial" charset="0"/>
              </a:rPr>
              <a:t>β</a:t>
            </a:r>
            <a:r>
              <a:rPr lang="en-US" altLang="en-US" baseline="-25000" smtClean="0"/>
              <a:t>j</a:t>
            </a:r>
            <a:r>
              <a:rPr lang="en-US" altLang="en-US" sz="3600" smtClean="0"/>
              <a:t> = 0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>
                <a:cs typeface="Arial" charset="0"/>
              </a:rPr>
              <a:t>(αβ)</a:t>
            </a:r>
            <a:r>
              <a:rPr lang="en-US" altLang="en-US" baseline="-25000" smtClean="0"/>
              <a:t>.j</a:t>
            </a:r>
            <a:r>
              <a:rPr lang="en-US" altLang="en-US" sz="3600" smtClean="0"/>
              <a:t> = Σ</a:t>
            </a:r>
            <a:r>
              <a:rPr lang="en-US" altLang="en-US" sz="3600" baseline="-25000" smtClean="0"/>
              <a:t>i </a:t>
            </a:r>
            <a:r>
              <a:rPr lang="en-US" altLang="en-US" smtClean="0">
                <a:cs typeface="Arial" charset="0"/>
              </a:rPr>
              <a:t>(αβ)</a:t>
            </a:r>
            <a:r>
              <a:rPr lang="en-US" altLang="en-US" baseline="-25000" smtClean="0"/>
              <a:t>ij</a:t>
            </a:r>
            <a:r>
              <a:rPr lang="en-US" altLang="en-US" sz="3600" smtClean="0"/>
              <a:t> = 0 for all j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>
                <a:cs typeface="Arial" charset="0"/>
              </a:rPr>
              <a:t>(αβ)</a:t>
            </a:r>
            <a:r>
              <a:rPr lang="en-US" altLang="en-US" baseline="-25000" smtClean="0"/>
              <a:t>i.</a:t>
            </a:r>
            <a:r>
              <a:rPr lang="en-US" altLang="en-US" sz="3600" smtClean="0"/>
              <a:t> = Σ</a:t>
            </a:r>
            <a:r>
              <a:rPr lang="en-US" altLang="en-US" sz="3600" baseline="-25000" smtClean="0"/>
              <a:t>j </a:t>
            </a:r>
            <a:r>
              <a:rPr lang="en-US" altLang="en-US" smtClean="0">
                <a:cs typeface="Arial" charset="0"/>
              </a:rPr>
              <a:t>(αβ)</a:t>
            </a:r>
            <a:r>
              <a:rPr lang="en-US" altLang="en-US" baseline="-25000" smtClean="0"/>
              <a:t>ij</a:t>
            </a:r>
            <a:r>
              <a:rPr lang="en-US" altLang="en-US" sz="3600" smtClean="0"/>
              <a:t> = 0 for all 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Estimates for factor effects model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839200" cy="3962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               </a:t>
            </a:r>
          </a:p>
        </p:txBody>
      </p:sp>
      <p:graphicFrame>
        <p:nvGraphicFramePr>
          <p:cNvPr id="41988" name="Object 18"/>
          <p:cNvGraphicFramePr>
            <a:graphicFrameLocks noChangeAspect="1"/>
          </p:cNvGraphicFramePr>
          <p:nvPr/>
        </p:nvGraphicFramePr>
        <p:xfrm>
          <a:off x="685800" y="1905000"/>
          <a:ext cx="75438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3" imgW="1775520" imgH="967668" progId="Equation.3">
                  <p:embed/>
                </p:oleObj>
              </mc:Choice>
              <mc:Fallback>
                <p:oleObj name="Equation" r:id="rId3" imgW="1775520" imgH="96766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543800" cy="4419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SS for ANOVA Table</a:t>
            </a:r>
          </a:p>
        </p:txBody>
      </p:sp>
      <p:graphicFrame>
        <p:nvGraphicFramePr>
          <p:cNvPr id="43011" name="Object 7"/>
          <p:cNvGraphicFramePr>
            <a:graphicFrameLocks noChangeAspect="1"/>
          </p:cNvGraphicFramePr>
          <p:nvPr/>
        </p:nvGraphicFramePr>
        <p:xfrm>
          <a:off x="1128713" y="1370013"/>
          <a:ext cx="7038975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3" imgW="2042064" imgH="1508760" progId="Equation.DSMT4">
                  <p:embed/>
                </p:oleObj>
              </mc:Choice>
              <mc:Fallback>
                <p:oleObj name="Equation" r:id="rId3" imgW="2042064" imgH="1508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370013"/>
                        <a:ext cx="7038975" cy="52371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dirty="0" smtClean="0"/>
              <a:t>Two-way ANOVA</a:t>
            </a:r>
          </a:p>
          <a:p>
            <a:pPr lvl="1" eaLnBrk="1" hangingPunct="1">
              <a:defRPr/>
            </a:pPr>
            <a:r>
              <a:rPr lang="en-US" altLang="en-US" sz="3600" dirty="0" smtClean="0"/>
              <a:t>Data</a:t>
            </a:r>
          </a:p>
          <a:p>
            <a:pPr lvl="1" eaLnBrk="1" hangingPunct="1">
              <a:defRPr/>
            </a:pPr>
            <a:r>
              <a:rPr lang="en-US" altLang="en-US" sz="3600" dirty="0" smtClean="0"/>
              <a:t>Cell means model </a:t>
            </a:r>
          </a:p>
          <a:p>
            <a:pPr lvl="1" eaLnBrk="1" hangingPunct="1">
              <a:defRPr/>
            </a:pPr>
            <a:r>
              <a:rPr lang="en-US" altLang="en-US" sz="3600" dirty="0" smtClean="0"/>
              <a:t>Parameter estimates</a:t>
            </a:r>
          </a:p>
          <a:p>
            <a:pPr lvl="1" eaLnBrk="1" hangingPunct="1">
              <a:defRPr/>
            </a:pPr>
            <a:r>
              <a:rPr lang="en-US" altLang="en-US" sz="3600" dirty="0" smtClean="0"/>
              <a:t>Factor effects model</a:t>
            </a:r>
          </a:p>
          <a:p>
            <a:pPr lvl="1" eaLnBrk="1" hangingPunct="1">
              <a:defRPr/>
            </a:pPr>
            <a:r>
              <a:rPr lang="en-US" altLang="en-US" sz="3600" dirty="0" smtClean="0"/>
              <a:t>Parameter estimates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endParaRPr lang="en-US" altLang="en-US" sz="36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df for ANOVA Table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362200"/>
            <a:ext cx="6172200" cy="3505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3400" smtClean="0"/>
              <a:t>df</a:t>
            </a:r>
            <a:r>
              <a:rPr lang="en-US" altLang="en-US" sz="3400" baseline="-25000" smtClean="0"/>
              <a:t>A</a:t>
            </a:r>
            <a:r>
              <a:rPr lang="en-US" altLang="en-US" sz="3400" smtClean="0"/>
              <a:t> = a-1</a:t>
            </a:r>
          </a:p>
          <a:p>
            <a:pPr eaLnBrk="1" hangingPunct="1"/>
            <a:r>
              <a:rPr lang="en-US" altLang="en-US" sz="3400" smtClean="0"/>
              <a:t>df</a:t>
            </a:r>
            <a:r>
              <a:rPr lang="en-US" altLang="en-US" sz="3400" baseline="-25000" smtClean="0"/>
              <a:t>B</a:t>
            </a:r>
            <a:r>
              <a:rPr lang="en-US" altLang="en-US" sz="3400" smtClean="0"/>
              <a:t> = b-1</a:t>
            </a:r>
            <a:endParaRPr lang="en-US" altLang="en-US" sz="3400" baseline="30000" smtClean="0"/>
          </a:p>
          <a:p>
            <a:pPr eaLnBrk="1" hangingPunct="1"/>
            <a:r>
              <a:rPr lang="en-US" altLang="en-US" sz="3400" smtClean="0"/>
              <a:t>df</a:t>
            </a:r>
            <a:r>
              <a:rPr lang="en-US" altLang="en-US" sz="3400" baseline="-25000" smtClean="0"/>
              <a:t>AB</a:t>
            </a:r>
            <a:r>
              <a:rPr lang="en-US" altLang="en-US" sz="3400" smtClean="0"/>
              <a:t> = (a-1)(b-1)</a:t>
            </a:r>
          </a:p>
          <a:p>
            <a:pPr eaLnBrk="1" hangingPunct="1"/>
            <a:r>
              <a:rPr lang="en-US" altLang="en-US" sz="3400" smtClean="0">
                <a:cs typeface="Arial" charset="0"/>
              </a:rPr>
              <a:t>df</a:t>
            </a:r>
            <a:r>
              <a:rPr lang="en-US" altLang="en-US" sz="3400" baseline="-25000" smtClean="0">
                <a:cs typeface="Arial" charset="0"/>
              </a:rPr>
              <a:t>E</a:t>
            </a:r>
            <a:r>
              <a:rPr lang="en-US" altLang="en-US" sz="3400" smtClean="0">
                <a:cs typeface="Arial" charset="0"/>
              </a:rPr>
              <a:t> = </a:t>
            </a:r>
            <a:r>
              <a:rPr lang="en-US" altLang="en-US" sz="3400" smtClean="0"/>
              <a:t> ab(n-1)</a:t>
            </a:r>
          </a:p>
          <a:p>
            <a:pPr eaLnBrk="1" hangingPunct="1"/>
            <a:r>
              <a:rPr lang="en-US" altLang="en-US" sz="3400" smtClean="0"/>
              <a:t>df</a:t>
            </a:r>
            <a:r>
              <a:rPr lang="en-US" altLang="en-US" sz="3400" baseline="-25000" smtClean="0"/>
              <a:t>T</a:t>
            </a:r>
            <a:r>
              <a:rPr lang="en-US" altLang="en-US" sz="3400" smtClean="0"/>
              <a:t> = abn-1 = n</a:t>
            </a:r>
            <a:r>
              <a:rPr lang="en-US" altLang="en-US" sz="3400" baseline="-25000" smtClean="0"/>
              <a:t>T</a:t>
            </a:r>
            <a:r>
              <a:rPr lang="en-US" altLang="en-US" sz="3400" smtClean="0"/>
              <a:t>-1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MS for ANOVA Table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209800"/>
            <a:ext cx="5257800" cy="3352800"/>
          </a:xfrm>
        </p:spPr>
        <p:txBody>
          <a:bodyPr/>
          <a:lstStyle/>
          <a:p>
            <a:pPr eaLnBrk="1" hangingPunct="1"/>
            <a:r>
              <a:rPr lang="en-US" altLang="en-US" smtClean="0"/>
              <a:t>MSA = SSA/df</a:t>
            </a:r>
            <a:r>
              <a:rPr lang="en-US" altLang="en-US" baseline="-25000" smtClean="0"/>
              <a:t>A </a:t>
            </a:r>
          </a:p>
          <a:p>
            <a:pPr eaLnBrk="1" hangingPunct="1"/>
            <a:r>
              <a:rPr lang="en-US" altLang="en-US" smtClean="0"/>
              <a:t>MSB = SSB/df</a:t>
            </a:r>
            <a:r>
              <a:rPr lang="en-US" altLang="en-US" baseline="-25000" smtClean="0"/>
              <a:t>B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MSAB = SSAB/df</a:t>
            </a:r>
            <a:r>
              <a:rPr lang="en-US" altLang="en-US" baseline="-25000" smtClean="0"/>
              <a:t>AB</a:t>
            </a:r>
          </a:p>
          <a:p>
            <a:pPr eaLnBrk="1" hangingPunct="1"/>
            <a:r>
              <a:rPr lang="en-US" altLang="en-US" smtClean="0">
                <a:cs typeface="Arial" charset="0"/>
              </a:rPr>
              <a:t>MSE = SSE/df</a:t>
            </a:r>
            <a:r>
              <a:rPr lang="en-US" altLang="en-US" baseline="-25000" smtClean="0">
                <a:cs typeface="Arial" charset="0"/>
              </a:rPr>
              <a:t>E</a:t>
            </a:r>
            <a:endParaRPr lang="en-US" altLang="en-US" baseline="-25000" smtClean="0"/>
          </a:p>
          <a:p>
            <a:pPr eaLnBrk="1" hangingPunct="1"/>
            <a:r>
              <a:rPr lang="en-US" altLang="en-US" smtClean="0"/>
              <a:t>MST = SST/df</a:t>
            </a:r>
            <a:r>
              <a:rPr lang="en-US" altLang="en-US" baseline="-25000" smtClean="0"/>
              <a:t>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Hypotheses for two-way ANOVA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0A</a:t>
            </a:r>
            <a:r>
              <a:rPr lang="en-US" altLang="en-US" smtClean="0"/>
              <a:t>: </a:t>
            </a:r>
            <a:r>
              <a:rPr lang="en-US" altLang="en-US" smtClean="0">
                <a:cs typeface="Arial" charset="0"/>
              </a:rPr>
              <a:t>α</a:t>
            </a:r>
            <a:r>
              <a:rPr lang="en-US" altLang="en-US" baseline="-25000" smtClean="0"/>
              <a:t>i </a:t>
            </a:r>
            <a:r>
              <a:rPr lang="en-US" altLang="en-US" smtClean="0"/>
              <a:t>= 0 for all i</a:t>
            </a:r>
          </a:p>
          <a:p>
            <a:pPr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1A</a:t>
            </a:r>
            <a:r>
              <a:rPr lang="en-US" altLang="en-US" smtClean="0"/>
              <a:t>: </a:t>
            </a:r>
            <a:r>
              <a:rPr lang="en-US" altLang="en-US" smtClean="0">
                <a:cs typeface="Arial" charset="0"/>
              </a:rPr>
              <a:t>α</a:t>
            </a:r>
            <a:r>
              <a:rPr lang="en-US" altLang="en-US" baseline="-25000" smtClean="0"/>
              <a:t>i </a:t>
            </a:r>
            <a:r>
              <a:rPr lang="en-US" altLang="en-US" smtClean="0">
                <a:cs typeface="Arial" charset="0"/>
              </a:rPr>
              <a:t>≠</a:t>
            </a:r>
            <a:r>
              <a:rPr lang="en-US" altLang="en-US" smtClean="0"/>
              <a:t> 0 for at least one i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H</a:t>
            </a:r>
            <a:r>
              <a:rPr lang="en-US" altLang="en-US" baseline="-25000" smtClean="0"/>
              <a:t>0B</a:t>
            </a:r>
            <a:r>
              <a:rPr lang="en-US" altLang="en-US" smtClean="0"/>
              <a:t>: </a:t>
            </a:r>
            <a:r>
              <a:rPr lang="en-US" altLang="en-US" smtClean="0">
                <a:cs typeface="Arial" charset="0"/>
              </a:rPr>
              <a:t>β</a:t>
            </a:r>
            <a:r>
              <a:rPr lang="en-US" altLang="en-US" baseline="-25000" smtClean="0"/>
              <a:t>j </a:t>
            </a:r>
            <a:r>
              <a:rPr lang="en-US" altLang="en-US" smtClean="0"/>
              <a:t>= 0 for all j</a:t>
            </a:r>
          </a:p>
          <a:p>
            <a:pPr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1B</a:t>
            </a:r>
            <a:r>
              <a:rPr lang="en-US" altLang="en-US" smtClean="0"/>
              <a:t>: </a:t>
            </a:r>
            <a:r>
              <a:rPr lang="en-US" altLang="en-US" smtClean="0">
                <a:cs typeface="Arial" charset="0"/>
              </a:rPr>
              <a:t>β</a:t>
            </a:r>
            <a:r>
              <a:rPr lang="en-US" altLang="en-US" baseline="-25000" smtClean="0"/>
              <a:t>j </a:t>
            </a:r>
            <a:r>
              <a:rPr lang="en-US" altLang="en-US" smtClean="0">
                <a:cs typeface="Arial" charset="0"/>
              </a:rPr>
              <a:t>≠</a:t>
            </a:r>
            <a:r>
              <a:rPr lang="en-US" altLang="en-US" smtClean="0"/>
              <a:t> 0 for at least one j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H</a:t>
            </a:r>
            <a:r>
              <a:rPr lang="en-US" altLang="en-US" baseline="-25000" smtClean="0"/>
              <a:t>0AB</a:t>
            </a:r>
            <a:r>
              <a:rPr lang="en-US" altLang="en-US" smtClean="0"/>
              <a:t>: (</a:t>
            </a:r>
            <a:r>
              <a:rPr lang="en-US" altLang="en-US" smtClean="0">
                <a:cs typeface="Arial" charset="0"/>
              </a:rPr>
              <a:t>αβ)</a:t>
            </a:r>
            <a:r>
              <a:rPr lang="en-US" altLang="en-US" baseline="-25000" smtClean="0"/>
              <a:t>ij </a:t>
            </a:r>
            <a:r>
              <a:rPr lang="en-US" altLang="en-US" smtClean="0"/>
              <a:t>= 0 for all (i,j)</a:t>
            </a:r>
          </a:p>
          <a:p>
            <a:pPr eaLnBrk="1" hangingPunct="1"/>
            <a:r>
              <a:rPr lang="en-US" altLang="en-US" smtClean="0"/>
              <a:t>H</a:t>
            </a:r>
            <a:r>
              <a:rPr lang="en-US" altLang="en-US" baseline="-25000" smtClean="0"/>
              <a:t>1AB</a:t>
            </a:r>
            <a:r>
              <a:rPr lang="en-US" altLang="en-US" smtClean="0"/>
              <a:t>: (</a:t>
            </a:r>
            <a:r>
              <a:rPr lang="en-US" altLang="en-US" smtClean="0">
                <a:cs typeface="Arial" charset="0"/>
              </a:rPr>
              <a:t>αβ)</a:t>
            </a:r>
            <a:r>
              <a:rPr lang="en-US" altLang="en-US" baseline="-25000" smtClean="0"/>
              <a:t>ij </a:t>
            </a:r>
            <a:r>
              <a:rPr lang="en-US" altLang="en-US" smtClean="0">
                <a:cs typeface="Arial" charset="0"/>
              </a:rPr>
              <a:t>≠</a:t>
            </a:r>
            <a:r>
              <a:rPr lang="en-US" altLang="en-US" smtClean="0"/>
              <a:t> 0 for at least one (i,j)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F statistics</a:t>
            </a:r>
            <a:r>
              <a:rPr lang="en-US" altLang="en-US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H</a:t>
            </a:r>
            <a:r>
              <a:rPr lang="en-US" altLang="en-US" sz="3600" baseline="-25000" dirty="0" smtClean="0"/>
              <a:t>0A </a:t>
            </a:r>
            <a:r>
              <a:rPr lang="en-US" altLang="en-US" sz="3600" dirty="0" smtClean="0"/>
              <a:t>is tested by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sz="3600" dirty="0"/>
              <a:t> </a:t>
            </a:r>
            <a:r>
              <a:rPr lang="en-US" altLang="en-US" sz="3600" dirty="0" smtClean="0"/>
              <a:t>                F</a:t>
            </a:r>
            <a:r>
              <a:rPr lang="en-US" altLang="en-US" sz="3600" baseline="-25000" dirty="0" smtClean="0"/>
              <a:t>A </a:t>
            </a:r>
            <a:r>
              <a:rPr lang="en-US" altLang="en-US" sz="3600" dirty="0" smtClean="0"/>
              <a:t>= MSA/MSE; </a:t>
            </a:r>
            <a:r>
              <a:rPr lang="en-US" altLang="en-US" sz="3600" dirty="0" err="1" smtClean="0"/>
              <a:t>df</a:t>
            </a:r>
            <a:r>
              <a:rPr lang="en-US" altLang="en-US" sz="3600" dirty="0" smtClean="0"/>
              <a:t>=</a:t>
            </a:r>
            <a:r>
              <a:rPr lang="en-US" altLang="en-US" sz="3600" dirty="0" err="1" smtClean="0"/>
              <a:t>df</a:t>
            </a:r>
            <a:r>
              <a:rPr lang="en-US" altLang="en-US" sz="3600" baseline="-25000" dirty="0" err="1" smtClean="0"/>
              <a:t>A</a:t>
            </a:r>
            <a:r>
              <a:rPr lang="en-US" altLang="en-US" sz="3600" dirty="0" smtClean="0"/>
              <a:t>, </a:t>
            </a:r>
            <a:r>
              <a:rPr lang="en-US" altLang="en-US" sz="3600" dirty="0" err="1" smtClean="0"/>
              <a:t>df</a:t>
            </a:r>
            <a:r>
              <a:rPr lang="en-US" altLang="en-US" sz="3600" baseline="-25000" dirty="0" err="1" smtClean="0"/>
              <a:t>E</a:t>
            </a:r>
            <a:r>
              <a:rPr lang="en-US" altLang="en-US" sz="3600" dirty="0" smtClean="0"/>
              <a:t>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en-US" dirty="0" smtClean="0"/>
              <a:t>H</a:t>
            </a:r>
            <a:r>
              <a:rPr lang="en-US" altLang="en-US" sz="3600" baseline="-25000" dirty="0" smtClean="0"/>
              <a:t>0B </a:t>
            </a:r>
            <a:r>
              <a:rPr lang="en-US" altLang="en-US" sz="3600" dirty="0" smtClean="0"/>
              <a:t>is tested by </a:t>
            </a:r>
          </a:p>
          <a:p>
            <a:pPr marL="0" indent="0" eaLnBrk="1" hangingPunct="1">
              <a:lnSpc>
                <a:spcPct val="130000"/>
              </a:lnSpc>
              <a:buFont typeface="Arial" charset="0"/>
              <a:buNone/>
              <a:defRPr/>
            </a:pPr>
            <a:r>
              <a:rPr lang="en-US" altLang="en-US" sz="3600" dirty="0"/>
              <a:t> </a:t>
            </a:r>
            <a:r>
              <a:rPr lang="en-US" altLang="en-US" sz="3600" dirty="0" smtClean="0"/>
              <a:t>                F</a:t>
            </a:r>
            <a:r>
              <a:rPr lang="en-US" altLang="en-US" sz="3600" baseline="-25000" dirty="0" smtClean="0"/>
              <a:t>B </a:t>
            </a:r>
            <a:r>
              <a:rPr lang="en-US" altLang="en-US" sz="3600" dirty="0" smtClean="0"/>
              <a:t>= MSB/MSE; </a:t>
            </a:r>
            <a:r>
              <a:rPr lang="en-US" altLang="en-US" sz="3600" dirty="0" err="1" smtClean="0"/>
              <a:t>df</a:t>
            </a:r>
            <a:r>
              <a:rPr lang="en-US" altLang="en-US" sz="3600" dirty="0" smtClean="0"/>
              <a:t>=</a:t>
            </a:r>
            <a:r>
              <a:rPr lang="en-US" altLang="en-US" sz="3600" dirty="0" err="1" smtClean="0"/>
              <a:t>df</a:t>
            </a:r>
            <a:r>
              <a:rPr lang="en-US" altLang="en-US" sz="3600" baseline="-25000" dirty="0" err="1" smtClean="0"/>
              <a:t>B</a:t>
            </a:r>
            <a:r>
              <a:rPr lang="en-US" altLang="en-US" sz="3600" dirty="0" smtClean="0"/>
              <a:t>, </a:t>
            </a:r>
            <a:r>
              <a:rPr lang="en-US" altLang="en-US" sz="3600" dirty="0" err="1" smtClean="0"/>
              <a:t>df</a:t>
            </a:r>
            <a:r>
              <a:rPr lang="en-US" altLang="en-US" sz="3600" baseline="-25000" dirty="0" err="1" smtClean="0"/>
              <a:t>E</a:t>
            </a:r>
            <a:r>
              <a:rPr lang="en-US" altLang="en-US" sz="3600" dirty="0" smtClean="0"/>
              <a:t>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en-US" dirty="0" smtClean="0"/>
              <a:t>H</a:t>
            </a:r>
            <a:r>
              <a:rPr lang="en-US" altLang="en-US" sz="3600" baseline="-25000" dirty="0" smtClean="0"/>
              <a:t>0AB </a:t>
            </a:r>
            <a:r>
              <a:rPr lang="en-US" altLang="en-US" sz="3600" dirty="0" smtClean="0"/>
              <a:t>is tested by </a:t>
            </a:r>
          </a:p>
          <a:p>
            <a:pPr marL="0" indent="0" eaLnBrk="1" hangingPunct="1">
              <a:lnSpc>
                <a:spcPct val="130000"/>
              </a:lnSpc>
              <a:buFont typeface="Arial" charset="0"/>
              <a:buNone/>
              <a:defRPr/>
            </a:pPr>
            <a:r>
              <a:rPr lang="en-US" altLang="en-US" sz="3600" dirty="0" smtClean="0"/>
              <a:t>                  F</a:t>
            </a:r>
            <a:r>
              <a:rPr lang="en-US" altLang="en-US" sz="3600" baseline="-25000" dirty="0" smtClean="0"/>
              <a:t>AB </a:t>
            </a:r>
            <a:r>
              <a:rPr lang="en-US" altLang="en-US" sz="3600" dirty="0" smtClean="0"/>
              <a:t>= MSAB/MSE; </a:t>
            </a:r>
            <a:r>
              <a:rPr lang="en-US" altLang="en-US" sz="3600" dirty="0" err="1" smtClean="0"/>
              <a:t>df</a:t>
            </a:r>
            <a:r>
              <a:rPr lang="en-US" altLang="en-US" sz="3600" dirty="0" smtClean="0"/>
              <a:t>=</a:t>
            </a:r>
            <a:r>
              <a:rPr lang="en-US" altLang="en-US" sz="3600" dirty="0" err="1" smtClean="0"/>
              <a:t>df</a:t>
            </a:r>
            <a:r>
              <a:rPr lang="en-US" altLang="en-US" sz="3600" baseline="-25000" dirty="0" err="1" smtClean="0"/>
              <a:t>AB</a:t>
            </a:r>
            <a:r>
              <a:rPr lang="en-US" altLang="en-US" sz="3600" dirty="0" smtClean="0"/>
              <a:t>, </a:t>
            </a:r>
            <a:r>
              <a:rPr lang="en-US" altLang="en-US" sz="3600" dirty="0" err="1" smtClean="0"/>
              <a:t>df</a:t>
            </a:r>
            <a:r>
              <a:rPr lang="en-US" altLang="en-US" sz="3600" baseline="-25000" dirty="0" err="1" smtClean="0"/>
              <a:t>E</a:t>
            </a:r>
            <a:endParaRPr lang="en-US" altLang="en-US" sz="3600" baseline="-250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u="sng">
                <a:solidFill>
                  <a:srgbClr val="C00000"/>
                </a:solidFill>
              </a:rPr>
              <a:t>The Anova table for the two factor model</a:t>
            </a:r>
            <a:endParaRPr lang="en-CA" altLang="en-US" sz="3600" u="sng">
              <a:solidFill>
                <a:srgbClr val="C00000"/>
              </a:solidFill>
            </a:endParaRPr>
          </a:p>
        </p:txBody>
      </p:sp>
      <p:graphicFrame>
        <p:nvGraphicFramePr>
          <p:cNvPr id="3" name="Group 61"/>
          <p:cNvGraphicFramePr>
            <a:graphicFrameLocks noGrp="1"/>
          </p:cNvGraphicFramePr>
          <p:nvPr/>
        </p:nvGraphicFramePr>
        <p:xfrm>
          <a:off x="1219200" y="1371600"/>
          <a:ext cx="6705600" cy="37338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Source</a:t>
                      </a: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  <a:endParaRPr kumimoji="0" lang="en-CA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CA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/(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1)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endParaRPr kumimoji="0" lang="en-CA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- 1</a:t>
                      </a:r>
                      <a:endParaRPr kumimoji="0" lang="en-CA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/(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1)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  <a:endParaRPr kumimoji="0" lang="en-CA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-1)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1) 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1)</a:t>
                      </a: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  <a:endParaRPr kumimoji="0" lang="en-C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  <a:endParaRPr kumimoji="0" lang="en-CA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1)</a:t>
                      </a:r>
                      <a:endParaRPr kumimoji="0" lang="en-CA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1)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163" name="Object 1"/>
          <p:cNvGraphicFramePr>
            <a:graphicFrameLocks noChangeAspect="1"/>
          </p:cNvGraphicFramePr>
          <p:nvPr/>
        </p:nvGraphicFramePr>
        <p:xfrm>
          <a:off x="762000" y="5334000"/>
          <a:ext cx="17065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Equation" r:id="rId3" imgW="736600" imgH="228600" progId="Equation.3">
                  <p:embed/>
                </p:oleObj>
              </mc:Choice>
              <mc:Fallback>
                <p:oleObj name="Equation" r:id="rId3" imgW="7366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17065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4" name="Object 2"/>
          <p:cNvGraphicFramePr>
            <a:graphicFrameLocks noChangeAspect="1"/>
          </p:cNvGraphicFramePr>
          <p:nvPr/>
        </p:nvGraphicFramePr>
        <p:xfrm>
          <a:off x="2895600" y="5334000"/>
          <a:ext cx="17954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Equation" r:id="rId5" imgW="774364" imgH="241195" progId="Equation.3">
                  <p:embed/>
                </p:oleObj>
              </mc:Choice>
              <mc:Fallback>
                <p:oleObj name="Equation" r:id="rId5" imgW="774364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34000"/>
                        <a:ext cx="17954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5" name="Object 3"/>
          <p:cNvGraphicFramePr>
            <a:graphicFrameLocks noChangeAspect="1"/>
          </p:cNvGraphicFramePr>
          <p:nvPr/>
        </p:nvGraphicFramePr>
        <p:xfrm>
          <a:off x="4953000" y="5334000"/>
          <a:ext cx="36179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Equation" r:id="rId7" imgW="1562100" imgH="241300" progId="Equation.3">
                  <p:embed/>
                </p:oleObj>
              </mc:Choice>
              <mc:Fallback>
                <p:oleObj name="Equation" r:id="rId7" imgW="15621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34000"/>
                        <a:ext cx="361791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 eaLnBrk="1" hangingPunct="1"/>
            <a:r>
              <a:rPr lang="en-US" altLang="en-US" sz="2800" u="sng" smtClean="0"/>
              <a:t>The Anova table for the two factor model (A, B – fixed) </a:t>
            </a:r>
            <a:endParaRPr lang="en-CA" altLang="en-US" sz="2800" u="sng" smtClean="0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524000" y="1219200"/>
          <a:ext cx="46529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name="Equation" r:id="rId3" imgW="1854200" imgH="241300" progId="Equation.3">
                  <p:embed/>
                </p:oleObj>
              </mc:Choice>
              <mc:Fallback>
                <p:oleObj name="Equation" r:id="rId3" imgW="18542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465296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99" name="Group 95"/>
          <p:cNvGraphicFramePr>
            <a:graphicFrameLocks noGrp="1"/>
          </p:cNvGraphicFramePr>
          <p:nvPr/>
        </p:nvGraphicFramePr>
        <p:xfrm>
          <a:off x="228600" y="2057400"/>
          <a:ext cx="8763000" cy="3276600"/>
        </p:xfrm>
        <a:graphic>
          <a:graphicData uri="http://schemas.openxmlformats.org/drawingml/2006/table">
            <a:tbl>
              <a:tblPr/>
              <a:tblGrid>
                <a:gridCol w="107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1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Source</a:t>
                      </a:r>
                      <a:endParaRPr kumimoji="0" lang="en-C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  <a:endParaRPr kumimoji="0" lang="en-CA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EMS</a:t>
                      </a: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CA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/MS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endParaRPr kumimoji="0" lang="en-CA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- 1</a:t>
                      </a:r>
                      <a:endParaRPr kumimoji="0" lang="en-CA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/MS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  <a:endParaRPr kumimoji="0" lang="en-CA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  <a:endParaRPr kumimoji="0" lang="en-CA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-1)(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-1)</a:t>
                      </a: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/MS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  <a:endParaRPr kumimoji="0" lang="en-CA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  <a:endParaRPr kumimoji="0" lang="en-CA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1)</a:t>
                      </a:r>
                      <a:endParaRPr kumimoji="0" lang="en-CA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200" name="Object 76"/>
          <p:cNvGraphicFramePr>
            <a:graphicFrameLocks noChangeAspect="1"/>
          </p:cNvGraphicFramePr>
          <p:nvPr/>
        </p:nvGraphicFramePr>
        <p:xfrm>
          <a:off x="5867400" y="4724400"/>
          <a:ext cx="24288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2" name="Equation" r:id="rId5" imgW="203024" imgH="203024" progId="Equation.3">
                  <p:embed/>
                </p:oleObj>
              </mc:Choice>
              <mc:Fallback>
                <p:oleObj name="Equation" r:id="rId5" imgW="203024" imgH="203024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724400"/>
                        <a:ext cx="242888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1" name="Object 77"/>
          <p:cNvGraphicFramePr>
            <a:graphicFrameLocks noChangeAspect="1"/>
          </p:cNvGraphicFramePr>
          <p:nvPr/>
        </p:nvGraphicFramePr>
        <p:xfrm>
          <a:off x="5562600" y="2819400"/>
          <a:ext cx="13033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3" name="Equation" r:id="rId7" imgW="1091726" imgH="431613" progId="Equation.3">
                  <p:embed/>
                </p:oleObj>
              </mc:Choice>
              <mc:Fallback>
                <p:oleObj name="Equation" r:id="rId7" imgW="1091726" imgH="431613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19400"/>
                        <a:ext cx="13033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2" name="Object 80"/>
          <p:cNvGraphicFramePr>
            <a:graphicFrameLocks noChangeAspect="1"/>
          </p:cNvGraphicFramePr>
          <p:nvPr/>
        </p:nvGraphicFramePr>
        <p:xfrm>
          <a:off x="5486400" y="3505200"/>
          <a:ext cx="13192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4" name="Equation" r:id="rId9" imgW="1104900" imgH="444500" progId="Equation.3">
                  <p:embed/>
                </p:oleObj>
              </mc:Choice>
              <mc:Fallback>
                <p:oleObj name="Equation" r:id="rId9" imgW="1104900" imgH="4445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05200"/>
                        <a:ext cx="13192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3" name="Object 81"/>
          <p:cNvGraphicFramePr>
            <a:graphicFrameLocks noChangeAspect="1"/>
          </p:cNvGraphicFramePr>
          <p:nvPr/>
        </p:nvGraphicFramePr>
        <p:xfrm>
          <a:off x="5105400" y="4038600"/>
          <a:ext cx="21669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5" name="Equation" r:id="rId11" imgW="1815312" imgH="444307" progId="Equation.3">
                  <p:embed/>
                </p:oleObj>
              </mc:Choice>
              <mc:Fallback>
                <p:oleObj name="Equation" r:id="rId11" imgW="1815312" imgH="444307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038600"/>
                        <a:ext cx="21669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4" name="Object 2"/>
          <p:cNvGraphicFramePr>
            <a:graphicFrameLocks noChangeAspect="1"/>
          </p:cNvGraphicFramePr>
          <p:nvPr/>
        </p:nvGraphicFramePr>
        <p:xfrm>
          <a:off x="685800" y="5334000"/>
          <a:ext cx="77724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6" name="Equation" r:id="rId13" imgW="2451100" imgH="444500" progId="Equation.3">
                  <p:embed/>
                </p:oleObj>
              </mc:Choice>
              <mc:Fallback>
                <p:oleObj name="Equation" r:id="rId13" imgW="24511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0"/>
                        <a:ext cx="77724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Two-Way ANOVA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514600"/>
            <a:ext cx="7772400" cy="28194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The response variable Y is continuous</a:t>
            </a:r>
          </a:p>
          <a:p>
            <a:pPr eaLnBrk="1" hangingPunct="1"/>
            <a:r>
              <a:rPr lang="en-US" altLang="en-US" sz="3600" smtClean="0"/>
              <a:t>There are </a:t>
            </a:r>
            <a:r>
              <a:rPr lang="en-US" altLang="en-US" sz="3600" u="sng" smtClean="0"/>
              <a:t>two</a:t>
            </a:r>
            <a:r>
              <a:rPr lang="en-US" altLang="en-US" sz="3600" smtClean="0"/>
              <a:t> categorical explanatory variables or factors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398713" y="1814513"/>
            <a:ext cx="3776662" cy="898525"/>
          </a:xfrm>
          <a:prstGeom prst="rect">
            <a:avLst/>
          </a:prstGeom>
          <a:solidFill>
            <a:srgbClr val="FFC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84238" y="1814513"/>
            <a:ext cx="1482725" cy="44815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0" y="381000"/>
            <a:ext cx="9144000" cy="1020763"/>
          </a:xfrm>
        </p:spPr>
        <p:txBody>
          <a:bodyPr lIns="90488" tIns="44450" rIns="90488" bIns="44450" anchorCtr="1"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Two-Way ANOVA Data Layout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7316788" y="320198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lang="en-US" altLang="en-US" sz="1800" b="1" baseline="-25000">
                <a:solidFill>
                  <a:srgbClr val="00CC99"/>
                </a:solidFill>
                <a:latin typeface="Times New Roman" pitchFamily="18" charset="0"/>
              </a:rPr>
              <a:t>j</a:t>
            </a:r>
            <a:r>
              <a:rPr lang="en-US" altLang="en-US" sz="1800" b="1" baseline="-25000">
                <a:latin typeface="Times New Roman" pitchFamily="18" charset="0"/>
              </a:rPr>
              <a:t>k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596063" y="4497388"/>
            <a:ext cx="11398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Times New Roman" pitchFamily="18" charset="0"/>
              </a:rPr>
              <a:t>Level i Factor A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850188" y="4497388"/>
            <a:ext cx="11398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00CC99"/>
                </a:solidFill>
                <a:latin typeface="Times New Roman" pitchFamily="18" charset="0"/>
              </a:rPr>
              <a:t>Level j Factor B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324600" y="2286000"/>
            <a:ext cx="2301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Observation k in each cell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rot="20622246" flipH="1">
            <a:off x="7920038" y="2855913"/>
            <a:ext cx="7620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7523163" y="3609975"/>
            <a:ext cx="3048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H="1" flipV="1">
            <a:off x="8047038" y="3817938"/>
            <a:ext cx="207962" cy="463550"/>
          </a:xfrm>
          <a:prstGeom prst="line">
            <a:avLst/>
          </a:prstGeom>
          <a:noFill/>
          <a:ln w="25400">
            <a:solidFill>
              <a:srgbClr val="B0D4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990600" y="1752600"/>
            <a:ext cx="836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Factor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3475038" y="1785938"/>
            <a:ext cx="1044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Factor B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433513" y="22717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A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2689225" y="2271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1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638550" y="2271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2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4535488" y="2271713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...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5534025" y="2271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b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1457325" y="28051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1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2474913" y="2792413"/>
            <a:ext cx="563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  <a:cs typeface="Times New Roman" pitchFamily="18" charset="0"/>
              </a:rPr>
              <a:t>111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3424238" y="2792413"/>
            <a:ext cx="581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</a:rPr>
              <a:t>121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535488" y="2792413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...</a:t>
            </a: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5326063" y="2792413"/>
            <a:ext cx="588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</a:rPr>
              <a:t>1b1</a:t>
            </a:r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2474913" y="3278188"/>
            <a:ext cx="579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  <a:cs typeface="Times New Roman" pitchFamily="18" charset="0"/>
              </a:rPr>
              <a:t>11n</a:t>
            </a:r>
            <a:endParaRPr lang="en-US" altLang="en-US" sz="1800" b="1" baseline="-25000">
              <a:latin typeface="Times New Roman" pitchFamily="18" charset="0"/>
            </a:endParaRP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3424238" y="3278188"/>
            <a:ext cx="588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</a:rPr>
              <a:t>12n</a:t>
            </a: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4535488" y="3278188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...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5326063" y="3278188"/>
            <a:ext cx="596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</a:rPr>
              <a:t>1bn</a:t>
            </a: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1457325" y="3800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2</a:t>
            </a: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2474913" y="3787775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  <a:cs typeface="Times New Roman" pitchFamily="18" charset="0"/>
              </a:rPr>
              <a:t>211</a:t>
            </a:r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3424238" y="3787775"/>
            <a:ext cx="58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</a:rPr>
              <a:t>221</a:t>
            </a: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4535488" y="3787775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...</a:t>
            </a:r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5326063" y="3787775"/>
            <a:ext cx="58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</a:rPr>
              <a:t>2b1</a:t>
            </a:r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2474913" y="4273550"/>
            <a:ext cx="58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  <a:cs typeface="Times New Roman" pitchFamily="18" charset="0"/>
              </a:rPr>
              <a:t>21n</a:t>
            </a:r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3424238" y="4273550"/>
            <a:ext cx="58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</a:rPr>
              <a:t>22n</a:t>
            </a: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4535488" y="4273550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...</a:t>
            </a:r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5326063" y="4273550"/>
            <a:ext cx="596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</a:rPr>
              <a:t>2bn</a:t>
            </a:r>
          </a:p>
        </p:txBody>
      </p:sp>
      <p:sp>
        <p:nvSpPr>
          <p:cNvPr id="6181" name="Rectangle 37"/>
          <p:cNvSpPr>
            <a:spLocks noChangeArrowheads="1"/>
          </p:cNvSpPr>
          <p:nvPr/>
        </p:nvSpPr>
        <p:spPr bwMode="auto">
          <a:xfrm>
            <a:off x="1498600" y="4795838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:</a:t>
            </a: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2741613" y="4783138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:</a:t>
            </a:r>
          </a:p>
        </p:txBody>
      </p:sp>
      <p:sp>
        <p:nvSpPr>
          <p:cNvPr id="6183" name="Rectangle 39"/>
          <p:cNvSpPr>
            <a:spLocks noChangeArrowheads="1"/>
          </p:cNvSpPr>
          <p:nvPr/>
        </p:nvSpPr>
        <p:spPr bwMode="auto">
          <a:xfrm>
            <a:off x="3690938" y="4783138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:</a:t>
            </a:r>
          </a:p>
        </p:txBody>
      </p:sp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4637088" y="4783138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:</a:t>
            </a:r>
          </a:p>
        </p:txBody>
      </p: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5586413" y="4783138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:</a:t>
            </a:r>
          </a:p>
        </p:txBody>
      </p:sp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1487488" y="53070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a</a:t>
            </a: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2503488" y="5294313"/>
            <a:ext cx="546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  <a:cs typeface="Times New Roman" pitchFamily="18" charset="0"/>
              </a:rPr>
              <a:t>a11</a:t>
            </a: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3452813" y="5294313"/>
            <a:ext cx="554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</a:rPr>
              <a:t>a21</a:t>
            </a:r>
          </a:p>
        </p:txBody>
      </p:sp>
      <p:sp>
        <p:nvSpPr>
          <p:cNvPr id="6189" name="Rectangle 45"/>
          <p:cNvSpPr>
            <a:spLocks noChangeArrowheads="1"/>
          </p:cNvSpPr>
          <p:nvPr/>
        </p:nvSpPr>
        <p:spPr bwMode="auto">
          <a:xfrm>
            <a:off x="4535488" y="5294313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...</a:t>
            </a:r>
          </a:p>
        </p:txBody>
      </p:sp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5353050" y="5294313"/>
            <a:ext cx="561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</a:rPr>
              <a:t>ab1</a:t>
            </a:r>
          </a:p>
        </p:txBody>
      </p:sp>
      <p:sp>
        <p:nvSpPr>
          <p:cNvPr id="6191" name="Rectangle 47"/>
          <p:cNvSpPr>
            <a:spLocks noChangeArrowheads="1"/>
          </p:cNvSpPr>
          <p:nvPr/>
        </p:nvSpPr>
        <p:spPr bwMode="auto">
          <a:xfrm>
            <a:off x="2503488" y="5778500"/>
            <a:ext cx="56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</a:rPr>
              <a:t>a1n</a:t>
            </a:r>
          </a:p>
        </p:txBody>
      </p:sp>
      <p:sp>
        <p:nvSpPr>
          <p:cNvPr id="6192" name="Rectangle 48"/>
          <p:cNvSpPr>
            <a:spLocks noChangeArrowheads="1"/>
          </p:cNvSpPr>
          <p:nvPr/>
        </p:nvSpPr>
        <p:spPr bwMode="auto">
          <a:xfrm>
            <a:off x="3452813" y="5778500"/>
            <a:ext cx="56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</a:rPr>
              <a:t>a2n</a:t>
            </a:r>
          </a:p>
        </p:txBody>
      </p:sp>
      <p:sp>
        <p:nvSpPr>
          <p:cNvPr id="6193" name="Rectangle 49"/>
          <p:cNvSpPr>
            <a:spLocks noChangeArrowheads="1"/>
          </p:cNvSpPr>
          <p:nvPr/>
        </p:nvSpPr>
        <p:spPr bwMode="auto">
          <a:xfrm>
            <a:off x="4535488" y="5778500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...</a:t>
            </a:r>
          </a:p>
        </p:txBody>
      </p:sp>
      <p:sp>
        <p:nvSpPr>
          <p:cNvPr id="6194" name="Rectangle 50"/>
          <p:cNvSpPr>
            <a:spLocks noChangeArrowheads="1"/>
          </p:cNvSpPr>
          <p:nvPr/>
        </p:nvSpPr>
        <p:spPr bwMode="auto">
          <a:xfrm>
            <a:off x="5353050" y="5778500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Y</a:t>
            </a:r>
            <a:r>
              <a:rPr lang="en-US" altLang="en-US" sz="1800" b="1" baseline="-25000">
                <a:latin typeface="Times New Roman" pitchFamily="18" charset="0"/>
              </a:rPr>
              <a:t>abn</a:t>
            </a:r>
          </a:p>
        </p:txBody>
      </p:sp>
      <p:sp>
        <p:nvSpPr>
          <p:cNvPr id="6195" name="Line 51"/>
          <p:cNvSpPr>
            <a:spLocks noChangeShapeType="1"/>
          </p:cNvSpPr>
          <p:nvPr/>
        </p:nvSpPr>
        <p:spPr bwMode="auto">
          <a:xfrm>
            <a:off x="884238" y="2713038"/>
            <a:ext cx="52768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6" name="Line 52"/>
          <p:cNvSpPr>
            <a:spLocks noChangeShapeType="1"/>
          </p:cNvSpPr>
          <p:nvPr/>
        </p:nvSpPr>
        <p:spPr bwMode="auto">
          <a:xfrm>
            <a:off x="889000" y="3810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7" name="Line 53"/>
          <p:cNvSpPr>
            <a:spLocks noChangeShapeType="1"/>
          </p:cNvSpPr>
          <p:nvPr/>
        </p:nvSpPr>
        <p:spPr bwMode="auto">
          <a:xfrm>
            <a:off x="920750" y="483235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8" name="Line 54"/>
          <p:cNvSpPr>
            <a:spLocks noChangeShapeType="1"/>
          </p:cNvSpPr>
          <p:nvPr/>
        </p:nvSpPr>
        <p:spPr bwMode="auto">
          <a:xfrm>
            <a:off x="906463" y="532765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9" name="Line 55"/>
          <p:cNvSpPr>
            <a:spLocks noChangeShapeType="1"/>
          </p:cNvSpPr>
          <p:nvPr/>
        </p:nvSpPr>
        <p:spPr bwMode="auto">
          <a:xfrm>
            <a:off x="2382838" y="1814513"/>
            <a:ext cx="0" cy="44942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0" name="Line 56"/>
          <p:cNvSpPr>
            <a:spLocks noChangeShapeType="1"/>
          </p:cNvSpPr>
          <p:nvPr/>
        </p:nvSpPr>
        <p:spPr bwMode="auto">
          <a:xfrm>
            <a:off x="3327400" y="2233613"/>
            <a:ext cx="0" cy="4062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1" name="Line 57"/>
          <p:cNvSpPr>
            <a:spLocks noChangeShapeType="1"/>
          </p:cNvSpPr>
          <p:nvPr/>
        </p:nvSpPr>
        <p:spPr bwMode="auto">
          <a:xfrm>
            <a:off x="4289425" y="2251075"/>
            <a:ext cx="0" cy="406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2" name="Line 58"/>
          <p:cNvSpPr>
            <a:spLocks noChangeShapeType="1"/>
          </p:cNvSpPr>
          <p:nvPr/>
        </p:nvSpPr>
        <p:spPr bwMode="auto">
          <a:xfrm>
            <a:off x="5248275" y="2251075"/>
            <a:ext cx="0" cy="406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3" name="Line 59"/>
          <p:cNvSpPr>
            <a:spLocks noChangeShapeType="1"/>
          </p:cNvSpPr>
          <p:nvPr/>
        </p:nvSpPr>
        <p:spPr bwMode="auto">
          <a:xfrm>
            <a:off x="2428875" y="2263775"/>
            <a:ext cx="376237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5" name="Text Box 63"/>
          <p:cNvSpPr txBox="1">
            <a:spLocks noChangeArrowheads="1"/>
          </p:cNvSpPr>
          <p:nvPr/>
        </p:nvSpPr>
        <p:spPr bwMode="auto">
          <a:xfrm>
            <a:off x="7315200" y="5715000"/>
            <a:ext cx="137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Garamond" pitchFamily="18" charset="0"/>
              </a:rPr>
              <a:t>i = 1,…,a</a:t>
            </a:r>
            <a:br>
              <a:rPr lang="en-US" altLang="en-US" sz="1800">
                <a:latin typeface="Garamond" pitchFamily="18" charset="0"/>
              </a:rPr>
            </a:br>
            <a:r>
              <a:rPr lang="en-US" altLang="en-US" sz="1800">
                <a:latin typeface="Garamond" pitchFamily="18" charset="0"/>
              </a:rPr>
              <a:t>j = 1,…,b</a:t>
            </a:r>
            <a:br>
              <a:rPr lang="en-US" altLang="en-US" sz="1800">
                <a:latin typeface="Garamond" pitchFamily="18" charset="0"/>
              </a:rPr>
            </a:br>
            <a:r>
              <a:rPr lang="en-US" altLang="en-US" sz="1800">
                <a:latin typeface="Garamond" pitchFamily="18" charset="0"/>
              </a:rPr>
              <a:t>k = 1,…,n</a:t>
            </a:r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>
            <a:off x="5181600" y="52578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06" name="Text Box 65"/>
          <p:cNvSpPr txBox="1">
            <a:spLocks noChangeArrowheads="1"/>
          </p:cNvSpPr>
          <p:nvPr/>
        </p:nvSpPr>
        <p:spPr bwMode="auto">
          <a:xfrm>
            <a:off x="2428875" y="6400800"/>
            <a:ext cx="481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Garamond" pitchFamily="18" charset="0"/>
              </a:rPr>
              <a:t>There are a </a:t>
            </a: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altLang="en-US" sz="1800">
                <a:solidFill>
                  <a:srgbClr val="FF0000"/>
                </a:solidFill>
                <a:latin typeface="Garamond" pitchFamily="18" charset="0"/>
              </a:rPr>
              <a:t> b treatment combinations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/>
      <p:bldP spid="8199" grpId="0"/>
      <p:bldP spid="8200" grpId="0"/>
      <p:bldP spid="8201" grpId="0" animBg="1"/>
      <p:bldP spid="8202" grpId="0" animBg="1"/>
      <p:bldP spid="8203" grpId="0" animBg="1"/>
      <p:bldP spid="8255" grpId="0"/>
      <p:bldP spid="82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9154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For Y</a:t>
            </a:r>
            <a:r>
              <a:rPr lang="en-US" altLang="en-US" baseline="-25000" smtClean="0"/>
              <a:t>ijk</a:t>
            </a:r>
            <a:r>
              <a:rPr lang="en-US" altLang="en-US" smtClean="0"/>
              <a:t> we use  </a:t>
            </a:r>
          </a:p>
          <a:p>
            <a:pPr lvl="1" eaLnBrk="1" hangingPunct="1"/>
            <a:r>
              <a:rPr lang="en-US" altLang="en-US" smtClean="0"/>
              <a:t>i to denote the level of the factor A</a:t>
            </a:r>
          </a:p>
          <a:p>
            <a:pPr lvl="1" eaLnBrk="1" hangingPunct="1"/>
            <a:r>
              <a:rPr lang="en-US" altLang="en-US" smtClean="0"/>
              <a:t>j to denote the level of the factor B</a:t>
            </a:r>
          </a:p>
          <a:p>
            <a:pPr lvl="1" eaLnBrk="1" hangingPunct="1"/>
            <a:r>
              <a:rPr lang="en-US" altLang="en-US" smtClean="0"/>
              <a:t>k to denote the k</a:t>
            </a:r>
            <a:r>
              <a:rPr lang="en-US" altLang="en-US" baseline="30000" smtClean="0"/>
              <a:t>th</a:t>
            </a:r>
            <a:r>
              <a:rPr lang="en-US" altLang="en-US" smtClean="0"/>
              <a:t> observation in cell (i,j)</a:t>
            </a:r>
          </a:p>
          <a:p>
            <a:pPr eaLnBrk="1" hangingPunct="1"/>
            <a:r>
              <a:rPr lang="en-US" altLang="en-US" smtClean="0"/>
              <a:t>i = 1, . . . , a  levels of factor A</a:t>
            </a:r>
          </a:p>
          <a:p>
            <a:pPr eaLnBrk="1" hangingPunct="1"/>
            <a:r>
              <a:rPr lang="en-US" altLang="en-US" smtClean="0"/>
              <a:t>j = 1, . . . , b  levels of factor B</a:t>
            </a:r>
          </a:p>
          <a:p>
            <a:pPr eaLnBrk="1" hangingPunct="1"/>
            <a:r>
              <a:rPr lang="en-US" altLang="en-US" smtClean="0"/>
              <a:t>k = 1, . . . , n observations in cell (i,j)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dirty="0" smtClean="0">
                <a:solidFill>
                  <a:srgbClr val="C00000"/>
                </a:solidFill>
              </a:rPr>
              <a:t>Example</a:t>
            </a:r>
            <a:endParaRPr lang="en-US" altLang="en-US" u="sng" dirty="0" smtClean="0">
              <a:solidFill>
                <a:srgbClr val="C0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Y </a:t>
            </a:r>
            <a:r>
              <a:rPr lang="en-US" altLang="en-US" dirty="0" smtClean="0"/>
              <a:t>is the number of cases of bread sold</a:t>
            </a:r>
          </a:p>
          <a:p>
            <a:pPr eaLnBrk="1" hangingPunct="1"/>
            <a:r>
              <a:rPr lang="en-US" altLang="en-US" dirty="0" smtClean="0"/>
              <a:t>A is the height of the shelf display, a=3 levels: bottom, middle, top</a:t>
            </a:r>
          </a:p>
          <a:p>
            <a:pPr eaLnBrk="1" hangingPunct="1"/>
            <a:r>
              <a:rPr lang="en-US" altLang="en-US" dirty="0" smtClean="0"/>
              <a:t>B is the width of the shelf display, b=2 levels: regular, wide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n=2 stores for each of the 3x2=6 treatment combinations (</a:t>
            </a:r>
            <a:r>
              <a:rPr lang="en-US" altLang="en-US" dirty="0" err="1" smtClean="0"/>
              <a:t>n</a:t>
            </a:r>
            <a:r>
              <a:rPr lang="en-US" altLang="en-US" baseline="-25000" dirty="0" err="1" smtClean="0"/>
              <a:t>T</a:t>
            </a:r>
            <a:r>
              <a:rPr lang="en-US" altLang="en-US" dirty="0" smtClean="0"/>
              <a:t>=12)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Model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8392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We assume that the response variable observations are</a:t>
            </a:r>
          </a:p>
          <a:p>
            <a:pPr lvl="1" eaLnBrk="1" hangingPunct="1"/>
            <a:r>
              <a:rPr lang="en-US" altLang="en-US" smtClean="0">
                <a:solidFill>
                  <a:srgbClr val="0000FF"/>
                </a:solidFill>
              </a:rPr>
              <a:t>Normally distributed</a:t>
            </a:r>
          </a:p>
          <a:p>
            <a:pPr lvl="2" eaLnBrk="1" hangingPunct="1"/>
            <a:r>
              <a:rPr lang="en-US" altLang="en-US" smtClean="0"/>
              <a:t>With a mean that </a:t>
            </a:r>
            <a:r>
              <a:rPr lang="en-US" altLang="en-US" u="sng" smtClean="0"/>
              <a:t>may depend on the levels of the factors A and B</a:t>
            </a:r>
          </a:p>
          <a:p>
            <a:pPr lvl="2" eaLnBrk="1" hangingPunct="1"/>
            <a:r>
              <a:rPr lang="en-US" altLang="en-US" smtClean="0">
                <a:solidFill>
                  <a:srgbClr val="0000FF"/>
                </a:solidFill>
              </a:rPr>
              <a:t>With a constant variance </a:t>
            </a:r>
          </a:p>
          <a:p>
            <a:pPr lvl="1" eaLnBrk="1" hangingPunct="1"/>
            <a:r>
              <a:rPr lang="en-US" altLang="en-US" smtClean="0">
                <a:solidFill>
                  <a:srgbClr val="0000FF"/>
                </a:solidFill>
              </a:rPr>
              <a:t>Independent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Cell Means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Y</a:t>
            </a:r>
            <a:r>
              <a:rPr lang="en-US" altLang="en-US" baseline="-25000" smtClean="0"/>
              <a:t>ijk</a:t>
            </a:r>
            <a:r>
              <a:rPr lang="en-US" altLang="en-US" smtClean="0"/>
              <a:t> = μ</a:t>
            </a:r>
            <a:r>
              <a:rPr lang="en-US" altLang="en-US" baseline="-25000" smtClean="0"/>
              <a:t>ij</a:t>
            </a:r>
            <a:r>
              <a:rPr lang="en-US" altLang="en-US" smtClean="0"/>
              <a:t> + </a:t>
            </a:r>
            <a:r>
              <a:rPr lang="en-US" altLang="en-US" smtClean="0">
                <a:latin typeface="Lucida Console" pitchFamily="49" charset="0"/>
                <a:cs typeface="Arial" charset="0"/>
              </a:rPr>
              <a:t>ε</a:t>
            </a:r>
            <a:r>
              <a:rPr lang="en-US" altLang="en-US" baseline="-25000" smtClean="0"/>
              <a:t>ijk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where μ</a:t>
            </a:r>
            <a:r>
              <a:rPr lang="en-US" altLang="en-US" baseline="-25000" smtClean="0"/>
              <a:t>ij</a:t>
            </a:r>
            <a:r>
              <a:rPr lang="en-US" altLang="en-US" smtClean="0"/>
              <a:t> is the </a:t>
            </a:r>
            <a:r>
              <a:rPr lang="en-US" altLang="en-US" u="sng" smtClean="0">
                <a:solidFill>
                  <a:srgbClr val="0000FF"/>
                </a:solidFill>
              </a:rPr>
              <a:t>theoretical mean </a:t>
            </a:r>
            <a:r>
              <a:rPr lang="en-US" altLang="en-US" smtClean="0"/>
              <a:t>or expected value of all observations in cell (i,j)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Lucida Console" pitchFamily="49" charset="0"/>
                <a:cs typeface="Arial" charset="0"/>
              </a:rPr>
              <a:t>ε</a:t>
            </a:r>
            <a:r>
              <a:rPr lang="en-US" altLang="en-US" baseline="-25000" smtClean="0"/>
              <a:t>ijk</a:t>
            </a:r>
            <a:r>
              <a:rPr lang="en-US" altLang="en-US" smtClean="0"/>
              <a:t> are iid N(0, </a:t>
            </a:r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means Y</a:t>
            </a:r>
            <a:r>
              <a:rPr lang="en-US" altLang="en-US" baseline="-25000" smtClean="0"/>
              <a:t>ijk</a:t>
            </a:r>
            <a:r>
              <a:rPr lang="en-US" altLang="en-US" smtClean="0"/>
              <a:t> ~ N(μ</a:t>
            </a:r>
            <a:r>
              <a:rPr lang="en-US" altLang="en-US" baseline="-25000" smtClean="0"/>
              <a:t>ij</a:t>
            </a:r>
            <a:r>
              <a:rPr lang="en-US" altLang="en-US" smtClean="0"/>
              <a:t>, </a:t>
            </a:r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  <a:r>
              <a:rPr lang="en-US" altLang="en-US" smtClean="0"/>
              <a:t>), independent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parameters of the model 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 μ</a:t>
            </a:r>
            <a:r>
              <a:rPr lang="en-US" altLang="en-US" baseline="-25000" smtClean="0"/>
              <a:t>ij</a:t>
            </a:r>
            <a:r>
              <a:rPr lang="en-US" altLang="en-US" smtClean="0"/>
              <a:t>, for i = 1 to a and j = 1 to b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Lucida Console" pitchFamily="49" charset="0"/>
              </a:rPr>
              <a:t>σ</a:t>
            </a:r>
            <a:r>
              <a:rPr lang="en-US" altLang="en-US" baseline="30000" smtClean="0"/>
              <a:t>2</a:t>
            </a:r>
            <a:endParaRPr lang="en-US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00000"/>
                </a:solidFill>
              </a:rPr>
              <a:t>Estimates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dirty="0" smtClean="0"/>
              <a:t>Estimate </a:t>
            </a:r>
            <a:r>
              <a:rPr lang="en-US" altLang="en-US" dirty="0" err="1" smtClean="0"/>
              <a:t>μ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by the mean of the observations in cell (</a:t>
            </a:r>
            <a:r>
              <a:rPr lang="en-US" altLang="en-US" dirty="0" err="1" smtClean="0"/>
              <a:t>i,j</a:t>
            </a:r>
            <a:r>
              <a:rPr lang="en-US" altLang="en-US" dirty="0" smtClean="0"/>
              <a:t>), 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en-US" dirty="0" smtClean="0"/>
              <a:t>    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For each (</a:t>
            </a:r>
            <a:r>
              <a:rPr lang="en-US" altLang="en-US" dirty="0" err="1" smtClean="0"/>
              <a:t>i,j</a:t>
            </a:r>
            <a:r>
              <a:rPr lang="en-US" altLang="en-US" dirty="0" smtClean="0"/>
              <a:t>) combination, we can get an estimate of the variance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 smtClean="0"/>
          </a:p>
          <a:p>
            <a:pPr marL="0" indent="0" eaLnBrk="1" hangingPunct="1">
              <a:lnSpc>
                <a:spcPct val="30000"/>
              </a:lnSpc>
              <a:buFont typeface="Arial" charset="0"/>
              <a:buNone/>
              <a:defRPr/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 smtClean="0"/>
              <a:t>We need to combine these to get an estimate of </a:t>
            </a:r>
            <a:r>
              <a:rPr lang="en-US" altLang="en-US" dirty="0" smtClean="0">
                <a:latin typeface="Lucida Console" pitchFamily="49" charset="0"/>
              </a:rPr>
              <a:t>σ</a:t>
            </a:r>
            <a:r>
              <a:rPr lang="en-US" altLang="en-US" baseline="30000" dirty="0" smtClean="0"/>
              <a:t>2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048000" y="2209800"/>
          <a:ext cx="73183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190512" imgH="228600" progId="Equation.3">
                  <p:embed/>
                </p:oleObj>
              </mc:Choice>
              <mc:Fallback>
                <p:oleObj name="Equation" r:id="rId3" imgW="190512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09800"/>
                        <a:ext cx="731838" cy="8524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524000" y="3124200"/>
          <a:ext cx="33750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5" imgW="1081944" imgH="243912" progId="Equation.3">
                  <p:embed/>
                </p:oleObj>
              </mc:Choice>
              <mc:Fallback>
                <p:oleObj name="Equation" r:id="rId5" imgW="1081944" imgH="2439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24200"/>
                        <a:ext cx="3375025" cy="762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7"/>
          <p:cNvGraphicFramePr>
            <a:graphicFrameLocks noChangeAspect="1"/>
          </p:cNvGraphicFramePr>
          <p:nvPr/>
        </p:nvGraphicFramePr>
        <p:xfrm>
          <a:off x="1219200" y="5029200"/>
          <a:ext cx="58880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7" imgW="1691712" imgH="243912" progId="Equation.3">
                  <p:embed/>
                </p:oleObj>
              </mc:Choice>
              <mc:Fallback>
                <p:oleObj name="Equation" r:id="rId7" imgW="1691712" imgH="2439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29200"/>
                        <a:ext cx="5888038" cy="777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1111</Words>
  <Application>Microsoft Office PowerPoint</Application>
  <PresentationFormat>On-screen Show (4:3)</PresentationFormat>
  <Paragraphs>212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Garamond</vt:lpstr>
      <vt:lpstr>Lucida Console</vt:lpstr>
      <vt:lpstr>Symbol</vt:lpstr>
      <vt:lpstr>Times New Roman</vt:lpstr>
      <vt:lpstr>Office Theme</vt:lpstr>
      <vt:lpstr>Equation</vt:lpstr>
      <vt:lpstr>Two Way ANOVA Model</vt:lpstr>
      <vt:lpstr>Outline</vt:lpstr>
      <vt:lpstr>Two-Way ANOVA</vt:lpstr>
      <vt:lpstr>Two-Way ANOVA Data Layout</vt:lpstr>
      <vt:lpstr>Notation</vt:lpstr>
      <vt:lpstr>Example</vt:lpstr>
      <vt:lpstr>Model</vt:lpstr>
      <vt:lpstr>Cell Means Model</vt:lpstr>
      <vt:lpstr>Estimates</vt:lpstr>
      <vt:lpstr>Pooled estimate of σ2</vt:lpstr>
      <vt:lpstr>Questions to consider</vt:lpstr>
      <vt:lpstr>But wait!!! Are these factor level comparisons meaningful?</vt:lpstr>
      <vt:lpstr>The Model for the fixed effects experiment</vt:lpstr>
      <vt:lpstr>Factor effects model</vt:lpstr>
      <vt:lpstr>Factor effects model</vt:lpstr>
      <vt:lpstr>Interpretation</vt:lpstr>
      <vt:lpstr>Constraints for this framework</vt:lpstr>
      <vt:lpstr>Estimates for factor effects model</vt:lpstr>
      <vt:lpstr>SS for ANOVA Table</vt:lpstr>
      <vt:lpstr>df for ANOVA Table</vt:lpstr>
      <vt:lpstr>MS for ANOVA Table</vt:lpstr>
      <vt:lpstr>Hypotheses for two-way ANOVA</vt:lpstr>
      <vt:lpstr>F statistics </vt:lpstr>
      <vt:lpstr>PowerPoint Presentation</vt:lpstr>
      <vt:lpstr>The Anova table for the two factor model (A, B – fixed)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savapa01</dc:creator>
  <cp:lastModifiedBy>Paul Rajamanickam Savariappan</cp:lastModifiedBy>
  <cp:revision>14</cp:revision>
  <dcterms:created xsi:type="dcterms:W3CDTF">2014-02-28T15:20:03Z</dcterms:created>
  <dcterms:modified xsi:type="dcterms:W3CDTF">2018-10-22T13:53:29Z</dcterms:modified>
</cp:coreProperties>
</file>