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27"/>
  </p:handoutMasterIdLst>
  <p:sldIdLst>
    <p:sldId id="256" r:id="rId2"/>
    <p:sldId id="287" r:id="rId3"/>
    <p:sldId id="257" r:id="rId4"/>
    <p:sldId id="258" r:id="rId5"/>
    <p:sldId id="260" r:id="rId6"/>
    <p:sldId id="313" r:id="rId7"/>
    <p:sldId id="315" r:id="rId8"/>
    <p:sldId id="317" r:id="rId9"/>
    <p:sldId id="267" r:id="rId10"/>
    <p:sldId id="303" r:id="rId11"/>
    <p:sldId id="268" r:id="rId12"/>
    <p:sldId id="269" r:id="rId13"/>
    <p:sldId id="305" r:id="rId14"/>
    <p:sldId id="270" r:id="rId15"/>
    <p:sldId id="271" r:id="rId16"/>
    <p:sldId id="307" r:id="rId17"/>
    <p:sldId id="273" r:id="rId18"/>
    <p:sldId id="309" r:id="rId19"/>
    <p:sldId id="310" r:id="rId20"/>
    <p:sldId id="311" r:id="rId21"/>
    <p:sldId id="278" r:id="rId22"/>
    <p:sldId id="279" r:id="rId23"/>
    <p:sldId id="280" r:id="rId24"/>
    <p:sldId id="281" r:id="rId25"/>
    <p:sldId id="300" r:id="rId26"/>
  </p:sldIdLst>
  <p:sldSz cx="9144000" cy="6858000" type="screen4x3"/>
  <p:notesSz cx="6858000" cy="91900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75" autoAdjust="0"/>
    <p:restoredTop sz="90517" autoAdjust="0"/>
  </p:normalViewPr>
  <p:slideViewPr>
    <p:cSldViewPr>
      <p:cViewPr varScale="1">
        <p:scale>
          <a:sx n="115" d="100"/>
          <a:sy n="115" d="100"/>
        </p:scale>
        <p:origin x="112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12" Type="http://schemas.openxmlformats.org/officeDocument/2006/relationships/image" Target="../media/image14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125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3125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2016C3E-40C4-44BF-B9CA-198C03A69F1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24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0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5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430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7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0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4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82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812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615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32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32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32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32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32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3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0.wmf"/><Relationship Id="rId26" Type="http://schemas.openxmlformats.org/officeDocument/2006/relationships/image" Target="../media/image14.wmf"/><Relationship Id="rId3" Type="http://schemas.openxmlformats.org/officeDocument/2006/relationships/oleObject" Target="../embeddings/oleObject3.bin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0.bin"/><Relationship Id="rId25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24" Type="http://schemas.openxmlformats.org/officeDocument/2006/relationships/image" Target="../media/image13.wmf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23" Type="http://schemas.openxmlformats.org/officeDocument/2006/relationships/oleObject" Target="../embeddings/oleObject13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wmf"/><Relationship Id="rId22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09800"/>
            <a:ext cx="7772400" cy="1371600"/>
          </a:xfrm>
        </p:spPr>
        <p:txBody>
          <a:bodyPr/>
          <a:lstStyle/>
          <a:p>
            <a:r>
              <a:rPr lang="en-US" altLang="en-US" b="0" dirty="0" smtClean="0">
                <a:solidFill>
                  <a:srgbClr val="C00000"/>
                </a:solidFill>
              </a:rPr>
              <a:t>Two-way Random Effects Models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0" u="sng" dirty="0" smtClean="0">
                <a:solidFill>
                  <a:srgbClr val="C00000"/>
                </a:solidFill>
              </a:rPr>
              <a:t>Two Way Random </a:t>
            </a:r>
            <a:r>
              <a:rPr lang="en-US" sz="4000" b="0" u="sng" dirty="0">
                <a:solidFill>
                  <a:srgbClr val="C00000"/>
                </a:solidFill>
              </a:rPr>
              <a:t>E</a:t>
            </a:r>
            <a:r>
              <a:rPr lang="en-US" sz="4000" b="0" u="sng" dirty="0" smtClean="0">
                <a:solidFill>
                  <a:srgbClr val="C00000"/>
                </a:solidFill>
              </a:rPr>
              <a:t>ffects Model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Suppose both factors A and B are random factors, the two-way complete model with random effects is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dirty="0" smtClean="0"/>
              <a:t>  </a:t>
            </a:r>
            <a:r>
              <a:rPr lang="en-US" sz="4000" dirty="0" err="1" smtClean="0"/>
              <a:t>i</a:t>
            </a:r>
            <a:r>
              <a:rPr lang="en-US" sz="4000" dirty="0" smtClean="0"/>
              <a:t>=1,…….. ,a           j=1,…….. ,b          k=1, .. . ., n</a:t>
            </a:r>
          </a:p>
          <a:p>
            <a:pPr marL="0" indent="0" eaLnBrk="1" fontAlgn="auto">
              <a:spcAft>
                <a:spcPts val="0"/>
              </a:spcAft>
              <a:buFontTx/>
              <a:buNone/>
              <a:defRPr/>
            </a:pPr>
            <a:endParaRPr lang="en-US" sz="4000" dirty="0" smtClean="0">
              <a:sym typeface="Symbol"/>
            </a:endParaRPr>
          </a:p>
          <a:p>
            <a:pPr marL="0" indent="0" eaLnBrk="1" fontAlgn="auto">
              <a:spcAft>
                <a:spcPts val="0"/>
              </a:spcAft>
              <a:buFontTx/>
              <a:buNone/>
              <a:defRPr/>
            </a:pPr>
            <a:r>
              <a:rPr lang="en-US" sz="4000" dirty="0" smtClean="0">
                <a:sym typeface="Symbol"/>
              </a:rPr>
              <a:t></a:t>
            </a:r>
            <a:r>
              <a:rPr lang="en-US" sz="4000" baseline="-25000" dirty="0">
                <a:sym typeface="Symbol"/>
              </a:rPr>
              <a:t> </a:t>
            </a:r>
            <a:r>
              <a:rPr lang="en-US" sz="4000" dirty="0" smtClean="0"/>
              <a:t>= the overall mean expected response.  </a:t>
            </a:r>
          </a:p>
          <a:p>
            <a:pPr marL="0" indent="0" eaLnBrk="1" fontAlgn="auto">
              <a:spcAft>
                <a:spcPts val="0"/>
              </a:spcAft>
              <a:buFontTx/>
              <a:buNone/>
              <a:defRPr/>
            </a:pPr>
            <a:r>
              <a:rPr lang="en-US" sz="4000" dirty="0" smtClean="0">
                <a:sym typeface="Symbol"/>
              </a:rPr>
              <a:t></a:t>
            </a:r>
            <a:r>
              <a:rPr lang="en-US" sz="4000" baseline="-25000" dirty="0" err="1" smtClean="0"/>
              <a:t>i</a:t>
            </a:r>
            <a:r>
              <a:rPr lang="en-US" sz="4000" dirty="0" smtClean="0"/>
              <a:t> = the effect of the </a:t>
            </a:r>
            <a:r>
              <a:rPr lang="en-US" sz="4000" dirty="0" err="1" smtClean="0"/>
              <a:t>i-th</a:t>
            </a:r>
            <a:r>
              <a:rPr lang="en-US" sz="4000" dirty="0" smtClean="0"/>
              <a:t> randomly selected treatment   </a:t>
            </a:r>
          </a:p>
          <a:p>
            <a:pPr marL="0" indent="0" eaLnBrk="1" fontAlgn="auto">
              <a:spcAft>
                <a:spcPts val="0"/>
              </a:spcAft>
              <a:buFontTx/>
              <a:buNone/>
              <a:defRPr/>
            </a:pPr>
            <a:r>
              <a:rPr lang="en-US" sz="4000" dirty="0" smtClean="0">
                <a:sym typeface="Symbol"/>
              </a:rPr>
              <a:t></a:t>
            </a:r>
            <a:r>
              <a:rPr lang="en-US" sz="4000" baseline="-25000" dirty="0" smtClean="0"/>
              <a:t>j</a:t>
            </a:r>
            <a:r>
              <a:rPr lang="en-US" sz="4000" dirty="0" smtClean="0"/>
              <a:t> = the effect of the j-</a:t>
            </a:r>
            <a:r>
              <a:rPr lang="en-US" sz="4000" dirty="0" err="1" smtClean="0"/>
              <a:t>th</a:t>
            </a:r>
            <a:r>
              <a:rPr lang="en-US" sz="4000" dirty="0" smtClean="0"/>
              <a:t> randomly selected treatment </a:t>
            </a:r>
          </a:p>
          <a:p>
            <a:pPr marL="0" indent="0" eaLnBrk="1" fontAlgn="auto">
              <a:spcAft>
                <a:spcPts val="0"/>
              </a:spcAft>
              <a:buFontTx/>
              <a:buNone/>
              <a:defRPr/>
            </a:pPr>
            <a:r>
              <a:rPr lang="en-US" sz="4000" dirty="0">
                <a:sym typeface="Symbol"/>
              </a:rPr>
              <a:t></a:t>
            </a:r>
            <a:r>
              <a:rPr lang="en-US" sz="4000" baseline="-25000" dirty="0" err="1"/>
              <a:t>ij</a:t>
            </a:r>
            <a:r>
              <a:rPr lang="en-US" sz="4000" dirty="0"/>
              <a:t> </a:t>
            </a:r>
            <a:r>
              <a:rPr lang="en-US" sz="4000" dirty="0" smtClean="0"/>
              <a:t>= the effect of the </a:t>
            </a:r>
            <a:r>
              <a:rPr lang="en-US" sz="4000" dirty="0" err="1" smtClean="0"/>
              <a:t>ij-th</a:t>
            </a:r>
            <a:r>
              <a:rPr lang="en-US" sz="4000" dirty="0" smtClean="0"/>
              <a:t> randomly elected interaction      </a:t>
            </a:r>
          </a:p>
          <a:p>
            <a:pPr marL="0" indent="0" eaLnBrk="1" fontAlgn="auto">
              <a:spcAft>
                <a:spcPts val="0"/>
              </a:spcAft>
              <a:buFontTx/>
              <a:buNone/>
              <a:defRPr/>
            </a:pPr>
            <a:r>
              <a:rPr lang="en-US" sz="4000" dirty="0" smtClean="0">
                <a:sym typeface="Symbol"/>
              </a:rPr>
              <a:t></a:t>
            </a:r>
            <a:r>
              <a:rPr lang="en-US" sz="4000" baseline="-25000" dirty="0" err="1" smtClean="0"/>
              <a:t>ijk</a:t>
            </a:r>
            <a:r>
              <a:rPr lang="en-US" sz="4000" dirty="0" smtClean="0"/>
              <a:t> =random error      </a:t>
            </a:r>
          </a:p>
          <a:p>
            <a:pPr marL="0" indent="0" eaLnBrk="1" fontAlgn="auto">
              <a:spcAft>
                <a:spcPts val="0"/>
              </a:spcAft>
              <a:buFontTx/>
              <a:buNone/>
              <a:defRPr/>
            </a:pPr>
            <a:r>
              <a:rPr lang="en-US" sz="4000" dirty="0" smtClean="0">
                <a:sym typeface="Symbol"/>
              </a:rPr>
              <a:t></a:t>
            </a:r>
            <a:r>
              <a:rPr lang="en-US" sz="4000" baseline="-25000" dirty="0" err="1" smtClean="0"/>
              <a:t>i</a:t>
            </a:r>
            <a:r>
              <a:rPr lang="en-US" sz="4000" dirty="0" smtClean="0"/>
              <a:t> , </a:t>
            </a:r>
            <a:r>
              <a:rPr lang="en-US" sz="4000" dirty="0" smtClean="0">
                <a:sym typeface="Symbol"/>
              </a:rPr>
              <a:t></a:t>
            </a:r>
            <a:r>
              <a:rPr lang="en-US" sz="4000" baseline="-25000" dirty="0" smtClean="0"/>
              <a:t>j</a:t>
            </a:r>
            <a:r>
              <a:rPr lang="en-US" sz="4000" dirty="0" smtClean="0"/>
              <a:t> , </a:t>
            </a:r>
            <a:r>
              <a:rPr lang="en-US" sz="4000" dirty="0" smtClean="0">
                <a:sym typeface="Symbol"/>
              </a:rPr>
              <a:t></a:t>
            </a:r>
            <a:r>
              <a:rPr lang="en-US" sz="4000" baseline="-25000" dirty="0" err="1" smtClean="0"/>
              <a:t>ij</a:t>
            </a:r>
            <a:r>
              <a:rPr lang="en-US" sz="4000" dirty="0" smtClean="0"/>
              <a:t> and </a:t>
            </a:r>
            <a:r>
              <a:rPr lang="en-US" sz="4000" dirty="0" smtClean="0">
                <a:sym typeface="Symbol"/>
              </a:rPr>
              <a:t></a:t>
            </a:r>
            <a:r>
              <a:rPr lang="en-US" sz="4000" baseline="-25000" dirty="0" err="1" smtClean="0"/>
              <a:t>ijk</a:t>
            </a:r>
            <a:r>
              <a:rPr lang="en-US" sz="4000" dirty="0" smtClean="0"/>
              <a:t> are pairwise independent 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437" name="Object 1"/>
          <p:cNvGraphicFramePr>
            <a:graphicFrameLocks noChangeAspect="1"/>
          </p:cNvGraphicFramePr>
          <p:nvPr/>
        </p:nvGraphicFramePr>
        <p:xfrm>
          <a:off x="1752600" y="1752600"/>
          <a:ext cx="4495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3" imgW="1866900" imgH="241300" progId="Equation.3">
                  <p:embed/>
                </p:oleObj>
              </mc:Choice>
              <mc:Fallback>
                <p:oleObj name="Equation" r:id="rId3" imgW="1866900" imgH="2413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752600"/>
                        <a:ext cx="4495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44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u="sng" dirty="0" smtClean="0">
                <a:solidFill>
                  <a:srgbClr val="C00000"/>
                </a:solidFill>
              </a:rPr>
              <a:t>Random factor effects model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286000"/>
            <a:ext cx="6858000" cy="3810000"/>
          </a:xfrm>
        </p:spPr>
        <p:txBody>
          <a:bodyPr/>
          <a:lstStyle/>
          <a:p>
            <a:r>
              <a:rPr lang="en-US" altLang="en-US" smtClean="0"/>
              <a:t>Y</a:t>
            </a:r>
            <a:r>
              <a:rPr lang="en-US" altLang="en-US" baseline="-25000" smtClean="0"/>
              <a:t>ijk</a:t>
            </a:r>
            <a:r>
              <a:rPr lang="en-US" altLang="en-US" smtClean="0"/>
              <a:t> = μ + </a:t>
            </a:r>
            <a:r>
              <a:rPr lang="en-US" altLang="en-US" smtClean="0">
                <a:sym typeface="Symbol" panose="05050102010706020507" pitchFamily="18" charset="2"/>
              </a:rPr>
              <a:t></a:t>
            </a:r>
            <a:r>
              <a:rPr lang="en-US" altLang="en-US" baseline="-25000" smtClean="0"/>
              <a:t>i</a:t>
            </a:r>
            <a:r>
              <a:rPr lang="en-US" altLang="en-US" smtClean="0"/>
              <a:t> + </a:t>
            </a:r>
            <a:r>
              <a:rPr lang="en-US" altLang="en-US" smtClean="0">
                <a:sym typeface="Symbol" panose="05050102010706020507" pitchFamily="18" charset="2"/>
              </a:rPr>
              <a:t></a:t>
            </a:r>
            <a:r>
              <a:rPr lang="en-US" altLang="en-US" baseline="-25000" smtClean="0"/>
              <a:t>j</a:t>
            </a:r>
            <a:r>
              <a:rPr lang="en-US" altLang="en-US" smtClean="0"/>
              <a:t>  + (</a:t>
            </a:r>
            <a:r>
              <a:rPr lang="en-US" altLang="en-US" smtClean="0">
                <a:sym typeface="Symbol" panose="05050102010706020507" pitchFamily="18" charset="2"/>
              </a:rPr>
              <a:t>)</a:t>
            </a:r>
            <a:r>
              <a:rPr lang="en-US" altLang="en-US" baseline="-25000" smtClean="0"/>
              <a:t>ij</a:t>
            </a:r>
            <a:r>
              <a:rPr lang="en-US" altLang="en-US" smtClean="0"/>
              <a:t> + </a:t>
            </a:r>
            <a:r>
              <a:rPr lang="en-US" altLang="en-US" smtClean="0">
                <a:latin typeface="Lucida Console" panose="020B0609040504020204" pitchFamily="49" charset="0"/>
                <a:cs typeface="Arial" panose="020B0604020202020204" pitchFamily="34" charset="0"/>
              </a:rPr>
              <a:t>ε</a:t>
            </a:r>
            <a:r>
              <a:rPr lang="en-US" altLang="en-US" baseline="-25000" smtClean="0"/>
              <a:t>ijk  </a:t>
            </a:r>
          </a:p>
          <a:p>
            <a:r>
              <a:rPr lang="en-US" altLang="en-US" smtClean="0">
                <a:sym typeface="Symbol" panose="05050102010706020507" pitchFamily="18" charset="2"/>
              </a:rPr>
              <a:t></a:t>
            </a:r>
            <a:r>
              <a:rPr lang="en-US" altLang="en-US" baseline="-25000" smtClean="0"/>
              <a:t>i</a:t>
            </a:r>
            <a:r>
              <a:rPr lang="en-US" altLang="en-US" smtClean="0"/>
              <a:t> ~ N(0, </a:t>
            </a:r>
            <a:r>
              <a:rPr lang="en-US" altLang="en-US" smtClean="0">
                <a:latin typeface="Lucida Console" panose="020B0609040504020204" pitchFamily="49" charset="0"/>
              </a:rPr>
              <a:t>σ</a:t>
            </a:r>
            <a:r>
              <a:rPr lang="en-US" altLang="en-US" baseline="-25000" smtClean="0">
                <a:sym typeface="Symbol" panose="05050102010706020507" pitchFamily="18" charset="2"/>
              </a:rPr>
              <a:t></a:t>
            </a:r>
            <a:r>
              <a:rPr lang="en-US" altLang="en-US" baseline="30000" smtClean="0"/>
              <a:t>2</a:t>
            </a:r>
            <a:r>
              <a:rPr lang="en-US" altLang="en-US" smtClean="0"/>
              <a:t>)</a:t>
            </a:r>
          </a:p>
          <a:p>
            <a:r>
              <a:rPr lang="en-US" altLang="en-US" smtClean="0">
                <a:sym typeface="Symbol" panose="05050102010706020507" pitchFamily="18" charset="2"/>
              </a:rPr>
              <a:t></a:t>
            </a:r>
            <a:r>
              <a:rPr lang="en-US" altLang="en-US" baseline="-25000" smtClean="0"/>
              <a:t>j</a:t>
            </a:r>
            <a:r>
              <a:rPr lang="en-US" altLang="en-US" smtClean="0"/>
              <a:t> ~ N(0, </a:t>
            </a:r>
            <a:r>
              <a:rPr lang="en-US" altLang="en-US" smtClean="0">
                <a:latin typeface="Lucida Console" panose="020B0609040504020204" pitchFamily="49" charset="0"/>
              </a:rPr>
              <a:t>σ</a:t>
            </a:r>
            <a:r>
              <a:rPr lang="en-US" altLang="en-US" baseline="-25000" smtClean="0">
                <a:sym typeface="Symbol" panose="05050102010706020507" pitchFamily="18" charset="2"/>
              </a:rPr>
              <a:t></a:t>
            </a:r>
            <a:r>
              <a:rPr lang="en-US" altLang="en-US" baseline="30000" smtClean="0"/>
              <a:t>2</a:t>
            </a:r>
            <a:r>
              <a:rPr lang="en-US" altLang="en-US" smtClean="0"/>
              <a:t>)</a:t>
            </a:r>
          </a:p>
          <a:p>
            <a:r>
              <a:rPr lang="en-US" altLang="en-US" smtClean="0">
                <a:sym typeface="Symbol" panose="05050102010706020507" pitchFamily="18" charset="2"/>
              </a:rPr>
              <a:t>()</a:t>
            </a:r>
            <a:r>
              <a:rPr lang="en-US" altLang="en-US" baseline="-25000" smtClean="0"/>
              <a:t>ij</a:t>
            </a:r>
            <a:r>
              <a:rPr lang="en-US" altLang="en-US" smtClean="0"/>
              <a:t> ~ N(0, </a:t>
            </a:r>
            <a:r>
              <a:rPr lang="en-US" altLang="en-US" smtClean="0">
                <a:latin typeface="Lucida Console" panose="020B0609040504020204" pitchFamily="49" charset="0"/>
              </a:rPr>
              <a:t>σ</a:t>
            </a:r>
            <a:r>
              <a:rPr lang="en-US" altLang="en-US" baseline="-25000" smtClean="0">
                <a:sym typeface="Symbol" panose="05050102010706020507" pitchFamily="18" charset="2"/>
              </a:rPr>
              <a:t></a:t>
            </a:r>
            <a:r>
              <a:rPr lang="en-US" altLang="en-US" baseline="30000" smtClean="0"/>
              <a:t>2</a:t>
            </a:r>
            <a:r>
              <a:rPr lang="en-US" altLang="en-US" smtClean="0"/>
              <a:t>)</a:t>
            </a:r>
          </a:p>
          <a:p>
            <a:r>
              <a:rPr lang="en-US" altLang="en-US" smtClean="0">
                <a:latin typeface="Lucida Console" panose="020B0609040504020204" pitchFamily="49" charset="0"/>
                <a:cs typeface="Arial" panose="020B0604020202020204" pitchFamily="34" charset="0"/>
              </a:rPr>
              <a:t>ε</a:t>
            </a:r>
            <a:r>
              <a:rPr lang="en-US" altLang="en-US" baseline="-25000" smtClean="0"/>
              <a:t>ij </a:t>
            </a:r>
            <a:r>
              <a:rPr lang="en-US" altLang="en-US" smtClean="0"/>
              <a:t>~ N(0, </a:t>
            </a:r>
            <a:r>
              <a:rPr lang="en-US" altLang="en-US" smtClean="0">
                <a:latin typeface="Lucida Console" panose="020B0609040504020204" pitchFamily="49" charset="0"/>
              </a:rPr>
              <a:t>σ</a:t>
            </a:r>
            <a:r>
              <a:rPr lang="en-US" altLang="en-US" baseline="30000" smtClean="0"/>
              <a:t>2</a:t>
            </a:r>
            <a:r>
              <a:rPr lang="en-US" altLang="en-US" smtClean="0"/>
              <a:t>)</a:t>
            </a:r>
          </a:p>
          <a:p>
            <a:r>
              <a:rPr lang="en-US" altLang="en-US" smtClean="0">
                <a:latin typeface="Lucida Console" panose="020B0609040504020204" pitchFamily="49" charset="0"/>
              </a:rPr>
              <a:t>σ</a:t>
            </a:r>
            <a:r>
              <a:rPr lang="en-US" altLang="en-US" baseline="-25000" smtClean="0"/>
              <a:t>Y</a:t>
            </a:r>
            <a:r>
              <a:rPr lang="en-US" altLang="en-US" baseline="30000" smtClean="0"/>
              <a:t>2 </a:t>
            </a:r>
            <a:r>
              <a:rPr lang="en-US" altLang="en-US" smtClean="0"/>
              <a:t>= </a:t>
            </a:r>
            <a:r>
              <a:rPr lang="en-US" altLang="en-US" smtClean="0">
                <a:latin typeface="Lucida Console" panose="020B0609040504020204" pitchFamily="49" charset="0"/>
              </a:rPr>
              <a:t>σ</a:t>
            </a:r>
            <a:r>
              <a:rPr lang="en-US" altLang="en-US" baseline="-25000" smtClean="0">
                <a:sym typeface="Symbol" panose="05050102010706020507" pitchFamily="18" charset="2"/>
              </a:rPr>
              <a:t></a:t>
            </a:r>
            <a:r>
              <a:rPr lang="en-US" altLang="en-US" baseline="30000" smtClean="0"/>
              <a:t>2 </a:t>
            </a:r>
            <a:r>
              <a:rPr lang="en-US" altLang="en-US" smtClean="0"/>
              <a:t>+ </a:t>
            </a:r>
            <a:r>
              <a:rPr lang="en-US" altLang="en-US" smtClean="0">
                <a:latin typeface="Lucida Console" panose="020B0609040504020204" pitchFamily="49" charset="0"/>
              </a:rPr>
              <a:t>σ</a:t>
            </a:r>
            <a:r>
              <a:rPr lang="en-US" altLang="en-US" baseline="-25000" smtClean="0">
                <a:sym typeface="Symbol" panose="05050102010706020507" pitchFamily="18" charset="2"/>
              </a:rPr>
              <a:t></a:t>
            </a:r>
            <a:r>
              <a:rPr lang="en-US" altLang="en-US" baseline="30000" smtClean="0"/>
              <a:t>2</a:t>
            </a:r>
            <a:r>
              <a:rPr lang="en-US" altLang="en-US" smtClean="0"/>
              <a:t> + </a:t>
            </a:r>
            <a:r>
              <a:rPr lang="en-US" altLang="en-US" smtClean="0">
                <a:latin typeface="Lucida Console" panose="020B0609040504020204" pitchFamily="49" charset="0"/>
              </a:rPr>
              <a:t>σ</a:t>
            </a:r>
            <a:r>
              <a:rPr lang="en-US" altLang="en-US" baseline="-25000" smtClean="0">
                <a:sym typeface="Symbol" panose="05050102010706020507" pitchFamily="18" charset="2"/>
              </a:rPr>
              <a:t></a:t>
            </a:r>
            <a:r>
              <a:rPr lang="en-US" altLang="en-US" baseline="30000" smtClean="0"/>
              <a:t>2</a:t>
            </a:r>
            <a:r>
              <a:rPr lang="en-US" altLang="en-US" smtClean="0"/>
              <a:t> + </a:t>
            </a:r>
            <a:r>
              <a:rPr lang="en-US" altLang="en-US" smtClean="0">
                <a:latin typeface="Lucida Console" panose="020B0609040504020204" pitchFamily="49" charset="0"/>
              </a:rPr>
              <a:t>σ</a:t>
            </a:r>
            <a:r>
              <a:rPr lang="en-US" altLang="en-US" baseline="30000" smtClean="0"/>
              <a:t>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b="0" u="sng" dirty="0" smtClean="0">
                <a:solidFill>
                  <a:srgbClr val="C00000"/>
                </a:solidFill>
              </a:rPr>
              <a:t>Parameters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5181600"/>
          </a:xfrm>
        </p:spPr>
        <p:txBody>
          <a:bodyPr/>
          <a:lstStyle/>
          <a:p>
            <a:r>
              <a:rPr lang="en-US" altLang="en-US" smtClean="0"/>
              <a:t>There are five parameters in this model</a:t>
            </a:r>
          </a:p>
          <a:p>
            <a:pPr lvl="1"/>
            <a:r>
              <a:rPr lang="en-US" altLang="en-US" smtClean="0"/>
              <a:t>μ</a:t>
            </a:r>
          </a:p>
          <a:p>
            <a:pPr lvl="1"/>
            <a:r>
              <a:rPr lang="en-US" altLang="en-US" smtClean="0"/>
              <a:t>σ</a:t>
            </a:r>
            <a:r>
              <a:rPr lang="en-US" altLang="en-US" baseline="-25000" smtClean="0">
                <a:sym typeface="Symbol" panose="05050102010706020507" pitchFamily="18" charset="2"/>
              </a:rPr>
              <a:t></a:t>
            </a:r>
            <a:r>
              <a:rPr lang="en-US" altLang="en-US" baseline="30000" smtClean="0"/>
              <a:t>2 </a:t>
            </a:r>
          </a:p>
          <a:p>
            <a:pPr lvl="1"/>
            <a:r>
              <a:rPr lang="en-US" altLang="en-US" smtClean="0"/>
              <a:t>σ</a:t>
            </a:r>
            <a:r>
              <a:rPr lang="en-US" altLang="en-US" baseline="-25000" smtClean="0">
                <a:sym typeface="Symbol" panose="05050102010706020507" pitchFamily="18" charset="2"/>
              </a:rPr>
              <a:t></a:t>
            </a:r>
            <a:r>
              <a:rPr lang="en-US" altLang="en-US" baseline="30000" smtClean="0"/>
              <a:t>2 </a:t>
            </a:r>
          </a:p>
          <a:p>
            <a:pPr lvl="1"/>
            <a:r>
              <a:rPr lang="en-US" altLang="en-US" smtClean="0"/>
              <a:t>σ</a:t>
            </a:r>
            <a:r>
              <a:rPr lang="en-US" altLang="en-US" baseline="-25000" smtClean="0">
                <a:sym typeface="Symbol" panose="05050102010706020507" pitchFamily="18" charset="2"/>
              </a:rPr>
              <a:t></a:t>
            </a:r>
            <a:r>
              <a:rPr lang="en-US" altLang="en-US" baseline="30000" smtClean="0"/>
              <a:t>2 </a:t>
            </a:r>
          </a:p>
          <a:p>
            <a:pPr lvl="1"/>
            <a:r>
              <a:rPr lang="en-US" altLang="en-US" smtClean="0"/>
              <a:t>σ</a:t>
            </a:r>
            <a:r>
              <a:rPr lang="en-US" altLang="en-US" baseline="30000" smtClean="0"/>
              <a:t>2</a:t>
            </a:r>
          </a:p>
          <a:p>
            <a:r>
              <a:rPr lang="en-US" altLang="en-US" smtClean="0"/>
              <a:t>The cell means are random variables, not parameters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altLang="en-US" smtClean="0"/>
              <a:t>As in a two-way ANOVA model with fixed effects,</a:t>
            </a:r>
          </a:p>
          <a:p>
            <a:pPr eaLnBrk="1">
              <a:buFontTx/>
              <a:buNone/>
            </a:pPr>
            <a:endParaRPr lang="en-US" altLang="en-US" smtClean="0"/>
          </a:p>
          <a:p>
            <a:pPr eaLnBrk="1">
              <a:buFontTx/>
              <a:buNone/>
            </a:pPr>
            <a:r>
              <a:rPr lang="en-US" altLang="en-US" smtClean="0"/>
              <a:t> SS</a:t>
            </a:r>
            <a:r>
              <a:rPr lang="en-US" altLang="en-US" baseline="-25000" smtClean="0"/>
              <a:t>Total</a:t>
            </a:r>
            <a:r>
              <a:rPr lang="en-US" altLang="en-US" smtClean="0"/>
              <a:t>= SS</a:t>
            </a:r>
            <a:r>
              <a:rPr lang="en-US" altLang="en-US" baseline="-25000" smtClean="0"/>
              <a:t>A</a:t>
            </a:r>
            <a:r>
              <a:rPr lang="en-US" altLang="en-US" smtClean="0"/>
              <a:t> +SS</a:t>
            </a:r>
            <a:r>
              <a:rPr lang="en-US" altLang="en-US" baseline="-25000" smtClean="0"/>
              <a:t>B</a:t>
            </a:r>
            <a:r>
              <a:rPr lang="en-US" altLang="en-US" smtClean="0"/>
              <a:t> +SS</a:t>
            </a:r>
            <a:r>
              <a:rPr lang="en-US" altLang="en-US" baseline="-25000" smtClean="0"/>
              <a:t>AB</a:t>
            </a:r>
            <a:r>
              <a:rPr lang="en-US" altLang="en-US" smtClean="0"/>
              <a:t> +SS</a:t>
            </a:r>
            <a:r>
              <a:rPr lang="en-US" altLang="en-US" baseline="-25000" smtClean="0"/>
              <a:t>E  </a:t>
            </a:r>
          </a:p>
          <a:p>
            <a:pPr eaLnBrk="1">
              <a:buFontTx/>
              <a:buNone/>
            </a:pPr>
            <a:r>
              <a:rPr lang="en-US" altLang="en-US" baseline="-25000" smtClean="0"/>
              <a:t>  </a:t>
            </a:r>
          </a:p>
          <a:p>
            <a:pPr eaLnBrk="1">
              <a:buFontTx/>
              <a:buNone/>
            </a:pPr>
            <a:r>
              <a:rPr lang="en-US" altLang="en-US" baseline="-25000" smtClean="0"/>
              <a:t>  </a:t>
            </a:r>
            <a:r>
              <a:rPr lang="en-US" altLang="en-US" smtClean="0"/>
              <a:t>and the calculation for each term is the same. 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u="sng" dirty="0" smtClean="0">
                <a:solidFill>
                  <a:srgbClr val="C00000"/>
                </a:solidFill>
              </a:rPr>
              <a:t>ANOVA table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3124200"/>
          </a:xfrm>
        </p:spPr>
        <p:txBody>
          <a:bodyPr/>
          <a:lstStyle/>
          <a:p>
            <a:r>
              <a:rPr lang="en-US" altLang="en-US" smtClean="0"/>
              <a:t>The terms and layout of the ANOVA table are the same as what we used for the fixed effects two-way model</a:t>
            </a:r>
          </a:p>
          <a:p>
            <a:r>
              <a:rPr lang="en-US" altLang="en-US" smtClean="0"/>
              <a:t>The expected mean squares (EMS) are</a:t>
            </a:r>
            <a:r>
              <a:rPr lang="en-US" altLang="en-US" u="sng" smtClean="0"/>
              <a:t> different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524000"/>
          </a:xfrm>
        </p:spPr>
        <p:txBody>
          <a:bodyPr/>
          <a:lstStyle/>
          <a:p>
            <a:r>
              <a:rPr lang="en-US" altLang="en-US" b="0" u="sng" dirty="0" smtClean="0">
                <a:solidFill>
                  <a:srgbClr val="C00000"/>
                </a:solidFill>
              </a:rPr>
              <a:t>EMS and parameter estimates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8534400" cy="4419600"/>
          </a:xfrm>
        </p:spPr>
        <p:txBody>
          <a:bodyPr/>
          <a:lstStyle/>
          <a:p>
            <a:r>
              <a:rPr lang="en-US" altLang="en-US" smtClean="0"/>
              <a:t>E(MSA)    = </a:t>
            </a:r>
            <a:r>
              <a:rPr lang="en-US" altLang="en-US" smtClean="0">
                <a:latin typeface="Lucida Console" panose="020B0609040504020204" pitchFamily="49" charset="0"/>
              </a:rPr>
              <a:t>σ</a:t>
            </a:r>
            <a:r>
              <a:rPr lang="en-US" altLang="en-US" baseline="30000" smtClean="0"/>
              <a:t>2 </a:t>
            </a:r>
            <a:r>
              <a:rPr lang="en-US" altLang="en-US" smtClean="0"/>
              <a:t>+ bn</a:t>
            </a:r>
            <a:r>
              <a:rPr lang="en-US" altLang="en-US" smtClean="0">
                <a:latin typeface="Lucida Console" panose="020B0609040504020204" pitchFamily="49" charset="0"/>
              </a:rPr>
              <a:t>σ</a:t>
            </a:r>
            <a:r>
              <a:rPr lang="en-US" altLang="en-US" baseline="-25000" smtClean="0">
                <a:sym typeface="Symbol" panose="05050102010706020507" pitchFamily="18" charset="2"/>
              </a:rPr>
              <a:t></a:t>
            </a:r>
            <a:r>
              <a:rPr lang="en-US" altLang="en-US" baseline="30000" smtClean="0"/>
              <a:t>2 </a:t>
            </a:r>
            <a:r>
              <a:rPr lang="en-US" altLang="en-US" smtClean="0"/>
              <a:t>+ n</a:t>
            </a:r>
            <a:r>
              <a:rPr lang="en-US" altLang="en-US" smtClean="0">
                <a:latin typeface="Lucida Console" panose="020B0609040504020204" pitchFamily="49" charset="0"/>
              </a:rPr>
              <a:t>σ</a:t>
            </a:r>
            <a:r>
              <a:rPr lang="en-US" altLang="en-US" baseline="-25000" smtClean="0">
                <a:sym typeface="Symbol" panose="05050102010706020507" pitchFamily="18" charset="2"/>
              </a:rPr>
              <a:t></a:t>
            </a:r>
            <a:r>
              <a:rPr lang="en-US" altLang="en-US" baseline="30000" smtClean="0"/>
              <a:t>2 </a:t>
            </a:r>
          </a:p>
          <a:p>
            <a:r>
              <a:rPr lang="en-US" altLang="en-US" smtClean="0"/>
              <a:t>E(MSB)    = </a:t>
            </a:r>
            <a:r>
              <a:rPr lang="en-US" altLang="en-US" smtClean="0">
                <a:latin typeface="Lucida Console" panose="020B0609040504020204" pitchFamily="49" charset="0"/>
              </a:rPr>
              <a:t>σ</a:t>
            </a:r>
            <a:r>
              <a:rPr lang="en-US" altLang="en-US" baseline="30000" smtClean="0"/>
              <a:t>2 </a:t>
            </a:r>
            <a:r>
              <a:rPr lang="en-US" altLang="en-US" smtClean="0"/>
              <a:t>+ an</a:t>
            </a:r>
            <a:r>
              <a:rPr lang="en-US" altLang="en-US" smtClean="0">
                <a:latin typeface="Lucida Console" panose="020B0609040504020204" pitchFamily="49" charset="0"/>
              </a:rPr>
              <a:t>σ</a:t>
            </a:r>
            <a:r>
              <a:rPr lang="en-US" altLang="en-US" baseline="-25000" smtClean="0">
                <a:sym typeface="Symbol" panose="05050102010706020507" pitchFamily="18" charset="2"/>
              </a:rPr>
              <a:t></a:t>
            </a:r>
            <a:r>
              <a:rPr lang="en-US" altLang="en-US" baseline="30000" smtClean="0"/>
              <a:t>2 </a:t>
            </a:r>
            <a:r>
              <a:rPr lang="en-US" altLang="en-US" smtClean="0"/>
              <a:t>+ n</a:t>
            </a:r>
            <a:r>
              <a:rPr lang="en-US" altLang="en-US" smtClean="0">
                <a:latin typeface="Lucida Console" panose="020B0609040504020204" pitchFamily="49" charset="0"/>
              </a:rPr>
              <a:t>σ</a:t>
            </a:r>
            <a:r>
              <a:rPr lang="en-US" altLang="en-US" baseline="-25000" smtClean="0">
                <a:sym typeface="Symbol" panose="05050102010706020507" pitchFamily="18" charset="2"/>
              </a:rPr>
              <a:t></a:t>
            </a:r>
            <a:r>
              <a:rPr lang="en-US" altLang="en-US" baseline="30000" smtClean="0"/>
              <a:t>2</a:t>
            </a:r>
          </a:p>
          <a:p>
            <a:r>
              <a:rPr lang="en-US" altLang="en-US" smtClean="0"/>
              <a:t>E(MSAB) = </a:t>
            </a:r>
            <a:r>
              <a:rPr lang="en-US" altLang="en-US" smtClean="0">
                <a:latin typeface="Lucida Console" panose="020B0609040504020204" pitchFamily="49" charset="0"/>
              </a:rPr>
              <a:t>σ</a:t>
            </a:r>
            <a:r>
              <a:rPr lang="en-US" altLang="en-US" baseline="30000" smtClean="0"/>
              <a:t>2 </a:t>
            </a:r>
            <a:r>
              <a:rPr lang="en-US" altLang="en-US" smtClean="0"/>
              <a:t>+ n</a:t>
            </a:r>
            <a:r>
              <a:rPr lang="en-US" altLang="en-US" smtClean="0">
                <a:latin typeface="Lucida Console" panose="020B0609040504020204" pitchFamily="49" charset="0"/>
              </a:rPr>
              <a:t>σ</a:t>
            </a:r>
            <a:r>
              <a:rPr lang="en-US" altLang="en-US" baseline="-25000" smtClean="0">
                <a:sym typeface="Symbol" panose="05050102010706020507" pitchFamily="18" charset="2"/>
              </a:rPr>
              <a:t></a:t>
            </a:r>
            <a:r>
              <a:rPr lang="en-US" altLang="en-US" baseline="30000" smtClean="0"/>
              <a:t>2</a:t>
            </a:r>
            <a:endParaRPr lang="en-US" altLang="en-US" smtClean="0"/>
          </a:p>
          <a:p>
            <a:r>
              <a:rPr lang="en-US" altLang="en-US" smtClean="0"/>
              <a:t>E(MSE)    = </a:t>
            </a:r>
            <a:r>
              <a:rPr lang="en-US" altLang="en-US" smtClean="0">
                <a:latin typeface="Lucida Console" panose="020B0609040504020204" pitchFamily="49" charset="0"/>
              </a:rPr>
              <a:t>σ</a:t>
            </a:r>
            <a:r>
              <a:rPr lang="en-US" altLang="en-US" baseline="30000" smtClean="0"/>
              <a:t>2</a:t>
            </a:r>
            <a:endParaRPr lang="en-US" altLang="en-US" smtClean="0"/>
          </a:p>
          <a:p>
            <a:r>
              <a:rPr lang="en-US" altLang="en-US" smtClean="0"/>
              <a:t>Estimates of the variance components can be obtained from these equations, replacing E(MS) with table value, or other methods such as ML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04800" y="304800"/>
          <a:ext cx="8610600" cy="6424613"/>
        </p:xfrm>
        <a:graphic>
          <a:graphicData uri="http://schemas.openxmlformats.org/drawingml/2006/table">
            <a:tbl>
              <a:tblPr/>
              <a:tblGrid>
                <a:gridCol w="861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6844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Source of  </a:t>
                      </a: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   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Degree of </a:t>
                      </a: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        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Sum of  </a:t>
                      </a: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            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Mean              </a:t>
                      </a: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Expected </a:t>
                      </a:r>
                    </a:p>
                    <a:p>
                      <a:pPr marL="0" marR="0" hangingPunct="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Variation   </a:t>
                      </a: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   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Freedom  </a:t>
                      </a: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       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Squares   </a:t>
                      </a: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           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Square           </a:t>
                      </a: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     MS                                            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F</a:t>
                      </a:r>
                      <a:r>
                        <a:rPr lang="en-US" sz="1600" baseline="-25000" dirty="0" err="1">
                          <a:latin typeface="Times New Roman"/>
                          <a:ea typeface="Times New Roman"/>
                        </a:rPr>
                        <a:t>o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7769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t-BR" sz="1600" dirty="0" smtClean="0">
                          <a:latin typeface="Times New Roman"/>
                          <a:ea typeface="Times New Roman"/>
                        </a:rPr>
                        <a:t>Factor </a:t>
                      </a:r>
                      <a:r>
                        <a:rPr lang="pt-BR" sz="1600" dirty="0">
                          <a:latin typeface="Times New Roman"/>
                          <a:ea typeface="Times New Roman"/>
                        </a:rPr>
                        <a:t>A   </a:t>
                      </a:r>
                      <a:r>
                        <a:rPr lang="pt-BR" sz="1600" dirty="0" smtClean="0">
                          <a:latin typeface="Times New Roman"/>
                          <a:ea typeface="Times New Roman"/>
                        </a:rPr>
                        <a:t>         </a:t>
                      </a:r>
                      <a:r>
                        <a:rPr lang="pt-BR" sz="1600" dirty="0">
                          <a:latin typeface="Times New Roman"/>
                          <a:ea typeface="Times New Roman"/>
                        </a:rPr>
                        <a:t>a-1           </a:t>
                      </a:r>
                      <a:r>
                        <a:rPr lang="pt-BR" sz="1600" dirty="0" smtClean="0">
                          <a:latin typeface="Times New Roman"/>
                          <a:ea typeface="Times New Roman"/>
                        </a:rPr>
                        <a:t>     </a:t>
                      </a:r>
                      <a:r>
                        <a:rPr lang="pt-BR" sz="1600" dirty="0">
                          <a:latin typeface="Times New Roman"/>
                          <a:ea typeface="Times New Roman"/>
                        </a:rPr>
                        <a:t>SS</a:t>
                      </a:r>
                      <a:r>
                        <a:rPr lang="pt-BR" sz="1600" baseline="-25000" dirty="0">
                          <a:latin typeface="Times New Roman"/>
                          <a:ea typeface="Times New Roman"/>
                        </a:rPr>
                        <a:t>A</a:t>
                      </a:r>
                      <a:r>
                        <a:rPr lang="pt-BR" sz="1600" b="1" dirty="0">
                          <a:latin typeface="Times New Roman"/>
                          <a:ea typeface="Times New Roman"/>
                        </a:rPr>
                        <a:t>   </a:t>
                      </a:r>
                      <a:r>
                        <a:rPr lang="pt-BR" sz="1600" b="1" dirty="0" smtClean="0">
                          <a:latin typeface="Times New Roman"/>
                          <a:ea typeface="Times New Roman"/>
                        </a:rPr>
                        <a:t>    </a:t>
                      </a:r>
                      <a:r>
                        <a:rPr lang="pt-BR" sz="1600" dirty="0">
                          <a:latin typeface="Times New Roman"/>
                          <a:ea typeface="Times New Roman"/>
                        </a:rPr>
                        <a:t>MS</a:t>
                      </a:r>
                      <a:r>
                        <a:rPr lang="pt-BR" sz="1600" baseline="-25000" dirty="0">
                          <a:latin typeface="Times New Roman"/>
                          <a:ea typeface="Times New Roman"/>
                        </a:rPr>
                        <a:t>A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pt-BR" sz="1600" dirty="0">
                          <a:latin typeface="Times New Roman"/>
                          <a:ea typeface="Times New Roman"/>
                        </a:rPr>
                        <a:t>   </a:t>
                      </a:r>
                      <a:endParaRPr lang="pt-BR" sz="1600" dirty="0" smtClean="0">
                        <a:latin typeface="Times New Roman"/>
                        <a:ea typeface="Times New Roman"/>
                      </a:endParaRPr>
                    </a:p>
                    <a:p>
                      <a:pPr marL="0" marR="0" hangingPunct="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pt-BR" sz="1600" dirty="0" smtClean="0">
                        <a:latin typeface="Times New Roman"/>
                        <a:ea typeface="Times New Roman"/>
                      </a:endParaRPr>
                    </a:p>
                    <a:p>
                      <a:pPr marL="0" marR="0" hangingPunct="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t-BR" sz="1600" dirty="0" smtClean="0">
                          <a:latin typeface="Times New Roman"/>
                          <a:ea typeface="Times New Roman"/>
                        </a:rPr>
                        <a:t>    </a:t>
                      </a: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 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  <a:p>
                      <a:pPr marL="0" marR="0" hangingPunct="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Factor B   </a:t>
                      </a: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         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b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-1           </a:t>
                      </a: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   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SS</a:t>
                      </a:r>
                      <a:r>
                        <a:rPr lang="en-US" sz="1600" baseline="-25000" dirty="0">
                          <a:latin typeface="Times New Roman"/>
                          <a:ea typeface="Times New Roman"/>
                        </a:rPr>
                        <a:t>B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    </a:t>
                      </a:r>
                      <a:r>
                        <a:rPr lang="en-US" sz="1600" b="1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MS</a:t>
                      </a:r>
                      <a:r>
                        <a:rPr lang="en-US" sz="1600" baseline="-25000" dirty="0">
                          <a:latin typeface="Times New Roman"/>
                          <a:ea typeface="Times New Roman"/>
                        </a:rPr>
                        <a:t>B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</a:t>
                      </a:r>
                      <a:endParaRPr lang="en-US" sz="1600" dirty="0" smtClean="0">
                        <a:latin typeface="Times New Roman"/>
                        <a:ea typeface="Times New Roman"/>
                      </a:endParaRPr>
                    </a:p>
                    <a:p>
                      <a:pPr marL="0" marR="0" hangingPunct="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600" dirty="0" smtClean="0">
                        <a:latin typeface="Times New Roman"/>
                        <a:ea typeface="Times New Roman"/>
                      </a:endParaRPr>
                    </a:p>
                    <a:p>
                      <a:pPr marL="0" marR="0" hangingPunct="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                                          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  <a:p>
                      <a:pPr marL="0" marR="0" hangingPunct="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de-DE" sz="1600" dirty="0">
                          <a:latin typeface="Times New Roman"/>
                          <a:ea typeface="Times New Roman"/>
                        </a:rPr>
                        <a:t>AB         </a:t>
                      </a:r>
                      <a:r>
                        <a:rPr lang="de-DE" sz="1600" dirty="0" smtClean="0">
                          <a:latin typeface="Times New Roman"/>
                          <a:ea typeface="Times New Roman"/>
                        </a:rPr>
                        <a:t>    </a:t>
                      </a:r>
                      <a:r>
                        <a:rPr lang="de-DE" sz="1600" dirty="0">
                          <a:latin typeface="Times New Roman"/>
                          <a:ea typeface="Times New Roman"/>
                        </a:rPr>
                        <a:t>(a-1)(b-1)   </a:t>
                      </a:r>
                      <a:r>
                        <a:rPr lang="de-DE" sz="16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de-DE" sz="1600" b="1" dirty="0" smtClean="0">
                          <a:latin typeface="Times New Roman"/>
                          <a:ea typeface="Times New Roman"/>
                        </a:rPr>
                        <a:t>       </a:t>
                      </a:r>
                      <a:r>
                        <a:rPr lang="de-DE" sz="1600" dirty="0">
                          <a:latin typeface="Times New Roman"/>
                          <a:ea typeface="Times New Roman"/>
                        </a:rPr>
                        <a:t>SS</a:t>
                      </a:r>
                      <a:r>
                        <a:rPr lang="de-DE" sz="1600" baseline="-25000" dirty="0">
                          <a:latin typeface="Times New Roman"/>
                          <a:ea typeface="Times New Roman"/>
                        </a:rPr>
                        <a:t>AB</a:t>
                      </a:r>
                      <a:r>
                        <a:rPr lang="de-DE" sz="1600" b="1" dirty="0">
                          <a:latin typeface="Times New Roman"/>
                          <a:ea typeface="Times New Roman"/>
                        </a:rPr>
                        <a:t>  </a:t>
                      </a:r>
                      <a:r>
                        <a:rPr lang="de-DE" sz="1600" b="1" dirty="0" smtClean="0">
                          <a:latin typeface="Times New Roman"/>
                          <a:ea typeface="Times New Roman"/>
                        </a:rPr>
                        <a:t>  </a:t>
                      </a:r>
                      <a:r>
                        <a:rPr lang="de-DE" sz="1600" dirty="0" smtClean="0">
                          <a:latin typeface="Times New Roman"/>
                          <a:ea typeface="Times New Roman"/>
                        </a:rPr>
                        <a:t>MS</a:t>
                      </a:r>
                      <a:r>
                        <a:rPr lang="de-DE" sz="1600" baseline="-25000" dirty="0" smtClean="0">
                          <a:latin typeface="Times New Roman"/>
                          <a:ea typeface="Times New Roman"/>
                        </a:rPr>
                        <a:t>AB</a:t>
                      </a: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de-DE" sz="160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de-DE" sz="1600" dirty="0" smtClean="0">
                          <a:latin typeface="Times New Roman"/>
                          <a:ea typeface="Times New Roman"/>
                        </a:rPr>
                        <a:t>                                  </a:t>
                      </a:r>
                      <a:r>
                        <a:rPr lang="de-DE" sz="1600" b="1" dirty="0" smtClean="0">
                          <a:latin typeface="Times New Roman"/>
                          <a:ea typeface="Times New Roman"/>
                        </a:rPr>
                        <a:t>  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  <a:p>
                      <a:pPr marL="0" marR="0" hangingPunct="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de-DE" sz="1600" dirty="0">
                          <a:latin typeface="Times New Roman"/>
                          <a:ea typeface="Times New Roman"/>
                        </a:rPr>
                        <a:t>interaction  </a:t>
                      </a:r>
                      <a:endParaRPr lang="de-DE" sz="1600" dirty="0" smtClean="0">
                        <a:latin typeface="Times New Roman"/>
                        <a:ea typeface="Times New Roman"/>
                      </a:endParaRPr>
                    </a:p>
                    <a:p>
                      <a:pPr marL="0" marR="0" hangingPunct="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de-DE" sz="1600" dirty="0" smtClean="0">
                        <a:latin typeface="Times New Roman"/>
                        <a:ea typeface="Times New Roman"/>
                      </a:endParaRPr>
                    </a:p>
                    <a:p>
                      <a:pPr marL="0" marR="0" hangingPunct="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de-DE" sz="1600" dirty="0" smtClean="0">
                          <a:latin typeface="Times New Roman"/>
                          <a:ea typeface="Times New Roman"/>
                        </a:rPr>
                        <a:t> 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  <a:p>
                      <a:pPr marL="0" marR="0" hangingPunct="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t-BR" sz="1600" dirty="0">
                          <a:latin typeface="Times New Roman"/>
                          <a:ea typeface="Times New Roman"/>
                        </a:rPr>
                        <a:t>Error    </a:t>
                      </a:r>
                      <a:r>
                        <a:rPr lang="pt-BR" sz="1600" dirty="0" smtClean="0">
                          <a:latin typeface="Times New Roman"/>
                          <a:ea typeface="Times New Roman"/>
                        </a:rPr>
                        <a:t>         </a:t>
                      </a:r>
                      <a:r>
                        <a:rPr lang="pt-BR" sz="1600" dirty="0">
                          <a:latin typeface="Times New Roman"/>
                          <a:ea typeface="Times New Roman"/>
                        </a:rPr>
                        <a:t>ab(n-1)            SS</a:t>
                      </a:r>
                      <a:r>
                        <a:rPr lang="pt-BR" sz="1600" baseline="-25000" dirty="0">
                          <a:latin typeface="Times New Roman"/>
                          <a:ea typeface="Times New Roman"/>
                        </a:rPr>
                        <a:t>E</a:t>
                      </a:r>
                      <a:r>
                        <a:rPr lang="pt-BR" sz="1600" dirty="0">
                          <a:latin typeface="Times New Roman"/>
                          <a:ea typeface="Times New Roman"/>
                        </a:rPr>
                        <a:t>  </a:t>
                      </a:r>
                      <a:r>
                        <a:rPr lang="pt-BR" sz="1600" b="1" dirty="0">
                          <a:latin typeface="Times New Roman"/>
                          <a:ea typeface="Times New Roman"/>
                        </a:rPr>
                        <a:t>  </a:t>
                      </a:r>
                      <a:r>
                        <a:rPr lang="pt-BR" sz="1600" b="1" dirty="0" smtClean="0">
                          <a:latin typeface="Times New Roman"/>
                          <a:ea typeface="Times New Roman"/>
                        </a:rPr>
                        <a:t>    </a:t>
                      </a:r>
                      <a:r>
                        <a:rPr lang="pt-BR" sz="1600" dirty="0" smtClean="0">
                          <a:latin typeface="Times New Roman"/>
                          <a:ea typeface="Times New Roman"/>
                        </a:rPr>
                        <a:t>MS</a:t>
                      </a:r>
                      <a:r>
                        <a:rPr lang="pt-BR" sz="1600" baseline="-25000" dirty="0" smtClean="0">
                          <a:latin typeface="Times New Roman"/>
                          <a:ea typeface="Times New Roman"/>
                        </a:rPr>
                        <a:t>E</a:t>
                      </a: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pt-BR" sz="1600" dirty="0" smtClean="0">
                          <a:latin typeface="Times New Roman"/>
                          <a:ea typeface="Times New Roman"/>
                        </a:rPr>
                        <a:t>    </a:t>
                      </a:r>
                    </a:p>
                    <a:p>
                      <a:pPr marL="0" marR="0" hangingPunct="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pt-BR" sz="1600" dirty="0" smtClean="0">
                        <a:latin typeface="Times New Roman"/>
                        <a:ea typeface="Times New Roman"/>
                      </a:endParaRPr>
                    </a:p>
                    <a:p>
                      <a:pPr marL="0" marR="0" hangingPunct="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t-BR" sz="1600" dirty="0" smtClean="0">
                          <a:latin typeface="Times New Roman"/>
                          <a:ea typeface="Times New Roman"/>
                        </a:rPr>
                        <a:t>    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  <a:p>
                      <a:pPr marL="0" marR="0" hangingPunct="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pt-BR" sz="1600" dirty="0">
                          <a:latin typeface="Times New Roman"/>
                          <a:ea typeface="Times New Roman"/>
                        </a:rPr>
                        <a:t>Total     </a:t>
                      </a:r>
                      <a:r>
                        <a:rPr lang="pt-BR" sz="1600" dirty="0" smtClean="0">
                          <a:latin typeface="Times New Roman"/>
                          <a:ea typeface="Times New Roman"/>
                        </a:rPr>
                        <a:t>           </a:t>
                      </a:r>
                      <a:r>
                        <a:rPr lang="pt-BR" sz="1600" dirty="0">
                          <a:latin typeface="Times New Roman"/>
                          <a:ea typeface="Times New Roman"/>
                        </a:rPr>
                        <a:t>abn-1             SS</a:t>
                      </a:r>
                      <a:r>
                        <a:rPr lang="pt-BR" sz="1600" baseline="-25000" dirty="0">
                          <a:latin typeface="Times New Roman"/>
                          <a:ea typeface="Times New Roman"/>
                        </a:rPr>
                        <a:t>Total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586" name="Object 12"/>
          <p:cNvGraphicFramePr>
            <a:graphicFrameLocks noChangeAspect="1"/>
          </p:cNvGraphicFramePr>
          <p:nvPr/>
        </p:nvGraphicFramePr>
        <p:xfrm>
          <a:off x="3886200" y="1143000"/>
          <a:ext cx="6858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Equation" r:id="rId3" imgW="571252" imgH="431613" progId="Equation.3">
                  <p:embed/>
                </p:oleObj>
              </mc:Choice>
              <mc:Fallback>
                <p:oleObj name="Equation" r:id="rId3" imgW="571252" imgH="43161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143000"/>
                        <a:ext cx="6858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5029200" y="1143000"/>
          <a:ext cx="1600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Equation" r:id="rId5" imgW="1104900" imgH="457200" progId="Equation.3">
                  <p:embed/>
                </p:oleObj>
              </mc:Choice>
              <mc:Fallback>
                <p:oleObj name="Equation" r:id="rId5" imgW="11049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143000"/>
                        <a:ext cx="1600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10"/>
          <p:cNvGraphicFramePr>
            <a:graphicFrameLocks noChangeAspect="1"/>
          </p:cNvGraphicFramePr>
          <p:nvPr/>
        </p:nvGraphicFramePr>
        <p:xfrm>
          <a:off x="7315200" y="1143000"/>
          <a:ext cx="114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Equation" r:id="rId7" imgW="812447" imgH="444307" progId="Equation.3">
                  <p:embed/>
                </p:oleObj>
              </mc:Choice>
              <mc:Fallback>
                <p:oleObj name="Equation" r:id="rId7" imgW="812447" imgH="44430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143000"/>
                        <a:ext cx="1143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9"/>
          <p:cNvGraphicFramePr>
            <a:graphicFrameLocks noChangeAspect="1"/>
          </p:cNvGraphicFramePr>
          <p:nvPr/>
        </p:nvGraphicFramePr>
        <p:xfrm>
          <a:off x="3810000" y="2057400"/>
          <a:ext cx="7620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Equation" r:id="rId9" imgW="558558" imgH="431613" progId="Equation.3">
                  <p:embed/>
                </p:oleObj>
              </mc:Choice>
              <mc:Fallback>
                <p:oleObj name="Equation" r:id="rId9" imgW="558558" imgH="4316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057400"/>
                        <a:ext cx="7620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8"/>
          <p:cNvGraphicFramePr>
            <a:graphicFrameLocks noChangeAspect="1"/>
          </p:cNvGraphicFramePr>
          <p:nvPr/>
        </p:nvGraphicFramePr>
        <p:xfrm>
          <a:off x="5105400" y="2133600"/>
          <a:ext cx="1600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Equation" r:id="rId11" imgW="1079500" imgH="457200" progId="Equation.3">
                  <p:embed/>
                </p:oleObj>
              </mc:Choice>
              <mc:Fallback>
                <p:oleObj name="Equation" r:id="rId11" imgW="10795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133600"/>
                        <a:ext cx="1600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7"/>
          <p:cNvGraphicFramePr>
            <a:graphicFrameLocks noChangeAspect="1"/>
          </p:cNvGraphicFramePr>
          <p:nvPr/>
        </p:nvGraphicFramePr>
        <p:xfrm>
          <a:off x="7315200" y="2057400"/>
          <a:ext cx="990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name="Equation" r:id="rId13" imgW="812447" imgH="444307" progId="Equation.3">
                  <p:embed/>
                </p:oleObj>
              </mc:Choice>
              <mc:Fallback>
                <p:oleObj name="Equation" r:id="rId13" imgW="812447" imgH="44430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057400"/>
                        <a:ext cx="990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Object 6"/>
          <p:cNvGraphicFramePr>
            <a:graphicFrameLocks noChangeAspect="1"/>
          </p:cNvGraphicFramePr>
          <p:nvPr/>
        </p:nvGraphicFramePr>
        <p:xfrm>
          <a:off x="3733800" y="3124200"/>
          <a:ext cx="1219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Equation" r:id="rId15" imgW="939392" imgH="431613" progId="Equation.3">
                  <p:embed/>
                </p:oleObj>
              </mc:Choice>
              <mc:Fallback>
                <p:oleObj name="Equation" r:id="rId15" imgW="939392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124200"/>
                        <a:ext cx="1219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3" name="Object 5"/>
          <p:cNvGraphicFramePr>
            <a:graphicFrameLocks noChangeAspect="1"/>
          </p:cNvGraphicFramePr>
          <p:nvPr/>
        </p:nvGraphicFramePr>
        <p:xfrm>
          <a:off x="5486400" y="3048000"/>
          <a:ext cx="1066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Equation" r:id="rId17" imgW="672808" imgH="457002" progId="Equation.3">
                  <p:embed/>
                </p:oleObj>
              </mc:Choice>
              <mc:Fallback>
                <p:oleObj name="Equation" r:id="rId17" imgW="672808" imgH="45700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048000"/>
                        <a:ext cx="1066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4" name="Object 4"/>
          <p:cNvGraphicFramePr>
            <a:graphicFrameLocks noChangeAspect="1"/>
          </p:cNvGraphicFramePr>
          <p:nvPr/>
        </p:nvGraphicFramePr>
        <p:xfrm>
          <a:off x="7315200" y="3124200"/>
          <a:ext cx="990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Equation" r:id="rId19" imgW="799753" imgH="444307" progId="Equation.3">
                  <p:embed/>
                </p:oleObj>
              </mc:Choice>
              <mc:Fallback>
                <p:oleObj name="Equation" r:id="rId19" imgW="799753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124200"/>
                        <a:ext cx="990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5" name="Object 3"/>
          <p:cNvGraphicFramePr>
            <a:graphicFrameLocks noChangeAspect="1"/>
          </p:cNvGraphicFramePr>
          <p:nvPr/>
        </p:nvGraphicFramePr>
        <p:xfrm>
          <a:off x="304800" y="1600200"/>
          <a:ext cx="38100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Equation" r:id="rId21" imgW="114151" imgH="215619" progId="Equation.3">
                  <p:embed/>
                </p:oleObj>
              </mc:Choice>
              <mc:Fallback>
                <p:oleObj name="Equation" r:id="rId21" imgW="114151" imgH="21561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00200"/>
                        <a:ext cx="381000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6" name="Object 2"/>
          <p:cNvGraphicFramePr>
            <a:graphicFrameLocks noChangeAspect="1"/>
          </p:cNvGraphicFramePr>
          <p:nvPr/>
        </p:nvGraphicFramePr>
        <p:xfrm>
          <a:off x="3810000" y="4572000"/>
          <a:ext cx="114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8" name="Equation" r:id="rId23" imgW="723586" imgH="431613" progId="Equation.3">
                  <p:embed/>
                </p:oleObj>
              </mc:Choice>
              <mc:Fallback>
                <p:oleObj name="Equation" r:id="rId23" imgW="723586" imgH="43161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572000"/>
                        <a:ext cx="1143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7" name="Object 1"/>
          <p:cNvGraphicFramePr>
            <a:graphicFrameLocks noChangeAspect="1"/>
          </p:cNvGraphicFramePr>
          <p:nvPr/>
        </p:nvGraphicFramePr>
        <p:xfrm>
          <a:off x="5334000" y="4724400"/>
          <a:ext cx="1219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Equation" r:id="rId25" imgW="901309" imgH="266584" progId="Equation.3">
                  <p:embed/>
                </p:oleObj>
              </mc:Choice>
              <mc:Fallback>
                <p:oleObj name="Equation" r:id="rId25" imgW="901309" imgH="266584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724400"/>
                        <a:ext cx="1219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u="sng" dirty="0" smtClean="0">
                <a:solidFill>
                  <a:srgbClr val="C00000"/>
                </a:solidFill>
              </a:rPr>
              <a:t>Hypotheses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209800"/>
            <a:ext cx="7772400" cy="4191000"/>
          </a:xfrm>
        </p:spPr>
        <p:txBody>
          <a:bodyPr/>
          <a:lstStyle/>
          <a:p>
            <a:r>
              <a:rPr lang="en-US" altLang="en-US" smtClean="0"/>
              <a:t>H</a:t>
            </a:r>
            <a:r>
              <a:rPr lang="en-US" altLang="en-US" baseline="-25000" smtClean="0"/>
              <a:t>0A</a:t>
            </a:r>
            <a:r>
              <a:rPr lang="en-US" altLang="en-US" smtClean="0"/>
              <a:t>: </a:t>
            </a:r>
            <a:r>
              <a:rPr lang="en-US" altLang="en-US" smtClean="0">
                <a:latin typeface="Lucida Console" panose="020B0609040504020204" pitchFamily="49" charset="0"/>
              </a:rPr>
              <a:t>σ</a:t>
            </a:r>
            <a:r>
              <a:rPr lang="en-US" altLang="en-US" baseline="-25000" smtClean="0">
                <a:sym typeface="Symbol" panose="05050102010706020507" pitchFamily="18" charset="2"/>
              </a:rPr>
              <a:t></a:t>
            </a:r>
            <a:r>
              <a:rPr lang="en-US" altLang="en-US" baseline="30000" smtClean="0"/>
              <a:t>2 </a:t>
            </a:r>
            <a:r>
              <a:rPr lang="en-US" altLang="en-US" smtClean="0"/>
              <a:t>= 0; H</a:t>
            </a:r>
            <a:r>
              <a:rPr lang="en-US" altLang="en-US" baseline="-25000" smtClean="0"/>
              <a:t>1A</a:t>
            </a:r>
            <a:r>
              <a:rPr lang="en-US" altLang="en-US" smtClean="0"/>
              <a:t>: </a:t>
            </a:r>
            <a:r>
              <a:rPr lang="en-US" altLang="en-US" smtClean="0">
                <a:latin typeface="Lucida Console" panose="020B0609040504020204" pitchFamily="49" charset="0"/>
              </a:rPr>
              <a:t>σ</a:t>
            </a:r>
            <a:r>
              <a:rPr lang="en-US" altLang="en-US" baseline="-25000" smtClean="0">
                <a:sym typeface="Symbol" panose="05050102010706020507" pitchFamily="18" charset="2"/>
              </a:rPr>
              <a:t></a:t>
            </a:r>
            <a:r>
              <a:rPr lang="en-US" altLang="en-US" baseline="30000" smtClean="0"/>
              <a:t>2 </a:t>
            </a:r>
            <a:r>
              <a:rPr lang="en-US" altLang="en-US" smtClean="0">
                <a:cs typeface="Arial" panose="020B0604020202020204" pitchFamily="34" charset="0"/>
              </a:rPr>
              <a:t>≠</a:t>
            </a:r>
            <a:r>
              <a:rPr lang="en-US" altLang="en-US" smtClean="0"/>
              <a:t> 0</a:t>
            </a:r>
          </a:p>
          <a:p>
            <a:r>
              <a:rPr lang="en-US" altLang="en-US" smtClean="0"/>
              <a:t>H</a:t>
            </a:r>
            <a:r>
              <a:rPr lang="en-US" altLang="en-US" baseline="-25000" smtClean="0"/>
              <a:t>0B</a:t>
            </a:r>
            <a:r>
              <a:rPr lang="en-US" altLang="en-US" smtClean="0"/>
              <a:t>: </a:t>
            </a:r>
            <a:r>
              <a:rPr lang="en-US" altLang="en-US" smtClean="0">
                <a:latin typeface="Lucida Console" panose="020B0609040504020204" pitchFamily="49" charset="0"/>
              </a:rPr>
              <a:t>σ</a:t>
            </a:r>
            <a:r>
              <a:rPr lang="en-US" altLang="en-US" baseline="-25000" smtClean="0">
                <a:sym typeface="Symbol" panose="05050102010706020507" pitchFamily="18" charset="2"/>
              </a:rPr>
              <a:t></a:t>
            </a:r>
            <a:r>
              <a:rPr lang="en-US" altLang="en-US" baseline="30000" smtClean="0"/>
              <a:t>2 </a:t>
            </a:r>
            <a:r>
              <a:rPr lang="en-US" altLang="en-US" smtClean="0"/>
              <a:t>= 0; H</a:t>
            </a:r>
            <a:r>
              <a:rPr lang="en-US" altLang="en-US" baseline="-25000" smtClean="0"/>
              <a:t>1B </a:t>
            </a:r>
            <a:r>
              <a:rPr lang="en-US" altLang="en-US" smtClean="0"/>
              <a:t>: </a:t>
            </a:r>
            <a:r>
              <a:rPr lang="en-US" altLang="en-US" smtClean="0">
                <a:latin typeface="Lucida Console" panose="020B0609040504020204" pitchFamily="49" charset="0"/>
              </a:rPr>
              <a:t>σ</a:t>
            </a:r>
            <a:r>
              <a:rPr lang="en-US" altLang="en-US" baseline="-25000" smtClean="0">
                <a:sym typeface="Symbol" panose="05050102010706020507" pitchFamily="18" charset="2"/>
              </a:rPr>
              <a:t></a:t>
            </a:r>
            <a:r>
              <a:rPr lang="en-US" altLang="en-US" baseline="30000" smtClean="0"/>
              <a:t>2 </a:t>
            </a:r>
            <a:r>
              <a:rPr lang="en-US" altLang="en-US" smtClean="0">
                <a:cs typeface="Arial" panose="020B0604020202020204" pitchFamily="34" charset="0"/>
              </a:rPr>
              <a:t>≠</a:t>
            </a:r>
            <a:r>
              <a:rPr lang="en-US" altLang="en-US" smtClean="0"/>
              <a:t> 0</a:t>
            </a:r>
          </a:p>
          <a:p>
            <a:r>
              <a:rPr lang="en-US" altLang="en-US" smtClean="0"/>
              <a:t>H</a:t>
            </a:r>
            <a:r>
              <a:rPr lang="en-US" altLang="en-US" baseline="-25000" smtClean="0"/>
              <a:t>0AB </a:t>
            </a:r>
            <a:r>
              <a:rPr lang="en-US" altLang="en-US" smtClean="0"/>
              <a:t>: </a:t>
            </a:r>
            <a:r>
              <a:rPr lang="en-US" altLang="en-US" smtClean="0">
                <a:latin typeface="Lucida Console" panose="020B0609040504020204" pitchFamily="49" charset="0"/>
              </a:rPr>
              <a:t>σ</a:t>
            </a:r>
            <a:r>
              <a:rPr lang="en-US" altLang="en-US" baseline="-25000" smtClean="0">
                <a:sym typeface="Symbol" panose="05050102010706020507" pitchFamily="18" charset="2"/>
              </a:rPr>
              <a:t></a:t>
            </a:r>
            <a:r>
              <a:rPr lang="en-US" altLang="en-US" baseline="30000" smtClean="0"/>
              <a:t>2 </a:t>
            </a:r>
            <a:r>
              <a:rPr lang="en-US" altLang="en-US" smtClean="0"/>
              <a:t>= 0; H</a:t>
            </a:r>
            <a:r>
              <a:rPr lang="en-US" altLang="en-US" baseline="-25000" smtClean="0"/>
              <a:t>1AB </a:t>
            </a:r>
            <a:r>
              <a:rPr lang="en-US" altLang="en-US" smtClean="0"/>
              <a:t>: </a:t>
            </a:r>
            <a:r>
              <a:rPr lang="en-US" altLang="en-US" smtClean="0">
                <a:latin typeface="Lucida Console" panose="020B0609040504020204" pitchFamily="49" charset="0"/>
              </a:rPr>
              <a:t>σ</a:t>
            </a:r>
            <a:r>
              <a:rPr lang="en-US" altLang="en-US" baseline="-25000" smtClean="0">
                <a:sym typeface="Symbol" panose="05050102010706020507" pitchFamily="18" charset="2"/>
              </a:rPr>
              <a:t></a:t>
            </a:r>
            <a:r>
              <a:rPr lang="en-US" altLang="en-US" baseline="30000" smtClean="0"/>
              <a:t>2 </a:t>
            </a:r>
            <a:r>
              <a:rPr lang="en-US" altLang="en-US" smtClean="0">
                <a:cs typeface="Arial" panose="020B0604020202020204" pitchFamily="34" charset="0"/>
              </a:rPr>
              <a:t>≠</a:t>
            </a:r>
            <a:r>
              <a:rPr lang="en-US" altLang="en-US" baseline="30000" smtClean="0"/>
              <a:t> </a:t>
            </a:r>
            <a:r>
              <a:rPr lang="en-US" altLang="en-US" smtClean="0"/>
              <a:t>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8763"/>
            <a:ext cx="77724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0" dirty="0" smtClean="0">
                <a:solidFill>
                  <a:srgbClr val="C00000"/>
                </a:solidFill>
              </a:rPr>
              <a:t>Hypothesis testing</a:t>
            </a:r>
            <a:br>
              <a:rPr lang="en-US" b="0" dirty="0" smtClean="0">
                <a:solidFill>
                  <a:srgbClr val="C00000"/>
                </a:solidFill>
              </a:rPr>
            </a:br>
            <a:endParaRPr lang="en-US" b="0" dirty="0" smtClean="0">
              <a:solidFill>
                <a:srgbClr val="C00000"/>
              </a:solidFill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229600" cy="5029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olidFill>
                  <a:srgbClr val="C00000"/>
                </a:solidFill>
              </a:rPr>
              <a:t>No interaction effect.</a:t>
            </a:r>
          </a:p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endParaRPr lang="en-US" altLang="en-US" dirty="0" smtClean="0"/>
          </a:p>
          <a:p>
            <a:pPr eaLnBrk="1" hangingPunct="1"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E(MSAB) = </a:t>
            </a:r>
            <a:r>
              <a:rPr lang="en-US" altLang="en-US" dirty="0" smtClean="0">
                <a:latin typeface="Lucida Console" pitchFamily="49" charset="0"/>
              </a:rPr>
              <a:t>σ</a:t>
            </a:r>
            <a:r>
              <a:rPr lang="en-US" altLang="en-US" baseline="30000" dirty="0" smtClean="0"/>
              <a:t>2 </a:t>
            </a:r>
            <a:r>
              <a:rPr lang="en-US" altLang="en-US" dirty="0" smtClean="0"/>
              <a:t>+ </a:t>
            </a:r>
            <a:r>
              <a:rPr lang="en-US" altLang="en-US" dirty="0" err="1" smtClean="0"/>
              <a:t>n</a:t>
            </a:r>
            <a:r>
              <a:rPr lang="en-US" altLang="en-US" dirty="0" err="1" smtClean="0">
                <a:latin typeface="Lucida Console" pitchFamily="49" charset="0"/>
              </a:rPr>
              <a:t>σ</a:t>
            </a:r>
            <a:r>
              <a:rPr lang="en-US" altLang="en-US" baseline="-25000" dirty="0" smtClean="0">
                <a:sym typeface="Symbol" pitchFamily="18" charset="2"/>
              </a:rPr>
              <a:t></a:t>
            </a:r>
            <a:r>
              <a:rPr lang="en-US" altLang="en-US" baseline="30000" dirty="0" smtClean="0"/>
              <a:t>2</a:t>
            </a:r>
          </a:p>
          <a:p>
            <a:pPr>
              <a:defRPr/>
            </a:pPr>
            <a:r>
              <a:rPr lang="en-US" altLang="en-US" dirty="0" smtClean="0"/>
              <a:t>E(MSE) = </a:t>
            </a:r>
            <a:r>
              <a:rPr lang="en-US" altLang="en-US" dirty="0" smtClean="0">
                <a:latin typeface="Lucida Console" pitchFamily="49" charset="0"/>
              </a:rPr>
              <a:t>σ</a:t>
            </a:r>
            <a:r>
              <a:rPr lang="en-US" altLang="en-US" baseline="30000" dirty="0" smtClean="0"/>
              <a:t>2 </a:t>
            </a:r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 smtClean="0"/>
              <a:t>Reject H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 if               &gt; F</a:t>
            </a:r>
            <a:r>
              <a:rPr lang="en-US" altLang="en-US" baseline="-25000" dirty="0" smtClean="0"/>
              <a:t>1-</a:t>
            </a:r>
            <a:r>
              <a:rPr lang="en-US" altLang="en-US" baseline="-25000" dirty="0" smtClean="0">
                <a:sym typeface="Symbol" pitchFamily="18" charset="2"/>
              </a:rPr>
              <a:t></a:t>
            </a:r>
            <a:r>
              <a:rPr lang="en-US" altLang="en-US" baseline="-25000" dirty="0" smtClean="0"/>
              <a:t>, (a-1)(b-1),ab(n-1)</a:t>
            </a:r>
          </a:p>
          <a:p>
            <a:pPr eaLnBrk="1" hangingPunct="1">
              <a:defRPr/>
            </a:pPr>
            <a:endParaRPr lang="en-US" altLang="en-US" baseline="-25000" dirty="0"/>
          </a:p>
          <a:p>
            <a:pPr marL="0" indent="0" eaLnBrk="1" hangingPunct="1">
              <a:buFontTx/>
              <a:buNone/>
              <a:defRPr/>
            </a:pPr>
            <a:endParaRPr lang="en-US" altLang="en-US" dirty="0" smtClean="0"/>
          </a:p>
          <a:p>
            <a:pPr eaLnBrk="1" hangingPunct="1">
              <a:defRPr/>
            </a:pPr>
            <a:endParaRPr lang="en-US" altLang="en-US" dirty="0" smtClean="0"/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6629" name="Object 2"/>
          <p:cNvGraphicFramePr>
            <a:graphicFrameLocks noChangeAspect="1"/>
          </p:cNvGraphicFramePr>
          <p:nvPr/>
        </p:nvGraphicFramePr>
        <p:xfrm>
          <a:off x="2514600" y="2362200"/>
          <a:ext cx="1600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Equation" r:id="rId3" imgW="710891" imgH="253890" progId="Equation.3">
                  <p:embed/>
                </p:oleObj>
              </mc:Choice>
              <mc:Fallback>
                <p:oleObj name="Equation" r:id="rId3" imgW="710891" imgH="25389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362200"/>
                        <a:ext cx="1600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6631" name="Object 3"/>
          <p:cNvGraphicFramePr>
            <a:graphicFrameLocks noChangeAspect="1"/>
          </p:cNvGraphicFramePr>
          <p:nvPr/>
        </p:nvGraphicFramePr>
        <p:xfrm>
          <a:off x="2514600" y="3124200"/>
          <a:ext cx="1524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Equation" r:id="rId5" imgW="698197" imgH="253890" progId="Equation.3">
                  <p:embed/>
                </p:oleObj>
              </mc:Choice>
              <mc:Fallback>
                <p:oleObj name="Equation" r:id="rId5" imgW="698197" imgH="25389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124200"/>
                        <a:ext cx="1524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6633" name="Object 4"/>
          <p:cNvGraphicFramePr>
            <a:graphicFrameLocks noChangeAspect="1"/>
          </p:cNvGraphicFramePr>
          <p:nvPr/>
        </p:nvGraphicFramePr>
        <p:xfrm>
          <a:off x="3048000" y="5562600"/>
          <a:ext cx="1295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Equation" r:id="rId7" imgW="812447" imgH="444307" progId="Equation.3">
                  <p:embed/>
                </p:oleObj>
              </mc:Choice>
              <mc:Fallback>
                <p:oleObj name="Equation" r:id="rId7" imgW="812447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562600"/>
                        <a:ext cx="1295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685800" y="457200"/>
            <a:ext cx="7772400" cy="59436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Testing main effect of A: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E(MSE)    = </a:t>
            </a:r>
            <a:r>
              <a:rPr lang="en-US" altLang="en-US" smtClean="0">
                <a:latin typeface="Lucida Console" panose="020B0609040504020204" pitchFamily="49" charset="0"/>
              </a:rPr>
              <a:t>σ</a:t>
            </a:r>
            <a:r>
              <a:rPr lang="en-US" altLang="en-US" baseline="30000" smtClean="0"/>
              <a:t>2</a:t>
            </a:r>
            <a:endParaRPr lang="en-US" altLang="en-US" smtClean="0"/>
          </a:p>
          <a:p>
            <a:r>
              <a:rPr lang="en-US" altLang="en-US" smtClean="0"/>
              <a:t>E(MSAB) = </a:t>
            </a:r>
            <a:r>
              <a:rPr lang="en-US" altLang="en-US" smtClean="0">
                <a:latin typeface="Lucida Console" panose="020B0609040504020204" pitchFamily="49" charset="0"/>
              </a:rPr>
              <a:t>σ</a:t>
            </a:r>
            <a:r>
              <a:rPr lang="en-US" altLang="en-US" baseline="30000" smtClean="0"/>
              <a:t>2 </a:t>
            </a:r>
            <a:r>
              <a:rPr lang="en-US" altLang="en-US" smtClean="0"/>
              <a:t>+ n</a:t>
            </a:r>
            <a:r>
              <a:rPr lang="en-US" altLang="en-US" smtClean="0">
                <a:latin typeface="Lucida Console" panose="020B0609040504020204" pitchFamily="49" charset="0"/>
              </a:rPr>
              <a:t>σ</a:t>
            </a:r>
            <a:r>
              <a:rPr lang="en-US" altLang="en-US" baseline="-25000" smtClean="0">
                <a:sym typeface="Symbol" panose="05050102010706020507" pitchFamily="18" charset="2"/>
              </a:rPr>
              <a:t></a:t>
            </a:r>
            <a:r>
              <a:rPr lang="en-US" altLang="en-US" baseline="-25000" smtClean="0"/>
              <a:t> </a:t>
            </a:r>
            <a:r>
              <a:rPr lang="en-US" altLang="en-US" baseline="30000" smtClean="0"/>
              <a:t>2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Reject H</a:t>
            </a:r>
            <a:r>
              <a:rPr lang="en-US" altLang="en-US" baseline="-25000" smtClean="0"/>
              <a:t>0</a:t>
            </a:r>
            <a:r>
              <a:rPr lang="en-US" altLang="en-US" smtClean="0"/>
              <a:t> if               &gt;F</a:t>
            </a:r>
            <a:r>
              <a:rPr lang="en-US" altLang="en-US" baseline="-25000" smtClean="0"/>
              <a:t>1-</a:t>
            </a:r>
            <a:r>
              <a:rPr lang="en-US" altLang="en-US" baseline="-25000" smtClean="0">
                <a:sym typeface="Symbol" panose="05050102010706020507" pitchFamily="18" charset="2"/>
              </a:rPr>
              <a:t></a:t>
            </a:r>
            <a:r>
              <a:rPr lang="en-US" altLang="en-US" baseline="-25000" smtClean="0"/>
              <a:t>, (a-1),(a-1)(b-1)</a:t>
            </a:r>
          </a:p>
          <a:p>
            <a:pPr eaLnBrk="1" hangingPunct="1"/>
            <a:endParaRPr lang="en-US" altLang="en-US" baseline="-25000" smtClean="0"/>
          </a:p>
          <a:p>
            <a:pPr eaLnBrk="1" hangingPunct="1"/>
            <a:r>
              <a:rPr lang="en-US" altLang="en-US" smtClean="0"/>
              <a:t>(Note the denominator is not MSE)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7652" name="Object 1"/>
          <p:cNvGraphicFramePr>
            <a:graphicFrameLocks noChangeAspect="1"/>
          </p:cNvGraphicFramePr>
          <p:nvPr/>
        </p:nvGraphicFramePr>
        <p:xfrm>
          <a:off x="3124200" y="1371600"/>
          <a:ext cx="1524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Equation" r:id="rId3" imgW="672808" imgH="228501" progId="Equation.3">
                  <p:embed/>
                </p:oleObj>
              </mc:Choice>
              <mc:Fallback>
                <p:oleObj name="Equation" r:id="rId3" imgW="672808" imgH="228501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371600"/>
                        <a:ext cx="1524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7654" name="Object 3"/>
          <p:cNvGraphicFramePr>
            <a:graphicFrameLocks noChangeAspect="1"/>
          </p:cNvGraphicFramePr>
          <p:nvPr/>
        </p:nvGraphicFramePr>
        <p:xfrm>
          <a:off x="3200400" y="1905000"/>
          <a:ext cx="137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Equation" r:id="rId5" imgW="647700" imgH="228600" progId="Equation.3">
                  <p:embed/>
                </p:oleObj>
              </mc:Choice>
              <mc:Fallback>
                <p:oleObj name="Equation" r:id="rId5" imgW="6477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905000"/>
                        <a:ext cx="1371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7656" name="Object 5"/>
          <p:cNvGraphicFramePr>
            <a:graphicFrameLocks noChangeAspect="1"/>
          </p:cNvGraphicFramePr>
          <p:nvPr/>
        </p:nvGraphicFramePr>
        <p:xfrm>
          <a:off x="3505200" y="4648200"/>
          <a:ext cx="114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Equation" r:id="rId7" imgW="812447" imgH="444307" progId="Equation.3">
                  <p:embed/>
                </p:oleObj>
              </mc:Choice>
              <mc:Fallback>
                <p:oleObj name="Equation" r:id="rId7" imgW="812447" imgH="44430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648200"/>
                        <a:ext cx="1143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u="sng" dirty="0" smtClean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66800" y="2209800"/>
            <a:ext cx="7391400" cy="3886200"/>
          </a:xfrm>
        </p:spPr>
        <p:txBody>
          <a:bodyPr/>
          <a:lstStyle/>
          <a:p>
            <a:r>
              <a:rPr lang="en-US" altLang="en-US" smtClean="0"/>
              <a:t>Two-way random effects design</a:t>
            </a:r>
          </a:p>
          <a:p>
            <a:pPr lvl="1"/>
            <a:r>
              <a:rPr lang="en-US" altLang="en-US" smtClean="0"/>
              <a:t>Model</a:t>
            </a:r>
          </a:p>
          <a:p>
            <a:pPr lvl="1"/>
            <a:r>
              <a:rPr lang="en-US" altLang="en-US" smtClean="0"/>
              <a:t>F tests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C00000"/>
                </a:solidFill>
              </a:rPr>
              <a:t>Testing for main effect of B: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E(MSB)    = </a:t>
            </a:r>
            <a:r>
              <a:rPr lang="en-US" altLang="en-US" smtClean="0">
                <a:latin typeface="Lucida Console" panose="020B0609040504020204" pitchFamily="49" charset="0"/>
              </a:rPr>
              <a:t>σ</a:t>
            </a:r>
            <a:r>
              <a:rPr lang="en-US" altLang="en-US" baseline="30000" smtClean="0"/>
              <a:t>2 </a:t>
            </a:r>
            <a:r>
              <a:rPr lang="en-US" altLang="en-US" smtClean="0"/>
              <a:t>+ an</a:t>
            </a:r>
            <a:r>
              <a:rPr lang="en-US" altLang="en-US" smtClean="0">
                <a:latin typeface="Lucida Console" panose="020B0609040504020204" pitchFamily="49" charset="0"/>
              </a:rPr>
              <a:t>σ</a:t>
            </a:r>
            <a:r>
              <a:rPr lang="en-US" altLang="en-US" baseline="-25000" smtClean="0">
                <a:sym typeface="Symbol" panose="05050102010706020507" pitchFamily="18" charset="2"/>
              </a:rPr>
              <a:t></a:t>
            </a:r>
            <a:r>
              <a:rPr lang="en-US" altLang="en-US" baseline="30000" smtClean="0"/>
              <a:t>2 </a:t>
            </a:r>
            <a:r>
              <a:rPr lang="en-US" altLang="en-US" smtClean="0"/>
              <a:t>+ n</a:t>
            </a:r>
            <a:r>
              <a:rPr lang="en-US" altLang="en-US" smtClean="0">
                <a:latin typeface="Lucida Console" panose="020B0609040504020204" pitchFamily="49" charset="0"/>
              </a:rPr>
              <a:t>σ</a:t>
            </a:r>
            <a:r>
              <a:rPr lang="en-US" altLang="en-US" baseline="-25000" smtClean="0">
                <a:sym typeface="Symbol" panose="05050102010706020507" pitchFamily="18" charset="2"/>
              </a:rPr>
              <a:t></a:t>
            </a:r>
            <a:r>
              <a:rPr lang="en-US" altLang="en-US" baseline="-25000" smtClean="0"/>
              <a:t> </a:t>
            </a:r>
            <a:r>
              <a:rPr lang="en-US" altLang="en-US" baseline="30000" smtClean="0"/>
              <a:t>2 </a:t>
            </a:r>
          </a:p>
          <a:p>
            <a:r>
              <a:rPr lang="en-US" altLang="en-US" smtClean="0"/>
              <a:t>E(MSAB) = </a:t>
            </a:r>
            <a:r>
              <a:rPr lang="en-US" altLang="en-US" smtClean="0">
                <a:latin typeface="Lucida Console" panose="020B0609040504020204" pitchFamily="49" charset="0"/>
              </a:rPr>
              <a:t>σ</a:t>
            </a:r>
            <a:r>
              <a:rPr lang="en-US" altLang="en-US" baseline="30000" smtClean="0"/>
              <a:t>2 </a:t>
            </a:r>
            <a:r>
              <a:rPr lang="en-US" altLang="en-US" smtClean="0"/>
              <a:t>+ n</a:t>
            </a:r>
            <a:r>
              <a:rPr lang="en-US" altLang="en-US" smtClean="0">
                <a:latin typeface="Lucida Console" panose="020B0609040504020204" pitchFamily="49" charset="0"/>
              </a:rPr>
              <a:t>σ</a:t>
            </a:r>
            <a:r>
              <a:rPr lang="en-US" altLang="en-US" baseline="-25000" smtClean="0">
                <a:sym typeface="Symbol" panose="05050102010706020507" pitchFamily="18" charset="2"/>
              </a:rPr>
              <a:t></a:t>
            </a:r>
            <a:r>
              <a:rPr lang="en-US" altLang="en-US" baseline="-25000" smtClean="0"/>
              <a:t> </a:t>
            </a:r>
            <a:r>
              <a:rPr lang="en-US" altLang="en-US" baseline="30000" smtClean="0"/>
              <a:t>2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Reject H</a:t>
            </a:r>
            <a:r>
              <a:rPr lang="en-US" altLang="en-US" baseline="-25000" smtClean="0"/>
              <a:t>0</a:t>
            </a:r>
            <a:r>
              <a:rPr lang="en-US" altLang="en-US" smtClean="0"/>
              <a:t> if              &gt;F</a:t>
            </a:r>
            <a:r>
              <a:rPr lang="en-US" altLang="en-US" baseline="-25000" smtClean="0">
                <a:sym typeface="Symbol" panose="05050102010706020507" pitchFamily="18" charset="2"/>
              </a:rPr>
              <a:t></a:t>
            </a:r>
            <a:r>
              <a:rPr lang="en-US" altLang="en-US" baseline="-25000" smtClean="0"/>
              <a:t>, (b-1),(a-1)(b-1)</a:t>
            </a:r>
          </a:p>
          <a:p>
            <a:pPr eaLnBrk="1" hangingPunct="1"/>
            <a:endParaRPr lang="en-US" altLang="en-US" baseline="-25000" smtClean="0"/>
          </a:p>
          <a:p>
            <a:pPr eaLnBrk="1" hangingPunct="1"/>
            <a:r>
              <a:rPr lang="en-US" altLang="en-US" smtClean="0"/>
              <a:t>(Note the denominator is not MSE)</a:t>
            </a:r>
          </a:p>
          <a:p>
            <a:pPr eaLnBrk="1" hangingPunct="1"/>
            <a:endParaRPr lang="en-US" altLang="en-US" smtClean="0"/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8676" name="Object 1"/>
          <p:cNvGraphicFramePr>
            <a:graphicFrameLocks noChangeAspect="1"/>
          </p:cNvGraphicFramePr>
          <p:nvPr/>
        </p:nvGraphicFramePr>
        <p:xfrm>
          <a:off x="3276600" y="1371600"/>
          <a:ext cx="1447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Equation" r:id="rId3" imgW="774364" imgH="304668" progId="Equation.3">
                  <p:embed/>
                </p:oleObj>
              </mc:Choice>
              <mc:Fallback>
                <p:oleObj name="Equation" r:id="rId3" imgW="774364" imgH="304668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371600"/>
                        <a:ext cx="1447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8678" name="Object 3"/>
          <p:cNvGraphicFramePr>
            <a:graphicFrameLocks noChangeAspect="1"/>
          </p:cNvGraphicFramePr>
          <p:nvPr/>
        </p:nvGraphicFramePr>
        <p:xfrm>
          <a:off x="3352800" y="2057400"/>
          <a:ext cx="137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Equation" r:id="rId5" imgW="748975" imgH="304668" progId="Equation.3">
                  <p:embed/>
                </p:oleObj>
              </mc:Choice>
              <mc:Fallback>
                <p:oleObj name="Equation" r:id="rId5" imgW="748975" imgH="30466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057400"/>
                        <a:ext cx="1371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8680" name="Object 5"/>
          <p:cNvGraphicFramePr>
            <a:graphicFrameLocks noChangeAspect="1"/>
          </p:cNvGraphicFramePr>
          <p:nvPr/>
        </p:nvGraphicFramePr>
        <p:xfrm>
          <a:off x="3429000" y="4876800"/>
          <a:ext cx="1143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Equation" r:id="rId7" imgW="812447" imgH="444307" progId="Equation.3">
                  <p:embed/>
                </p:oleObj>
              </mc:Choice>
              <mc:Fallback>
                <p:oleObj name="Equation" r:id="rId7" imgW="812447" imgH="44430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876800"/>
                        <a:ext cx="1143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u="sng" dirty="0" smtClean="0">
                <a:solidFill>
                  <a:srgbClr val="C00000"/>
                </a:solidFill>
              </a:rPr>
              <a:t>Model and error output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286000"/>
          <a:ext cx="8153399" cy="3200400"/>
        </p:xfrm>
        <a:graphic>
          <a:graphicData uri="http://schemas.openxmlformats.org/drawingml/2006/table">
            <a:tbl>
              <a:tblPr/>
              <a:tblGrid>
                <a:gridCol w="2153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9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89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82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801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Source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DF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Sum of Squares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 Square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 Value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 &gt; F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Model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377.444750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19.8655132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113.03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&lt;.0001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Error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3.5150000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0.1757500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Corrected Total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39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380.959750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u="sng" dirty="0" smtClean="0">
                <a:solidFill>
                  <a:srgbClr val="C00000"/>
                </a:solidFill>
              </a:rPr>
              <a:t>Factor effects output</a:t>
            </a: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914400" y="5181600"/>
            <a:ext cx="7050088" cy="1190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>
                <a:latin typeface="Courier New" panose="02070309020205020404" pitchFamily="49" charset="0"/>
              </a:rPr>
              <a:t>Only the interaction test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>
                <a:latin typeface="Courier New" panose="02070309020205020404" pitchFamily="49" charset="0"/>
              </a:rPr>
              <a:t>is valid here</a:t>
            </a:r>
          </a:p>
        </p:txBody>
      </p:sp>
      <p:sp>
        <p:nvSpPr>
          <p:cNvPr id="31748" name="TextBox 4"/>
          <p:cNvSpPr txBox="1">
            <a:spLocks noChangeArrowheads="1"/>
          </p:cNvSpPr>
          <p:nvPr/>
        </p:nvSpPr>
        <p:spPr bwMode="auto">
          <a:xfrm>
            <a:off x="609600" y="1752600"/>
            <a:ext cx="8001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>
                <a:latin typeface="Courier New" panose="02070309020205020404" pitchFamily="49" charset="0"/>
              </a:rPr>
              <a:t>All using MSE in denominator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2514600"/>
          <a:ext cx="8305801" cy="2286000"/>
        </p:xfrm>
        <a:graphic>
          <a:graphicData uri="http://schemas.openxmlformats.org/drawingml/2006/table">
            <a:tbl>
              <a:tblPr/>
              <a:tblGrid>
                <a:gridCol w="1651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5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7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2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38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Source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DF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Type I SS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 Square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 Value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 &gt; F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driver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280.2847500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93.4282500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531.60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&lt;.0001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car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94.7135000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23.6783750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134.73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&lt;.0001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driver*car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2.4465000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0.2038750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1.16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0.3715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u="sng" dirty="0" smtClean="0">
                <a:solidFill>
                  <a:srgbClr val="C00000"/>
                </a:solidFill>
              </a:rPr>
              <a:t>Random statement output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2057400"/>
          <a:ext cx="8153400" cy="3048000"/>
        </p:xfrm>
        <a:graphic>
          <a:graphicData uri="http://schemas.openxmlformats.org/drawingml/2006/table">
            <a:tbl>
              <a:tblPr/>
              <a:tblGrid>
                <a:gridCol w="1805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7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Source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Type III Expected Mean Square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driver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Var(Error) + 2 Var(driver*car) + 10 Var(driver)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car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Var(Error) + 2 Var(driver*car) + 8 Var(car)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driver*car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(Error) + 2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Var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(driver*car)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u="sng" dirty="0" smtClean="0">
                <a:solidFill>
                  <a:srgbClr val="C00000"/>
                </a:solidFill>
              </a:rPr>
              <a:t>Random/test output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905000"/>
          <a:ext cx="7772400" cy="3276602"/>
        </p:xfrm>
        <a:graphic>
          <a:graphicData uri="http://schemas.openxmlformats.org/drawingml/2006/table">
            <a:tbl>
              <a:tblPr/>
              <a:tblGrid>
                <a:gridCol w="1124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88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0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37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45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Source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DF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Type III SS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 Square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 Value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 &gt; F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5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driver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280.284750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93.428250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458.26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&lt;.0001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5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car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94.713500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23.678375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116.14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&lt;.0001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5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Error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2.446500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0.203875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502">
                <a:tc gridSpan="6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Error: MS(driver*car)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u="sng" dirty="0" smtClean="0">
                <a:solidFill>
                  <a:srgbClr val="C00000"/>
                </a:solidFill>
              </a:rPr>
              <a:t>Random/test output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905000"/>
          <a:ext cx="8458200" cy="3133731"/>
        </p:xfrm>
        <a:graphic>
          <a:graphicData uri="http://schemas.openxmlformats.org/drawingml/2006/table">
            <a:tbl>
              <a:tblPr/>
              <a:tblGrid>
                <a:gridCol w="2409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8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8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8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7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412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Source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DF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Type III SS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 Square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 Value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 &gt; F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1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driver*car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2.446500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0.203875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1.16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0.3715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0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12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Error: MS(Error)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3.515000</a:t>
                      </a:r>
                      <a:endParaRPr lang="en-US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0.175750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447800"/>
          </a:xfrm>
        </p:spPr>
        <p:txBody>
          <a:bodyPr/>
          <a:lstStyle/>
          <a:p>
            <a:r>
              <a:rPr lang="en-US" altLang="en-US" b="0" u="sng" dirty="0" smtClean="0">
                <a:solidFill>
                  <a:srgbClr val="C00000"/>
                </a:solidFill>
              </a:rPr>
              <a:t>Data for two-way design</a:t>
            </a:r>
          </a:p>
        </p:txBody>
      </p:sp>
      <p:sp>
        <p:nvSpPr>
          <p:cNvPr id="409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295400" y="1981200"/>
            <a:ext cx="7467600" cy="4343400"/>
          </a:xfrm>
        </p:spPr>
        <p:txBody>
          <a:bodyPr/>
          <a:lstStyle/>
          <a:p>
            <a:r>
              <a:rPr lang="en-US" altLang="en-US" smtClean="0"/>
              <a:t>Y is the response variable</a:t>
            </a:r>
          </a:p>
          <a:p>
            <a:r>
              <a:rPr lang="en-US" altLang="en-US" smtClean="0"/>
              <a:t>Factor A with levels i = 1 to a</a:t>
            </a:r>
          </a:p>
          <a:p>
            <a:r>
              <a:rPr lang="en-US" altLang="en-US" smtClean="0"/>
              <a:t>Factor B with levels j = 1 to b</a:t>
            </a:r>
          </a:p>
          <a:p>
            <a:pPr>
              <a:lnSpc>
                <a:spcPct val="120000"/>
              </a:lnSpc>
            </a:pPr>
            <a:r>
              <a:rPr lang="en-US" altLang="en-US" smtClean="0"/>
              <a:t>Y</a:t>
            </a:r>
            <a:r>
              <a:rPr lang="en-US" altLang="en-US" baseline="-25000" smtClean="0"/>
              <a:t>ijk</a:t>
            </a:r>
            <a:r>
              <a:rPr lang="en-US" altLang="en-US" smtClean="0"/>
              <a:t> is the k</a:t>
            </a:r>
            <a:r>
              <a:rPr lang="en-US" altLang="en-US" baseline="30000" smtClean="0"/>
              <a:t>th</a:t>
            </a:r>
            <a:r>
              <a:rPr lang="en-US" altLang="en-US" smtClean="0"/>
              <a:t> observation in cell (i, j) k = 1 to n</a:t>
            </a:r>
            <a:r>
              <a:rPr lang="en-US" altLang="en-US" baseline="-25000" smtClean="0"/>
              <a:t>ij</a:t>
            </a:r>
            <a:r>
              <a:rPr lang="en-US" altLang="en-US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en-US" smtClean="0"/>
              <a:t>Have balanced designs with  n = n</a:t>
            </a:r>
            <a:r>
              <a:rPr lang="en-US" altLang="en-US" baseline="-25000" smtClean="0"/>
              <a:t>ij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u="sng" dirty="0" smtClean="0">
                <a:solidFill>
                  <a:srgbClr val="C00000"/>
                </a:solidFill>
              </a:rPr>
              <a:t>Example</a:t>
            </a:r>
            <a:endParaRPr lang="en-US" altLang="en-US" b="0" u="sng" dirty="0" smtClean="0">
              <a:solidFill>
                <a:srgbClr val="C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153400" cy="4648200"/>
          </a:xfrm>
        </p:spPr>
        <p:txBody>
          <a:bodyPr/>
          <a:lstStyle/>
          <a:p>
            <a:r>
              <a:rPr lang="en-US" altLang="en-US" dirty="0" smtClean="0"/>
              <a:t>Y </a:t>
            </a:r>
            <a:r>
              <a:rPr lang="en-US" altLang="en-US" dirty="0" smtClean="0"/>
              <a:t>is fuel efficiency in miles per gallon </a:t>
            </a:r>
          </a:p>
          <a:p>
            <a:r>
              <a:rPr lang="en-US" altLang="en-US" dirty="0" smtClean="0"/>
              <a:t>Factor A represents four different drivers, a=4 levels</a:t>
            </a:r>
          </a:p>
          <a:p>
            <a:r>
              <a:rPr lang="en-US" altLang="en-US" dirty="0" smtClean="0"/>
              <a:t>Factor B represents five different cars of the same model , b=5 </a:t>
            </a:r>
          </a:p>
          <a:p>
            <a:r>
              <a:rPr lang="en-US" altLang="en-US" dirty="0" smtClean="0"/>
              <a:t>Each driver drove each car twice over the same 40-mile test course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altLang="en-US" b="0" u="sng" dirty="0" smtClean="0">
                <a:solidFill>
                  <a:srgbClr val="C00000"/>
                </a:solidFill>
              </a:rPr>
              <a:t>The data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295400" y="914400"/>
            <a:ext cx="7029450" cy="545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SAS Monospace" panose="020B0609020202020204" pitchFamily="49" charset="0"/>
              </a:rPr>
              <a:t>Obs     mpg    driver    car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SAS Monospace" panose="020B0609020202020204" pitchFamily="49" charset="0"/>
              </a:rPr>
              <a:t>  1    25.3       1       1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SAS Monospace" panose="020B0609020202020204" pitchFamily="49" charset="0"/>
              </a:rPr>
              <a:t>  2    25.2       1       1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SAS Monospace" panose="020B0609020202020204" pitchFamily="49" charset="0"/>
              </a:rPr>
              <a:t>  3    28.9       1       2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SAS Monospace" panose="020B0609020202020204" pitchFamily="49" charset="0"/>
              </a:rPr>
              <a:t>  4    30.0       1       2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SAS Monospace" panose="020B0609020202020204" pitchFamily="49" charset="0"/>
              </a:rPr>
              <a:t>  5    24.8       1       3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SAS Monospace" panose="020B0609020202020204" pitchFamily="49" charset="0"/>
              </a:rPr>
              <a:t>  6    25.1       1       3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SAS Monospace" panose="020B0609020202020204" pitchFamily="49" charset="0"/>
              </a:rPr>
              <a:t>  7    28.4       1       4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SAS Monospace" panose="020B0609020202020204" pitchFamily="49" charset="0"/>
              </a:rPr>
              <a:t>  8    27.9       1       4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SAS Monospace" panose="020B0609020202020204" pitchFamily="49" charset="0"/>
              </a:rPr>
              <a:t>  9    27.1       1       5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SAS Monospace" panose="020B0609020202020204" pitchFamily="49" charset="0"/>
              </a:rPr>
              <a:t> 10    26.6       1       5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0" u="sng" dirty="0" smtClean="0">
                <a:solidFill>
                  <a:srgbClr val="C00000"/>
                </a:solidFill>
              </a:rPr>
              <a:t>Fixed Means Model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Y</a:t>
            </a:r>
            <a:r>
              <a:rPr lang="en-US" altLang="en-US" baseline="-25000" smtClean="0"/>
              <a:t>ijk</a:t>
            </a:r>
            <a:r>
              <a:rPr lang="en-US" altLang="en-US" smtClean="0"/>
              <a:t> = μ</a:t>
            </a:r>
            <a:r>
              <a:rPr lang="en-US" altLang="en-US" baseline="-25000" smtClean="0"/>
              <a:t>ij</a:t>
            </a:r>
            <a:r>
              <a:rPr lang="en-US" altLang="en-US" smtClean="0"/>
              <a:t> + </a:t>
            </a:r>
            <a:r>
              <a:rPr lang="en-US" altLang="en-US" smtClean="0">
                <a:latin typeface="Lucida Console" panose="020B0609040504020204" pitchFamily="49" charset="0"/>
                <a:cs typeface="Arial" panose="020B0604020202020204" pitchFamily="34" charset="0"/>
              </a:rPr>
              <a:t>ε</a:t>
            </a:r>
            <a:r>
              <a:rPr lang="en-US" altLang="en-US" baseline="-25000" smtClean="0"/>
              <a:t>ijk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where μ</a:t>
            </a:r>
            <a:r>
              <a:rPr lang="en-US" altLang="en-US" baseline="-25000" smtClean="0"/>
              <a:t>ij</a:t>
            </a:r>
            <a:r>
              <a:rPr lang="en-US" altLang="en-US" smtClean="0"/>
              <a:t> is the </a:t>
            </a:r>
            <a:r>
              <a:rPr lang="en-US" altLang="en-US" u="sng" smtClean="0">
                <a:solidFill>
                  <a:srgbClr val="0000FF"/>
                </a:solidFill>
              </a:rPr>
              <a:t>theoretical mean </a:t>
            </a:r>
            <a:r>
              <a:rPr lang="en-US" altLang="en-US" smtClean="0"/>
              <a:t>or expected value of all observations in cell (i,j)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latin typeface="Lucida Console" panose="020B0609040504020204" pitchFamily="49" charset="0"/>
                <a:cs typeface="Arial" panose="020B0604020202020204" pitchFamily="34" charset="0"/>
              </a:rPr>
              <a:t>ε</a:t>
            </a:r>
            <a:r>
              <a:rPr lang="en-US" altLang="en-US" baseline="-25000" smtClean="0"/>
              <a:t>ijk</a:t>
            </a:r>
            <a:r>
              <a:rPr lang="en-US" altLang="en-US" smtClean="0"/>
              <a:t> are iid N(0, </a:t>
            </a:r>
            <a:r>
              <a:rPr lang="en-US" altLang="en-US" smtClean="0">
                <a:latin typeface="Lucida Console" panose="020B0609040504020204" pitchFamily="49" charset="0"/>
              </a:rPr>
              <a:t>σ</a:t>
            </a:r>
            <a:r>
              <a:rPr lang="en-US" altLang="en-US" baseline="30000" smtClean="0"/>
              <a:t>2</a:t>
            </a:r>
            <a:r>
              <a:rPr lang="en-US" altLang="en-US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This means Y</a:t>
            </a:r>
            <a:r>
              <a:rPr lang="en-US" altLang="en-US" baseline="-25000" smtClean="0"/>
              <a:t>ijk</a:t>
            </a:r>
            <a:r>
              <a:rPr lang="en-US" altLang="en-US" smtClean="0"/>
              <a:t> ~ N(μ</a:t>
            </a:r>
            <a:r>
              <a:rPr lang="en-US" altLang="en-US" baseline="-25000" smtClean="0"/>
              <a:t>ij</a:t>
            </a:r>
            <a:r>
              <a:rPr lang="en-US" altLang="en-US" smtClean="0"/>
              <a:t>, </a:t>
            </a:r>
            <a:r>
              <a:rPr lang="en-US" altLang="en-US" smtClean="0">
                <a:latin typeface="Lucida Console" panose="020B0609040504020204" pitchFamily="49" charset="0"/>
              </a:rPr>
              <a:t>σ</a:t>
            </a:r>
            <a:r>
              <a:rPr lang="en-US" altLang="en-US" baseline="30000" smtClean="0"/>
              <a:t>2</a:t>
            </a:r>
            <a:r>
              <a:rPr lang="en-US" altLang="en-US" smtClean="0"/>
              <a:t>), independent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parameters of the model 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 μ</a:t>
            </a:r>
            <a:r>
              <a:rPr lang="en-US" altLang="en-US" baseline="-25000" smtClean="0"/>
              <a:t>ij</a:t>
            </a:r>
            <a:r>
              <a:rPr lang="en-US" altLang="en-US" smtClean="0"/>
              <a:t>, for i = 1 to a and j = 1 to b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latin typeface="Lucida Console" panose="020B0609040504020204" pitchFamily="49" charset="0"/>
              </a:rPr>
              <a:t>σ</a:t>
            </a:r>
            <a:r>
              <a:rPr lang="en-US" altLang="en-US" baseline="30000" smtClean="0"/>
              <a:t>2</a:t>
            </a:r>
            <a:endParaRPr lang="en-US" alt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en-US" b="0" u="sng" dirty="0" smtClean="0">
                <a:solidFill>
                  <a:srgbClr val="C00000"/>
                </a:solidFill>
              </a:rPr>
              <a:t>Fixed Factor effects model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362200"/>
            <a:ext cx="8153400" cy="41148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For the one-way ANOVA model,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we wrote </a:t>
            </a:r>
            <a:r>
              <a:rPr lang="en-US" altLang="en-US" dirty="0" err="1" smtClean="0"/>
              <a:t>μ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= μ + </a:t>
            </a:r>
            <a:r>
              <a:rPr lang="en-US" altLang="en-US" i="1" dirty="0" smtClean="0">
                <a:cs typeface="Arial" charset="0"/>
              </a:rPr>
              <a:t>α</a:t>
            </a:r>
            <a:r>
              <a:rPr lang="en-US" altLang="en-US" baseline="-25000" dirty="0" err="1" smtClean="0"/>
              <a:t>i</a:t>
            </a:r>
            <a:endParaRPr lang="en-US" altLang="en-US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Here we use </a:t>
            </a:r>
            <a:r>
              <a:rPr lang="en-US" altLang="en-US" dirty="0" err="1" smtClean="0"/>
              <a:t>μ</a:t>
            </a:r>
            <a:r>
              <a:rPr lang="en-US" altLang="en-US" baseline="-25000" dirty="0" err="1" smtClean="0"/>
              <a:t>ij</a:t>
            </a:r>
            <a:r>
              <a:rPr lang="en-US" altLang="en-US" dirty="0" smtClean="0"/>
              <a:t> = μ + </a:t>
            </a:r>
            <a:r>
              <a:rPr lang="en-US" altLang="en-US" dirty="0" smtClean="0">
                <a:cs typeface="Arial" charset="0"/>
              </a:rPr>
              <a:t>α</a:t>
            </a:r>
            <a:r>
              <a:rPr lang="en-US" altLang="en-US" baseline="-25000" dirty="0" err="1" smtClean="0"/>
              <a:t>i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+ </a:t>
            </a:r>
            <a:r>
              <a:rPr lang="el-GR" altLang="en-US" dirty="0" smtClean="0"/>
              <a:t>β</a:t>
            </a:r>
            <a:r>
              <a:rPr lang="en-US" altLang="en-US" baseline="-25000" dirty="0" smtClean="0"/>
              <a:t>j </a:t>
            </a:r>
            <a:r>
              <a:rPr lang="en-US" altLang="en-US" dirty="0" smtClean="0"/>
              <a:t>+ (</a:t>
            </a:r>
            <a:r>
              <a:rPr lang="en-US" altLang="en-US" i="1" dirty="0" smtClean="0">
                <a:cs typeface="Arial" charset="0"/>
              </a:rPr>
              <a:t>α</a:t>
            </a:r>
            <a:r>
              <a:rPr lang="el-GR" altLang="en-US" i="1" dirty="0" smtClean="0">
                <a:cs typeface="Arial" charset="0"/>
              </a:rPr>
              <a:t>β</a:t>
            </a:r>
            <a:r>
              <a:rPr lang="en-US" altLang="en-US" dirty="0" smtClean="0">
                <a:cs typeface="Arial" charset="0"/>
              </a:rPr>
              <a:t>)</a:t>
            </a:r>
            <a:r>
              <a:rPr lang="en-US" altLang="en-US" baseline="-25000" dirty="0" err="1" smtClean="0"/>
              <a:t>ij</a:t>
            </a:r>
            <a:endParaRPr lang="en-US" altLang="en-US" baseline="-25000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 smtClean="0"/>
              <a:t>Under “common” formulation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dirty="0" smtClean="0"/>
              <a:t>μ (μ</a:t>
            </a:r>
            <a:r>
              <a:rPr lang="en-US" altLang="en-US" baseline="-25000" dirty="0" smtClean="0"/>
              <a:t>..</a:t>
            </a:r>
            <a:r>
              <a:rPr lang="en-US" altLang="en-US" dirty="0" smtClean="0"/>
              <a:t> in KNNL) is the “overall mean”</a:t>
            </a:r>
            <a:endParaRPr lang="en-US" altLang="en-US" baseline="-25000" dirty="0" smtClean="0"/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dirty="0" smtClean="0">
                <a:cs typeface="Arial" charset="0"/>
              </a:rPr>
              <a:t>α</a:t>
            </a:r>
            <a:r>
              <a:rPr lang="en-US" altLang="en-US" baseline="-25000" dirty="0" err="1" smtClean="0"/>
              <a:t>i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is the main effect of A 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dirty="0" smtClean="0">
                <a:cs typeface="Arial" charset="0"/>
              </a:rPr>
              <a:t>β</a:t>
            </a:r>
            <a:r>
              <a:rPr lang="en-US" altLang="en-US" baseline="-25000" dirty="0" smtClean="0"/>
              <a:t>j </a:t>
            </a:r>
            <a:r>
              <a:rPr lang="en-US" altLang="en-US" dirty="0" smtClean="0"/>
              <a:t>is the main effect of B</a:t>
            </a:r>
            <a:endParaRPr lang="en-US" altLang="en-US" baseline="-25000" dirty="0" smtClean="0"/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dirty="0" smtClean="0">
                <a:cs typeface="Arial" charset="0"/>
              </a:rPr>
              <a:t>(</a:t>
            </a:r>
            <a:r>
              <a:rPr lang="en-US" altLang="en-US" i="1" dirty="0" smtClean="0">
                <a:cs typeface="Arial" charset="0"/>
              </a:rPr>
              <a:t>αβ</a:t>
            </a:r>
            <a:r>
              <a:rPr lang="en-US" altLang="en-US" dirty="0" smtClean="0">
                <a:cs typeface="Arial" charset="0"/>
              </a:rPr>
              <a:t>)</a:t>
            </a:r>
            <a:r>
              <a:rPr lang="en-US" altLang="en-US" baseline="-25000" dirty="0" err="1" smtClean="0"/>
              <a:t>ij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is the interaction between A and B</a:t>
            </a:r>
          </a:p>
        </p:txBody>
      </p:sp>
      <p:graphicFrame>
        <p:nvGraphicFramePr>
          <p:cNvPr id="15364" name="Object 1"/>
          <p:cNvGraphicFramePr>
            <a:graphicFrameLocks noChangeAspect="1"/>
          </p:cNvGraphicFramePr>
          <p:nvPr/>
        </p:nvGraphicFramePr>
        <p:xfrm>
          <a:off x="1066800" y="1447800"/>
          <a:ext cx="6172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3" imgW="1854200" imgH="241300" progId="Equation.3">
                  <p:embed/>
                </p:oleObj>
              </mc:Choice>
              <mc:Fallback>
                <p:oleObj name="Equation" r:id="rId3" imgW="1854200" imgH="2413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447800"/>
                        <a:ext cx="6172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0" u="sng" dirty="0" smtClean="0">
                <a:solidFill>
                  <a:srgbClr val="C00000"/>
                </a:solidFill>
              </a:rPr>
              <a:t>Constraints for this framework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3733800"/>
          </a:xfrm>
        </p:spPr>
        <p:txBody>
          <a:bodyPr/>
          <a:lstStyle/>
          <a:p>
            <a:pPr eaLnBrk="1" hangingPunct="1"/>
            <a:r>
              <a:rPr lang="en-US" altLang="en-US" smtClean="0">
                <a:cs typeface="Arial" panose="020B0604020202020204" pitchFamily="34" charset="0"/>
              </a:rPr>
              <a:t>α</a:t>
            </a:r>
            <a:r>
              <a:rPr lang="en-US" altLang="en-US" baseline="-25000" smtClean="0"/>
              <a:t>.</a:t>
            </a:r>
            <a:r>
              <a:rPr lang="en-US" altLang="en-US" sz="3600" smtClean="0"/>
              <a:t> = Σ</a:t>
            </a:r>
            <a:r>
              <a:rPr lang="en-US" altLang="en-US" sz="3600" baseline="-25000" smtClean="0"/>
              <a:t>i </a:t>
            </a:r>
            <a:r>
              <a:rPr lang="en-US" altLang="en-US" smtClean="0">
                <a:cs typeface="Arial" panose="020B0604020202020204" pitchFamily="34" charset="0"/>
              </a:rPr>
              <a:t>α</a:t>
            </a:r>
            <a:r>
              <a:rPr lang="en-US" altLang="en-US" baseline="-25000" smtClean="0"/>
              <a:t>i</a:t>
            </a:r>
            <a:r>
              <a:rPr lang="en-US" altLang="en-US" sz="3600" smtClean="0"/>
              <a:t>= 0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mtClean="0">
                <a:cs typeface="Arial" panose="020B0604020202020204" pitchFamily="34" charset="0"/>
              </a:rPr>
              <a:t>β</a:t>
            </a:r>
            <a:r>
              <a:rPr lang="en-US" altLang="en-US" baseline="-25000" smtClean="0"/>
              <a:t>.</a:t>
            </a:r>
            <a:r>
              <a:rPr lang="en-US" altLang="en-US" sz="3600" smtClean="0"/>
              <a:t> = Σ</a:t>
            </a:r>
            <a:r>
              <a:rPr lang="en-US" altLang="en-US" sz="3600" baseline="-25000" smtClean="0"/>
              <a:t>j</a:t>
            </a:r>
            <a:r>
              <a:rPr lang="en-US" altLang="en-US" smtClean="0">
                <a:cs typeface="Arial" panose="020B0604020202020204" pitchFamily="34" charset="0"/>
              </a:rPr>
              <a:t>β</a:t>
            </a:r>
            <a:r>
              <a:rPr lang="en-US" altLang="en-US" baseline="-25000" smtClean="0"/>
              <a:t>j</a:t>
            </a:r>
            <a:r>
              <a:rPr lang="en-US" altLang="en-US" sz="3600" smtClean="0"/>
              <a:t> = 0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mtClean="0">
                <a:cs typeface="Arial" panose="020B0604020202020204" pitchFamily="34" charset="0"/>
              </a:rPr>
              <a:t>(αβ)</a:t>
            </a:r>
            <a:r>
              <a:rPr lang="en-US" altLang="en-US" baseline="-25000" smtClean="0"/>
              <a:t>.j</a:t>
            </a:r>
            <a:r>
              <a:rPr lang="en-US" altLang="en-US" sz="3600" smtClean="0"/>
              <a:t> = Σ</a:t>
            </a:r>
            <a:r>
              <a:rPr lang="en-US" altLang="en-US" sz="3600" baseline="-25000" smtClean="0"/>
              <a:t>i </a:t>
            </a:r>
            <a:r>
              <a:rPr lang="en-US" altLang="en-US" smtClean="0">
                <a:cs typeface="Arial" panose="020B0604020202020204" pitchFamily="34" charset="0"/>
              </a:rPr>
              <a:t>(αβ)</a:t>
            </a:r>
            <a:r>
              <a:rPr lang="en-US" altLang="en-US" baseline="-25000" smtClean="0"/>
              <a:t>ij</a:t>
            </a:r>
            <a:r>
              <a:rPr lang="en-US" altLang="en-US" sz="3600" smtClean="0"/>
              <a:t> = 0 for all j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mtClean="0">
                <a:cs typeface="Arial" panose="020B0604020202020204" pitchFamily="34" charset="0"/>
              </a:rPr>
              <a:t>(αβ)</a:t>
            </a:r>
            <a:r>
              <a:rPr lang="en-US" altLang="en-US" baseline="-25000" smtClean="0"/>
              <a:t>i.</a:t>
            </a:r>
            <a:r>
              <a:rPr lang="en-US" altLang="en-US" sz="3600" smtClean="0"/>
              <a:t> = Σ</a:t>
            </a:r>
            <a:r>
              <a:rPr lang="en-US" altLang="en-US" sz="3600" baseline="-25000" smtClean="0"/>
              <a:t>j </a:t>
            </a:r>
            <a:r>
              <a:rPr lang="en-US" altLang="en-US" smtClean="0">
                <a:cs typeface="Arial" panose="020B0604020202020204" pitchFamily="34" charset="0"/>
              </a:rPr>
              <a:t>(αβ)</a:t>
            </a:r>
            <a:r>
              <a:rPr lang="en-US" altLang="en-US" baseline="-25000" smtClean="0"/>
              <a:t>ij</a:t>
            </a:r>
            <a:r>
              <a:rPr lang="en-US" altLang="en-US" sz="3600" smtClean="0"/>
              <a:t> = 0 for all 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u="sng" dirty="0" smtClean="0">
                <a:solidFill>
                  <a:srgbClr val="C00000"/>
                </a:solidFill>
              </a:rPr>
              <a:t>Random effects model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419600"/>
          </a:xfrm>
        </p:spPr>
        <p:txBody>
          <a:bodyPr/>
          <a:lstStyle/>
          <a:p>
            <a:r>
              <a:rPr lang="en-US" altLang="en-US" smtClean="0"/>
              <a:t>Y</a:t>
            </a:r>
            <a:r>
              <a:rPr lang="en-US" altLang="en-US" baseline="-25000" smtClean="0"/>
              <a:t>ijk</a:t>
            </a:r>
            <a:r>
              <a:rPr lang="en-US" altLang="en-US" smtClean="0"/>
              <a:t> = μ</a:t>
            </a:r>
            <a:r>
              <a:rPr lang="en-US" altLang="en-US" baseline="-25000" smtClean="0"/>
              <a:t>ij</a:t>
            </a:r>
            <a:r>
              <a:rPr lang="en-US" altLang="en-US" smtClean="0"/>
              <a:t> + </a:t>
            </a:r>
            <a:r>
              <a:rPr lang="en-US" altLang="en-US" smtClean="0">
                <a:latin typeface="Lucida Console" panose="020B0609040504020204" pitchFamily="49" charset="0"/>
                <a:cs typeface="Arial" panose="020B0604020202020204" pitchFamily="34" charset="0"/>
              </a:rPr>
              <a:t>ε</a:t>
            </a:r>
            <a:r>
              <a:rPr lang="en-US" altLang="en-US" baseline="-25000" smtClean="0"/>
              <a:t>ijk</a:t>
            </a:r>
          </a:p>
          <a:p>
            <a:pPr lvl="1"/>
            <a:r>
              <a:rPr lang="en-US" altLang="en-US" smtClean="0"/>
              <a:t>the μ</a:t>
            </a:r>
            <a:r>
              <a:rPr lang="en-US" altLang="en-US" baseline="-25000" smtClean="0"/>
              <a:t>ij</a:t>
            </a:r>
            <a:r>
              <a:rPr lang="en-US" altLang="en-US" smtClean="0"/>
              <a:t> are N(μ, </a:t>
            </a:r>
            <a:r>
              <a:rPr lang="en-US" altLang="en-US" smtClean="0">
                <a:latin typeface="Lucida Console" panose="020B0609040504020204" pitchFamily="49" charset="0"/>
              </a:rPr>
              <a:t>σ</a:t>
            </a:r>
            <a:r>
              <a:rPr lang="en-US" altLang="en-US" baseline="-25000" smtClean="0"/>
              <a:t>μ</a:t>
            </a:r>
            <a:r>
              <a:rPr lang="en-US" altLang="en-US" baseline="30000" smtClean="0"/>
              <a:t>2</a:t>
            </a:r>
            <a:r>
              <a:rPr lang="en-US" altLang="en-US" smtClean="0"/>
              <a:t>)</a:t>
            </a:r>
          </a:p>
          <a:p>
            <a:pPr lvl="1"/>
            <a:r>
              <a:rPr lang="en-US" altLang="en-US" smtClean="0"/>
              <a:t>the </a:t>
            </a:r>
            <a:r>
              <a:rPr lang="en-US" altLang="en-US" smtClean="0">
                <a:latin typeface="Lucida Console" panose="020B0609040504020204" pitchFamily="49" charset="0"/>
                <a:cs typeface="Arial" panose="020B0604020202020204" pitchFamily="34" charset="0"/>
              </a:rPr>
              <a:t>ε</a:t>
            </a:r>
            <a:r>
              <a:rPr lang="en-US" altLang="en-US" baseline="-25000" smtClean="0"/>
              <a:t>ijk</a:t>
            </a:r>
            <a:r>
              <a:rPr lang="en-US" altLang="en-US" smtClean="0"/>
              <a:t> are iid N(0, </a:t>
            </a:r>
            <a:r>
              <a:rPr lang="en-US" altLang="en-US" smtClean="0">
                <a:latin typeface="Lucida Console" panose="020B0609040504020204" pitchFamily="49" charset="0"/>
              </a:rPr>
              <a:t>σ</a:t>
            </a:r>
            <a:r>
              <a:rPr lang="en-US" altLang="en-US" baseline="30000" smtClean="0"/>
              <a:t>2</a:t>
            </a:r>
            <a:r>
              <a:rPr lang="en-US" altLang="en-US" smtClean="0"/>
              <a:t>)</a:t>
            </a:r>
          </a:p>
          <a:p>
            <a:pPr lvl="1"/>
            <a:r>
              <a:rPr lang="en-US" altLang="en-US" smtClean="0"/>
              <a:t> μ</a:t>
            </a:r>
            <a:r>
              <a:rPr lang="en-US" altLang="en-US" baseline="-25000" smtClean="0"/>
              <a:t>ij</a:t>
            </a:r>
            <a:r>
              <a:rPr lang="en-US" altLang="en-US" smtClean="0"/>
              <a:t> and </a:t>
            </a:r>
            <a:r>
              <a:rPr lang="en-US" altLang="en-US" smtClean="0">
                <a:latin typeface="Lucida Console" panose="020B0609040504020204" pitchFamily="49" charset="0"/>
                <a:cs typeface="Arial" panose="020B0604020202020204" pitchFamily="34" charset="0"/>
              </a:rPr>
              <a:t>ε</a:t>
            </a:r>
            <a:r>
              <a:rPr lang="en-US" altLang="en-US" baseline="-25000" smtClean="0"/>
              <a:t>ijk</a:t>
            </a:r>
            <a:r>
              <a:rPr lang="en-US" altLang="en-US" smtClean="0"/>
              <a:t> are independent</a:t>
            </a:r>
          </a:p>
          <a:p>
            <a:r>
              <a:rPr lang="en-US" altLang="en-US" smtClean="0"/>
              <a:t>Dependence among the Y</a:t>
            </a:r>
            <a:r>
              <a:rPr lang="en-US" altLang="en-US" baseline="-25000" smtClean="0"/>
              <a:t>ijk</a:t>
            </a:r>
            <a:r>
              <a:rPr lang="en-US" altLang="en-US" smtClean="0"/>
              <a:t> can be most easily described by specifying the covariance matrix of the vector (Y</a:t>
            </a:r>
            <a:r>
              <a:rPr lang="en-US" altLang="en-US" baseline="-25000" smtClean="0"/>
              <a:t>ijk</a:t>
            </a:r>
            <a:r>
              <a:rPr lang="en-US" altLang="en-US" smtClean="0"/>
              <a:t>)’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A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Office\Templates\master.pot</Template>
  <TotalTime>10610</TotalTime>
  <Words>1098</Words>
  <Application>Microsoft Office PowerPoint</Application>
  <PresentationFormat>On-screen Show (4:3)</PresentationFormat>
  <Paragraphs>246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Courier New</vt:lpstr>
      <vt:lpstr>Arial</vt:lpstr>
      <vt:lpstr>Calibri</vt:lpstr>
      <vt:lpstr>SAS Monospace</vt:lpstr>
      <vt:lpstr>Arial Unicode MS</vt:lpstr>
      <vt:lpstr>Lucida Console</vt:lpstr>
      <vt:lpstr>Symbol</vt:lpstr>
      <vt:lpstr>Times New Roman</vt:lpstr>
      <vt:lpstr>master</vt:lpstr>
      <vt:lpstr>Microsoft Equation 3.0</vt:lpstr>
      <vt:lpstr>Two-way Random Effects Models</vt:lpstr>
      <vt:lpstr>Outline</vt:lpstr>
      <vt:lpstr>Data for two-way design</vt:lpstr>
      <vt:lpstr>Example</vt:lpstr>
      <vt:lpstr>The data</vt:lpstr>
      <vt:lpstr>Fixed Means Model</vt:lpstr>
      <vt:lpstr>Fixed Factor effects model</vt:lpstr>
      <vt:lpstr>Constraints for this framework</vt:lpstr>
      <vt:lpstr>Random effects model</vt:lpstr>
      <vt:lpstr>Two Way Random Effects Model  </vt:lpstr>
      <vt:lpstr>Random factor effects model</vt:lpstr>
      <vt:lpstr>Parameters</vt:lpstr>
      <vt:lpstr>PowerPoint Presentation</vt:lpstr>
      <vt:lpstr>ANOVA table</vt:lpstr>
      <vt:lpstr>EMS and parameter estimates</vt:lpstr>
      <vt:lpstr>PowerPoint Presentation</vt:lpstr>
      <vt:lpstr>Hypotheses</vt:lpstr>
      <vt:lpstr>Hypothesis testing </vt:lpstr>
      <vt:lpstr>PowerPoint Presentation</vt:lpstr>
      <vt:lpstr>PowerPoint Presentation</vt:lpstr>
      <vt:lpstr>Model and error output</vt:lpstr>
      <vt:lpstr>Factor effects output</vt:lpstr>
      <vt:lpstr>Random statement output</vt:lpstr>
      <vt:lpstr>Random/test output</vt:lpstr>
      <vt:lpstr>Random/test output</vt:lpstr>
    </vt:vector>
  </TitlesOfParts>
  <Company>Purdue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512 Class 1</dc:title>
  <dc:creator>George P. McCabe</dc:creator>
  <dc:description>May 4, 2000</dc:description>
  <cp:lastModifiedBy>Paul Rajamanickam Savariappan</cp:lastModifiedBy>
  <cp:revision>193</cp:revision>
  <cp:lastPrinted>2000-08-27T17:53:32Z</cp:lastPrinted>
  <dcterms:created xsi:type="dcterms:W3CDTF">2000-08-20T21:19:55Z</dcterms:created>
  <dcterms:modified xsi:type="dcterms:W3CDTF">2018-10-22T15:06:54Z</dcterms:modified>
</cp:coreProperties>
</file>