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6.png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png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E5EE3-87B5-460A-8183-EDC3A5769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4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9F052-EFBD-48E3-994D-421C58071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7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33D31-E415-46C2-991D-F2241EECD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70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01AF3-3315-4D84-8CF8-00C31BC66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42E1B-12FC-4B97-B715-0A3A718309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6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EB958-3F4F-4D86-965D-20D833E29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B48EF-881E-4247-8DE5-300D76AED6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8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CBD6F-3677-4A76-80EE-C3206185C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2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DEF32-1C30-4275-BB59-2945E35E5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081E6-7842-437D-BC1D-93A5C6933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6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BF844-3649-4D7E-8A2A-51F7F594A1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44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61A64-B5BA-47DB-99E2-DEBDD14C5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E4D62-18A6-4B93-8C05-1E6D66202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6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Inference for (or drawing conclusions about) </a:t>
            </a:r>
            <a:r>
              <a:rPr lang="el-GR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en-US" altLang="en-US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and </a:t>
            </a:r>
            <a:r>
              <a:rPr lang="el-GR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en-US" altLang="en-US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endParaRPr lang="el-GR" altLang="en-US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Confidence intervals and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34185534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581400" y="685801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 i="1">
                <a:solidFill>
                  <a:srgbClr val="000000"/>
                </a:solidFill>
              </a:rPr>
              <a:t>P</a:t>
            </a:r>
            <a:r>
              <a:rPr lang="en-US" altLang="en-US" sz="4000">
                <a:solidFill>
                  <a:srgbClr val="000000"/>
                </a:solidFill>
              </a:rPr>
              <a:t>-Values for a </a:t>
            </a:r>
            <a:r>
              <a:rPr lang="en-US" altLang="en-US" sz="4000" i="1">
                <a:solidFill>
                  <a:srgbClr val="000000"/>
                </a:solidFill>
              </a:rPr>
              <a:t>z</a:t>
            </a:r>
            <a:r>
              <a:rPr lang="en-US" altLang="en-US" sz="4000">
                <a:solidFill>
                  <a:srgbClr val="000000"/>
                </a:solidFill>
              </a:rPr>
              <a:t> Test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-value:</a:t>
            </a:r>
            <a:endParaRPr lang="en-US" altLang="en-US" i="1">
              <a:solidFill>
                <a:srgbClr val="000000"/>
              </a:solidFill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438400" y="2895600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143000" imgH="762000" progId="Equation.DSMT4">
                  <p:embed/>
                </p:oleObj>
              </mc:Choice>
              <mc:Fallback>
                <p:oleObj name="Equation" r:id="rId3" imgW="1143000" imgH="762000" progId="Equation.DSMT4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858000" y="3124201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upper-tailed test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6934200" y="3886201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lower-tailed test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6934200" y="4648201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two-tailed test</a:t>
            </a:r>
          </a:p>
        </p:txBody>
      </p:sp>
    </p:spTree>
    <p:extLst>
      <p:ext uri="{BB962C8B-B14F-4D97-AF65-F5344CB8AC3E}">
        <p14:creationId xmlns:p14="http://schemas.microsoft.com/office/powerpoint/2010/main" val="185477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"/>
          <p:cNvSpPr txBox="1">
            <a:spLocks noChangeArrowheads="1"/>
          </p:cNvSpPr>
          <p:nvPr/>
        </p:nvSpPr>
        <p:spPr bwMode="auto">
          <a:xfrm>
            <a:off x="4419600" y="304801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 i="1">
                <a:solidFill>
                  <a:srgbClr val="000000"/>
                </a:solidFill>
              </a:rPr>
              <a:t>P</a:t>
            </a:r>
            <a:r>
              <a:rPr lang="en-US" altLang="en-US" sz="4000">
                <a:solidFill>
                  <a:srgbClr val="000000"/>
                </a:solidFill>
              </a:rPr>
              <a:t>-Value (area)</a:t>
            </a:r>
            <a:endParaRPr lang="en-US" altLang="en-US" sz="4000" i="1">
              <a:solidFill>
                <a:srgbClr val="000000"/>
              </a:solidFill>
            </a:endParaRPr>
          </a:p>
        </p:txBody>
      </p:sp>
      <p:graphicFrame>
        <p:nvGraphicFramePr>
          <p:cNvPr id="71683" name="Object 10"/>
          <p:cNvGraphicFramePr>
            <a:graphicFrameLocks noChangeAspect="1"/>
          </p:cNvGraphicFramePr>
          <p:nvPr/>
        </p:nvGraphicFramePr>
        <p:xfrm>
          <a:off x="2525713" y="1185864"/>
          <a:ext cx="54102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Bitmap Image" r:id="rId3" imgW="4915586" imgH="4114286" progId="Paint.Picture">
                  <p:embed/>
                </p:oleObj>
              </mc:Choice>
              <mc:Fallback>
                <p:oleObj name="Bitmap Image" r:id="rId3" imgW="4915586" imgH="4114286" progId="Paint.Picture">
                  <p:embed/>
                  <p:pic>
                    <p:nvPicPr>
                      <p:cNvPr id="716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185864"/>
                        <a:ext cx="54102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11"/>
          <p:cNvSpPr txBox="1">
            <a:spLocks noChangeArrowheads="1"/>
          </p:cNvSpPr>
          <p:nvPr/>
        </p:nvSpPr>
        <p:spPr bwMode="auto">
          <a:xfrm>
            <a:off x="7010400" y="24384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z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71685" name="Text Box 15"/>
          <p:cNvSpPr txBox="1">
            <a:spLocks noChangeArrowheads="1"/>
          </p:cNvSpPr>
          <p:nvPr/>
        </p:nvSpPr>
        <p:spPr bwMode="auto">
          <a:xfrm>
            <a:off x="4953000" y="57912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-z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71686" name="Line 16"/>
          <p:cNvSpPr>
            <a:spLocks noChangeShapeType="1"/>
          </p:cNvSpPr>
          <p:nvPr/>
        </p:nvSpPr>
        <p:spPr bwMode="auto">
          <a:xfrm>
            <a:off x="3429000" y="5334000"/>
            <a:ext cx="3733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87" name="Object 18"/>
          <p:cNvGraphicFramePr>
            <a:graphicFrameLocks noChangeAspect="1"/>
          </p:cNvGraphicFramePr>
          <p:nvPr/>
        </p:nvGraphicFramePr>
        <p:xfrm>
          <a:off x="1665288" y="1055689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1155700" imgH="203200" progId="Equation.DSMT4">
                  <p:embed/>
                </p:oleObj>
              </mc:Choice>
              <mc:Fallback>
                <p:oleObj name="Equation" r:id="rId5" imgW="1155700" imgH="203200" progId="Equation.DSMT4">
                  <p:embed/>
                  <p:pic>
                    <p:nvPicPr>
                      <p:cNvPr id="7168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055689"/>
                        <a:ext cx="2514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Line 19"/>
          <p:cNvSpPr>
            <a:spLocks noChangeShapeType="1"/>
          </p:cNvSpPr>
          <p:nvPr/>
        </p:nvSpPr>
        <p:spPr bwMode="auto">
          <a:xfrm>
            <a:off x="3657600" y="1600200"/>
            <a:ext cx="3733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89" name="Object 20"/>
          <p:cNvGraphicFramePr>
            <a:graphicFrameLocks noChangeAspect="1"/>
          </p:cNvGraphicFramePr>
          <p:nvPr/>
        </p:nvGraphicFramePr>
        <p:xfrm>
          <a:off x="1752600" y="2438401"/>
          <a:ext cx="22558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977476" imgH="203112" progId="Equation.DSMT4">
                  <p:embed/>
                </p:oleObj>
              </mc:Choice>
              <mc:Fallback>
                <p:oleObj name="Equation" r:id="rId7" imgW="977476" imgH="203112" progId="Equation.DSMT4">
                  <p:embed/>
                  <p:pic>
                    <p:nvPicPr>
                      <p:cNvPr id="7168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1"/>
                        <a:ext cx="22558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Line 21"/>
          <p:cNvSpPr>
            <a:spLocks noChangeShapeType="1"/>
          </p:cNvSpPr>
          <p:nvPr/>
        </p:nvSpPr>
        <p:spPr bwMode="auto">
          <a:xfrm>
            <a:off x="2819400" y="3048000"/>
            <a:ext cx="304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91" name="Object 22"/>
          <p:cNvGraphicFramePr>
            <a:graphicFrameLocks noChangeAspect="1"/>
          </p:cNvGraphicFramePr>
          <p:nvPr/>
        </p:nvGraphicFramePr>
        <p:xfrm>
          <a:off x="1828801" y="4876801"/>
          <a:ext cx="3122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1435100" imgH="203200" progId="Equation.DSMT4">
                  <p:embed/>
                </p:oleObj>
              </mc:Choice>
              <mc:Fallback>
                <p:oleObj name="Equation" r:id="rId9" imgW="1435100" imgH="203200" progId="Equation.DSMT4">
                  <p:embed/>
                  <p:pic>
                    <p:nvPicPr>
                      <p:cNvPr id="7169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876801"/>
                        <a:ext cx="31226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Line 24"/>
          <p:cNvSpPr>
            <a:spLocks noChangeShapeType="1"/>
          </p:cNvSpPr>
          <p:nvPr/>
        </p:nvSpPr>
        <p:spPr bwMode="auto">
          <a:xfrm>
            <a:off x="3352800" y="53340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3" name="Text Box 25"/>
          <p:cNvSpPr txBox="1">
            <a:spLocks noChangeArrowheads="1"/>
          </p:cNvSpPr>
          <p:nvPr/>
        </p:nvSpPr>
        <p:spPr bwMode="auto">
          <a:xfrm>
            <a:off x="6096000" y="24384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694" name="Text Box 26"/>
          <p:cNvSpPr txBox="1">
            <a:spLocks noChangeArrowheads="1"/>
          </p:cNvSpPr>
          <p:nvPr/>
        </p:nvSpPr>
        <p:spPr bwMode="auto">
          <a:xfrm>
            <a:off x="3962400" y="41910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695" name="Text Box 27"/>
          <p:cNvSpPr txBox="1">
            <a:spLocks noChangeArrowheads="1"/>
          </p:cNvSpPr>
          <p:nvPr/>
        </p:nvSpPr>
        <p:spPr bwMode="auto">
          <a:xfrm>
            <a:off x="5867400" y="57912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696" name="Line 28"/>
          <p:cNvSpPr>
            <a:spLocks noChangeShapeType="1"/>
          </p:cNvSpPr>
          <p:nvPr/>
        </p:nvSpPr>
        <p:spPr bwMode="auto">
          <a:xfrm>
            <a:off x="4114800" y="4114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7" name="Line 29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8" name="Line 30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9" name="Text Box 32"/>
          <p:cNvSpPr txBox="1">
            <a:spLocks noChangeArrowheads="1"/>
          </p:cNvSpPr>
          <p:nvPr/>
        </p:nvSpPr>
        <p:spPr bwMode="auto">
          <a:xfrm>
            <a:off x="3200400" y="41148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-z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71700" name="Text Box 33"/>
          <p:cNvSpPr txBox="1">
            <a:spLocks noChangeArrowheads="1"/>
          </p:cNvSpPr>
          <p:nvPr/>
        </p:nvSpPr>
        <p:spPr bwMode="auto">
          <a:xfrm>
            <a:off x="6858000" y="57150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z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71701" name="Text Box 34"/>
          <p:cNvSpPr txBox="1">
            <a:spLocks noChangeArrowheads="1"/>
          </p:cNvSpPr>
          <p:nvPr/>
        </p:nvSpPr>
        <p:spPr bwMode="auto">
          <a:xfrm>
            <a:off x="8054975" y="1360489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Upper-Tailed</a:t>
            </a:r>
          </a:p>
        </p:txBody>
      </p:sp>
      <p:sp>
        <p:nvSpPr>
          <p:cNvPr id="71702" name="Text Box 35"/>
          <p:cNvSpPr txBox="1">
            <a:spLocks noChangeArrowheads="1"/>
          </p:cNvSpPr>
          <p:nvPr/>
        </p:nvSpPr>
        <p:spPr bwMode="auto">
          <a:xfrm>
            <a:off x="8001000" y="3178175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Lower-Tailed</a:t>
            </a:r>
          </a:p>
        </p:txBody>
      </p:sp>
      <p:sp>
        <p:nvSpPr>
          <p:cNvPr id="71703" name="Text Box 36"/>
          <p:cNvSpPr txBox="1">
            <a:spLocks noChangeArrowheads="1"/>
          </p:cNvSpPr>
          <p:nvPr/>
        </p:nvSpPr>
        <p:spPr bwMode="auto">
          <a:xfrm>
            <a:off x="8054975" y="4854575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Two-Tailed</a:t>
            </a:r>
          </a:p>
        </p:txBody>
      </p:sp>
    </p:spTree>
    <p:extLst>
      <p:ext uri="{BB962C8B-B14F-4D97-AF65-F5344CB8AC3E}">
        <p14:creationId xmlns:p14="http://schemas.microsoft.com/office/powerpoint/2010/main" val="295662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3733800" y="1219201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 i="1">
                <a:solidFill>
                  <a:srgbClr val="000000"/>
                </a:solidFill>
              </a:rPr>
              <a:t>P</a:t>
            </a:r>
            <a:r>
              <a:rPr lang="en-US" altLang="en-US" sz="4000">
                <a:solidFill>
                  <a:srgbClr val="000000"/>
                </a:solidFill>
              </a:rPr>
              <a:t>–Values for </a:t>
            </a:r>
            <a:r>
              <a:rPr lang="en-US" altLang="en-US" sz="4000" i="1">
                <a:solidFill>
                  <a:srgbClr val="000000"/>
                </a:solidFill>
              </a:rPr>
              <a:t>t</a:t>
            </a:r>
            <a:r>
              <a:rPr lang="en-US" altLang="en-US" sz="4000">
                <a:solidFill>
                  <a:srgbClr val="000000"/>
                </a:solidFill>
              </a:rPr>
              <a:t> Tests</a:t>
            </a:r>
            <a:endParaRPr lang="en-US" altLang="en-US" sz="4000" i="1">
              <a:solidFill>
                <a:srgbClr val="000000"/>
              </a:solidFill>
            </a:endParaRP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2590800" y="2590800"/>
            <a:ext cx="708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-value for a </a:t>
            </a:r>
            <a:r>
              <a:rPr lang="en-US" altLang="en-US" i="1">
                <a:solidFill>
                  <a:srgbClr val="000000"/>
                </a:solidFill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test will be a </a:t>
            </a:r>
            <a:r>
              <a:rPr lang="en-US" altLang="en-US" i="1">
                <a:solidFill>
                  <a:srgbClr val="000000"/>
                </a:solidFill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curve area.  The number of df for the one-sample </a:t>
            </a:r>
            <a:r>
              <a:rPr lang="en-US" altLang="en-US" i="1">
                <a:solidFill>
                  <a:srgbClr val="000000"/>
                </a:solidFill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test is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 – 1. </a:t>
            </a:r>
          </a:p>
        </p:txBody>
      </p:sp>
    </p:spTree>
    <p:extLst>
      <p:ext uri="{BB962C8B-B14F-4D97-AF65-F5344CB8AC3E}">
        <p14:creationId xmlns:p14="http://schemas.microsoft.com/office/powerpoint/2010/main" val="21239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4" descr="0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01600"/>
            <a:ext cx="8164512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6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Hypothesis test for </a:t>
            </a:r>
            <a:br>
              <a:rPr lang="en-US" altLang="en-US" sz="4000" dirty="0"/>
            </a:br>
            <a:r>
              <a:rPr lang="en-US" altLang="en-US" sz="4000" dirty="0"/>
              <a:t>slope parameter </a:t>
            </a:r>
            <a:r>
              <a:rPr lang="en-US" altLang="en-US" sz="4000" dirty="0" smtClean="0"/>
              <a:t> </a:t>
            </a:r>
            <a:r>
              <a:rPr lang="el-GR" altLang="en-US" sz="4000" dirty="0" smtClean="0">
                <a:cs typeface="Times New Roman" panose="02020603050405020304" pitchFamily="18" charset="0"/>
              </a:rPr>
              <a:t>β</a:t>
            </a:r>
            <a:r>
              <a:rPr lang="en-US" altLang="en-US" sz="4000" baseline="-25000" dirty="0" smtClean="0">
                <a:cs typeface="Times New Roman" panose="02020603050405020304" pitchFamily="18" charset="0"/>
              </a:rPr>
              <a:t>1</a:t>
            </a:r>
            <a:endParaRPr lang="en-US" altLang="en-US" sz="4000" baseline="-25000" dirty="0">
              <a:sym typeface="Greek Symbols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38401" y="1998666"/>
            <a:ext cx="7680325" cy="1036638"/>
            <a:chOff x="576" y="1259"/>
            <a:chExt cx="4838" cy="653"/>
          </a:xfrm>
        </p:grpSpPr>
        <p:sp>
          <p:nvSpPr>
            <p:cNvPr id="74766" name="Text Box 3"/>
            <p:cNvSpPr txBox="1">
              <a:spLocks noChangeArrowheads="1"/>
            </p:cNvSpPr>
            <p:nvPr/>
          </p:nvSpPr>
          <p:spPr bwMode="auto">
            <a:xfrm>
              <a:off x="581" y="1269"/>
              <a:ext cx="477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 dirty="0">
                  <a:solidFill>
                    <a:srgbClr val="800000"/>
                  </a:solidFill>
                </a:rPr>
                <a:t>Null hypothesis</a:t>
              </a:r>
              <a:r>
                <a:rPr lang="en-US" altLang="en-US" sz="2800" dirty="0">
                  <a:solidFill>
                    <a:srgbClr val="000000"/>
                  </a:solidFill>
                </a:rPr>
                <a:t>   H</a:t>
              </a:r>
              <a:r>
                <a:rPr lang="en-US" altLang="en-US" sz="2800" baseline="-25000" dirty="0">
                  <a:solidFill>
                    <a:srgbClr val="000000"/>
                  </a:solidFill>
                </a:rPr>
                <a:t>0</a:t>
              </a:r>
              <a:r>
                <a:rPr lang="en-US" altLang="en-US" sz="2800" dirty="0">
                  <a:solidFill>
                    <a:srgbClr val="000000"/>
                  </a:solidFill>
                </a:rPr>
                <a:t>: </a:t>
              </a:r>
              <a:r>
                <a:rPr lang="en-US" altLang="en-US" sz="2800" dirty="0" smtClean="0"/>
                <a:t> </a:t>
              </a:r>
              <a:r>
                <a:rPr lang="el-GR" altLang="en-US" sz="2800" dirty="0" smtClean="0">
                  <a:cs typeface="Times New Roman" panose="02020603050405020304" pitchFamily="18" charset="0"/>
                </a:rPr>
                <a:t>β</a:t>
              </a:r>
              <a:r>
                <a:rPr lang="en-US" altLang="en-US" sz="2800" baseline="-25000" dirty="0" smtClean="0">
                  <a:cs typeface="Times New Roman" panose="02020603050405020304" pitchFamily="18" charset="0"/>
                </a:rPr>
                <a:t>1</a:t>
              </a:r>
              <a:r>
                <a:rPr lang="en-US" altLang="en-US" sz="2800" dirty="0" smtClean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= some number </a:t>
              </a:r>
              <a:r>
                <a:rPr lang="el-GR" altLang="en-US" sz="2800" i="1" dirty="0">
                  <a:solidFill>
                    <a:srgbClr val="000000"/>
                  </a:solidFill>
                  <a:cs typeface="Times New Roman" panose="02020603050405020304" pitchFamily="18" charset="0"/>
                  <a:sym typeface="Greek Symbols" pitchFamily="18" charset="2"/>
                </a:rPr>
                <a:t>β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 dirty="0">
                  <a:solidFill>
                    <a:srgbClr val="800000"/>
                  </a:solidFill>
                  <a:sym typeface="Greek Symbols" pitchFamily="18" charset="2"/>
                </a:rPr>
                <a:t>A</a:t>
              </a:r>
              <a:r>
                <a:rPr lang="en-US" altLang="en-US" sz="2800" b="1" dirty="0">
                  <a:solidFill>
                    <a:srgbClr val="800000"/>
                  </a:solidFill>
                </a:rPr>
                <a:t>lternative hypothesis</a:t>
              </a:r>
              <a:r>
                <a:rPr lang="en-US" altLang="en-US" sz="2800" dirty="0">
                  <a:solidFill>
                    <a:srgbClr val="000000"/>
                  </a:solidFill>
                </a:rPr>
                <a:t>  H</a:t>
              </a:r>
              <a:r>
                <a:rPr lang="en-US" altLang="en-US" sz="2800" baseline="-25000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: </a:t>
              </a:r>
              <a:r>
                <a:rPr lang="el-GR" altLang="en-US" sz="2800" dirty="0" smtClean="0">
                  <a:cs typeface="Times New Roman" panose="02020603050405020304" pitchFamily="18" charset="0"/>
                </a:rPr>
                <a:t>β</a:t>
              </a:r>
              <a:r>
                <a:rPr lang="en-US" altLang="en-US" sz="2800" baseline="-25000" dirty="0" smtClean="0">
                  <a:cs typeface="Times New Roman" panose="02020603050405020304" pitchFamily="18" charset="0"/>
                </a:rPr>
                <a:t>1</a:t>
              </a:r>
              <a:r>
                <a:rPr lang="en-US" altLang="en-US" sz="2800" dirty="0" smtClean="0">
                  <a:solidFill>
                    <a:srgbClr val="000000"/>
                  </a:solidFill>
                  <a:sym typeface="Greek Symbols" pitchFamily="18" charset="2"/>
                </a:rPr>
                <a:t>≠ 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some number </a:t>
              </a:r>
              <a:r>
                <a:rPr lang="el-GR" altLang="en-US" sz="2400" i="1" dirty="0">
                  <a:solidFill>
                    <a:srgbClr val="000000"/>
                  </a:solidFill>
                  <a:cs typeface="Times New Roman" panose="02020603050405020304" pitchFamily="18" charset="0"/>
                  <a:sym typeface="Greek Symbols" pitchFamily="18" charset="2"/>
                </a:rPr>
                <a:t>β</a:t>
              </a:r>
              <a:r>
                <a:rPr lang="en-US" altLang="en-US" sz="2400" dirty="0" smtClean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  <a:endParaRPr lang="en-US" altLang="en-US" sz="2400" dirty="0">
                <a:solidFill>
                  <a:srgbClr val="000000"/>
                </a:solidFill>
                <a:sym typeface="Greek Symbols" pitchFamily="18" charset="2"/>
              </a:endParaRPr>
            </a:p>
          </p:txBody>
        </p:sp>
        <p:sp>
          <p:nvSpPr>
            <p:cNvPr id="74767" name="Rectangle 9"/>
            <p:cNvSpPr>
              <a:spLocks noChangeArrowheads="1"/>
            </p:cNvSpPr>
            <p:nvPr/>
          </p:nvSpPr>
          <p:spPr bwMode="auto">
            <a:xfrm>
              <a:off x="576" y="1259"/>
              <a:ext cx="4838" cy="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46338" y="3157538"/>
            <a:ext cx="6673850" cy="1536700"/>
            <a:chOff x="581" y="1989"/>
            <a:chExt cx="4204" cy="968"/>
          </a:xfrm>
        </p:grpSpPr>
        <p:graphicFrame>
          <p:nvGraphicFramePr>
            <p:cNvPr id="74763" name="Object 5"/>
            <p:cNvGraphicFramePr>
              <a:graphicFrameLocks noChangeAspect="1"/>
            </p:cNvGraphicFramePr>
            <p:nvPr/>
          </p:nvGraphicFramePr>
          <p:xfrm>
            <a:off x="2238" y="2063"/>
            <a:ext cx="2373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3" imgW="2374900" imgH="838200" progId="Equation.3">
                    <p:embed/>
                  </p:oleObj>
                </mc:Choice>
                <mc:Fallback>
                  <p:oleObj name="Equation" r:id="rId3" imgW="2374900" imgH="838200" progId="Equation.3">
                    <p:embed/>
                    <p:pic>
                      <p:nvPicPr>
                        <p:cNvPr id="7476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2063"/>
                          <a:ext cx="2373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Text Box 6"/>
            <p:cNvSpPr txBox="1">
              <a:spLocks noChangeArrowheads="1"/>
            </p:cNvSpPr>
            <p:nvPr/>
          </p:nvSpPr>
          <p:spPr bwMode="auto">
            <a:xfrm>
              <a:off x="581" y="2045"/>
              <a:ext cx="1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800000"/>
                  </a:solidFill>
                </a:rPr>
                <a:t>Test statistic</a:t>
              </a:r>
              <a:r>
                <a:rPr lang="en-US" altLang="en-US" sz="2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74765" name="Rectangle 11"/>
            <p:cNvSpPr>
              <a:spLocks noChangeArrowheads="1"/>
            </p:cNvSpPr>
            <p:nvPr/>
          </p:nvSpPr>
          <p:spPr bwMode="auto">
            <a:xfrm>
              <a:off x="591" y="1989"/>
              <a:ext cx="4194" cy="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46339" y="4705351"/>
            <a:ext cx="8004175" cy="976313"/>
            <a:chOff x="581" y="2964"/>
            <a:chExt cx="5042" cy="615"/>
          </a:xfrm>
        </p:grpSpPr>
        <p:sp>
          <p:nvSpPr>
            <p:cNvPr id="74761" name="Text Box 7"/>
            <p:cNvSpPr txBox="1">
              <a:spLocks noChangeArrowheads="1"/>
            </p:cNvSpPr>
            <p:nvPr/>
          </p:nvSpPr>
          <p:spPr bwMode="auto">
            <a:xfrm>
              <a:off x="581" y="2964"/>
              <a:ext cx="504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800000"/>
                  </a:solidFill>
                </a:rPr>
                <a:t>P-value</a:t>
              </a:r>
              <a:r>
                <a:rPr lang="en-US" altLang="en-US" sz="2800">
                  <a:solidFill>
                    <a:srgbClr val="000000"/>
                  </a:solidFill>
                </a:rPr>
                <a:t> = How likely is it that we’d get a test statistic t* as extreme as we did if the null hypothesis is true?</a:t>
              </a:r>
            </a:p>
          </p:txBody>
        </p:sp>
        <p:sp>
          <p:nvSpPr>
            <p:cNvPr id="74762" name="Rectangle 12"/>
            <p:cNvSpPr>
              <a:spLocks noChangeArrowheads="1"/>
            </p:cNvSpPr>
            <p:nvPr/>
          </p:nvSpPr>
          <p:spPr bwMode="auto">
            <a:xfrm>
              <a:off x="584" y="3011"/>
              <a:ext cx="4923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451100" y="5727700"/>
            <a:ext cx="7156450" cy="954088"/>
            <a:chOff x="584" y="3608"/>
            <a:chExt cx="4508" cy="601"/>
          </a:xfrm>
        </p:grpSpPr>
        <p:sp>
          <p:nvSpPr>
            <p:cNvPr id="74759" name="Text Box 8"/>
            <p:cNvSpPr txBox="1">
              <a:spLocks noChangeArrowheads="1"/>
            </p:cNvSpPr>
            <p:nvPr/>
          </p:nvSpPr>
          <p:spPr bwMode="auto">
            <a:xfrm>
              <a:off x="620" y="3608"/>
              <a:ext cx="41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The P-value is determined by referring to 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800000"/>
                  </a:solidFill>
                </a:rPr>
                <a:t>t-distribution</a:t>
              </a:r>
              <a:r>
                <a:rPr lang="en-US" altLang="en-US" sz="2800">
                  <a:solidFill>
                    <a:srgbClr val="000000"/>
                  </a:solidFill>
                </a:rPr>
                <a:t> with </a:t>
              </a:r>
              <a:r>
                <a:rPr lang="en-US" altLang="en-US" sz="2800" b="1">
                  <a:solidFill>
                    <a:srgbClr val="800000"/>
                  </a:solidFill>
                </a:rPr>
                <a:t>n-2</a:t>
              </a:r>
              <a:r>
                <a:rPr lang="en-US" altLang="en-US" sz="2800">
                  <a:solidFill>
                    <a:srgbClr val="000000"/>
                  </a:solidFill>
                </a:rPr>
                <a:t> degrees of freedom.</a:t>
              </a:r>
            </a:p>
          </p:txBody>
        </p:sp>
        <p:sp>
          <p:nvSpPr>
            <p:cNvPr id="74760" name="Rectangle 13"/>
            <p:cNvSpPr>
              <a:spLocks noChangeArrowheads="1"/>
            </p:cNvSpPr>
            <p:nvPr/>
          </p:nvSpPr>
          <p:spPr bwMode="auto">
            <a:xfrm>
              <a:off x="584" y="3640"/>
              <a:ext cx="4508" cy="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0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Inference for slope parameter </a:t>
            </a:r>
            <a:r>
              <a:rPr lang="el-GR" altLang="en-US" sz="4000">
                <a:cs typeface="Times New Roman" panose="02020603050405020304" pitchFamily="18" charset="0"/>
              </a:rPr>
              <a:t>β</a:t>
            </a:r>
            <a:r>
              <a:rPr lang="en-US" altLang="en-US" sz="4000" baseline="-25000">
                <a:cs typeface="Times New Roman" panose="02020603050405020304" pitchFamily="18" charset="0"/>
              </a:rPr>
              <a:t>1</a:t>
            </a:r>
            <a:r>
              <a:rPr lang="en-US" altLang="en-US" sz="4000"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cs typeface="Times New Roman" panose="02020603050405020304" pitchFamily="18" charset="0"/>
              </a:rPr>
            </a:br>
            <a:r>
              <a:rPr lang="en-US" altLang="en-US" sz="4000">
                <a:cs typeface="Times New Roman" panose="02020603050405020304" pitchFamily="18" charset="0"/>
              </a:rPr>
              <a:t>in R</a:t>
            </a:r>
            <a:endParaRPr lang="el-GR" altLang="en-US" sz="4000">
              <a:cs typeface="Times New Roman" panose="02020603050405020304" pitchFamily="18" charset="0"/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1774826" y="2184401"/>
            <a:ext cx="85455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regression equation is Mort = 389 - 5.98 Lat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</a:rPr>
              <a:t>Predictor        Coef     SE Coef          T       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Constant       389.19       23.81      16.34    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</a:rPr>
              <a:t>Lat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-5.9776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0.5984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-9.99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 = 19.12       R-Sq = 68.0%     R-Sq(adj) = 67.3%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Analysis of Variance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Source          DF      SS      MS        F       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Regression       1    36464   36464     99.80    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Residual Error  47    17173     365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Total           48    53637</a:t>
            </a:r>
          </a:p>
        </p:txBody>
      </p:sp>
    </p:spTree>
    <p:extLst>
      <p:ext uri="{BB962C8B-B14F-4D97-AF65-F5344CB8AC3E}">
        <p14:creationId xmlns:p14="http://schemas.microsoft.com/office/powerpoint/2010/main" val="210528321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(1-</a:t>
            </a:r>
            <a:r>
              <a:rPr lang="el-GR" altLang="en-US" sz="4000" dirty="0">
                <a:cs typeface="Times New Roman" panose="02020603050405020304" pitchFamily="18" charset="0"/>
              </a:rPr>
              <a:t>α</a:t>
            </a:r>
            <a:r>
              <a:rPr lang="en-US" altLang="en-US" sz="4000" dirty="0">
                <a:cs typeface="Times New Roman" panose="02020603050405020304" pitchFamily="18" charset="0"/>
              </a:rPr>
              <a:t>)100% </a:t>
            </a:r>
            <a:r>
              <a:rPr lang="en-US" altLang="en-US" sz="4000" dirty="0"/>
              <a:t>t-interval </a:t>
            </a:r>
            <a:br>
              <a:rPr lang="en-US" altLang="en-US" sz="4000" dirty="0"/>
            </a:br>
            <a:r>
              <a:rPr lang="en-US" altLang="en-US" sz="4000" dirty="0"/>
              <a:t>for intercept parameter 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baseline="-25000" dirty="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6803" name="Text Box 1029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6804" name="Text Box 1031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6805" name="Text Box 1032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estimate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6806" name="Object 1033"/>
          <p:cNvGraphicFramePr>
            <a:graphicFrameLocks noChangeAspect="1"/>
          </p:cNvGraphicFramePr>
          <p:nvPr/>
        </p:nvGraphicFramePr>
        <p:xfrm>
          <a:off x="3074988" y="4814888"/>
          <a:ext cx="62611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2527300" imgH="520700" progId="Equation.3">
                  <p:embed/>
                </p:oleObj>
              </mc:Choice>
              <mc:Fallback>
                <p:oleObj name="Equation" r:id="rId3" imgW="2527300" imgH="520700" progId="Equation.3">
                  <p:embed/>
                  <p:pic>
                    <p:nvPicPr>
                      <p:cNvPr id="76806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814888"/>
                        <a:ext cx="62611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6470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Hypothesis test for </a:t>
            </a:r>
            <a:br>
              <a:rPr lang="en-US" altLang="en-US" sz="4000" dirty="0"/>
            </a:br>
            <a:r>
              <a:rPr lang="en-US" altLang="en-US" sz="4000" dirty="0"/>
              <a:t>intercept parameter </a:t>
            </a:r>
            <a:r>
              <a:rPr lang="el-GR" altLang="en-US" sz="4000" dirty="0" smtClean="0">
                <a:cs typeface="Times New Roman" panose="02020603050405020304" pitchFamily="18" charset="0"/>
              </a:rPr>
              <a:t>β</a:t>
            </a:r>
            <a:r>
              <a:rPr lang="en-US" altLang="en-US" sz="4000" baseline="-25000" dirty="0" smtClean="0">
                <a:cs typeface="Times New Roman" panose="02020603050405020304" pitchFamily="18" charset="0"/>
              </a:rPr>
              <a:t>0</a:t>
            </a:r>
            <a:endParaRPr lang="en-US" altLang="en-US" sz="4000" baseline="-25000" dirty="0">
              <a:sym typeface="Greek Symbols" pitchFamily="18" charset="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24126" y="1893889"/>
            <a:ext cx="7281863" cy="1031875"/>
            <a:chOff x="630" y="1193"/>
            <a:chExt cx="4587" cy="650"/>
          </a:xfrm>
        </p:grpSpPr>
        <p:sp>
          <p:nvSpPr>
            <p:cNvPr id="77839" name="Text Box 3"/>
            <p:cNvSpPr txBox="1">
              <a:spLocks noChangeArrowheads="1"/>
            </p:cNvSpPr>
            <p:nvPr/>
          </p:nvSpPr>
          <p:spPr bwMode="auto">
            <a:xfrm>
              <a:off x="633" y="1193"/>
              <a:ext cx="458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 dirty="0">
                  <a:solidFill>
                    <a:srgbClr val="800000"/>
                  </a:solidFill>
                </a:rPr>
                <a:t>Null hypothesis</a:t>
              </a:r>
              <a:r>
                <a:rPr lang="en-US" altLang="en-US" sz="2800" dirty="0">
                  <a:solidFill>
                    <a:srgbClr val="000000"/>
                  </a:solidFill>
                </a:rPr>
                <a:t> H</a:t>
              </a:r>
              <a:r>
                <a:rPr lang="en-US" altLang="en-US" sz="2800" baseline="-25000" dirty="0">
                  <a:solidFill>
                    <a:srgbClr val="000000"/>
                  </a:solidFill>
                </a:rPr>
                <a:t>0</a:t>
              </a:r>
              <a:r>
                <a:rPr lang="en-US" altLang="en-US" sz="2800" dirty="0">
                  <a:solidFill>
                    <a:srgbClr val="000000"/>
                  </a:solidFill>
                </a:rPr>
                <a:t>: </a:t>
              </a:r>
              <a:r>
                <a:rPr lang="el-GR" altLang="en-US" sz="2800" dirty="0" smtClean="0">
                  <a:cs typeface="Times New Roman" panose="02020603050405020304" pitchFamily="18" charset="0"/>
                </a:rPr>
                <a:t>β</a:t>
              </a:r>
              <a:r>
                <a:rPr lang="en-US" altLang="en-US" sz="2800" baseline="-25000" dirty="0" smtClean="0">
                  <a:cs typeface="Times New Roman" panose="02020603050405020304" pitchFamily="18" charset="0"/>
                </a:rPr>
                <a:t>0</a:t>
              </a:r>
              <a:r>
                <a:rPr lang="en-US" altLang="en-US" sz="2800" dirty="0" smtClean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= some number 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 dirty="0">
                  <a:solidFill>
                    <a:srgbClr val="800000"/>
                  </a:solidFill>
                  <a:sym typeface="Greek Symbols" pitchFamily="18" charset="2"/>
                </a:rPr>
                <a:t>Alternative hypothesis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</a:rPr>
                <a:t>H</a:t>
              </a:r>
              <a:r>
                <a:rPr lang="en-US" altLang="en-US" sz="2800" baseline="-25000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: </a:t>
              </a:r>
              <a:r>
                <a:rPr lang="el-GR" altLang="en-US" sz="2800" dirty="0" smtClean="0">
                  <a:cs typeface="Times New Roman" panose="02020603050405020304" pitchFamily="18" charset="0"/>
                </a:rPr>
                <a:t>β</a:t>
              </a:r>
              <a:r>
                <a:rPr lang="en-US" altLang="en-US" sz="2800" baseline="-25000" dirty="0" smtClean="0">
                  <a:cs typeface="Times New Roman" panose="02020603050405020304" pitchFamily="18" charset="0"/>
                </a:rPr>
                <a:t>0</a:t>
              </a:r>
              <a:r>
                <a:rPr lang="en-US" altLang="en-US" sz="2800" dirty="0" smtClean="0">
                  <a:solidFill>
                    <a:srgbClr val="000000"/>
                  </a:solidFill>
                  <a:sym typeface="Greek Symbols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sym typeface="Greek Symbols" pitchFamily="18" charset="2"/>
                </a:rPr>
                <a:t>≠ some number </a:t>
              </a:r>
              <a:endParaRPr lang="en-US" altLang="en-US" sz="2400" dirty="0">
                <a:solidFill>
                  <a:srgbClr val="000000"/>
                </a:solidFill>
                <a:sym typeface="Greek Symbols" pitchFamily="18" charset="2"/>
              </a:endParaRPr>
            </a:p>
          </p:txBody>
        </p:sp>
        <p:sp>
          <p:nvSpPr>
            <p:cNvPr id="77840" name="Rectangle 10"/>
            <p:cNvSpPr>
              <a:spLocks noChangeArrowheads="1"/>
            </p:cNvSpPr>
            <p:nvPr/>
          </p:nvSpPr>
          <p:spPr bwMode="auto">
            <a:xfrm>
              <a:off x="630" y="1206"/>
              <a:ext cx="4546" cy="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24125" y="3060700"/>
            <a:ext cx="6559550" cy="1474788"/>
            <a:chOff x="630" y="1928"/>
            <a:chExt cx="4132" cy="929"/>
          </a:xfrm>
        </p:grpSpPr>
        <p:grpSp>
          <p:nvGrpSpPr>
            <p:cNvPr id="77835" name="Group 9"/>
            <p:cNvGrpSpPr>
              <a:grpSpLocks/>
            </p:cNvGrpSpPr>
            <p:nvPr/>
          </p:nvGrpSpPr>
          <p:grpSpPr bwMode="auto">
            <a:xfrm>
              <a:off x="633" y="1937"/>
              <a:ext cx="3847" cy="847"/>
              <a:chOff x="672" y="1760"/>
              <a:chExt cx="3847" cy="847"/>
            </a:xfrm>
          </p:grpSpPr>
          <p:graphicFrame>
            <p:nvGraphicFramePr>
              <p:cNvPr id="77837" name="Object 5"/>
              <p:cNvGraphicFramePr>
                <a:graphicFrameLocks noChangeAspect="1"/>
              </p:cNvGraphicFramePr>
              <p:nvPr/>
            </p:nvGraphicFramePr>
            <p:xfrm>
              <a:off x="2154" y="1879"/>
              <a:ext cx="2365" cy="7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7" name="Equation" r:id="rId3" imgW="2514600" imgH="774700" progId="Equation.3">
                      <p:embed/>
                    </p:oleObj>
                  </mc:Choice>
                  <mc:Fallback>
                    <p:oleObj name="Equation" r:id="rId3" imgW="2514600" imgH="774700" progId="Equation.3">
                      <p:embed/>
                      <p:pic>
                        <p:nvPicPr>
                          <p:cNvPr id="7783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879"/>
                            <a:ext cx="2365" cy="7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38" name="Text Box 6"/>
              <p:cNvSpPr txBox="1">
                <a:spLocks noChangeArrowheads="1"/>
              </p:cNvSpPr>
              <p:nvPr/>
            </p:nvSpPr>
            <p:spPr bwMode="auto">
              <a:xfrm>
                <a:off x="672" y="1760"/>
                <a:ext cx="15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800" b="1">
                    <a:solidFill>
                      <a:srgbClr val="800000"/>
                    </a:solidFill>
                  </a:rPr>
                  <a:t>Test statistic</a:t>
                </a:r>
                <a:r>
                  <a:rPr lang="en-US" altLang="en-US" sz="240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sp>
          <p:nvSpPr>
            <p:cNvPr id="77836" name="Rectangle 11"/>
            <p:cNvSpPr>
              <a:spLocks noChangeArrowheads="1"/>
            </p:cNvSpPr>
            <p:nvPr/>
          </p:nvSpPr>
          <p:spPr bwMode="auto">
            <a:xfrm>
              <a:off x="630" y="1928"/>
              <a:ext cx="4132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24125" y="4645026"/>
            <a:ext cx="7888288" cy="1012825"/>
            <a:chOff x="630" y="2926"/>
            <a:chExt cx="4969" cy="638"/>
          </a:xfrm>
        </p:grpSpPr>
        <p:sp>
          <p:nvSpPr>
            <p:cNvPr id="77833" name="Text Box 7"/>
            <p:cNvSpPr txBox="1">
              <a:spLocks noChangeArrowheads="1"/>
            </p:cNvSpPr>
            <p:nvPr/>
          </p:nvSpPr>
          <p:spPr bwMode="auto">
            <a:xfrm>
              <a:off x="633" y="2948"/>
              <a:ext cx="494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800000"/>
                  </a:solidFill>
                </a:rPr>
                <a:t>P-value</a:t>
              </a:r>
              <a:r>
                <a:rPr lang="en-US" altLang="en-US" sz="2800">
                  <a:solidFill>
                    <a:srgbClr val="000000"/>
                  </a:solidFill>
                </a:rPr>
                <a:t> = How likely is it that we’d get a test statistic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 t* as extreme as we did if the null hypothesis is true?</a:t>
              </a:r>
            </a:p>
          </p:txBody>
        </p:sp>
        <p:sp>
          <p:nvSpPr>
            <p:cNvPr id="77834" name="Rectangle 12"/>
            <p:cNvSpPr>
              <a:spLocks noChangeArrowheads="1"/>
            </p:cNvSpPr>
            <p:nvPr/>
          </p:nvSpPr>
          <p:spPr bwMode="auto">
            <a:xfrm>
              <a:off x="630" y="2926"/>
              <a:ext cx="4969" cy="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528889" y="5718176"/>
            <a:ext cx="7248525" cy="974725"/>
            <a:chOff x="633" y="3602"/>
            <a:chExt cx="4566" cy="614"/>
          </a:xfrm>
        </p:grpSpPr>
        <p:sp>
          <p:nvSpPr>
            <p:cNvPr id="77831" name="Text Box 8"/>
            <p:cNvSpPr txBox="1">
              <a:spLocks noChangeArrowheads="1"/>
            </p:cNvSpPr>
            <p:nvPr/>
          </p:nvSpPr>
          <p:spPr bwMode="auto">
            <a:xfrm>
              <a:off x="633" y="3602"/>
              <a:ext cx="456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The P-value is determined by referring to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a </a:t>
              </a:r>
              <a:r>
                <a:rPr lang="en-US" altLang="en-US" sz="2800" b="1">
                  <a:solidFill>
                    <a:srgbClr val="800000"/>
                  </a:solidFill>
                </a:rPr>
                <a:t>t-distribution</a:t>
              </a:r>
              <a:r>
                <a:rPr lang="en-US" altLang="en-US" sz="2800">
                  <a:solidFill>
                    <a:srgbClr val="000000"/>
                  </a:solidFill>
                </a:rPr>
                <a:t> with </a:t>
              </a:r>
              <a:r>
                <a:rPr lang="en-US" altLang="en-US" sz="2800" b="1">
                  <a:solidFill>
                    <a:srgbClr val="800000"/>
                  </a:solidFill>
                </a:rPr>
                <a:t>n-2</a:t>
              </a:r>
              <a:r>
                <a:rPr lang="en-US" altLang="en-US" sz="2800">
                  <a:solidFill>
                    <a:srgbClr val="000000"/>
                  </a:solidFill>
                </a:rPr>
                <a:t> degrees of freedom</a:t>
              </a:r>
              <a:r>
                <a:rPr lang="en-US" alt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77832" name="Rectangle 13"/>
            <p:cNvSpPr>
              <a:spLocks noChangeArrowheads="1"/>
            </p:cNvSpPr>
            <p:nvPr/>
          </p:nvSpPr>
          <p:spPr bwMode="auto">
            <a:xfrm>
              <a:off x="637" y="3633"/>
              <a:ext cx="4301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Inference for intercept parameter </a:t>
            </a:r>
            <a:r>
              <a:rPr lang="el-GR" altLang="en-US" sz="4000">
                <a:cs typeface="Times New Roman" panose="02020603050405020304" pitchFamily="18" charset="0"/>
              </a:rPr>
              <a:t>β</a:t>
            </a:r>
            <a:r>
              <a:rPr lang="en-US" altLang="en-US" sz="4000" baseline="-25000">
                <a:cs typeface="Times New Roman" panose="02020603050405020304" pitchFamily="18" charset="0"/>
              </a:rPr>
              <a:t>0</a:t>
            </a:r>
            <a:r>
              <a:rPr lang="en-US" altLang="en-US" sz="4000"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cs typeface="Times New Roman" panose="02020603050405020304" pitchFamily="18" charset="0"/>
              </a:rPr>
            </a:br>
            <a:r>
              <a:rPr lang="en-US" altLang="en-US" sz="4000">
                <a:cs typeface="Times New Roman" panose="02020603050405020304" pitchFamily="18" charset="0"/>
              </a:rPr>
              <a:t>in R</a:t>
            </a:r>
            <a:endParaRPr lang="el-GR" altLang="en-US" sz="4000"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774826" y="2184401"/>
            <a:ext cx="85455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regression equation is Mort = 389 - 5.98 Lat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</a:rPr>
              <a:t>Predictor        Coef     SE Coef          T       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</a:rPr>
              <a:t>Constant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389.19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23.81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16.34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Lat           -5.9776      0.5984      -9.99    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 = 19.12       R-Sq = 68.0%     R-Sq(adj) = 67.3%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Analysis of Variance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Source          DF      SS      MS        F       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Regression       1    36464   36464     99.80    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Residual Error  47    17173     365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Total           48    53637</a:t>
            </a:r>
          </a:p>
        </p:txBody>
      </p:sp>
    </p:spTree>
    <p:extLst>
      <p:ext uri="{BB962C8B-B14F-4D97-AF65-F5344CB8AC3E}">
        <p14:creationId xmlns:p14="http://schemas.microsoft.com/office/powerpoint/2010/main" val="3422775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2176463" y="2111375"/>
            <a:ext cx="7772400" cy="1143000"/>
          </a:xfrm>
        </p:spPr>
        <p:txBody>
          <a:bodyPr/>
          <a:lstStyle/>
          <a:p>
            <a:r>
              <a:rPr lang="en-US" altLang="en-US" smtClean="0"/>
              <a:t>(1-</a:t>
            </a:r>
            <a:r>
              <a:rPr lang="el-GR" altLang="en-US" smtClean="0">
                <a:cs typeface="Times New Roman" panose="02020603050405020304" pitchFamily="18" charset="0"/>
              </a:rPr>
              <a:t>α</a:t>
            </a:r>
            <a:r>
              <a:rPr lang="en-US" altLang="en-US" smtClean="0">
                <a:cs typeface="Times New Roman" panose="02020603050405020304" pitchFamily="18" charset="0"/>
              </a:rPr>
              <a:t>)100% </a:t>
            </a:r>
            <a:r>
              <a:rPr lang="en-US" altLang="en-US" smtClean="0"/>
              <a:t>t-interval </a:t>
            </a:r>
            <a:br>
              <a:rPr lang="en-US" altLang="en-US" smtClean="0"/>
            </a:br>
            <a:r>
              <a:rPr lang="en-US" altLang="en-US" smtClean="0"/>
              <a:t>for mean response </a:t>
            </a:r>
            <a:r>
              <a:rPr lang="en-US" altLang="en-US" i="1" smtClean="0"/>
              <a:t>E(Y</a:t>
            </a:r>
            <a:r>
              <a:rPr lang="en-US" altLang="en-US" i="1" baseline="-25000" smtClean="0"/>
              <a:t>h</a:t>
            </a:r>
            <a:r>
              <a:rPr lang="en-US" altLang="en-US" i="1" smtClean="0"/>
              <a:t>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7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876800" y="685801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 i="1">
                <a:solidFill>
                  <a:srgbClr val="C00000"/>
                </a:solidFill>
              </a:rPr>
              <a:t>t </a:t>
            </a:r>
            <a:r>
              <a:rPr lang="en-US" altLang="en-US" sz="4000">
                <a:solidFill>
                  <a:srgbClr val="C00000"/>
                </a:solidFill>
              </a:rPr>
              <a:t>Distribution</a:t>
            </a:r>
            <a:endParaRPr lang="en-US" altLang="en-US" sz="4000" i="1">
              <a:solidFill>
                <a:srgbClr val="C00000"/>
              </a:solidFill>
            </a:endParaRP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2209800" y="16002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When     is the mean of a random sample of size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 from a </a:t>
            </a:r>
            <a:r>
              <a:rPr lang="en-US" altLang="en-US" u="sng">
                <a:solidFill>
                  <a:srgbClr val="000000"/>
                </a:solidFill>
              </a:rPr>
              <a:t>normal distribution </a:t>
            </a:r>
            <a:r>
              <a:rPr lang="en-US" altLang="en-US">
                <a:solidFill>
                  <a:srgbClr val="000000"/>
                </a:solidFill>
              </a:rPr>
              <a:t>with mean     the rv</a:t>
            </a:r>
          </a:p>
        </p:txBody>
      </p:sp>
      <p:graphicFrame>
        <p:nvGraphicFramePr>
          <p:cNvPr id="61444" name="Object 6"/>
          <p:cNvGraphicFramePr>
            <a:graphicFrameLocks noChangeAspect="1"/>
          </p:cNvGraphicFramePr>
          <p:nvPr/>
        </p:nvGraphicFramePr>
        <p:xfrm>
          <a:off x="9459914" y="2198688"/>
          <a:ext cx="528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90335" imgH="164957" progId="Equation.DSMT4">
                  <p:embed/>
                </p:oleObj>
              </mc:Choice>
              <mc:Fallback>
                <p:oleObj name="Equation" r:id="rId3" imgW="190335" imgH="164957" progId="Equation.DSMT4">
                  <p:embed/>
                  <p:pic>
                    <p:nvPicPr>
                      <p:cNvPr id="614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914" y="2198688"/>
                        <a:ext cx="528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7"/>
          <p:cNvGraphicFramePr>
            <a:graphicFrameLocks noChangeAspect="1"/>
          </p:cNvGraphicFramePr>
          <p:nvPr/>
        </p:nvGraphicFramePr>
        <p:xfrm>
          <a:off x="3243263" y="1600200"/>
          <a:ext cx="565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614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1600200"/>
                        <a:ext cx="5651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/>
          <p:cNvGraphicFramePr>
            <a:graphicFrameLocks noChangeAspect="1"/>
          </p:cNvGraphicFramePr>
          <p:nvPr/>
        </p:nvGraphicFramePr>
        <p:xfrm>
          <a:off x="4876800" y="3200401"/>
          <a:ext cx="19050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698197" imgH="431613" progId="Equation.DSMT4">
                  <p:embed/>
                </p:oleObj>
              </mc:Choice>
              <mc:Fallback>
                <p:oleObj name="Equation" r:id="rId7" imgW="698197" imgH="431613" progId="Equation.DSMT4">
                  <p:embed/>
                  <p:pic>
                    <p:nvPicPr>
                      <p:cNvPr id="614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1"/>
                        <a:ext cx="19050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2133600" y="45720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has a probability distribution called a </a:t>
            </a:r>
            <a:r>
              <a:rPr lang="en-US" altLang="en-US" i="1">
                <a:solidFill>
                  <a:srgbClr val="800000"/>
                </a:solidFill>
              </a:rPr>
              <a:t>t distribution</a:t>
            </a:r>
            <a:r>
              <a:rPr lang="en-US" altLang="en-US">
                <a:solidFill>
                  <a:srgbClr val="000000"/>
                </a:solidFill>
              </a:rPr>
              <a:t> with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 – 1 degrees of freedom (df).</a:t>
            </a:r>
          </a:p>
        </p:txBody>
      </p:sp>
    </p:spTree>
    <p:extLst>
      <p:ext uri="{BB962C8B-B14F-4D97-AF65-F5344CB8AC3E}">
        <p14:creationId xmlns:p14="http://schemas.microsoft.com/office/powerpoint/2010/main" val="1919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</a:t>
            </a:r>
            <a:r>
              <a:rPr lang="en-US" altLang="en-US" b="1" smtClean="0">
                <a:solidFill>
                  <a:schemeClr val="accent2"/>
                </a:solidFill>
              </a:rPr>
              <a:t>Point estimators</a:t>
            </a:r>
            <a:r>
              <a:rPr lang="en-US" altLang="en-US" smtClean="0"/>
              <a:t>”</a:t>
            </a:r>
          </a:p>
        </p:txBody>
      </p:sp>
      <p:grpSp>
        <p:nvGrpSpPr>
          <p:cNvPr id="80899" name="Group 7"/>
          <p:cNvGrpSpPr>
            <a:grpSpLocks/>
          </p:cNvGrpSpPr>
          <p:nvPr/>
        </p:nvGrpSpPr>
        <p:grpSpPr bwMode="auto">
          <a:xfrm>
            <a:off x="2514600" y="1981200"/>
            <a:ext cx="7391400" cy="647700"/>
            <a:chOff x="816" y="1248"/>
            <a:chExt cx="4656" cy="408"/>
          </a:xfrm>
        </p:grpSpPr>
        <p:sp>
          <p:nvSpPr>
            <p:cNvPr id="80902" name="Text Box 4"/>
            <p:cNvSpPr txBox="1">
              <a:spLocks noChangeArrowheads="1"/>
            </p:cNvSpPr>
            <p:nvPr/>
          </p:nvSpPr>
          <p:spPr bwMode="auto">
            <a:xfrm>
              <a:off x="2304" y="1308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is the best point estimator in each case.</a:t>
              </a:r>
            </a:p>
          </p:txBody>
        </p:sp>
        <p:graphicFrame>
          <p:nvGraphicFramePr>
            <p:cNvPr id="80903" name="Object 2"/>
            <p:cNvGraphicFramePr>
              <a:graphicFrameLocks noChangeAspect="1"/>
            </p:cNvGraphicFramePr>
            <p:nvPr/>
          </p:nvGraphicFramePr>
          <p:xfrm>
            <a:off x="816" y="1248"/>
            <a:ext cx="139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3" imgW="863225" imgH="253890" progId="Equation.3">
                    <p:embed/>
                  </p:oleObj>
                </mc:Choice>
                <mc:Fallback>
                  <p:oleObj name="Equation" r:id="rId3" imgW="863225" imgH="253890" progId="Equation.3">
                    <p:embed/>
                    <p:pic>
                      <p:nvPicPr>
                        <p:cNvPr id="8090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48"/>
                          <a:ext cx="139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0" name="Text Box 8"/>
          <p:cNvSpPr txBox="1">
            <a:spLocks noChangeArrowheads="1"/>
          </p:cNvSpPr>
          <p:nvPr/>
        </p:nvSpPr>
        <p:spPr bwMode="auto">
          <a:xfrm>
            <a:off x="2819400" y="2971800"/>
            <a:ext cx="7162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That is, it is: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 the best guess of the mean response at </a:t>
            </a:r>
            <a:r>
              <a:rPr lang="en-US" altLang="en-US" sz="2400" i="1">
                <a:solidFill>
                  <a:srgbClr val="000000"/>
                </a:solidFill>
              </a:rPr>
              <a:t>x</a:t>
            </a:r>
            <a:r>
              <a:rPr lang="en-US" altLang="en-US" sz="2400" i="1" baseline="-25000">
                <a:solidFill>
                  <a:srgbClr val="000000"/>
                </a:solidFill>
              </a:rPr>
              <a:t>h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 the best guess of a new observation at </a:t>
            </a:r>
            <a:r>
              <a:rPr lang="en-US" altLang="en-US" sz="2400" i="1">
                <a:solidFill>
                  <a:srgbClr val="000000"/>
                </a:solidFill>
              </a:rPr>
              <a:t>x</a:t>
            </a:r>
            <a:r>
              <a:rPr lang="en-US" altLang="en-US" sz="2400" i="1" baseline="-25000">
                <a:solidFill>
                  <a:srgbClr val="000000"/>
                </a:solidFill>
              </a:rPr>
              <a:t>h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 the best guess of a mean of m new observations at </a:t>
            </a:r>
            <a:r>
              <a:rPr lang="en-US" altLang="en-US" sz="2400" i="1">
                <a:solidFill>
                  <a:srgbClr val="000000"/>
                </a:solidFill>
              </a:rPr>
              <a:t>x</a:t>
            </a:r>
            <a:r>
              <a:rPr lang="en-US" altLang="en-US" sz="2400" i="1" baseline="-250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2362200" y="5638801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But, as always, to be confident in the answer to our research question, we should put an interval around our best guess.</a:t>
            </a:r>
          </a:p>
        </p:txBody>
      </p:sp>
    </p:spTree>
    <p:extLst>
      <p:ext uri="{BB962C8B-B14F-4D97-AF65-F5344CB8AC3E}">
        <p14:creationId xmlns:p14="http://schemas.microsoft.com/office/powerpoint/2010/main" val="171445794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(1-</a:t>
            </a:r>
            <a:r>
              <a:rPr lang="el-GR" altLang="en-US" sz="4000">
                <a:cs typeface="Times New Roman" panose="02020603050405020304" pitchFamily="18" charset="0"/>
              </a:rPr>
              <a:t>α</a:t>
            </a:r>
            <a:r>
              <a:rPr lang="en-US" altLang="en-US" sz="4000">
                <a:cs typeface="Times New Roman" panose="02020603050405020304" pitchFamily="18" charset="0"/>
              </a:rPr>
              <a:t>)100% </a:t>
            </a:r>
            <a:r>
              <a:rPr lang="en-US" altLang="en-US" sz="4000"/>
              <a:t>t-interval </a:t>
            </a:r>
            <a:br>
              <a:rPr lang="en-US" altLang="en-US" sz="4000"/>
            </a:br>
            <a:r>
              <a:rPr lang="en-US" altLang="en-US" sz="4000"/>
              <a:t>for mean response </a:t>
            </a:r>
            <a:r>
              <a:rPr lang="en-US" altLang="en-US" sz="4000" i="1"/>
              <a:t>E(Y</a:t>
            </a:r>
            <a:r>
              <a:rPr lang="en-US" altLang="en-US" sz="4000" i="1" baseline="-25000"/>
              <a:t>h</a:t>
            </a:r>
            <a:r>
              <a:rPr lang="en-US" altLang="en-US" sz="4000" i="1"/>
              <a:t>)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estimate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26" name="Object 2"/>
          <p:cNvGraphicFramePr>
            <a:graphicFrameLocks noChangeAspect="1"/>
          </p:cNvGraphicFramePr>
          <p:nvPr/>
        </p:nvGraphicFramePr>
        <p:xfrm>
          <a:off x="2871789" y="4737101"/>
          <a:ext cx="666908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2692400" imgH="584200" progId="Equation.3">
                  <p:embed/>
                </p:oleObj>
              </mc:Choice>
              <mc:Fallback>
                <p:oleObj name="Equation" r:id="rId3" imgW="2692400" imgH="584200" progId="Equation.3">
                  <p:embed/>
                  <p:pic>
                    <p:nvPicPr>
                      <p:cNvPr id="819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9" y="4737101"/>
                        <a:ext cx="666908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57841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Implications on precision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greater the spread in the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values, the narrower the confidence interval, the more precise the prediction of </a:t>
            </a:r>
            <a:r>
              <a:rPr lang="en-US" altLang="en-US" i="1" smtClean="0"/>
              <a:t>E(Y</a:t>
            </a:r>
            <a:r>
              <a:rPr lang="en-US" altLang="en-US" i="1" baseline="-25000" smtClean="0"/>
              <a:t>h</a:t>
            </a:r>
            <a:r>
              <a:rPr lang="en-US" altLang="en-US" i="1" smtClean="0"/>
              <a:t>)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Given the same set of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values, the further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h</a:t>
            </a:r>
            <a:r>
              <a:rPr lang="en-US" altLang="en-US" smtClean="0"/>
              <a:t> is from the (sample) mean of the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the wider the confidence interval, the less precise the prediction of </a:t>
            </a:r>
            <a:r>
              <a:rPr lang="en-US" altLang="en-US" i="1" smtClean="0"/>
              <a:t>E(Y</a:t>
            </a:r>
            <a:r>
              <a:rPr lang="en-US" altLang="en-US" i="1" baseline="-25000" smtClean="0"/>
              <a:t>h</a:t>
            </a:r>
            <a:r>
              <a:rPr lang="en-US" altLang="en-US" i="1" smtClean="0"/>
              <a:t>)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3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Prediction interval for </a:t>
            </a:r>
            <a:br>
              <a:rPr lang="en-US" altLang="en-US" smtClean="0"/>
            </a:br>
            <a:r>
              <a:rPr lang="en-US" altLang="en-US" smtClean="0"/>
              <a:t>a new response </a:t>
            </a:r>
            <a:r>
              <a:rPr lang="en-US" altLang="en-US" i="1" smtClean="0"/>
              <a:t>Y</a:t>
            </a:r>
            <a:r>
              <a:rPr lang="en-US" altLang="en-US" i="1" baseline="-25000" smtClean="0"/>
              <a:t>h(new)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83001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(1-</a:t>
            </a:r>
            <a:r>
              <a:rPr lang="el-GR" altLang="en-US" smtClean="0">
                <a:cs typeface="Times New Roman" panose="02020603050405020304" pitchFamily="18" charset="0"/>
              </a:rPr>
              <a:t>α</a:t>
            </a:r>
            <a:r>
              <a:rPr lang="en-US" altLang="en-US" smtClean="0">
                <a:cs typeface="Times New Roman" panose="02020603050405020304" pitchFamily="18" charset="0"/>
              </a:rPr>
              <a:t>)100% </a:t>
            </a:r>
            <a:r>
              <a:rPr lang="en-US" altLang="en-US" smtClean="0"/>
              <a:t>prediction interval </a:t>
            </a:r>
            <a:br>
              <a:rPr lang="en-US" altLang="en-US" smtClean="0"/>
            </a:br>
            <a:r>
              <a:rPr lang="en-US" altLang="en-US" smtClean="0"/>
              <a:t>for new response </a:t>
            </a:r>
            <a:r>
              <a:rPr lang="en-US" altLang="en-US" i="1" smtClean="0"/>
              <a:t>Y</a:t>
            </a:r>
            <a:r>
              <a:rPr lang="en-US" altLang="en-US" i="1" baseline="-25000" smtClean="0"/>
              <a:t>h(new)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prediction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4998" name="Object 2"/>
          <p:cNvGraphicFramePr>
            <a:graphicFrameLocks noChangeAspect="1"/>
          </p:cNvGraphicFramePr>
          <p:nvPr/>
        </p:nvGraphicFramePr>
        <p:xfrm>
          <a:off x="2824164" y="4737101"/>
          <a:ext cx="676433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2730500" imgH="584200" progId="Equation.3">
                  <p:embed/>
                </p:oleObj>
              </mc:Choice>
              <mc:Fallback>
                <p:oleObj name="Equation" r:id="rId3" imgW="2730500" imgH="584200" progId="Equation.3">
                  <p:embed/>
                  <p:pic>
                    <p:nvPicPr>
                      <p:cNvPr id="849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4" y="4737101"/>
                        <a:ext cx="676433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28547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ctrTitle"/>
          </p:nvPr>
        </p:nvSpPr>
        <p:spPr>
          <a:xfrm>
            <a:off x="2232025" y="617539"/>
            <a:ext cx="7772400" cy="1470025"/>
          </a:xfrm>
        </p:spPr>
        <p:txBody>
          <a:bodyPr/>
          <a:lstStyle/>
          <a:p>
            <a:r>
              <a:rPr lang="en-US" altLang="en-US" smtClean="0"/>
              <a:t>Confidence intervals and prediction intervals for response in R</a:t>
            </a:r>
          </a:p>
        </p:txBody>
      </p:sp>
      <p:sp>
        <p:nvSpPr>
          <p:cNvPr id="86019" name="Subtitle 2"/>
          <p:cNvSpPr>
            <a:spLocks noGrp="1"/>
          </p:cNvSpPr>
          <p:nvPr>
            <p:ph type="subTitle" idx="1"/>
          </p:nvPr>
        </p:nvSpPr>
        <p:spPr>
          <a:xfrm>
            <a:off x="1698625" y="2427288"/>
            <a:ext cx="8839200" cy="3886200"/>
          </a:xfrm>
        </p:spPr>
        <p:txBody>
          <a:bodyPr/>
          <a:lstStyle/>
          <a:p>
            <a:pPr algn="l"/>
            <a:r>
              <a:rPr lang="en-US" altLang="en-US" sz="2000" b="1" u="sng">
                <a:solidFill>
                  <a:srgbClr val="FF0000"/>
                </a:solidFill>
              </a:rPr>
              <a:t># get confidence interval on E(y</a:t>
            </a:r>
            <a:r>
              <a:rPr lang="en-US" altLang="en-US" sz="2000" b="1" u="sng" baseline="-25000">
                <a:solidFill>
                  <a:srgbClr val="FF0000"/>
                </a:solidFill>
              </a:rPr>
              <a:t>h</a:t>
            </a:r>
            <a:r>
              <a:rPr lang="en-US" altLang="en-US" sz="2000" b="1" u="sng">
                <a:solidFill>
                  <a:srgbClr val="FF0000"/>
                </a:solidFill>
              </a:rPr>
              <a:t>) - page 54 &amp; 55.</a:t>
            </a:r>
            <a:r>
              <a:rPr lang="en-US" altLang="en-US" sz="2000">
                <a:solidFill>
                  <a:srgbClr val="FF0000"/>
                </a:solidFill>
              </a:rPr>
              <a:t> 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new.data &lt;- data.frame(size=65)        # Example 1 page 54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predict(mod,new.data</a:t>
            </a:r>
            <a:r>
              <a:rPr lang="en-US" altLang="en-US" sz="2000">
                <a:solidFill>
                  <a:srgbClr val="0033CC"/>
                </a:solidFill>
              </a:rPr>
              <a:t>,interval="confidence",</a:t>
            </a:r>
            <a:r>
              <a:rPr lang="en-US" altLang="en-US" sz="2000">
                <a:solidFill>
                  <a:srgbClr val="FF0000"/>
                </a:solidFill>
              </a:rPr>
              <a:t>level=0.90)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predict(mod,data.frame(size=100),</a:t>
            </a:r>
            <a:r>
              <a:rPr lang="en-US" altLang="en-US" sz="2000">
                <a:solidFill>
                  <a:srgbClr val="0033CC"/>
                </a:solidFill>
              </a:rPr>
              <a:t>interval="confidence",</a:t>
            </a:r>
            <a:r>
              <a:rPr lang="en-US" altLang="en-US" sz="2000">
                <a:solidFill>
                  <a:srgbClr val="FF0000"/>
                </a:solidFill>
              </a:rPr>
              <a:t>level=0.90)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 </a:t>
            </a:r>
            <a:r>
              <a:rPr lang="en-US" altLang="en-US" sz="2000" b="1" u="sng">
                <a:solidFill>
                  <a:srgbClr val="FF0000"/>
                </a:solidFill>
              </a:rPr>
              <a:t>#Alternate Method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new.data=data.frame(size=c(65,100))predict(mod,new.data,</a:t>
            </a:r>
            <a:r>
              <a:rPr lang="en-US" altLang="en-US" sz="2000">
                <a:solidFill>
                  <a:srgbClr val="0033CC"/>
                </a:solidFill>
              </a:rPr>
              <a:t>interval="confidence",</a:t>
            </a:r>
            <a:r>
              <a:rPr lang="en-US" altLang="en-US" sz="2000">
                <a:solidFill>
                  <a:srgbClr val="FF0000"/>
                </a:solidFill>
              </a:rPr>
              <a:t>level=0.90)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 </a:t>
            </a:r>
            <a:r>
              <a:rPr lang="en-US" altLang="en-US" sz="2000" b="1" u="sng">
                <a:solidFill>
                  <a:srgbClr val="FF0000"/>
                </a:solidFill>
              </a:rPr>
              <a:t># get a 90% prediction interval at X</a:t>
            </a:r>
            <a:r>
              <a:rPr lang="en-US" altLang="en-US" sz="2000" b="1" u="sng" baseline="-25000">
                <a:solidFill>
                  <a:srgbClr val="FF0000"/>
                </a:solidFill>
              </a:rPr>
              <a:t>h</a:t>
            </a:r>
            <a:r>
              <a:rPr lang="en-US" altLang="en-US" sz="2000" b="1" u="sng">
                <a:solidFill>
                  <a:srgbClr val="FF0000"/>
                </a:solidFill>
              </a:rPr>
              <a:t>=100; </a:t>
            </a: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 predict(mod,data.frame(size=100),</a:t>
            </a:r>
            <a:r>
              <a:rPr lang="en-US" altLang="en-US" sz="2000">
                <a:solidFill>
                  <a:srgbClr val="0033CC"/>
                </a:solidFill>
              </a:rPr>
              <a:t>interval="prediction",</a:t>
            </a:r>
            <a:r>
              <a:rPr lang="en-US" altLang="en-US" sz="2000">
                <a:solidFill>
                  <a:srgbClr val="FF0000"/>
                </a:solidFill>
              </a:rPr>
              <a:t>level=0.90)</a:t>
            </a:r>
          </a:p>
        </p:txBody>
      </p:sp>
    </p:spTree>
    <p:extLst>
      <p:ext uri="{BB962C8B-B14F-4D97-AF65-F5344CB8AC3E}">
        <p14:creationId xmlns:p14="http://schemas.microsoft.com/office/powerpoint/2010/main" val="272765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2246313" y="1839913"/>
            <a:ext cx="7772400" cy="3929062"/>
          </a:xfrm>
        </p:spPr>
        <p:txBody>
          <a:bodyPr/>
          <a:lstStyle/>
          <a:p>
            <a:pPr algn="ctr"/>
            <a:r>
              <a:rPr lang="en-US" altLang="en-US" sz="3200" cap="none"/>
              <a:t>COEFFICIENT OF DETERMINATION</a:t>
            </a:r>
            <a:br>
              <a:rPr lang="en-US" altLang="en-US" sz="3200" cap="none"/>
            </a:br>
            <a:r>
              <a:rPr lang="en-US" altLang="en-US" sz="3200" cap="none"/>
              <a:t/>
            </a:r>
            <a:br>
              <a:rPr lang="en-US" altLang="en-US" sz="3200" cap="none"/>
            </a:br>
            <a:r>
              <a:rPr lang="en-US" altLang="en-US" sz="3200" cap="none"/>
              <a:t> </a:t>
            </a:r>
            <a:r>
              <a:rPr lang="en-US" altLang="en-US" sz="3200" cap="none">
                <a:solidFill>
                  <a:srgbClr val="FF0000"/>
                </a:solidFill>
              </a:rPr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412852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85800"/>
            <a:ext cx="7772400" cy="5410200"/>
          </a:xfrm>
        </p:spPr>
        <p:txBody>
          <a:bodyPr/>
          <a:lstStyle/>
          <a:p>
            <a:pPr lvl="1"/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cs typeface="Times New Roman" panose="02020603050405020304" pitchFamily="18" charset="0"/>
              </a:rPr>
              <a:t>: the corrected sum of squares of the observations. It measures the total variability in the observations.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 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Res</a:t>
            </a:r>
            <a:r>
              <a:rPr lang="en-US" altLang="en-US" smtClean="0">
                <a:cs typeface="Times New Roman" panose="02020603050405020304" pitchFamily="18" charset="0"/>
              </a:rPr>
              <a:t>: the </a:t>
            </a:r>
            <a:r>
              <a:rPr lang="en-US" altLang="en-US" b="1" smtClean="0">
                <a:cs typeface="Times New Roman" panose="02020603050405020304" pitchFamily="18" charset="0"/>
              </a:rPr>
              <a:t>residual or error sum of squares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The residual variation left unexplained by the regression line.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R</a:t>
            </a:r>
            <a:r>
              <a:rPr lang="en-US" altLang="en-US" smtClean="0">
                <a:cs typeface="Times New Roman" panose="02020603050405020304" pitchFamily="18" charset="0"/>
              </a:rPr>
              <a:t>: the </a:t>
            </a:r>
            <a:r>
              <a:rPr lang="en-US" altLang="en-US" b="1" smtClean="0">
                <a:cs typeface="Times New Roman" panose="02020603050405020304" pitchFamily="18" charset="0"/>
              </a:rPr>
              <a:t>regression or model sum of squares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The amount of variability in the observations accounted for by the regression line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 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T </a:t>
            </a:r>
            <a:r>
              <a:rPr lang="en-US" altLang="en-US" smtClean="0">
                <a:cs typeface="Times New Roman" panose="02020603050405020304" pitchFamily="18" charset="0"/>
              </a:rPr>
              <a:t>= 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R</a:t>
            </a:r>
            <a:r>
              <a:rPr lang="en-US" altLang="en-US" smtClean="0">
                <a:cs typeface="Times New Roman" panose="02020603050405020304" pitchFamily="18" charset="0"/>
              </a:rPr>
              <a:t> + SS</a:t>
            </a:r>
            <a:r>
              <a:rPr lang="en-US" altLang="en-US" baseline="-30000" smtClean="0">
                <a:cs typeface="Times New Roman" panose="02020603050405020304" pitchFamily="18" charset="0"/>
              </a:rPr>
              <a:t>Res(Error)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3048000" y="457201"/>
          <a:ext cx="62372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2603500" imgH="368300" progId="Equation.3">
                  <p:embed/>
                </p:oleObj>
              </mc:Choice>
              <mc:Fallback>
                <p:oleObj name="Equation" r:id="rId3" imgW="2603500" imgH="368300" progId="Equation.3">
                  <p:embed/>
                  <p:pic>
                    <p:nvPicPr>
                      <p:cNvPr id="880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1"/>
                        <a:ext cx="62372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>
                <a:solidFill>
                  <a:srgbClr val="C00000"/>
                </a:solidFill>
              </a:rPr>
              <a:t>Simple Linear Regression:  ANOVA table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85939" y="2209800"/>
          <a:ext cx="8675687" cy="3829052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 of Squares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 Squares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value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-value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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)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=SSModel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SSM = MSM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MSG/MSE = F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  <a:r>
                        <a:rPr kumimoji="0" lang="de-DE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Pr(F &gt; F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  <a:r>
                        <a:rPr kumimoji="0" lang="de-DE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*)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Residual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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SSResidual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SSR/(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2) = MSE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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)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SSTotal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SST/(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1)=MST</a:t>
                      </a: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128" name="Object 3"/>
          <p:cNvGraphicFramePr>
            <a:graphicFrameLocks noChangeAspect="1"/>
          </p:cNvGraphicFramePr>
          <p:nvPr/>
        </p:nvGraphicFramePr>
        <p:xfrm>
          <a:off x="3875088" y="31575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152334" imgH="228501" progId="Equation.DSMT4">
                  <p:embed/>
                </p:oleObj>
              </mc:Choice>
              <mc:Fallback>
                <p:oleObj r:id="rId3" imgW="152334" imgH="228501" progId="Equation.DSMT4">
                  <p:embed/>
                  <p:pic>
                    <p:nvPicPr>
                      <p:cNvPr id="891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315753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9" name="Object 2"/>
          <p:cNvGraphicFramePr>
            <a:graphicFrameLocks noChangeAspect="1"/>
          </p:cNvGraphicFramePr>
          <p:nvPr/>
        </p:nvGraphicFramePr>
        <p:xfrm>
          <a:off x="4168776" y="5138738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5" imgW="139639" imgH="190417" progId="Equation.DSMT4">
                  <p:embed/>
                </p:oleObj>
              </mc:Choice>
              <mc:Fallback>
                <p:oleObj r:id="rId5" imgW="139639" imgH="190417" progId="Equation.DSMT4">
                  <p:embed/>
                  <p:pic>
                    <p:nvPicPr>
                      <p:cNvPr id="891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6" y="5138738"/>
                        <a:ext cx="1428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0" name="Object 1"/>
          <p:cNvGraphicFramePr>
            <a:graphicFrameLocks noChangeAspect="1"/>
          </p:cNvGraphicFramePr>
          <p:nvPr/>
        </p:nvGraphicFramePr>
        <p:xfrm>
          <a:off x="4179889" y="3211513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7" imgW="139639" imgH="190417" progId="Equation.DSMT4">
                  <p:embed/>
                </p:oleObj>
              </mc:Choice>
              <mc:Fallback>
                <p:oleObj r:id="rId7" imgW="139639" imgH="190417" progId="Equation.DSMT4">
                  <p:embed/>
                  <p:pic>
                    <p:nvPicPr>
                      <p:cNvPr id="8913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9" y="3211513"/>
                        <a:ext cx="1428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78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tx1"/>
                </a:solidFill>
              </a:rPr>
              <a:t>Hypotheses:  </a:t>
            </a:r>
            <a:br>
              <a:rPr lang="en-US" altLang="en-US" sz="6000" b="1">
                <a:solidFill>
                  <a:schemeClr val="tx1"/>
                </a:solidFill>
              </a:rPr>
            </a:br>
            <a:endParaRPr lang="en-US" alt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1981201" y="1981200"/>
            <a:ext cx="8240713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H</a:t>
            </a:r>
            <a:r>
              <a:rPr lang="en-US" altLang="en-US" baseline="-25000" smtClean="0"/>
              <a:t>o</a:t>
            </a:r>
            <a:r>
              <a:rPr lang="en-US" altLang="en-US" smtClean="0"/>
              <a:t>:  </a:t>
            </a:r>
            <a:r>
              <a:rPr lang="en-US" altLang="en-US" i="1" smtClean="0">
                <a:sym typeface="Symbol" panose="05050102010706020507" pitchFamily="18" charset="2"/>
              </a:rPr>
              <a:t>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= 0 ( there is no linear relationship between </a:t>
            </a:r>
            <a:r>
              <a:rPr lang="en-US" altLang="en-US" i="1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y</a:t>
            </a:r>
            <a:r>
              <a:rPr lang="en-US" altLang="en-US" smtClean="0"/>
              <a:t>)</a:t>
            </a:r>
          </a:p>
          <a:p>
            <a:pPr>
              <a:buFontTx/>
              <a:buNone/>
            </a:pPr>
            <a:r>
              <a:rPr lang="en-US" altLang="en-US" smtClean="0"/>
              <a:t> H</a:t>
            </a:r>
            <a:r>
              <a:rPr lang="en-US" altLang="en-US" baseline="-25000" smtClean="0"/>
              <a:t>A</a:t>
            </a:r>
            <a:r>
              <a:rPr lang="en-US" altLang="en-US" smtClean="0"/>
              <a:t>:  </a:t>
            </a:r>
            <a:r>
              <a:rPr lang="en-US" altLang="en-US" i="1" smtClean="0">
                <a:sym typeface="Symbol" panose="05050102010706020507" pitchFamily="18" charset="2"/>
              </a:rPr>
              <a:t>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</a:t>
            </a:r>
            <a:r>
              <a:rPr lang="en-US" altLang="en-US" smtClean="0"/>
              <a:t> 0 (there is a stat sig linear relationship between </a:t>
            </a:r>
            <a:r>
              <a:rPr lang="en-US" altLang="en-US" i="1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y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5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/>
          <p:cNvSpPr>
            <a:spLocks/>
          </p:cNvSpPr>
          <p:nvPr/>
        </p:nvSpPr>
        <p:spPr bwMode="auto">
          <a:xfrm>
            <a:off x="6000751" y="4318001"/>
            <a:ext cx="3014663" cy="1209675"/>
          </a:xfrm>
          <a:custGeom>
            <a:avLst/>
            <a:gdLst>
              <a:gd name="T0" fmla="*/ 2147483647 w 1899"/>
              <a:gd name="T1" fmla="*/ 2147483647 h 762"/>
              <a:gd name="T2" fmla="*/ 2147483647 w 1899"/>
              <a:gd name="T3" fmla="*/ 2147483647 h 762"/>
              <a:gd name="T4" fmla="*/ 2147483647 w 1899"/>
              <a:gd name="T5" fmla="*/ 2147483647 h 762"/>
              <a:gd name="T6" fmla="*/ 2147483647 w 1899"/>
              <a:gd name="T7" fmla="*/ 2147483647 h 762"/>
              <a:gd name="T8" fmla="*/ 2147483647 w 1899"/>
              <a:gd name="T9" fmla="*/ 2147483647 h 762"/>
              <a:gd name="T10" fmla="*/ 2147483647 w 1899"/>
              <a:gd name="T11" fmla="*/ 2147483647 h 762"/>
              <a:gd name="T12" fmla="*/ 2147483647 w 1899"/>
              <a:gd name="T13" fmla="*/ 2147483647 h 762"/>
              <a:gd name="T14" fmla="*/ 2147483647 w 1899"/>
              <a:gd name="T15" fmla="*/ 2147483647 h 762"/>
              <a:gd name="T16" fmla="*/ 2147483647 w 1899"/>
              <a:gd name="T17" fmla="*/ 2147483647 h 762"/>
              <a:gd name="T18" fmla="*/ 2147483647 w 1899"/>
              <a:gd name="T19" fmla="*/ 2147483647 h 762"/>
              <a:gd name="T20" fmla="*/ 2147483647 w 1899"/>
              <a:gd name="T21" fmla="*/ 2147483647 h 762"/>
              <a:gd name="T22" fmla="*/ 2147483647 w 1899"/>
              <a:gd name="T23" fmla="*/ 2147483647 h 762"/>
              <a:gd name="T24" fmla="*/ 2147483647 w 1899"/>
              <a:gd name="T25" fmla="*/ 2147483647 h 762"/>
              <a:gd name="T26" fmla="*/ 2147483647 w 1899"/>
              <a:gd name="T27" fmla="*/ 2147483647 h 762"/>
              <a:gd name="T28" fmla="*/ 2147483647 w 1899"/>
              <a:gd name="T29" fmla="*/ 2147483647 h 762"/>
              <a:gd name="T30" fmla="*/ 0 w 1899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99"/>
              <a:gd name="T49" fmla="*/ 0 h 762"/>
              <a:gd name="T50" fmla="*/ 1899 w 1899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99" h="762">
                <a:moveTo>
                  <a:pt x="1898" y="761"/>
                </a:moveTo>
                <a:lnTo>
                  <a:pt x="1700" y="753"/>
                </a:lnTo>
                <a:lnTo>
                  <a:pt x="1599" y="744"/>
                </a:lnTo>
                <a:lnTo>
                  <a:pt x="1500" y="732"/>
                </a:lnTo>
                <a:lnTo>
                  <a:pt x="1400" y="713"/>
                </a:lnTo>
                <a:lnTo>
                  <a:pt x="1299" y="690"/>
                </a:lnTo>
                <a:lnTo>
                  <a:pt x="1200" y="659"/>
                </a:lnTo>
                <a:lnTo>
                  <a:pt x="1000" y="571"/>
                </a:lnTo>
                <a:lnTo>
                  <a:pt x="799" y="446"/>
                </a:lnTo>
                <a:lnTo>
                  <a:pt x="599" y="298"/>
                </a:lnTo>
                <a:lnTo>
                  <a:pt x="500" y="221"/>
                </a:lnTo>
                <a:lnTo>
                  <a:pt x="401" y="151"/>
                </a:lnTo>
                <a:lnTo>
                  <a:pt x="299" y="89"/>
                </a:lnTo>
                <a:lnTo>
                  <a:pt x="200" y="41"/>
                </a:lnTo>
                <a:lnTo>
                  <a:pt x="99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Freeform 3"/>
          <p:cNvSpPr>
            <a:spLocks/>
          </p:cNvSpPr>
          <p:nvPr/>
        </p:nvSpPr>
        <p:spPr bwMode="auto">
          <a:xfrm>
            <a:off x="2986088" y="4318001"/>
            <a:ext cx="3016250" cy="1209675"/>
          </a:xfrm>
          <a:custGeom>
            <a:avLst/>
            <a:gdLst>
              <a:gd name="T0" fmla="*/ 0 w 1900"/>
              <a:gd name="T1" fmla="*/ 2147483647 h 762"/>
              <a:gd name="T2" fmla="*/ 2147483647 w 1900"/>
              <a:gd name="T3" fmla="*/ 2147483647 h 762"/>
              <a:gd name="T4" fmla="*/ 2147483647 w 1900"/>
              <a:gd name="T5" fmla="*/ 2147483647 h 762"/>
              <a:gd name="T6" fmla="*/ 2147483647 w 1900"/>
              <a:gd name="T7" fmla="*/ 2147483647 h 762"/>
              <a:gd name="T8" fmla="*/ 2147483647 w 1900"/>
              <a:gd name="T9" fmla="*/ 2147483647 h 762"/>
              <a:gd name="T10" fmla="*/ 2147483647 w 1900"/>
              <a:gd name="T11" fmla="*/ 2147483647 h 762"/>
              <a:gd name="T12" fmla="*/ 2147483647 w 1900"/>
              <a:gd name="T13" fmla="*/ 2147483647 h 762"/>
              <a:gd name="T14" fmla="*/ 2147483647 w 1900"/>
              <a:gd name="T15" fmla="*/ 2147483647 h 762"/>
              <a:gd name="T16" fmla="*/ 2147483647 w 1900"/>
              <a:gd name="T17" fmla="*/ 2147483647 h 762"/>
              <a:gd name="T18" fmla="*/ 2147483647 w 1900"/>
              <a:gd name="T19" fmla="*/ 2147483647 h 762"/>
              <a:gd name="T20" fmla="*/ 2147483647 w 1900"/>
              <a:gd name="T21" fmla="*/ 2147483647 h 762"/>
              <a:gd name="T22" fmla="*/ 2147483647 w 1900"/>
              <a:gd name="T23" fmla="*/ 2147483647 h 762"/>
              <a:gd name="T24" fmla="*/ 2147483647 w 1900"/>
              <a:gd name="T25" fmla="*/ 2147483647 h 762"/>
              <a:gd name="T26" fmla="*/ 2147483647 w 1900"/>
              <a:gd name="T27" fmla="*/ 2147483647 h 762"/>
              <a:gd name="T28" fmla="*/ 2147483647 w 1900"/>
              <a:gd name="T29" fmla="*/ 2147483647 h 762"/>
              <a:gd name="T30" fmla="*/ 2147483647 w 1900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00"/>
              <a:gd name="T49" fmla="*/ 0 h 762"/>
              <a:gd name="T50" fmla="*/ 1900 w 1900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00" h="762">
                <a:moveTo>
                  <a:pt x="0" y="761"/>
                </a:moveTo>
                <a:lnTo>
                  <a:pt x="201" y="753"/>
                </a:lnTo>
                <a:lnTo>
                  <a:pt x="300" y="744"/>
                </a:lnTo>
                <a:lnTo>
                  <a:pt x="399" y="732"/>
                </a:lnTo>
                <a:lnTo>
                  <a:pt x="500" y="713"/>
                </a:lnTo>
                <a:lnTo>
                  <a:pt x="599" y="690"/>
                </a:lnTo>
                <a:lnTo>
                  <a:pt x="701" y="659"/>
                </a:lnTo>
                <a:lnTo>
                  <a:pt x="899" y="571"/>
                </a:lnTo>
                <a:lnTo>
                  <a:pt x="1099" y="446"/>
                </a:lnTo>
                <a:lnTo>
                  <a:pt x="1300" y="298"/>
                </a:lnTo>
                <a:lnTo>
                  <a:pt x="1399" y="221"/>
                </a:lnTo>
                <a:lnTo>
                  <a:pt x="1500" y="151"/>
                </a:lnTo>
                <a:lnTo>
                  <a:pt x="1599" y="89"/>
                </a:lnTo>
                <a:lnTo>
                  <a:pt x="1698" y="41"/>
                </a:lnTo>
                <a:lnTo>
                  <a:pt x="1800" y="10"/>
                </a:lnTo>
                <a:lnTo>
                  <a:pt x="1899" y="0"/>
                </a:lnTo>
              </a:path>
            </a:pathLst>
          </a:custGeom>
          <a:noFill/>
          <a:ln w="50800" cap="rnd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Freeform 4"/>
          <p:cNvSpPr>
            <a:spLocks/>
          </p:cNvSpPr>
          <p:nvPr/>
        </p:nvSpPr>
        <p:spPr bwMode="auto">
          <a:xfrm>
            <a:off x="6000751" y="3706813"/>
            <a:ext cx="2041525" cy="1820862"/>
          </a:xfrm>
          <a:custGeom>
            <a:avLst/>
            <a:gdLst>
              <a:gd name="T0" fmla="*/ 2147483647 w 1286"/>
              <a:gd name="T1" fmla="*/ 2147483647 h 1147"/>
              <a:gd name="T2" fmla="*/ 2147483647 w 1286"/>
              <a:gd name="T3" fmla="*/ 2147483647 h 1147"/>
              <a:gd name="T4" fmla="*/ 2147483647 w 1286"/>
              <a:gd name="T5" fmla="*/ 2147483647 h 1147"/>
              <a:gd name="T6" fmla="*/ 2147483647 w 1286"/>
              <a:gd name="T7" fmla="*/ 2147483647 h 1147"/>
              <a:gd name="T8" fmla="*/ 2147483647 w 1286"/>
              <a:gd name="T9" fmla="*/ 2147483647 h 1147"/>
              <a:gd name="T10" fmla="*/ 2147483647 w 1286"/>
              <a:gd name="T11" fmla="*/ 2147483647 h 1147"/>
              <a:gd name="T12" fmla="*/ 2147483647 w 1286"/>
              <a:gd name="T13" fmla="*/ 2147483647 h 1147"/>
              <a:gd name="T14" fmla="*/ 2147483647 w 1286"/>
              <a:gd name="T15" fmla="*/ 2147483647 h 1147"/>
              <a:gd name="T16" fmla="*/ 2147483647 w 1286"/>
              <a:gd name="T17" fmla="*/ 2147483647 h 1147"/>
              <a:gd name="T18" fmla="*/ 2147483647 w 1286"/>
              <a:gd name="T19" fmla="*/ 2147483647 h 1147"/>
              <a:gd name="T20" fmla="*/ 2147483647 w 1286"/>
              <a:gd name="T21" fmla="*/ 2147483647 h 1147"/>
              <a:gd name="T22" fmla="*/ 2147483647 w 1286"/>
              <a:gd name="T23" fmla="*/ 2147483647 h 1147"/>
              <a:gd name="T24" fmla="*/ 2147483647 w 1286"/>
              <a:gd name="T25" fmla="*/ 2147483647 h 1147"/>
              <a:gd name="T26" fmla="*/ 2147483647 w 1286"/>
              <a:gd name="T27" fmla="*/ 2147483647 h 1147"/>
              <a:gd name="T28" fmla="*/ 2147483647 w 1286"/>
              <a:gd name="T29" fmla="*/ 2147483647 h 1147"/>
              <a:gd name="T30" fmla="*/ 0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1285" y="1146"/>
                </a:moveTo>
                <a:lnTo>
                  <a:pt x="1150" y="1131"/>
                </a:lnTo>
                <a:lnTo>
                  <a:pt x="1082" y="1119"/>
                </a:lnTo>
                <a:lnTo>
                  <a:pt x="1014" y="1100"/>
                </a:lnTo>
                <a:lnTo>
                  <a:pt x="946" y="1075"/>
                </a:lnTo>
                <a:lnTo>
                  <a:pt x="880" y="1038"/>
                </a:lnTo>
                <a:lnTo>
                  <a:pt x="812" y="993"/>
                </a:lnTo>
                <a:lnTo>
                  <a:pt x="675" y="858"/>
                </a:lnTo>
                <a:lnTo>
                  <a:pt x="541" y="672"/>
                </a:lnTo>
                <a:lnTo>
                  <a:pt x="407" y="447"/>
                </a:lnTo>
                <a:lnTo>
                  <a:pt x="339" y="333"/>
                </a:lnTo>
                <a:lnTo>
                  <a:pt x="270" y="225"/>
                </a:lnTo>
                <a:lnTo>
                  <a:pt x="202" y="132"/>
                </a:lnTo>
                <a:lnTo>
                  <a:pt x="136" y="60"/>
                </a:lnTo>
                <a:lnTo>
                  <a:pt x="68" y="14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Freeform 5"/>
          <p:cNvSpPr>
            <a:spLocks/>
          </p:cNvSpPr>
          <p:nvPr/>
        </p:nvSpPr>
        <p:spPr bwMode="auto">
          <a:xfrm>
            <a:off x="3960814" y="3706813"/>
            <a:ext cx="2041525" cy="1820862"/>
          </a:xfrm>
          <a:custGeom>
            <a:avLst/>
            <a:gdLst>
              <a:gd name="T0" fmla="*/ 0 w 1286"/>
              <a:gd name="T1" fmla="*/ 2147483647 h 1147"/>
              <a:gd name="T2" fmla="*/ 2147483647 w 1286"/>
              <a:gd name="T3" fmla="*/ 2147483647 h 1147"/>
              <a:gd name="T4" fmla="*/ 2147483647 w 1286"/>
              <a:gd name="T5" fmla="*/ 2147483647 h 1147"/>
              <a:gd name="T6" fmla="*/ 2147483647 w 1286"/>
              <a:gd name="T7" fmla="*/ 2147483647 h 1147"/>
              <a:gd name="T8" fmla="*/ 2147483647 w 1286"/>
              <a:gd name="T9" fmla="*/ 2147483647 h 1147"/>
              <a:gd name="T10" fmla="*/ 2147483647 w 1286"/>
              <a:gd name="T11" fmla="*/ 2147483647 h 1147"/>
              <a:gd name="T12" fmla="*/ 2147483647 w 1286"/>
              <a:gd name="T13" fmla="*/ 2147483647 h 1147"/>
              <a:gd name="T14" fmla="*/ 2147483647 w 1286"/>
              <a:gd name="T15" fmla="*/ 2147483647 h 1147"/>
              <a:gd name="T16" fmla="*/ 2147483647 w 1286"/>
              <a:gd name="T17" fmla="*/ 2147483647 h 1147"/>
              <a:gd name="T18" fmla="*/ 2147483647 w 1286"/>
              <a:gd name="T19" fmla="*/ 2147483647 h 1147"/>
              <a:gd name="T20" fmla="*/ 2147483647 w 1286"/>
              <a:gd name="T21" fmla="*/ 2147483647 h 1147"/>
              <a:gd name="T22" fmla="*/ 2147483647 w 1286"/>
              <a:gd name="T23" fmla="*/ 2147483647 h 1147"/>
              <a:gd name="T24" fmla="*/ 2147483647 w 1286"/>
              <a:gd name="T25" fmla="*/ 2147483647 h 1147"/>
              <a:gd name="T26" fmla="*/ 2147483647 w 1286"/>
              <a:gd name="T27" fmla="*/ 2147483647 h 1147"/>
              <a:gd name="T28" fmla="*/ 2147483647 w 1286"/>
              <a:gd name="T29" fmla="*/ 2147483647 h 1147"/>
              <a:gd name="T30" fmla="*/ 2147483647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0" y="1146"/>
                </a:moveTo>
                <a:lnTo>
                  <a:pt x="136" y="1131"/>
                </a:lnTo>
                <a:lnTo>
                  <a:pt x="204" y="1119"/>
                </a:lnTo>
                <a:lnTo>
                  <a:pt x="270" y="1100"/>
                </a:lnTo>
                <a:lnTo>
                  <a:pt x="339" y="1075"/>
                </a:lnTo>
                <a:lnTo>
                  <a:pt x="407" y="1038"/>
                </a:lnTo>
                <a:lnTo>
                  <a:pt x="473" y="993"/>
                </a:lnTo>
                <a:lnTo>
                  <a:pt x="609" y="858"/>
                </a:lnTo>
                <a:lnTo>
                  <a:pt x="743" y="672"/>
                </a:lnTo>
                <a:lnTo>
                  <a:pt x="880" y="447"/>
                </a:lnTo>
                <a:lnTo>
                  <a:pt x="946" y="333"/>
                </a:lnTo>
                <a:lnTo>
                  <a:pt x="1014" y="225"/>
                </a:lnTo>
                <a:lnTo>
                  <a:pt x="1082" y="132"/>
                </a:lnTo>
                <a:lnTo>
                  <a:pt x="1150" y="60"/>
                </a:lnTo>
                <a:lnTo>
                  <a:pt x="1217" y="14"/>
                </a:lnTo>
                <a:lnTo>
                  <a:pt x="1285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9258300" y="4929188"/>
            <a:ext cx="457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505950" y="529272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9369425" y="5421313"/>
            <a:ext cx="3190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9505950" y="578485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6000750" y="3013076"/>
            <a:ext cx="0" cy="2500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5" name="Freeform 11"/>
          <p:cNvSpPr>
            <a:spLocks/>
          </p:cNvSpPr>
          <p:nvPr/>
        </p:nvSpPr>
        <p:spPr bwMode="auto">
          <a:xfrm>
            <a:off x="6000750" y="3000375"/>
            <a:ext cx="1365250" cy="2527300"/>
          </a:xfrm>
          <a:custGeom>
            <a:avLst/>
            <a:gdLst>
              <a:gd name="T0" fmla="*/ 2147483647 w 860"/>
              <a:gd name="T1" fmla="*/ 2147483647 h 1592"/>
              <a:gd name="T2" fmla="*/ 2147483647 w 860"/>
              <a:gd name="T3" fmla="*/ 2147483647 h 1592"/>
              <a:gd name="T4" fmla="*/ 2147483647 w 860"/>
              <a:gd name="T5" fmla="*/ 2147483647 h 1592"/>
              <a:gd name="T6" fmla="*/ 2147483647 w 860"/>
              <a:gd name="T7" fmla="*/ 2147483647 h 1592"/>
              <a:gd name="T8" fmla="*/ 2147483647 w 860"/>
              <a:gd name="T9" fmla="*/ 2147483647 h 1592"/>
              <a:gd name="T10" fmla="*/ 2147483647 w 860"/>
              <a:gd name="T11" fmla="*/ 2147483647 h 1592"/>
              <a:gd name="T12" fmla="*/ 2147483647 w 860"/>
              <a:gd name="T13" fmla="*/ 2147483647 h 1592"/>
              <a:gd name="T14" fmla="*/ 2147483647 w 860"/>
              <a:gd name="T15" fmla="*/ 2147483647 h 1592"/>
              <a:gd name="T16" fmla="*/ 2147483647 w 860"/>
              <a:gd name="T17" fmla="*/ 2147483647 h 1592"/>
              <a:gd name="T18" fmla="*/ 2147483647 w 860"/>
              <a:gd name="T19" fmla="*/ 2147483647 h 1592"/>
              <a:gd name="T20" fmla="*/ 2147483647 w 860"/>
              <a:gd name="T21" fmla="*/ 2147483647 h 1592"/>
              <a:gd name="T22" fmla="*/ 2147483647 w 860"/>
              <a:gd name="T23" fmla="*/ 2147483647 h 1592"/>
              <a:gd name="T24" fmla="*/ 2147483647 w 860"/>
              <a:gd name="T25" fmla="*/ 2147483647 h 1592"/>
              <a:gd name="T26" fmla="*/ 2147483647 w 860"/>
              <a:gd name="T27" fmla="*/ 2147483647 h 1592"/>
              <a:gd name="T28" fmla="*/ 2147483647 w 860"/>
              <a:gd name="T29" fmla="*/ 2147483647 h 1592"/>
              <a:gd name="T30" fmla="*/ 0 w 860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0"/>
              <a:gd name="T49" fmla="*/ 0 h 1592"/>
              <a:gd name="T50" fmla="*/ 860 w 860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0" h="1592">
                <a:moveTo>
                  <a:pt x="859" y="1591"/>
                </a:moveTo>
                <a:lnTo>
                  <a:pt x="770" y="1572"/>
                </a:lnTo>
                <a:lnTo>
                  <a:pt x="725" y="1554"/>
                </a:lnTo>
                <a:lnTo>
                  <a:pt x="679" y="1529"/>
                </a:lnTo>
                <a:lnTo>
                  <a:pt x="634" y="1492"/>
                </a:lnTo>
                <a:lnTo>
                  <a:pt x="589" y="1442"/>
                </a:lnTo>
                <a:lnTo>
                  <a:pt x="543" y="1378"/>
                </a:lnTo>
                <a:lnTo>
                  <a:pt x="452" y="1192"/>
                </a:lnTo>
                <a:lnTo>
                  <a:pt x="361" y="933"/>
                </a:lnTo>
                <a:lnTo>
                  <a:pt x="272" y="621"/>
                </a:lnTo>
                <a:lnTo>
                  <a:pt x="227" y="462"/>
                </a:lnTo>
                <a:lnTo>
                  <a:pt x="182" y="313"/>
                </a:lnTo>
                <a:lnTo>
                  <a:pt x="136" y="184"/>
                </a:lnTo>
                <a:lnTo>
                  <a:pt x="91" y="8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Freeform 12"/>
          <p:cNvSpPr>
            <a:spLocks/>
          </p:cNvSpPr>
          <p:nvPr/>
        </p:nvSpPr>
        <p:spPr bwMode="auto">
          <a:xfrm>
            <a:off x="4635500" y="3000375"/>
            <a:ext cx="1366838" cy="2527300"/>
          </a:xfrm>
          <a:custGeom>
            <a:avLst/>
            <a:gdLst>
              <a:gd name="T0" fmla="*/ 0 w 861"/>
              <a:gd name="T1" fmla="*/ 2147483647 h 1592"/>
              <a:gd name="T2" fmla="*/ 2147483647 w 861"/>
              <a:gd name="T3" fmla="*/ 2147483647 h 1592"/>
              <a:gd name="T4" fmla="*/ 2147483647 w 861"/>
              <a:gd name="T5" fmla="*/ 2147483647 h 1592"/>
              <a:gd name="T6" fmla="*/ 2147483647 w 861"/>
              <a:gd name="T7" fmla="*/ 2147483647 h 1592"/>
              <a:gd name="T8" fmla="*/ 2147483647 w 861"/>
              <a:gd name="T9" fmla="*/ 2147483647 h 1592"/>
              <a:gd name="T10" fmla="*/ 2147483647 w 861"/>
              <a:gd name="T11" fmla="*/ 2147483647 h 1592"/>
              <a:gd name="T12" fmla="*/ 2147483647 w 861"/>
              <a:gd name="T13" fmla="*/ 2147483647 h 1592"/>
              <a:gd name="T14" fmla="*/ 2147483647 w 861"/>
              <a:gd name="T15" fmla="*/ 2147483647 h 1592"/>
              <a:gd name="T16" fmla="*/ 2147483647 w 861"/>
              <a:gd name="T17" fmla="*/ 2147483647 h 1592"/>
              <a:gd name="T18" fmla="*/ 2147483647 w 861"/>
              <a:gd name="T19" fmla="*/ 2147483647 h 1592"/>
              <a:gd name="T20" fmla="*/ 2147483647 w 861"/>
              <a:gd name="T21" fmla="*/ 2147483647 h 1592"/>
              <a:gd name="T22" fmla="*/ 2147483647 w 861"/>
              <a:gd name="T23" fmla="*/ 2147483647 h 1592"/>
              <a:gd name="T24" fmla="*/ 2147483647 w 861"/>
              <a:gd name="T25" fmla="*/ 2147483647 h 1592"/>
              <a:gd name="T26" fmla="*/ 2147483647 w 861"/>
              <a:gd name="T27" fmla="*/ 2147483647 h 1592"/>
              <a:gd name="T28" fmla="*/ 2147483647 w 861"/>
              <a:gd name="T29" fmla="*/ 2147483647 h 1592"/>
              <a:gd name="T30" fmla="*/ 2147483647 w 861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1"/>
              <a:gd name="T49" fmla="*/ 0 h 1592"/>
              <a:gd name="T50" fmla="*/ 861 w 861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1" h="1592">
                <a:moveTo>
                  <a:pt x="0" y="1591"/>
                </a:moveTo>
                <a:lnTo>
                  <a:pt x="91" y="1572"/>
                </a:lnTo>
                <a:lnTo>
                  <a:pt x="137" y="1554"/>
                </a:lnTo>
                <a:lnTo>
                  <a:pt x="182" y="1529"/>
                </a:lnTo>
                <a:lnTo>
                  <a:pt x="226" y="1492"/>
                </a:lnTo>
                <a:lnTo>
                  <a:pt x="271" y="1442"/>
                </a:lnTo>
                <a:lnTo>
                  <a:pt x="316" y="1378"/>
                </a:lnTo>
                <a:lnTo>
                  <a:pt x="407" y="1192"/>
                </a:lnTo>
                <a:lnTo>
                  <a:pt x="498" y="933"/>
                </a:lnTo>
                <a:lnTo>
                  <a:pt x="589" y="621"/>
                </a:lnTo>
                <a:lnTo>
                  <a:pt x="635" y="462"/>
                </a:lnTo>
                <a:lnTo>
                  <a:pt x="680" y="313"/>
                </a:lnTo>
                <a:lnTo>
                  <a:pt x="723" y="184"/>
                </a:lnTo>
                <a:lnTo>
                  <a:pt x="769" y="85"/>
                </a:lnTo>
                <a:lnTo>
                  <a:pt x="814" y="21"/>
                </a:lnTo>
                <a:lnTo>
                  <a:pt x="86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7" name="Freeform 13"/>
          <p:cNvSpPr>
            <a:spLocks/>
          </p:cNvSpPr>
          <p:nvPr/>
        </p:nvSpPr>
        <p:spPr bwMode="auto">
          <a:xfrm>
            <a:off x="2770189" y="2916239"/>
            <a:ext cx="6465887" cy="2611437"/>
          </a:xfrm>
          <a:custGeom>
            <a:avLst/>
            <a:gdLst>
              <a:gd name="T0" fmla="*/ 0 w 4073"/>
              <a:gd name="T1" fmla="*/ 0 h 1645"/>
              <a:gd name="T2" fmla="*/ 0 w 4073"/>
              <a:gd name="T3" fmla="*/ 2147483647 h 1645"/>
              <a:gd name="T4" fmla="*/ 2147483647 w 4073"/>
              <a:gd name="T5" fmla="*/ 2147483647 h 1645"/>
              <a:gd name="T6" fmla="*/ 0 60000 65536"/>
              <a:gd name="T7" fmla="*/ 0 60000 65536"/>
              <a:gd name="T8" fmla="*/ 0 60000 65536"/>
              <a:gd name="T9" fmla="*/ 0 w 4073"/>
              <a:gd name="T10" fmla="*/ 0 h 1645"/>
              <a:gd name="T11" fmla="*/ 4073 w 4073"/>
              <a:gd name="T12" fmla="*/ 1645 h 16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73" h="1645">
                <a:moveTo>
                  <a:pt x="0" y="0"/>
                </a:moveTo>
                <a:lnTo>
                  <a:pt x="0" y="1644"/>
                </a:lnTo>
                <a:lnTo>
                  <a:pt x="4072" y="1644"/>
                </a:lnTo>
              </a:path>
            </a:pathLst>
          </a:custGeom>
          <a:noFill/>
          <a:ln w="25400" cap="rnd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700338" y="2916238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700338" y="3178175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2700338" y="3436938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2700338" y="3700463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2700338" y="3959225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2700338" y="4222750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2700338" y="4481513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2700338" y="4745038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2700338" y="5003800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2700338" y="5265738"/>
            <a:ext cx="57150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9234488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8588375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7939088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7292975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6646863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6000750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5354638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4708525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4062413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3416300" y="5538788"/>
            <a:ext cx="0" cy="635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 rot="16200000">
            <a:off x="2503488" y="417671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5908675" y="5529264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>
                <a:solidFill>
                  <a:srgbClr val="C00000"/>
                </a:solidFill>
                <a:latin typeface="Times New Roman"/>
              </a:rPr>
              <a:t>Student’s t Distribution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5640389" y="5640388"/>
            <a:ext cx="7588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2502" name="Line 38"/>
          <p:cNvSpPr>
            <a:spLocks noChangeShapeType="1"/>
          </p:cNvSpPr>
          <p:nvPr/>
        </p:nvSpPr>
        <p:spPr bwMode="auto">
          <a:xfrm>
            <a:off x="5340350" y="2597150"/>
            <a:ext cx="5207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H="1">
            <a:off x="7502525" y="4410075"/>
            <a:ext cx="698500" cy="6731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7967664" y="3833813"/>
            <a:ext cx="216693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C00000"/>
                </a:solidFill>
              </a:rPr>
              <a:t>t (</a:t>
            </a:r>
            <a:r>
              <a:rPr lang="en-US" altLang="en-US" sz="2400" i="1">
                <a:solidFill>
                  <a:srgbClr val="C00000"/>
                </a:solidFill>
              </a:rPr>
              <a:t>df</a:t>
            </a:r>
            <a:r>
              <a:rPr lang="en-US" altLang="en-US" sz="2400">
                <a:solidFill>
                  <a:srgbClr val="C00000"/>
                </a:solidFill>
              </a:rPr>
              <a:t> = 5)</a:t>
            </a:r>
          </a:p>
        </p:txBody>
      </p:sp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3581400" y="1676400"/>
            <a:ext cx="22098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C00000"/>
                </a:solidFill>
              </a:rPr>
              <a:t>Standard Normal</a:t>
            </a:r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 flipH="1">
            <a:off x="6680200" y="3654425"/>
            <a:ext cx="698500" cy="6731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7" name="Rectangle 43"/>
          <p:cNvSpPr>
            <a:spLocks noChangeArrowheads="1"/>
          </p:cNvSpPr>
          <p:nvPr/>
        </p:nvSpPr>
        <p:spPr bwMode="auto">
          <a:xfrm>
            <a:off x="7145338" y="3078163"/>
            <a:ext cx="21510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C00000"/>
                </a:solidFill>
              </a:rPr>
              <a:t>t (</a:t>
            </a:r>
            <a:r>
              <a:rPr lang="en-US" altLang="en-US" sz="2400" i="1">
                <a:solidFill>
                  <a:srgbClr val="C00000"/>
                </a:solidFill>
              </a:rPr>
              <a:t>df</a:t>
            </a:r>
            <a:r>
              <a:rPr lang="en-US" altLang="en-US" sz="2400">
                <a:solidFill>
                  <a:srgbClr val="C00000"/>
                </a:solidFill>
              </a:rPr>
              <a:t> = 13)</a:t>
            </a:r>
          </a:p>
        </p:txBody>
      </p:sp>
      <p:sp useBgFill="1">
        <p:nvSpPr>
          <p:cNvPr id="62508" name="Rectangle 44"/>
          <p:cNvSpPr>
            <a:spLocks noChangeArrowheads="1"/>
          </p:cNvSpPr>
          <p:nvPr/>
        </p:nvSpPr>
        <p:spPr bwMode="auto">
          <a:xfrm>
            <a:off x="1524001" y="2819400"/>
            <a:ext cx="2843213" cy="1567096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2060"/>
                </a:solidFill>
              </a:rPr>
              <a:t>Bell-Shaped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2060"/>
                </a:solidFill>
              </a:rPr>
              <a:t>Symmetric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2060"/>
                </a:solidFill>
              </a:rPr>
              <a:t>‘Fatter’ Tails</a:t>
            </a:r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>
            <a:off x="4267201" y="3581401"/>
            <a:ext cx="936625" cy="9493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0" name="Line 46"/>
          <p:cNvSpPr>
            <a:spLocks noChangeShapeType="1"/>
          </p:cNvSpPr>
          <p:nvPr/>
        </p:nvSpPr>
        <p:spPr bwMode="auto">
          <a:xfrm>
            <a:off x="3962401" y="3962401"/>
            <a:ext cx="798513" cy="9001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676400" y="358775"/>
          <a:ext cx="6434138" cy="62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91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775"/>
                        <a:ext cx="6434138" cy="62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7086600" y="4038601"/>
          <a:ext cx="3390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1841500" imgH="457200" progId="Equation.3">
                  <p:embed/>
                </p:oleObj>
              </mc:Choice>
              <mc:Fallback>
                <p:oleObj name="Equation" r:id="rId5" imgW="1841500" imgH="457200" progId="Equation.3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38601"/>
                        <a:ext cx="33909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7132639" y="3124201"/>
          <a:ext cx="3298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7" imgW="1790700" imgH="457200" progId="Equation.3">
                  <p:embed/>
                </p:oleObj>
              </mc:Choice>
              <mc:Fallback>
                <p:oleObj name="Equation" r:id="rId7" imgW="1790700" imgH="457200" progId="Equation.3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9" y="3124201"/>
                        <a:ext cx="32988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7261225" y="2209801"/>
          <a:ext cx="30416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9" imgW="1651000" imgH="457200" progId="Equation.3">
                  <p:embed/>
                </p:oleObj>
              </mc:Choice>
              <mc:Fallback>
                <p:oleObj name="Equation" r:id="rId9" imgW="1651000" imgH="457200" progId="Equation.3">
                  <p:embed/>
                  <p:pic>
                    <p:nvPicPr>
                      <p:cNvPr id="91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2209801"/>
                        <a:ext cx="30416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159375" y="19161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1" imgW="139639" imgH="190417" progId="Equation.3">
                  <p:embed/>
                </p:oleObj>
              </mc:Choice>
              <mc:Fallback>
                <p:oleObj name="Equation" r:id="rId11" imgW="139639" imgH="190417" progId="Equation.3">
                  <p:embed/>
                  <p:pic>
                    <p:nvPicPr>
                      <p:cNvPr id="91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9161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5105400" y="4713288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3" imgW="139579" imgH="215713" progId="Equation.3">
                  <p:embed/>
                </p:oleObj>
              </mc:Choice>
              <mc:Fallback>
                <p:oleObj name="Equation" r:id="rId13" imgW="139579" imgH="215713" progId="Equation.3">
                  <p:embed/>
                  <p:pic>
                    <p:nvPicPr>
                      <p:cNvPr id="91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13288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800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6"/>
          <p:cNvGraphicFramePr>
            <a:graphicFrameLocks noChangeAspect="1"/>
          </p:cNvGraphicFramePr>
          <p:nvPr/>
        </p:nvGraphicFramePr>
        <p:xfrm>
          <a:off x="1676401" y="914401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921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914401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7"/>
          <p:cNvGraphicFramePr>
            <a:graphicFrameLocks noChangeAspect="1"/>
          </p:cNvGraphicFramePr>
          <p:nvPr/>
        </p:nvGraphicFramePr>
        <p:xfrm>
          <a:off x="7180264" y="2209801"/>
          <a:ext cx="32273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752600" imgH="457200" progId="Equation.3">
                  <p:embed/>
                </p:oleObj>
              </mc:Choice>
              <mc:Fallback>
                <p:oleObj name="Equation" r:id="rId5" imgW="1752600" imgH="457200" progId="Equation.3">
                  <p:embed/>
                  <p:pic>
                    <p:nvPicPr>
                      <p:cNvPr id="921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4" y="2209801"/>
                        <a:ext cx="32273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8"/>
          <p:cNvGraphicFramePr>
            <a:graphicFrameLocks noChangeAspect="1"/>
          </p:cNvGraphicFramePr>
          <p:nvPr/>
        </p:nvGraphicFramePr>
        <p:xfrm>
          <a:off x="7143751" y="3124201"/>
          <a:ext cx="3300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1790700" imgH="457200" progId="Equation.3">
                  <p:embed/>
                </p:oleObj>
              </mc:Choice>
              <mc:Fallback>
                <p:oleObj name="Equation" r:id="rId7" imgW="1790700" imgH="457200" progId="Equation.3">
                  <p:embed/>
                  <p:pic>
                    <p:nvPicPr>
                      <p:cNvPr id="921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1" y="3124201"/>
                        <a:ext cx="33004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9"/>
          <p:cNvGraphicFramePr>
            <a:graphicFrameLocks noChangeAspect="1"/>
          </p:cNvGraphicFramePr>
          <p:nvPr/>
        </p:nvGraphicFramePr>
        <p:xfrm>
          <a:off x="7086601" y="4038601"/>
          <a:ext cx="34147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9" imgW="1854200" imgH="457200" progId="Equation.3">
                  <p:embed/>
                </p:oleObj>
              </mc:Choice>
              <mc:Fallback>
                <p:oleObj name="Equation" r:id="rId9" imgW="1854200" imgH="457200" progId="Equation.3">
                  <p:embed/>
                  <p:pic>
                    <p:nvPicPr>
                      <p:cNvPr id="921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038601"/>
                        <a:ext cx="34147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10"/>
          <p:cNvGraphicFramePr>
            <a:graphicFrameLocks noChangeAspect="1"/>
          </p:cNvGraphicFramePr>
          <p:nvPr/>
        </p:nvGraphicFramePr>
        <p:xfrm>
          <a:off x="5486400" y="2057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11" imgW="139639" imgH="190417" progId="Equation.3">
                  <p:embed/>
                </p:oleObj>
              </mc:Choice>
              <mc:Fallback>
                <p:oleObj name="Equation" r:id="rId11" imgW="139639" imgH="190417" progId="Equation.3">
                  <p:embed/>
                  <p:pic>
                    <p:nvPicPr>
                      <p:cNvPr id="921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11"/>
          <p:cNvGraphicFramePr>
            <a:graphicFrameLocks noChangeAspect="1"/>
          </p:cNvGraphicFramePr>
          <p:nvPr/>
        </p:nvGraphicFramePr>
        <p:xfrm>
          <a:off x="4724400" y="41148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13" imgW="139579" imgH="215713" progId="Equation.3">
                  <p:embed/>
                </p:oleObj>
              </mc:Choice>
              <mc:Fallback>
                <p:oleObj name="Equation" r:id="rId13" imgW="139579" imgH="215713" progId="Equation.3">
                  <p:embed/>
                  <p:pic>
                    <p:nvPicPr>
                      <p:cNvPr id="921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3961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Coefficient of determination</a:t>
            </a:r>
          </a:p>
        </p:txBody>
      </p:sp>
      <p:graphicFrame>
        <p:nvGraphicFramePr>
          <p:cNvPr id="9318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886200" y="1905001"/>
          <a:ext cx="4419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1828800" imgH="393700" progId="Equation.3">
                  <p:embed/>
                </p:oleObj>
              </mc:Choice>
              <mc:Fallback>
                <p:oleObj name="Equation" r:id="rId3" imgW="1828800" imgH="393700" progId="Equation.3">
                  <p:embed/>
                  <p:pic>
                    <p:nvPicPr>
                      <p:cNvPr id="931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1"/>
                        <a:ext cx="4419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276600"/>
            <a:ext cx="7772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</a:t>
            </a:r>
            <a:r>
              <a:rPr lang="en-US" altLang="en-US" sz="2800" baseline="30000"/>
              <a:t>2</a:t>
            </a:r>
            <a:r>
              <a:rPr lang="en-US" altLang="en-US" sz="2800"/>
              <a:t> is a number (a proportion!) between 0 and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R</a:t>
            </a:r>
            <a:r>
              <a:rPr lang="en-US" altLang="en-US" sz="2800" baseline="30000"/>
              <a:t>2</a:t>
            </a:r>
            <a:r>
              <a:rPr lang="en-US" altLang="en-US" sz="2800"/>
              <a:t> =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 data points fall perfectly on the regression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predictor </a:t>
            </a:r>
            <a:r>
              <a:rPr lang="en-US" altLang="en-US" sz="2400" i="1"/>
              <a:t>X</a:t>
            </a:r>
            <a:r>
              <a:rPr lang="en-US" altLang="en-US" sz="2400"/>
              <a:t> accounts for all of the variation in </a:t>
            </a:r>
            <a:r>
              <a:rPr lang="en-US" altLang="en-US" sz="2400" i="1"/>
              <a:t>Y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R</a:t>
            </a:r>
            <a:r>
              <a:rPr lang="en-US" altLang="en-US" sz="2800" baseline="30000"/>
              <a:t>2</a:t>
            </a:r>
            <a:r>
              <a:rPr lang="en-US" altLang="en-US" sz="2800"/>
              <a:t> = 0: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fitted regression line is perfectly horizontal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predictor </a:t>
            </a:r>
            <a:r>
              <a:rPr lang="en-US" altLang="en-US" sz="2400" i="1"/>
              <a:t>X</a:t>
            </a:r>
            <a:r>
              <a:rPr lang="en-US" altLang="en-US" sz="2400"/>
              <a:t> accounts for none of the variation in </a:t>
            </a:r>
            <a:r>
              <a:rPr lang="en-US" altLang="en-US" sz="2400" i="1"/>
              <a:t>Y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01063530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Interpretations of R</a:t>
            </a:r>
            <a:r>
              <a:rPr lang="en-US" altLang="en-US" baseline="30000" smtClean="0"/>
              <a:t>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×100 percent of the variation in </a:t>
            </a:r>
            <a:r>
              <a:rPr lang="en-US" altLang="en-US" i="1" smtClean="0"/>
              <a:t>Y</a:t>
            </a:r>
            <a:r>
              <a:rPr lang="en-US" altLang="en-US" smtClean="0"/>
              <a:t> is reduced by taking into account predictor </a:t>
            </a:r>
            <a:r>
              <a:rPr lang="en-US" altLang="en-US" i="1" smtClean="0"/>
              <a:t>X</a:t>
            </a:r>
            <a:r>
              <a:rPr lang="en-US" altLang="en-US" smtClean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×100 percent of the variation in </a:t>
            </a:r>
            <a:r>
              <a:rPr lang="en-US" altLang="en-US" i="1" smtClean="0"/>
              <a:t>Y</a:t>
            </a:r>
            <a:r>
              <a:rPr lang="en-US" altLang="en-US" smtClean="0"/>
              <a:t> is “explained by” the variation in predictor </a:t>
            </a:r>
            <a:r>
              <a:rPr lang="en-US" altLang="en-US" i="1" smtClean="0"/>
              <a:t>X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67221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R-sq on R fitted line plot</a:t>
            </a:r>
          </a:p>
        </p:txBody>
      </p:sp>
      <p:graphicFrame>
        <p:nvGraphicFramePr>
          <p:cNvPr id="95235" name="Object 5"/>
          <p:cNvGraphicFramePr>
            <a:graphicFrameLocks noChangeAspect="1"/>
          </p:cNvGraphicFramePr>
          <p:nvPr/>
        </p:nvGraphicFramePr>
        <p:xfrm>
          <a:off x="2438400" y="1828801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952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1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4800600" y="24384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728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R-sq on R regression output</a:t>
            </a:r>
          </a:p>
        </p:txBody>
      </p:sp>
      <p:sp>
        <p:nvSpPr>
          <p:cNvPr id="96259" name="Rectangle 6"/>
          <p:cNvSpPr>
            <a:spLocks noChangeArrowheads="1"/>
          </p:cNvSpPr>
          <p:nvPr/>
        </p:nvSpPr>
        <p:spPr bwMode="auto">
          <a:xfrm>
            <a:off x="1806576" y="2209801"/>
            <a:ext cx="85566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The regression equation is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Mort = 389.189 - 5.97764 Lat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 = 19.1150      </a:t>
            </a: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</a:rPr>
              <a:t>R-Sq = 68.0 %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R-Sq(adj) = 67.3 %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Analysis of Variance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Source        DF     SS        MS         F     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Regression(Lat)1   36464.2   36464.2   99.7968  0.000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Error         47   17173.1     365.4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Total         48   53637.3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1676400" y="1970088"/>
            <a:ext cx="88392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49575"/>
      </p:ext>
    </p:extLst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assumptions?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763713"/>
            <a:ext cx="8023225" cy="4843462"/>
          </a:xfrm>
        </p:spPr>
        <p:txBody>
          <a:bodyPr/>
          <a:lstStyle/>
          <a:p>
            <a:r>
              <a:rPr lang="en-US" altLang="en-US" smtClean="0"/>
              <a:t>The intervals and tests depend on the assumption that the error terms (and thus responses) follow a normal distribution.</a:t>
            </a:r>
          </a:p>
          <a:p>
            <a:r>
              <a:rPr lang="en-US" altLang="en-US" smtClean="0"/>
              <a:t>Not a big deal if the error terms (and thus responses) are only approximately normal.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errors,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baseline="-25000" smtClean="0">
                <a:cs typeface="Times New Roman" panose="02020603050405020304" pitchFamily="18" charset="0"/>
              </a:rPr>
              <a:t>i</a:t>
            </a:r>
            <a:r>
              <a:rPr lang="en-US" altLang="en-US" smtClean="0"/>
              <a:t>, and hence the responses Y</a:t>
            </a:r>
            <a:r>
              <a:rPr lang="en-US" altLang="en-US" baseline="-25000" smtClean="0"/>
              <a:t>i</a:t>
            </a:r>
            <a:r>
              <a:rPr lang="en-US" altLang="en-US" smtClean="0"/>
              <a:t>, are </a:t>
            </a:r>
            <a:r>
              <a:rPr lang="en-US" altLang="en-US" b="1" smtClean="0">
                <a:solidFill>
                  <a:schemeClr val="accent2"/>
                </a:solidFill>
              </a:rPr>
              <a:t>i</a:t>
            </a:r>
            <a:r>
              <a:rPr lang="en-US" altLang="en-US" b="1" smtClean="0"/>
              <a:t>ndependent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errors,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baseline="-25000" smtClean="0">
                <a:cs typeface="Times New Roman" panose="02020603050405020304" pitchFamily="18" charset="0"/>
              </a:rPr>
              <a:t>i</a:t>
            </a:r>
            <a:r>
              <a:rPr lang="en-US" altLang="en-US" smtClean="0"/>
              <a:t>, and hence the responses Y</a:t>
            </a:r>
            <a:r>
              <a:rPr lang="en-US" altLang="en-US" baseline="-25000" smtClean="0"/>
              <a:t>i</a:t>
            </a:r>
            <a:r>
              <a:rPr lang="en-US" altLang="en-US" smtClean="0"/>
              <a:t>, have </a:t>
            </a:r>
            <a:r>
              <a:rPr lang="en-US" altLang="en-US" b="1" smtClean="0">
                <a:solidFill>
                  <a:schemeClr val="accent2"/>
                </a:solidFill>
              </a:rPr>
              <a:t>e</a:t>
            </a:r>
            <a:r>
              <a:rPr lang="en-US" altLang="en-US" b="1" smtClean="0"/>
              <a:t>qual variances</a:t>
            </a:r>
            <a:r>
              <a:rPr lang="en-US" altLang="en-US" smtClean="0"/>
              <a:t> (</a:t>
            </a:r>
            <a:r>
              <a:rPr lang="el-GR" altLang="en-US" smtClean="0">
                <a:cs typeface="Times New Roman" panose="02020603050405020304" pitchFamily="18" charset="0"/>
              </a:rPr>
              <a:t>σ</a:t>
            </a:r>
            <a:r>
              <a:rPr lang="en-US" altLang="en-US" baseline="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/>
              <a:t>) for all x values.</a:t>
            </a:r>
          </a:p>
        </p:txBody>
      </p:sp>
    </p:spTree>
    <p:extLst>
      <p:ext uri="{BB962C8B-B14F-4D97-AF65-F5344CB8AC3E}">
        <p14:creationId xmlns:p14="http://schemas.microsoft.com/office/powerpoint/2010/main" val="328790210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(1-</a:t>
            </a:r>
            <a:r>
              <a:rPr lang="el-GR" altLang="en-US" sz="4000">
                <a:cs typeface="Times New Roman" panose="02020603050405020304" pitchFamily="18" charset="0"/>
              </a:rPr>
              <a:t>α</a:t>
            </a:r>
            <a:r>
              <a:rPr lang="en-US" altLang="en-US" sz="4000">
                <a:cs typeface="Times New Roman" panose="02020603050405020304" pitchFamily="18" charset="0"/>
              </a:rPr>
              <a:t>)100% </a:t>
            </a:r>
            <a:r>
              <a:rPr lang="en-US" altLang="en-US" sz="4000"/>
              <a:t>t-interval </a:t>
            </a:r>
            <a:br>
              <a:rPr lang="en-US" altLang="en-US" sz="4000"/>
            </a:br>
            <a:r>
              <a:rPr lang="en-US" altLang="en-US" sz="4000"/>
              <a:t>for slope parameter </a:t>
            </a:r>
            <a:r>
              <a:rPr lang="el-GR" altLang="en-US" sz="4000">
                <a:cs typeface="Times New Roman" panose="02020603050405020304" pitchFamily="18" charset="0"/>
              </a:rPr>
              <a:t>β</a:t>
            </a:r>
            <a:r>
              <a:rPr lang="en-US" altLang="en-US" sz="4000" baseline="-25000">
                <a:cs typeface="Times New Roman" panose="02020603050405020304" pitchFamily="18" charset="0"/>
              </a:rPr>
              <a:t>1</a:t>
            </a:r>
            <a:endParaRPr lang="el-GR" altLang="en-US" sz="4000" baseline="-250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8307" name="Group 11"/>
          <p:cNvGrpSpPr>
            <a:grpSpLocks/>
          </p:cNvGrpSpPr>
          <p:nvPr/>
        </p:nvGrpSpPr>
        <p:grpSpPr bwMode="auto">
          <a:xfrm>
            <a:off x="2247900" y="2112964"/>
            <a:ext cx="7918450" cy="1235075"/>
            <a:chOff x="456" y="1331"/>
            <a:chExt cx="4988" cy="778"/>
          </a:xfrm>
        </p:grpSpPr>
        <p:sp>
          <p:nvSpPr>
            <p:cNvPr id="98310" name="Text Box 7"/>
            <p:cNvSpPr txBox="1">
              <a:spLocks noChangeArrowheads="1"/>
            </p:cNvSpPr>
            <p:nvPr/>
          </p:nvSpPr>
          <p:spPr bwMode="auto">
            <a:xfrm>
              <a:off x="456" y="1331"/>
              <a:ext cx="20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u="sng">
                  <a:solidFill>
                    <a:srgbClr val="0033CC"/>
                  </a:solidFill>
                </a:rPr>
                <a:t>Formula in words</a:t>
              </a:r>
              <a:r>
                <a:rPr lang="en-US" altLang="en-US">
                  <a:solidFill>
                    <a:srgbClr val="000000"/>
                  </a:solidFill>
                </a:rPr>
                <a:t>: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8311" name="Text Box 8"/>
            <p:cNvSpPr txBox="1">
              <a:spLocks noChangeArrowheads="1"/>
            </p:cNvSpPr>
            <p:nvPr/>
          </p:nvSpPr>
          <p:spPr bwMode="auto">
            <a:xfrm>
              <a:off x="796" y="1821"/>
              <a:ext cx="4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Sample estimate ± (t-multiplier × standard error)</a:t>
              </a: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308" name="Text Box 5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8309" name="Object 10"/>
          <p:cNvGraphicFramePr>
            <a:graphicFrameLocks noChangeAspect="1"/>
          </p:cNvGraphicFramePr>
          <p:nvPr/>
        </p:nvGraphicFramePr>
        <p:xfrm>
          <a:off x="3695700" y="4686301"/>
          <a:ext cx="4751388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1916868" imgH="634725" progId="Equation.3">
                  <p:embed/>
                </p:oleObj>
              </mc:Choice>
              <mc:Fallback>
                <p:oleObj name="Equation" r:id="rId3" imgW="1916868" imgH="634725" progId="Equation.3">
                  <p:embed/>
                  <p:pic>
                    <p:nvPicPr>
                      <p:cNvPr id="9830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686301"/>
                        <a:ext cx="4751388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649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(1-</a:t>
            </a:r>
            <a:r>
              <a:rPr lang="el-GR" altLang="en-US" sz="4000">
                <a:cs typeface="Times New Roman" panose="02020603050405020304" pitchFamily="18" charset="0"/>
              </a:rPr>
              <a:t>α</a:t>
            </a:r>
            <a:r>
              <a:rPr lang="en-US" altLang="en-US" sz="4000">
                <a:cs typeface="Times New Roman" panose="02020603050405020304" pitchFamily="18" charset="0"/>
              </a:rPr>
              <a:t>)100% </a:t>
            </a:r>
            <a:r>
              <a:rPr lang="en-US" altLang="en-US" sz="4000"/>
              <a:t>t-interval </a:t>
            </a:r>
            <a:br>
              <a:rPr lang="en-US" altLang="en-US" sz="4000"/>
            </a:br>
            <a:r>
              <a:rPr lang="en-US" altLang="en-US" sz="4000"/>
              <a:t>for intercept parameter </a:t>
            </a:r>
            <a:r>
              <a:rPr lang="el-GR" altLang="en-US" sz="4000">
                <a:cs typeface="Times New Roman" panose="02020603050405020304" pitchFamily="18" charset="0"/>
              </a:rPr>
              <a:t>β</a:t>
            </a:r>
            <a:r>
              <a:rPr lang="en-US" altLang="en-US" sz="4000" baseline="-250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9331" name="Text Box 1029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9332" name="Text Box 1031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9333" name="Text Box 1032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estimate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9334" name="Object 1033"/>
          <p:cNvGraphicFramePr>
            <a:graphicFrameLocks noChangeAspect="1"/>
          </p:cNvGraphicFramePr>
          <p:nvPr/>
        </p:nvGraphicFramePr>
        <p:xfrm>
          <a:off x="3074988" y="4814888"/>
          <a:ext cx="62611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2527300" imgH="520700" progId="Equation.3">
                  <p:embed/>
                </p:oleObj>
              </mc:Choice>
              <mc:Fallback>
                <p:oleObj name="Equation" r:id="rId3" imgW="2527300" imgH="520700" progId="Equation.3">
                  <p:embed/>
                  <p:pic>
                    <p:nvPicPr>
                      <p:cNvPr id="9933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814888"/>
                        <a:ext cx="62611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834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(1-</a:t>
            </a:r>
            <a:r>
              <a:rPr lang="el-GR" altLang="en-US" sz="4000">
                <a:cs typeface="Times New Roman" panose="02020603050405020304" pitchFamily="18" charset="0"/>
              </a:rPr>
              <a:t>α</a:t>
            </a:r>
            <a:r>
              <a:rPr lang="en-US" altLang="en-US" sz="4000">
                <a:cs typeface="Times New Roman" panose="02020603050405020304" pitchFamily="18" charset="0"/>
              </a:rPr>
              <a:t>)100% </a:t>
            </a:r>
            <a:r>
              <a:rPr lang="en-US" altLang="en-US" sz="4000"/>
              <a:t>t-interval </a:t>
            </a:r>
            <a:br>
              <a:rPr lang="en-US" altLang="en-US" sz="4000"/>
            </a:br>
            <a:r>
              <a:rPr lang="en-US" altLang="en-US" sz="4000"/>
              <a:t>for mean response </a:t>
            </a:r>
            <a:r>
              <a:rPr lang="en-US" altLang="en-US" sz="4000" i="1"/>
              <a:t>E(Y</a:t>
            </a:r>
            <a:r>
              <a:rPr lang="en-US" altLang="en-US" sz="4000" i="1" baseline="-25000"/>
              <a:t>h</a:t>
            </a:r>
            <a:r>
              <a:rPr lang="en-US" altLang="en-US" sz="4000" i="1"/>
              <a:t>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estimate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0358" name="Object 2"/>
          <p:cNvGraphicFramePr>
            <a:graphicFrameLocks noChangeAspect="1"/>
          </p:cNvGraphicFramePr>
          <p:nvPr/>
        </p:nvGraphicFramePr>
        <p:xfrm>
          <a:off x="2871789" y="4737101"/>
          <a:ext cx="666908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2692400" imgH="584200" progId="Equation.3">
                  <p:embed/>
                </p:oleObj>
              </mc:Choice>
              <mc:Fallback>
                <p:oleObj name="Equation" r:id="rId3" imgW="2692400" imgH="584200" progId="Equation.3">
                  <p:embed/>
                  <p:pic>
                    <p:nvPicPr>
                      <p:cNvPr id="1003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9" y="4737101"/>
                        <a:ext cx="666908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44255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962400" y="1295401"/>
            <a:ext cx="396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i="1">
                <a:solidFill>
                  <a:srgbClr val="000000"/>
                </a:solidFill>
              </a:rPr>
              <a:t>  </a:t>
            </a:r>
            <a:r>
              <a:rPr lang="en-US" altLang="en-US" sz="4000" i="1">
                <a:solidFill>
                  <a:srgbClr val="C00000"/>
                </a:solidFill>
              </a:rPr>
              <a:t>t  </a:t>
            </a:r>
            <a:r>
              <a:rPr lang="en-US" altLang="en-US" sz="4000">
                <a:solidFill>
                  <a:srgbClr val="C00000"/>
                </a:solidFill>
              </a:rPr>
              <a:t>Critical Value</a:t>
            </a:r>
            <a:endParaRPr lang="en-US" altLang="en-US" sz="4000" i="1">
              <a:solidFill>
                <a:srgbClr val="C00000"/>
              </a:solidFill>
            </a:endParaRP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916114" y="2590800"/>
            <a:ext cx="82184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Let        = the number on the measurement axis for which the area under the </a:t>
            </a:r>
            <a:r>
              <a:rPr lang="en-US" altLang="en-US" i="1">
                <a:solidFill>
                  <a:srgbClr val="000000"/>
                </a:solidFill>
              </a:rPr>
              <a:t>t </a:t>
            </a:r>
            <a:r>
              <a:rPr lang="en-US" altLang="en-US">
                <a:solidFill>
                  <a:srgbClr val="000000"/>
                </a:solidFill>
              </a:rPr>
              <a:t>curve with </a:t>
            </a:r>
            <a:r>
              <a:rPr lang="en-US" altLang="en-US" i="1">
                <a:solidFill>
                  <a:srgbClr val="000000"/>
                </a:solidFill>
              </a:rPr>
              <a:t>v</a:t>
            </a:r>
            <a:r>
              <a:rPr lang="en-US" altLang="en-US">
                <a:solidFill>
                  <a:srgbClr val="000000"/>
                </a:solidFill>
              </a:rPr>
              <a:t> df to the right of</a:t>
            </a:r>
          </a:p>
        </p:txBody>
      </p:sp>
      <p:graphicFrame>
        <p:nvGraphicFramePr>
          <p:cNvPr id="63492" name="Object 6"/>
          <p:cNvGraphicFramePr>
            <a:graphicFrameLocks noChangeAspect="1"/>
          </p:cNvGraphicFramePr>
          <p:nvPr/>
        </p:nvGraphicFramePr>
        <p:xfrm>
          <a:off x="2536825" y="2492376"/>
          <a:ext cx="838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53890" imgH="241195" progId="Equation.DSMT4">
                  <p:embed/>
                </p:oleObj>
              </mc:Choice>
              <mc:Fallback>
                <p:oleObj name="Equation" r:id="rId3" imgW="253890" imgH="241195" progId="Equation.DSMT4">
                  <p:embed/>
                  <p:pic>
                    <p:nvPicPr>
                      <p:cNvPr id="634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492376"/>
                        <a:ext cx="8382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7"/>
          <p:cNvGraphicFramePr>
            <a:graphicFrameLocks noChangeAspect="1"/>
          </p:cNvGraphicFramePr>
          <p:nvPr/>
        </p:nvGraphicFramePr>
        <p:xfrm>
          <a:off x="3995738" y="3592513"/>
          <a:ext cx="2667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914400" imgH="241300" progId="Equation.DSMT4">
                  <p:embed/>
                </p:oleObj>
              </mc:Choice>
              <mc:Fallback>
                <p:oleObj name="Equation" r:id="rId5" imgW="914400" imgH="241300" progId="Equation.DSMT4">
                  <p:embed/>
                  <p:pic>
                    <p:nvPicPr>
                      <p:cNvPr id="634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92513"/>
                        <a:ext cx="2667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434138" y="3711575"/>
            <a:ext cx="42338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000">
                <a:solidFill>
                  <a:srgbClr val="000000"/>
                </a:solidFill>
              </a:rPr>
              <a:t>is called a </a:t>
            </a:r>
            <a:r>
              <a:rPr lang="en-US" altLang="en-US" sz="3000" i="1">
                <a:solidFill>
                  <a:srgbClr val="800000"/>
                </a:solidFill>
              </a:rPr>
              <a:t>t</a:t>
            </a:r>
            <a:r>
              <a:rPr lang="en-US" altLang="en-US" sz="3000">
                <a:solidFill>
                  <a:srgbClr val="800000"/>
                </a:solidFill>
              </a:rPr>
              <a:t> </a:t>
            </a:r>
            <a:r>
              <a:rPr lang="en-US" altLang="en-US" sz="3000" i="1">
                <a:solidFill>
                  <a:srgbClr val="800000"/>
                </a:solidFill>
              </a:rPr>
              <a:t>critical value</a:t>
            </a:r>
            <a:r>
              <a:rPr lang="en-US" altLang="en-US" sz="30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1752600" y="4941889"/>
          <a:ext cx="838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253890" imgH="241195" progId="Equation.DSMT4">
                  <p:embed/>
                </p:oleObj>
              </mc:Choice>
              <mc:Fallback>
                <p:oleObj name="Equation" r:id="rId7" imgW="253890" imgH="241195" progId="Equation.DSMT4">
                  <p:embed/>
                  <p:pic>
                    <p:nvPicPr>
                      <p:cNvPr id="634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41889"/>
                        <a:ext cx="8382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33664" y="5127626"/>
            <a:ext cx="7881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Denotes the (1-</a:t>
            </a:r>
            <a:r>
              <a:rPr lang="el-GR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α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)100 percentile of the t distribution with v d.f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(1-</a:t>
            </a:r>
            <a:r>
              <a:rPr lang="el-GR" altLang="en-US" smtClean="0">
                <a:cs typeface="Times New Roman" panose="02020603050405020304" pitchFamily="18" charset="0"/>
              </a:rPr>
              <a:t>α</a:t>
            </a:r>
            <a:r>
              <a:rPr lang="en-US" altLang="en-US" smtClean="0">
                <a:cs typeface="Times New Roman" panose="02020603050405020304" pitchFamily="18" charset="0"/>
              </a:rPr>
              <a:t>)100% </a:t>
            </a:r>
            <a:r>
              <a:rPr lang="en-US" altLang="en-US" smtClean="0"/>
              <a:t>prediction interval </a:t>
            </a:r>
            <a:br>
              <a:rPr lang="en-US" altLang="en-US" smtClean="0"/>
            </a:br>
            <a:r>
              <a:rPr lang="en-US" altLang="en-US" smtClean="0"/>
              <a:t>for new response </a:t>
            </a:r>
            <a:r>
              <a:rPr lang="en-US" altLang="en-US" i="1" smtClean="0"/>
              <a:t>Y</a:t>
            </a:r>
            <a:r>
              <a:rPr lang="en-US" altLang="en-US" i="1" baseline="-25000" smtClean="0"/>
              <a:t>h(new)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47900" y="2112964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words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787650" y="289083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Sample prediction ± (t-multiplier × standard error)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382" name="Object 2"/>
          <p:cNvGraphicFramePr>
            <a:graphicFrameLocks noChangeAspect="1"/>
          </p:cNvGraphicFramePr>
          <p:nvPr/>
        </p:nvGraphicFramePr>
        <p:xfrm>
          <a:off x="2824164" y="4737101"/>
          <a:ext cx="676433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2730500" imgH="584200" progId="Equation.3">
                  <p:embed/>
                </p:oleObj>
              </mc:Choice>
              <mc:Fallback>
                <p:oleObj name="Equation" r:id="rId3" imgW="2730500" imgH="584200" progId="Equation.3">
                  <p:embed/>
                  <p:pic>
                    <p:nvPicPr>
                      <p:cNvPr id="1013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4" y="4737101"/>
                        <a:ext cx="676433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8269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3581400" y="2514600"/>
          <a:ext cx="5105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3" imgW="2486372" imgH="828791" progId="Paint.Picture">
                  <p:embed/>
                </p:oleObj>
              </mc:Choice>
              <mc:Fallback>
                <p:oleObj name="Bitmap Image" r:id="rId3" imgW="2486372" imgH="828791" progId="Paint.Picture">
                  <p:embed/>
                  <p:pic>
                    <p:nvPicPr>
                      <p:cNvPr id="645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51054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971800" y="685801"/>
            <a:ext cx="701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>
                <a:solidFill>
                  <a:srgbClr val="000000"/>
                </a:solidFill>
              </a:rPr>
              <a:t>Pictorial Definition of</a:t>
            </a:r>
          </a:p>
        </p:txBody>
      </p:sp>
      <p:graphicFrame>
        <p:nvGraphicFramePr>
          <p:cNvPr id="64516" name="Object 6"/>
          <p:cNvGraphicFramePr>
            <a:graphicFrameLocks noChangeAspect="1"/>
          </p:cNvGraphicFramePr>
          <p:nvPr/>
        </p:nvGraphicFramePr>
        <p:xfrm>
          <a:off x="6934200" y="4800601"/>
          <a:ext cx="838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253890" imgH="241195" progId="Equation.DSMT4">
                  <p:embed/>
                </p:oleObj>
              </mc:Choice>
              <mc:Fallback>
                <p:oleObj name="Equation" r:id="rId5" imgW="253890" imgH="241195" progId="Equation.DSMT4">
                  <p:embed/>
                  <p:pic>
                    <p:nvPicPr>
                      <p:cNvPr id="645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00601"/>
                        <a:ext cx="8382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Line 7"/>
          <p:cNvSpPr>
            <a:spLocks noChangeShapeType="1"/>
          </p:cNvSpPr>
          <p:nvPr/>
        </p:nvSpPr>
        <p:spPr bwMode="auto">
          <a:xfrm flipV="1">
            <a:off x="7315200" y="4343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2819400" y="2133601"/>
          <a:ext cx="1485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533169" imgH="228501" progId="Equation.DSMT4">
                  <p:embed/>
                </p:oleObj>
              </mc:Choice>
              <mc:Fallback>
                <p:oleObj name="Equation" r:id="rId7" imgW="533169" imgH="228501" progId="Equation.DSMT4">
                  <p:embed/>
                  <p:pic>
                    <p:nvPicPr>
                      <p:cNvPr id="645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1"/>
                        <a:ext cx="14859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9"/>
          <p:cNvGraphicFramePr>
            <a:graphicFrameLocks noChangeAspect="1"/>
          </p:cNvGraphicFramePr>
          <p:nvPr/>
        </p:nvGraphicFramePr>
        <p:xfrm>
          <a:off x="7543800" y="2438401"/>
          <a:ext cx="2590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1028254" imgH="177723" progId="Equation.DSMT4">
                  <p:embed/>
                </p:oleObj>
              </mc:Choice>
              <mc:Fallback>
                <p:oleObj name="Equation" r:id="rId9" imgW="1028254" imgH="177723" progId="Equation.DSMT4">
                  <p:embed/>
                  <p:pic>
                    <p:nvPicPr>
                      <p:cNvPr id="645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438401"/>
                        <a:ext cx="2590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Line 10"/>
          <p:cNvSpPr>
            <a:spLocks noChangeShapeType="1"/>
          </p:cNvSpPr>
          <p:nvPr/>
        </p:nvSpPr>
        <p:spPr bwMode="auto">
          <a:xfrm flipH="1">
            <a:off x="7620000" y="3043238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>
            <a:off x="4267200" y="26670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2" name="Text Box 12"/>
          <p:cNvSpPr txBox="1">
            <a:spLocks noChangeArrowheads="1"/>
          </p:cNvSpPr>
          <p:nvPr/>
        </p:nvSpPr>
        <p:spPr bwMode="auto">
          <a:xfrm>
            <a:off x="6019800" y="4114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graphicFrame>
        <p:nvGraphicFramePr>
          <p:cNvPr id="64523" name="Object 13"/>
          <p:cNvGraphicFramePr>
            <a:graphicFrameLocks noChangeAspect="1"/>
          </p:cNvGraphicFramePr>
          <p:nvPr/>
        </p:nvGraphicFramePr>
        <p:xfrm>
          <a:off x="7696200" y="685800"/>
          <a:ext cx="914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253890" imgH="241195" progId="Equation.DSMT4">
                  <p:embed/>
                </p:oleObj>
              </mc:Choice>
              <mc:Fallback>
                <p:oleObj name="Equation" r:id="rId11" imgW="253890" imgH="241195" progId="Equation.DSMT4">
                  <p:embed/>
                  <p:pic>
                    <p:nvPicPr>
                      <p:cNvPr id="645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85800"/>
                        <a:ext cx="914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6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Relationship between state latitude and skin cancer mortality?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167438" y="2303463"/>
            <a:ext cx="43291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Mortality rate of white males due to malignant skin melanoma from 1950-1959.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LAT = degrees (north) latitude of center of state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MORT = mortality rate due to malignant skin melanoma per 10 million people</a:t>
            </a:r>
          </a:p>
        </p:txBody>
      </p:sp>
      <p:grpSp>
        <p:nvGrpSpPr>
          <p:cNvPr id="66564" name="Group 6"/>
          <p:cNvGrpSpPr>
            <a:grpSpLocks/>
          </p:cNvGrpSpPr>
          <p:nvPr/>
        </p:nvGrpSpPr>
        <p:grpSpPr bwMode="auto">
          <a:xfrm>
            <a:off x="1706563" y="2206626"/>
            <a:ext cx="4292600" cy="3438525"/>
            <a:chOff x="115" y="1390"/>
            <a:chExt cx="2704" cy="2166"/>
          </a:xfrm>
        </p:grpSpPr>
        <p:sp>
          <p:nvSpPr>
            <p:cNvPr id="66565" name="Text Box 3"/>
            <p:cNvSpPr txBox="1">
              <a:spLocks noChangeArrowheads="1"/>
            </p:cNvSpPr>
            <p:nvPr/>
          </p:nvSpPr>
          <p:spPr bwMode="auto">
            <a:xfrm>
              <a:off x="219" y="1469"/>
              <a:ext cx="2547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#   State	   LAT   MORT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   Alabama	   33.0      219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    Arizona	   34.5	    160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    Arkansas      35.0	    170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    California     37.5	    182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    Colorado      39.0	    149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WP MathB"/>
                <a:buChar char="!"/>
              </a:pPr>
              <a:r>
                <a:rPr lang="en-US" altLang="en-US" sz="2400">
                  <a:solidFill>
                    <a:srgbClr val="000000"/>
                  </a:solidFill>
                  <a:sym typeface="WP MathB"/>
                </a:rPr>
                <a:t>                                  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sym typeface="WP MathB"/>
                </a:rPr>
                <a:t>49  Wyoming     43.0      134</a:t>
              </a:r>
            </a:p>
          </p:txBody>
        </p:sp>
        <p:sp>
          <p:nvSpPr>
            <p:cNvPr id="66566" name="Rectangle 5"/>
            <p:cNvSpPr>
              <a:spLocks noChangeArrowheads="1"/>
            </p:cNvSpPr>
            <p:nvPr/>
          </p:nvSpPr>
          <p:spPr bwMode="auto">
            <a:xfrm>
              <a:off x="115" y="1390"/>
              <a:ext cx="2704" cy="2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5684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(1-</a:t>
            </a:r>
            <a:r>
              <a:rPr lang="el-GR" altLang="en-US" sz="4000" dirty="0">
                <a:cs typeface="Times New Roman" panose="02020603050405020304" pitchFamily="18" charset="0"/>
              </a:rPr>
              <a:t>α</a:t>
            </a:r>
            <a:r>
              <a:rPr lang="en-US" altLang="en-US" sz="4000" dirty="0">
                <a:cs typeface="Times New Roman" panose="02020603050405020304" pitchFamily="18" charset="0"/>
              </a:rPr>
              <a:t>)100% </a:t>
            </a:r>
            <a:r>
              <a:rPr lang="en-US" altLang="en-US" sz="4000" dirty="0"/>
              <a:t>t-interval </a:t>
            </a:r>
            <a:br>
              <a:rPr lang="en-US" altLang="en-US" sz="4000" dirty="0"/>
            </a:br>
            <a:r>
              <a:rPr lang="en-US" altLang="en-US" sz="4000" dirty="0"/>
              <a:t>for slope parameter 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baseline="-25000" dirty="0">
                <a:cs typeface="Times New Roman" panose="02020603050405020304" pitchFamily="18" charset="0"/>
              </a:rPr>
              <a:t>1</a:t>
            </a:r>
            <a:endParaRPr lang="el-GR" altLang="en-US" sz="4000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7587" name="Group 11"/>
          <p:cNvGrpSpPr>
            <a:grpSpLocks/>
          </p:cNvGrpSpPr>
          <p:nvPr/>
        </p:nvGrpSpPr>
        <p:grpSpPr bwMode="auto">
          <a:xfrm>
            <a:off x="2247900" y="2112964"/>
            <a:ext cx="7918450" cy="1235075"/>
            <a:chOff x="456" y="1331"/>
            <a:chExt cx="4988" cy="778"/>
          </a:xfrm>
        </p:grpSpPr>
        <p:sp>
          <p:nvSpPr>
            <p:cNvPr id="67590" name="Text Box 7"/>
            <p:cNvSpPr txBox="1">
              <a:spLocks noChangeArrowheads="1"/>
            </p:cNvSpPr>
            <p:nvPr/>
          </p:nvSpPr>
          <p:spPr bwMode="auto">
            <a:xfrm>
              <a:off x="456" y="1331"/>
              <a:ext cx="20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u="sng">
                  <a:solidFill>
                    <a:srgbClr val="0033CC"/>
                  </a:solidFill>
                </a:rPr>
                <a:t>Formula in words</a:t>
              </a:r>
              <a:r>
                <a:rPr lang="en-US" altLang="en-US">
                  <a:solidFill>
                    <a:srgbClr val="000000"/>
                  </a:solidFill>
                </a:rPr>
                <a:t>: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7591" name="Text Box 8"/>
            <p:cNvSpPr txBox="1">
              <a:spLocks noChangeArrowheads="1"/>
            </p:cNvSpPr>
            <p:nvPr/>
          </p:nvSpPr>
          <p:spPr bwMode="auto">
            <a:xfrm>
              <a:off x="796" y="1821"/>
              <a:ext cx="4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Sample estimate ± (t-multiplier × standard error)</a:t>
              </a: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2247901" y="3878264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33CC"/>
                </a:solidFill>
              </a:rPr>
              <a:t>Formula in notation</a:t>
            </a:r>
            <a:r>
              <a:rPr lang="en-US" altLang="en-US">
                <a:solidFill>
                  <a:srgbClr val="000000"/>
                </a:solidFill>
              </a:rPr>
              <a:t>:</a:t>
            </a:r>
            <a:endParaRPr lang="en-US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67589" name="Object 10"/>
          <p:cNvGraphicFramePr>
            <a:graphicFrameLocks noChangeAspect="1"/>
          </p:cNvGraphicFramePr>
          <p:nvPr/>
        </p:nvGraphicFramePr>
        <p:xfrm>
          <a:off x="3695700" y="4686301"/>
          <a:ext cx="4751388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916868" imgH="634725" progId="Equation.3">
                  <p:embed/>
                </p:oleObj>
              </mc:Choice>
              <mc:Fallback>
                <p:oleObj name="Equation" r:id="rId3" imgW="1916868" imgH="634725" progId="Equation.3">
                  <p:embed/>
                  <p:pic>
                    <p:nvPicPr>
                      <p:cNvPr id="6758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686301"/>
                        <a:ext cx="4751388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41966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200400" y="685801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>
                <a:solidFill>
                  <a:srgbClr val="000000"/>
                </a:solidFill>
              </a:rPr>
              <a:t>Recall the One-Sample </a:t>
            </a:r>
            <a:r>
              <a:rPr lang="en-US" altLang="en-US" sz="4000" i="1">
                <a:solidFill>
                  <a:srgbClr val="000000"/>
                </a:solidFill>
              </a:rPr>
              <a:t>t</a:t>
            </a:r>
            <a:r>
              <a:rPr lang="en-US" altLang="en-US" sz="4000">
                <a:solidFill>
                  <a:srgbClr val="000000"/>
                </a:solidFill>
              </a:rPr>
              <a:t> Test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667000" y="2286000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Null hypothesis:</a:t>
            </a:r>
          </a:p>
        </p:txBody>
      </p:sp>
      <p:graphicFrame>
        <p:nvGraphicFramePr>
          <p:cNvPr id="68612" name="Object 5"/>
          <p:cNvGraphicFramePr>
            <a:graphicFrameLocks noChangeAspect="1"/>
          </p:cNvGraphicFramePr>
          <p:nvPr/>
        </p:nvGraphicFramePr>
        <p:xfrm>
          <a:off x="6135689" y="2209801"/>
          <a:ext cx="2740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686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9" y="2209801"/>
                        <a:ext cx="2740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2362200" y="36576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Test statistic value:</a:t>
            </a:r>
          </a:p>
        </p:txBody>
      </p:sp>
      <p:graphicFrame>
        <p:nvGraphicFramePr>
          <p:cNvPr id="68614" name="Object 7"/>
          <p:cNvGraphicFramePr>
            <a:graphicFrameLocks noChangeAspect="1"/>
          </p:cNvGraphicFramePr>
          <p:nvPr/>
        </p:nvGraphicFramePr>
        <p:xfrm>
          <a:off x="6400801" y="3352801"/>
          <a:ext cx="230346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686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352801"/>
                        <a:ext cx="2303463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2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4"/>
          <p:cNvGraphicFramePr>
            <a:graphicFrameLocks noChangeAspect="1"/>
          </p:cNvGraphicFramePr>
          <p:nvPr/>
        </p:nvGraphicFramePr>
        <p:xfrm>
          <a:off x="2133600" y="36576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696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2286000" y="2362201"/>
            <a:ext cx="2590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Alternative Hypothesis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5649913" y="2351088"/>
            <a:ext cx="3505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Rejection Region for Level      Test</a:t>
            </a:r>
          </a:p>
        </p:txBody>
      </p:sp>
      <p:graphicFrame>
        <p:nvGraphicFramePr>
          <p:cNvPr id="69637" name="Object 7"/>
          <p:cNvGraphicFramePr>
            <a:graphicFrameLocks noChangeAspect="1"/>
          </p:cNvGraphicFramePr>
          <p:nvPr/>
        </p:nvGraphicFramePr>
        <p:xfrm>
          <a:off x="2133600" y="44958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696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8"/>
          <p:cNvGraphicFramePr>
            <a:graphicFrameLocks noChangeAspect="1"/>
          </p:cNvGraphicFramePr>
          <p:nvPr/>
        </p:nvGraphicFramePr>
        <p:xfrm>
          <a:off x="2057400" y="53340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696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9"/>
          <p:cNvGraphicFramePr>
            <a:graphicFrameLocks noChangeAspect="1"/>
          </p:cNvGraphicFramePr>
          <p:nvPr/>
        </p:nvGraphicFramePr>
        <p:xfrm>
          <a:off x="7250113" y="29718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6963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29718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0"/>
          <p:cNvGraphicFramePr>
            <a:graphicFrameLocks noChangeAspect="1"/>
          </p:cNvGraphicFramePr>
          <p:nvPr/>
        </p:nvGraphicFramePr>
        <p:xfrm>
          <a:off x="6629400" y="3657601"/>
          <a:ext cx="17351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508000" imgH="241300" progId="Equation.DSMT4">
                  <p:embed/>
                </p:oleObj>
              </mc:Choice>
              <mc:Fallback>
                <p:oleObj name="Equation" r:id="rId11" imgW="508000" imgH="241300" progId="Equation.DSMT4">
                  <p:embed/>
                  <p:pic>
                    <p:nvPicPr>
                      <p:cNvPr id="696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657601"/>
                        <a:ext cx="17351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11"/>
          <p:cNvGraphicFramePr>
            <a:graphicFrameLocks noChangeAspect="1"/>
          </p:cNvGraphicFramePr>
          <p:nvPr/>
        </p:nvGraphicFramePr>
        <p:xfrm>
          <a:off x="6629400" y="4648200"/>
          <a:ext cx="2038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3" imgW="596900" imgH="241300" progId="Equation.DSMT4">
                  <p:embed/>
                </p:oleObj>
              </mc:Choice>
              <mc:Fallback>
                <p:oleObj name="Equation" r:id="rId13" imgW="596900" imgH="241300" progId="Equation.DSMT4">
                  <p:embed/>
                  <p:pic>
                    <p:nvPicPr>
                      <p:cNvPr id="6964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20383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2"/>
          <p:cNvGraphicFramePr>
            <a:graphicFrameLocks noChangeAspect="1"/>
          </p:cNvGraphicFramePr>
          <p:nvPr/>
        </p:nvGraphicFramePr>
        <p:xfrm>
          <a:off x="5181600" y="5486400"/>
          <a:ext cx="2038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5" imgW="596900" imgH="241300" progId="Equation.DSMT4">
                  <p:embed/>
                </p:oleObj>
              </mc:Choice>
              <mc:Fallback>
                <p:oleObj name="Equation" r:id="rId15" imgW="596900" imgH="241300" progId="Equation.DSMT4">
                  <p:embed/>
                  <p:pic>
                    <p:nvPicPr>
                      <p:cNvPr id="696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20383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Text Box 14"/>
          <p:cNvSpPr txBox="1">
            <a:spLocks noChangeArrowheads="1"/>
          </p:cNvSpPr>
          <p:nvPr/>
        </p:nvSpPr>
        <p:spPr bwMode="auto">
          <a:xfrm>
            <a:off x="7239000" y="5638801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or</a:t>
            </a:r>
          </a:p>
        </p:txBody>
      </p:sp>
      <p:sp>
        <p:nvSpPr>
          <p:cNvPr id="69644" name="Text Box 15"/>
          <p:cNvSpPr txBox="1">
            <a:spLocks noChangeArrowheads="1"/>
          </p:cNvSpPr>
          <p:nvPr/>
        </p:nvSpPr>
        <p:spPr bwMode="auto">
          <a:xfrm>
            <a:off x="3200400" y="914401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000">
                <a:solidFill>
                  <a:srgbClr val="000000"/>
                </a:solidFill>
              </a:rPr>
              <a:t>The One-Sample </a:t>
            </a:r>
            <a:r>
              <a:rPr lang="en-US" altLang="en-US" sz="4000" i="1">
                <a:solidFill>
                  <a:srgbClr val="000000"/>
                </a:solidFill>
              </a:rPr>
              <a:t>t</a:t>
            </a:r>
            <a:r>
              <a:rPr lang="en-US" altLang="en-US" sz="4000">
                <a:solidFill>
                  <a:srgbClr val="000000"/>
                </a:solidFill>
              </a:rPr>
              <a:t> Test</a:t>
            </a:r>
          </a:p>
        </p:txBody>
      </p:sp>
      <p:graphicFrame>
        <p:nvGraphicFramePr>
          <p:cNvPr id="69645" name="Object 16"/>
          <p:cNvGraphicFramePr>
            <a:graphicFrameLocks noChangeAspect="1"/>
          </p:cNvGraphicFramePr>
          <p:nvPr/>
        </p:nvGraphicFramePr>
        <p:xfrm>
          <a:off x="8001001" y="5562600"/>
          <a:ext cx="2341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7" imgW="685800" imgH="241300" progId="Equation.DSMT4">
                  <p:embed/>
                </p:oleObj>
              </mc:Choice>
              <mc:Fallback>
                <p:oleObj name="Equation" r:id="rId17" imgW="685800" imgH="241300" progId="Equation.DSMT4">
                  <p:embed/>
                  <p:pic>
                    <p:nvPicPr>
                      <p:cNvPr id="696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562600"/>
                        <a:ext cx="23415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640690"/>
      </p:ext>
    </p:extLst>
  </p:cSld>
  <p:clrMapOvr>
    <a:masterClrMapping/>
  </p:clrMapOvr>
</p:sld>
</file>

<file path=ppt/theme/theme1.xml><?xml version="1.0" encoding="utf-8"?>
<a:theme xmlns:a="http://schemas.openxmlformats.org/drawingml/2006/main" name="review">
  <a:themeElements>
    <a:clrScheme name="review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re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Microsoft Office PowerPoint</Application>
  <PresentationFormat>Widescreen</PresentationFormat>
  <Paragraphs>217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Courier New</vt:lpstr>
      <vt:lpstr>Greek Symbols</vt:lpstr>
      <vt:lpstr>Symbol</vt:lpstr>
      <vt:lpstr>Times New Roman</vt:lpstr>
      <vt:lpstr>WP MathB</vt:lpstr>
      <vt:lpstr>review</vt:lpstr>
      <vt:lpstr>Equation</vt:lpstr>
      <vt:lpstr>Bitmap Image</vt:lpstr>
      <vt:lpstr>Equation.DSMT4</vt:lpstr>
      <vt:lpstr>Mtb Graph</vt:lpstr>
      <vt:lpstr>Inference for (or drawing conclusions about) β0 and β1 </vt:lpstr>
      <vt:lpstr>PowerPoint Presentation</vt:lpstr>
      <vt:lpstr>PowerPoint Presentation</vt:lpstr>
      <vt:lpstr>PowerPoint Presentation</vt:lpstr>
      <vt:lpstr>PowerPoint Presentation</vt:lpstr>
      <vt:lpstr>Relationship between state latitude and skin cancer mortality?</vt:lpstr>
      <vt:lpstr>(1-α)100% t-interval  for slope parameter β1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 for  slope parameter  β1</vt:lpstr>
      <vt:lpstr>Inference for slope parameter β1  in R</vt:lpstr>
      <vt:lpstr>(1-α)100% t-interval  for intercept parameter β0</vt:lpstr>
      <vt:lpstr>Hypothesis test for  intercept parameter β0</vt:lpstr>
      <vt:lpstr>Inference for intercept parameter β0  in R</vt:lpstr>
      <vt:lpstr>(1-α)100% t-interval  for mean response E(Yh)</vt:lpstr>
      <vt:lpstr>“Point estimators”</vt:lpstr>
      <vt:lpstr>(1-α)100% t-interval  for mean response E(Yh)</vt:lpstr>
      <vt:lpstr>Implications on precision</vt:lpstr>
      <vt:lpstr>Prediction interval for  a new response Yh(new)</vt:lpstr>
      <vt:lpstr>(1-α)100% prediction interval  for new response Yh(new)</vt:lpstr>
      <vt:lpstr>Confidence intervals and prediction intervals for response in R</vt:lpstr>
      <vt:lpstr>COEFFICIENT OF DETERMINATION   R-SQUARED</vt:lpstr>
      <vt:lpstr>PowerPoint Presentation</vt:lpstr>
      <vt:lpstr>Simple Linear Regression:  ANOVA table </vt:lpstr>
      <vt:lpstr>Hypotheses:   </vt:lpstr>
      <vt:lpstr>PowerPoint Presentation</vt:lpstr>
      <vt:lpstr>PowerPoint Presentation</vt:lpstr>
      <vt:lpstr>Coefficient of determination</vt:lpstr>
      <vt:lpstr>Interpretations of R2</vt:lpstr>
      <vt:lpstr>R-sq on R fitted line plot</vt:lpstr>
      <vt:lpstr>R-sq on R regression output</vt:lpstr>
      <vt:lpstr>What assumptions?</vt:lpstr>
      <vt:lpstr>(1-α)100% t-interval  for slope parameter β1</vt:lpstr>
      <vt:lpstr>(1-α)100% t-interval  for intercept parameter β0</vt:lpstr>
      <vt:lpstr>(1-α)100% t-interval  for mean response E(Yh)</vt:lpstr>
      <vt:lpstr>(1-α)100% prediction interval  for new response Yh(new)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for (or drawing conclusions about) β0 and β1</dc:title>
  <dc:creator>Paul Rajamanickam Savariappan</dc:creator>
  <cp:lastModifiedBy>Paul Rajamanickam Savariappan</cp:lastModifiedBy>
  <cp:revision>2</cp:revision>
  <dcterms:created xsi:type="dcterms:W3CDTF">2018-10-26T14:40:11Z</dcterms:created>
  <dcterms:modified xsi:type="dcterms:W3CDTF">2018-10-29T16:30:48Z</dcterms:modified>
</cp:coreProperties>
</file>