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62" r:id="rId2"/>
    <p:sldId id="263" r:id="rId3"/>
    <p:sldId id="265" r:id="rId4"/>
    <p:sldId id="264" r:id="rId5"/>
    <p:sldId id="298" r:id="rId6"/>
    <p:sldId id="266" r:id="rId7"/>
    <p:sldId id="267" r:id="rId8"/>
    <p:sldId id="271" r:id="rId9"/>
    <p:sldId id="272" r:id="rId10"/>
    <p:sldId id="273" r:id="rId11"/>
    <p:sldId id="319" r:id="rId12"/>
    <p:sldId id="339" r:id="rId13"/>
    <p:sldId id="340" r:id="rId14"/>
    <p:sldId id="274" r:id="rId15"/>
    <p:sldId id="281" r:id="rId16"/>
    <p:sldId id="357" r:id="rId17"/>
    <p:sldId id="282" r:id="rId18"/>
    <p:sldId id="283" r:id="rId19"/>
    <p:sldId id="284" r:id="rId20"/>
    <p:sldId id="311" r:id="rId21"/>
    <p:sldId id="352" r:id="rId22"/>
    <p:sldId id="285" r:id="rId23"/>
    <p:sldId id="359" r:id="rId24"/>
    <p:sldId id="286" r:id="rId25"/>
    <p:sldId id="287" r:id="rId26"/>
    <p:sldId id="350" r:id="rId27"/>
    <p:sldId id="324" r:id="rId28"/>
    <p:sldId id="322" r:id="rId29"/>
    <p:sldId id="329" r:id="rId30"/>
    <p:sldId id="330" r:id="rId31"/>
    <p:sldId id="288" r:id="rId32"/>
    <p:sldId id="290" r:id="rId33"/>
    <p:sldId id="291" r:id="rId34"/>
    <p:sldId id="292" r:id="rId35"/>
    <p:sldId id="293" r:id="rId36"/>
    <p:sldId id="294" r:id="rId37"/>
    <p:sldId id="342" r:id="rId38"/>
    <p:sldId id="343" r:id="rId39"/>
    <p:sldId id="344" r:id="rId40"/>
    <p:sldId id="353" r:id="rId41"/>
    <p:sldId id="299" r:id="rId42"/>
    <p:sldId id="361" r:id="rId43"/>
    <p:sldId id="300" r:id="rId44"/>
    <p:sldId id="316" r:id="rId45"/>
    <p:sldId id="326" r:id="rId46"/>
    <p:sldId id="327" r:id="rId47"/>
    <p:sldId id="301" r:id="rId48"/>
    <p:sldId id="302" r:id="rId49"/>
    <p:sldId id="348" r:id="rId50"/>
    <p:sldId id="304" r:id="rId51"/>
    <p:sldId id="346" r:id="rId52"/>
    <p:sldId id="313" r:id="rId53"/>
    <p:sldId id="321" r:id="rId54"/>
    <p:sldId id="354" r:id="rId55"/>
    <p:sldId id="355" r:id="rId56"/>
    <p:sldId id="363" r:id="rId57"/>
    <p:sldId id="364" r:id="rId58"/>
    <p:sldId id="332" r:id="rId59"/>
    <p:sldId id="333" r:id="rId60"/>
    <p:sldId id="334" r:id="rId61"/>
    <p:sldId id="335" r:id="rId62"/>
    <p:sldId id="336" r:id="rId63"/>
    <p:sldId id="337" r:id="rId64"/>
    <p:sldId id="338" r:id="rId6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Greek Symbols" panose="05050102010706020507" pitchFamily="18" charset="2"/>
      <p:regular r:id="rId72"/>
    </p:embeddedFont>
  </p:embeddedFontLst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1" autoAdjust="0"/>
    <p:restoredTop sz="94610" autoAdjust="0"/>
  </p:normalViewPr>
  <p:slideViewPr>
    <p:cSldViewPr snapToGrid="0">
      <p:cViewPr varScale="1">
        <p:scale>
          <a:sx n="109" d="100"/>
          <a:sy n="109" d="100"/>
        </p:scale>
        <p:origin x="16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2BB02C-21FE-4995-8E09-B1435C80A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05E2617-B02E-4CD8-AD60-30D655EECDEF}" type="datetimeFigureOut">
              <a:rPr lang="en-US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362B25-2BD1-4E24-9BCC-9F0A99338F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B0195F-0B49-45D9-AD69-67D29E24EA8C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963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0292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1349E-A373-420F-8530-CE247393E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38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29ED2-3AB5-4327-80FB-D1039B9B54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8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62325-C449-4536-A082-1DE2F8BAF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59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F1DE54-E8F5-4CCF-A632-311E05E19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8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EFCB1-C6F1-4B29-B82D-D7F8891A8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4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ABD00-31A8-4185-AFF6-34B1A5FE8A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0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94264-13D5-4803-8DAF-247B98000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96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F7E4F-6C83-4620-9131-FA2DE0FA6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4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4942C-17A0-457C-88B3-47702FFCD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6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9FBBF-BCAF-4103-A524-A7643A4D7D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0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7F08-FF10-4902-9647-07A73C3EEB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99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66BE2-AB10-4AFE-B56A-DCFDA236C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36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DB51A7F-CA83-494C-B69E-E87E13947A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5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  <a:sym typeface="Greek Symbols" pitchFamily="18" charset="2"/>
              </a:rPr>
              <a:t>Model Checking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2818FA"/>
                </a:solidFill>
              </a:rPr>
              <a:t>Using residuals to check the validity of the linear regression model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A well-behaved residuals vs. fits plot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22338" y="1241425"/>
          <a:ext cx="7081837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241425"/>
                        <a:ext cx="7081837" cy="542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14338" y="315913"/>
            <a:ext cx="833755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2818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1.1 ( Toluca Data)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model=lm(workhrs~lotsize)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plot(workhrs~lotsize, xlab="LOT SIZE",ylab="HOURS",main="Scatter plot of Toluca Data", pch=23,bg="red",cex=2,lwd=2)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abline(model$coef)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plot(model$fitted.values,model$residuals,main="Toluca Data\nDiagnostic",xlab="Fitted values",ylab="Residual", pch=23,bg="red",cex=2,lwd=2)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abline(h=0,col="red")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404813"/>
            <a:ext cx="6161087" cy="626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289050"/>
            <a:ext cx="6040437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479425" y="179388"/>
            <a:ext cx="81407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</a:rPr>
              <a:t>A residual vs. fits plot suggesting relationship is  linear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Characteristics of a </a:t>
            </a:r>
            <a:r>
              <a:rPr lang="en-US" sz="4000" b="1" dirty="0" smtClean="0">
                <a:solidFill>
                  <a:srgbClr val="C00000"/>
                </a:solidFill>
              </a:rPr>
              <a:t>well-behaved</a:t>
            </a:r>
            <a:r>
              <a:rPr lang="en-US" sz="4000" dirty="0" smtClean="0">
                <a:solidFill>
                  <a:srgbClr val="C00000"/>
                </a:solidFill>
              </a:rPr>
              <a:t> residual vs. fits plot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residuals “bounce randomly” around the 0 line. (</a:t>
            </a:r>
            <a:r>
              <a:rPr lang="en-US" altLang="en-US" smtClean="0">
                <a:solidFill>
                  <a:srgbClr val="2818FA"/>
                </a:solidFill>
              </a:rPr>
              <a:t>Linear is reasonable</a:t>
            </a:r>
            <a:r>
              <a:rPr lang="en-US" altLang="en-US" smtClean="0"/>
              <a:t>).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No one residual “stands out” from the basic random pattern of residuals. (</a:t>
            </a:r>
            <a:r>
              <a:rPr lang="en-US" altLang="en-US" smtClean="0">
                <a:solidFill>
                  <a:srgbClr val="2818FA"/>
                </a:solidFill>
              </a:rPr>
              <a:t>No outliers</a:t>
            </a:r>
            <a:r>
              <a:rPr lang="en-US" altLang="en-US" smtClean="0"/>
              <a:t>).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residuals roughly form a “horizontal band” around 0 line. (</a:t>
            </a:r>
            <a:r>
              <a:rPr lang="en-US" altLang="en-US" smtClean="0">
                <a:solidFill>
                  <a:srgbClr val="2818FA"/>
                </a:solidFill>
              </a:rPr>
              <a:t>Constant variance</a:t>
            </a:r>
            <a:r>
              <a:rPr lang="en-US" altLang="en-US" smtClean="0"/>
              <a:t>).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How a </a:t>
            </a:r>
            <a:r>
              <a:rPr lang="en-US" sz="4000" b="1" dirty="0" smtClean="0">
                <a:solidFill>
                  <a:srgbClr val="C00000"/>
                </a:solidFill>
              </a:rPr>
              <a:t>non-linear function</a:t>
            </a:r>
            <a:r>
              <a:rPr lang="en-US" sz="4000" dirty="0" smtClean="0">
                <a:solidFill>
                  <a:srgbClr val="C00000"/>
                </a:solidFill>
              </a:rPr>
              <a:t> shows up on a residual vs. fits plot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residuals depart from 0 in some systematic manner:</a:t>
            </a:r>
          </a:p>
          <a:p>
            <a:pPr lvl="1" eaLnBrk="1" hangingPunct="1"/>
            <a:r>
              <a:rPr lang="en-US" altLang="en-US" smtClean="0"/>
              <a:t>such as, being positive for small </a:t>
            </a:r>
            <a:r>
              <a:rPr lang="en-US" altLang="en-US" i="1" smtClean="0"/>
              <a:t>x</a:t>
            </a:r>
            <a:r>
              <a:rPr lang="en-US" altLang="en-US" smtClean="0"/>
              <a:t> values, negative for medium </a:t>
            </a:r>
            <a:r>
              <a:rPr lang="en-US" altLang="en-US" i="1" smtClean="0"/>
              <a:t>x</a:t>
            </a:r>
            <a:r>
              <a:rPr lang="en-US" altLang="en-US" smtClean="0"/>
              <a:t> values, and positive again for large </a:t>
            </a:r>
            <a:r>
              <a:rPr lang="en-US" altLang="en-US" i="1" smtClean="0"/>
              <a:t>x </a:t>
            </a:r>
            <a:r>
              <a:rPr lang="en-US" altLang="en-US" smtClean="0"/>
              <a:t>values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078663" cy="990600"/>
          </a:xfrm>
        </p:spPr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Residual Analysis for Linearity</a:t>
            </a:r>
          </a:p>
        </p:txBody>
      </p:sp>
      <p:graphicFrame>
        <p:nvGraphicFramePr>
          <p:cNvPr id="1843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3875" y="5943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Clip" r:id="rId3" imgW="1044349" imgH="1001561" progId="MS_ClipArt_Gallery.5">
                  <p:embed/>
                </p:oleObj>
              </mc:Choice>
              <mc:Fallback>
                <p:oleObj name="Clip" r:id="rId3" imgW="1044349" imgH="1001561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5943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62113" y="5946775"/>
            <a:ext cx="1843087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Not Linear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234113" y="6022975"/>
            <a:ext cx="12620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167313" y="5867400"/>
            <a:ext cx="13049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Arc 9"/>
          <p:cNvSpPr>
            <a:spLocks/>
          </p:cNvSpPr>
          <p:nvPr/>
        </p:nvSpPr>
        <p:spPr bwMode="auto">
          <a:xfrm rot="-9205252">
            <a:off x="1117600" y="4222750"/>
            <a:ext cx="3024188" cy="1798638"/>
          </a:xfrm>
          <a:custGeom>
            <a:avLst/>
            <a:gdLst>
              <a:gd name="T0" fmla="*/ 2147483647 w 25178"/>
              <a:gd name="T1" fmla="*/ 10969527 h 21600"/>
              <a:gd name="T2" fmla="*/ 0 w 25178"/>
              <a:gd name="T3" fmla="*/ 2147483647 h 21600"/>
              <a:gd name="T4" fmla="*/ 2147483647 w 25178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lnTo>
                  <a:pt x="25177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Arc 10"/>
          <p:cNvSpPr>
            <a:spLocks/>
          </p:cNvSpPr>
          <p:nvPr/>
        </p:nvSpPr>
        <p:spPr bwMode="auto">
          <a:xfrm rot="-9205226">
            <a:off x="1295400" y="5059363"/>
            <a:ext cx="2835275" cy="1798637"/>
          </a:xfrm>
          <a:custGeom>
            <a:avLst/>
            <a:gdLst>
              <a:gd name="T0" fmla="*/ 2147483647 w 23609"/>
              <a:gd name="T1" fmla="*/ 10969521 h 21600"/>
              <a:gd name="T2" fmla="*/ 0 w 23609"/>
              <a:gd name="T3" fmla="*/ 2147483647 h 21600"/>
              <a:gd name="T4" fmla="*/ 2147483647 w 23609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lnTo>
                  <a:pt x="23608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 rot="-5400000">
            <a:off x="-1508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2" name="Oval 40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3" name="Oval 41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4" name="Oval 42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5" name="Oval 43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6" name="Oval 44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7" name="Oval 45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8" name="Oval 46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9" name="Oval 47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0" name="Oval 48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1" name="Oval 49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2" name="Oval 50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3" name="Oval 51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5" name="Oval 53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6" name="Oval 54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7" name="Oval 55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8" name="Oval 56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89" name="Oval 57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90" name="Oval 58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91" name="Oval 59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92" name="Oval 60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93" name="Oval 61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Oval 65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98" name="Oval 66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99" name="Oval 67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0" name="Oval 68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1" name="Oval 69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2" name="Oval 70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3" name="Oval 71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5" name="Oval 73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6" name="Oval 74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7" name="Oval 75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8" name="Oval 76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09" name="Oval 77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10" name="Oval 78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11" name="Oval 79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12" name="Oval 80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13" name="Oval 81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14" name="Oval 82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15" name="Oval 83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16" name="Oval 84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17" name="Oval 85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8519" name="Rectangle 87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520" name="Line 88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1" name="Line 89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2" name="Oval 90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23" name="Oval 91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24" name="Oval 92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25" name="Oval 93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26" name="Oval 94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27" name="Oval 95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28" name="Oval 96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29" name="Oval 97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0" name="Oval 98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1" name="Oval 99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2" name="Oval 100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3" name="Oval 101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4" name="Oval 102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5" name="Oval 103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6" name="Oval 104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7" name="Oval 105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538" name="Oval 106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9" name="Oval 107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40" name="Oval 108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41" name="Oval 109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42" name="Oval 110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43" name="Text Box 111"/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8544" name="Rectangle 112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6" name="Oval 114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47" name="Rectangle 115"/>
          <p:cNvSpPr>
            <a:spLocks noChangeArrowheads="1"/>
          </p:cNvSpPr>
          <p:nvPr/>
        </p:nvSpPr>
        <p:spPr bwMode="auto">
          <a:xfrm rot="-5400000">
            <a:off x="42687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8548" name="Line 116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Example: A linear relationship between tread wear and mileage?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01700" y="2241550"/>
            <a:ext cx="34020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mileage	groove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0	     394.33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4	     329.50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8	     291.00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12	     255.17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16	     229.33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20	     204.83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24	     179.00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28	     163.83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32	     150.33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46600" y="3133725"/>
            <a:ext cx="411162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</a:rPr>
              <a:t> = mileage in 1000 miles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</a:rPr>
              <a:t> = groove depth in miles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68350" y="2193925"/>
            <a:ext cx="3413125" cy="393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475163" y="3000375"/>
            <a:ext cx="4254500" cy="148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74638"/>
            <a:ext cx="8697913" cy="11430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C00000"/>
                </a:solidFill>
              </a:rPr>
              <a:t>Is tire tread wear linearly related to mileage?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19138" y="1230313"/>
          <a:ext cx="7891462" cy="548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230313"/>
                        <a:ext cx="7891462" cy="548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A residual vs. fits plot suggesting relationship is not linear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068388" y="1393825"/>
          <a:ext cx="7081837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393825"/>
                        <a:ext cx="7081837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The simple linear regression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mean of the responses, E(Y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), is a</a:t>
            </a:r>
            <a:r>
              <a:rPr lang="en-US" altLang="en-US" dirty="0" smtClean="0">
                <a:solidFill>
                  <a:srgbClr val="2818FA"/>
                </a:solidFill>
              </a:rPr>
              <a:t> </a:t>
            </a:r>
            <a:r>
              <a:rPr lang="en-US" altLang="en-US" b="1" dirty="0" smtClean="0">
                <a:solidFill>
                  <a:srgbClr val="2818FA"/>
                </a:solidFill>
              </a:rPr>
              <a:t>linear function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of the 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u="sng" dirty="0" smtClean="0"/>
              <a:t>The errors, </a:t>
            </a:r>
            <a:r>
              <a:rPr lang="el-GR" altLang="en-US" u="sng" dirty="0" smtClean="0">
                <a:cs typeface="Times New Roman" panose="02020603050405020304" pitchFamily="18" charset="0"/>
              </a:rPr>
              <a:t>ε</a:t>
            </a:r>
            <a:r>
              <a:rPr lang="en-US" altLang="en-US" u="sng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u="sng" dirty="0" smtClean="0"/>
              <a:t>, </a:t>
            </a:r>
            <a:r>
              <a:rPr lang="en-US" altLang="en-US" dirty="0" smtClean="0"/>
              <a:t>and hence the responses Y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are </a:t>
            </a:r>
            <a:r>
              <a:rPr lang="en-US" altLang="en-US" b="1" dirty="0" smtClean="0">
                <a:solidFill>
                  <a:srgbClr val="2818FA"/>
                </a:solidFill>
              </a:rPr>
              <a:t>independent</a:t>
            </a:r>
            <a:r>
              <a:rPr lang="en-US" altLang="en-US" dirty="0" smtClean="0">
                <a:solidFill>
                  <a:srgbClr val="2818FA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u="sng" dirty="0" smtClean="0"/>
              <a:t>The errors, </a:t>
            </a:r>
            <a:r>
              <a:rPr lang="el-GR" altLang="en-US" u="sng" dirty="0" smtClean="0">
                <a:cs typeface="Times New Roman" panose="02020603050405020304" pitchFamily="18" charset="0"/>
              </a:rPr>
              <a:t>ε</a:t>
            </a:r>
            <a:r>
              <a:rPr lang="en-US" altLang="en-US" u="sng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u="sng" dirty="0" smtClean="0"/>
              <a:t>, </a:t>
            </a:r>
            <a:r>
              <a:rPr lang="en-US" altLang="en-US" dirty="0" smtClean="0"/>
              <a:t>and hence the responses Y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are </a:t>
            </a:r>
            <a:r>
              <a:rPr lang="en-US" altLang="en-US" b="1" dirty="0" smtClean="0">
                <a:solidFill>
                  <a:srgbClr val="2818FA"/>
                </a:solidFill>
              </a:rPr>
              <a:t>normally distributed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u="sng" dirty="0" smtClean="0"/>
              <a:t>The errors, </a:t>
            </a:r>
            <a:r>
              <a:rPr lang="el-GR" altLang="en-US" u="sng" dirty="0" smtClean="0">
                <a:cs typeface="Times New Roman" panose="02020603050405020304" pitchFamily="18" charset="0"/>
              </a:rPr>
              <a:t>ε</a:t>
            </a:r>
            <a:r>
              <a:rPr lang="en-US" altLang="en-US" u="sng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u="sng" dirty="0" smtClean="0"/>
              <a:t>, </a:t>
            </a:r>
            <a:r>
              <a:rPr lang="en-US" altLang="en-US" dirty="0" smtClean="0"/>
              <a:t>and hence the responses Y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have </a:t>
            </a:r>
            <a:r>
              <a:rPr lang="en-US" altLang="en-US" b="1" dirty="0" smtClean="0">
                <a:solidFill>
                  <a:srgbClr val="2818FA"/>
                </a:solidFill>
              </a:rPr>
              <a:t>equal variances</a:t>
            </a:r>
            <a:r>
              <a:rPr lang="en-US" altLang="en-US" dirty="0" smtClean="0">
                <a:solidFill>
                  <a:srgbClr val="2818FA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l-GR" altLang="en-US" dirty="0" smtClean="0">
                <a:cs typeface="Times New Roman" panose="02020603050405020304" pitchFamily="18" charset="0"/>
              </a:rPr>
              <a:t>σ</a:t>
            </a:r>
            <a:r>
              <a:rPr lang="en-US" altLang="en-US" baseline="30000" dirty="0" smtClean="0">
                <a:cs typeface="Times New Roman" panose="02020603050405020304" pitchFamily="18" charset="0"/>
              </a:rPr>
              <a:t>2</a:t>
            </a:r>
            <a:r>
              <a:rPr lang="en-US" altLang="en-US" dirty="0" smtClean="0"/>
              <a:t>) for all x values.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0" y="838200"/>
            <a:ext cx="777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31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7432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50938"/>
            <a:ext cx="4495800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57"/>
          <p:cNvSpPr>
            <a:spLocks noChangeArrowheads="1"/>
          </p:cNvSpPr>
          <p:nvPr/>
        </p:nvSpPr>
        <p:spPr bwMode="auto">
          <a:xfrm>
            <a:off x="5334000" y="205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pic>
        <p:nvPicPr>
          <p:cNvPr id="22534" name="Picture 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7975"/>
            <a:ext cx="27432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9"/>
          <p:cNvSpPr>
            <a:spLocks noChangeArrowheads="1"/>
          </p:cNvSpPr>
          <p:nvPr/>
        </p:nvSpPr>
        <p:spPr bwMode="auto">
          <a:xfrm>
            <a:off x="4173538" y="5927725"/>
            <a:ext cx="4284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NO LINEARITY between X and Y</a:t>
            </a:r>
          </a:p>
        </p:txBody>
      </p:sp>
      <p:sp>
        <p:nvSpPr>
          <p:cNvPr id="22536" name="Rectangle 60"/>
          <p:cNvSpPr>
            <a:spLocks noChangeArrowheads="1"/>
          </p:cNvSpPr>
          <p:nvPr/>
        </p:nvSpPr>
        <p:spPr bwMode="auto">
          <a:xfrm>
            <a:off x="533400" y="196850"/>
            <a:ext cx="527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SIMPLE LINEAR REGRESSION</a:t>
            </a:r>
          </a:p>
        </p:txBody>
      </p:sp>
      <p:sp>
        <p:nvSpPr>
          <p:cNvPr id="22537" name="Rectangle 61"/>
          <p:cNvSpPr>
            <a:spLocks noChangeArrowheads="1"/>
          </p:cNvSpPr>
          <p:nvPr/>
        </p:nvSpPr>
        <p:spPr bwMode="auto">
          <a:xfrm>
            <a:off x="1981200" y="2362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2538" name="Rectangle 62"/>
          <p:cNvSpPr>
            <a:spLocks noChangeArrowheads="1"/>
          </p:cNvSpPr>
          <p:nvPr/>
        </p:nvSpPr>
        <p:spPr bwMode="auto">
          <a:xfrm>
            <a:off x="1981200" y="4738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2539" name="Rectangle 54"/>
          <p:cNvSpPr>
            <a:spLocks noChangeArrowheads="1"/>
          </p:cNvSpPr>
          <p:nvPr/>
        </p:nvSpPr>
        <p:spPr bwMode="auto">
          <a:xfrm>
            <a:off x="609600" y="1066800"/>
            <a:ext cx="603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2818FA"/>
                </a:solidFill>
                <a:latin typeface="Times New Roman" panose="02020603050405020304" pitchFamily="18" charset="0"/>
              </a:rPr>
              <a:t>1. Linearity between X and 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089025"/>
            <a:ext cx="82296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522288" y="0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C00000"/>
                </a:solidFill>
                <a:latin typeface="+mj-lt"/>
              </a:rPr>
              <a:t>A residual vs. fits plot suggesting relationship is not linear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How </a:t>
            </a:r>
            <a:r>
              <a:rPr lang="en-US" sz="4000" b="1" dirty="0" smtClean="0">
                <a:solidFill>
                  <a:srgbClr val="C00000"/>
                </a:solidFill>
              </a:rPr>
              <a:t>non-constant error variance</a:t>
            </a:r>
            <a:r>
              <a:rPr lang="en-US" sz="4000" dirty="0" smtClean="0">
                <a:solidFill>
                  <a:srgbClr val="C00000"/>
                </a:solidFill>
              </a:rPr>
              <a:t> shows up on a residual vs. fits plot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plot has a </a:t>
            </a:r>
            <a:r>
              <a:rPr lang="en-US" altLang="en-US" smtClean="0">
                <a:solidFill>
                  <a:srgbClr val="2818FA"/>
                </a:solidFill>
              </a:rPr>
              <a:t>“</a:t>
            </a:r>
            <a:r>
              <a:rPr lang="en-US" altLang="en-US" b="1" smtClean="0">
                <a:solidFill>
                  <a:srgbClr val="2818FA"/>
                </a:solidFill>
              </a:rPr>
              <a:t>fanning</a:t>
            </a:r>
            <a:r>
              <a:rPr lang="en-US" altLang="en-US" smtClean="0">
                <a:solidFill>
                  <a:srgbClr val="2818FA"/>
                </a:solidFill>
              </a:rPr>
              <a:t>” </a:t>
            </a:r>
            <a:r>
              <a:rPr lang="en-US" altLang="en-US" smtClean="0"/>
              <a:t>effect.</a:t>
            </a:r>
          </a:p>
          <a:p>
            <a:pPr lvl="1" eaLnBrk="1" hangingPunct="1"/>
            <a:r>
              <a:rPr lang="en-US" altLang="en-US" smtClean="0"/>
              <a:t>Residuals are close to 0 for small </a:t>
            </a:r>
            <a:r>
              <a:rPr lang="en-US" altLang="en-US" i="1" smtClean="0"/>
              <a:t>x</a:t>
            </a:r>
            <a:r>
              <a:rPr lang="en-US" altLang="en-US" smtClean="0"/>
              <a:t> values and are more spread out for large </a:t>
            </a:r>
            <a:r>
              <a:rPr lang="en-US" altLang="en-US" i="1" smtClean="0"/>
              <a:t>x</a:t>
            </a:r>
            <a:r>
              <a:rPr lang="en-US" altLang="en-US" smtClean="0"/>
              <a:t> values.</a:t>
            </a:r>
          </a:p>
          <a:p>
            <a:pPr eaLnBrk="1" hangingPunct="1"/>
            <a:r>
              <a:rPr lang="en-US" altLang="en-US" smtClean="0"/>
              <a:t>The plot has a </a:t>
            </a:r>
            <a:r>
              <a:rPr lang="en-US" altLang="en-US" smtClean="0">
                <a:solidFill>
                  <a:srgbClr val="2818FA"/>
                </a:solidFill>
              </a:rPr>
              <a:t>“</a:t>
            </a:r>
            <a:r>
              <a:rPr lang="en-US" altLang="en-US" b="1" smtClean="0">
                <a:solidFill>
                  <a:srgbClr val="2818FA"/>
                </a:solidFill>
              </a:rPr>
              <a:t>funneling</a:t>
            </a:r>
            <a:r>
              <a:rPr lang="en-US" altLang="en-US" smtClean="0">
                <a:solidFill>
                  <a:srgbClr val="2818FA"/>
                </a:solidFill>
              </a:rPr>
              <a:t>” </a:t>
            </a:r>
            <a:r>
              <a:rPr lang="en-US" altLang="en-US" smtClean="0"/>
              <a:t>effect</a:t>
            </a:r>
          </a:p>
          <a:p>
            <a:pPr lvl="1" eaLnBrk="1" hangingPunct="1"/>
            <a:r>
              <a:rPr lang="en-US" altLang="en-US" smtClean="0"/>
              <a:t>Residuals are spread out for small </a:t>
            </a:r>
            <a:r>
              <a:rPr lang="en-US" altLang="en-US" i="1" smtClean="0"/>
              <a:t>x</a:t>
            </a:r>
            <a:r>
              <a:rPr lang="en-US" altLang="en-US" smtClean="0"/>
              <a:t> values and close to 0 for large </a:t>
            </a:r>
            <a:r>
              <a:rPr lang="en-US" altLang="en-US" i="1" smtClean="0"/>
              <a:t>x</a:t>
            </a:r>
            <a:r>
              <a:rPr lang="en-US" altLang="en-US" smtClean="0"/>
              <a:t> values.</a:t>
            </a:r>
          </a:p>
          <a:p>
            <a:pPr eaLnBrk="1" hangingPunct="1"/>
            <a:r>
              <a:rPr lang="en-US" altLang="en-US" smtClean="0"/>
              <a:t>Or, the spread of the residuals can vary in some complex fashion.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>
                <a:solidFill>
                  <a:srgbClr val="C00000"/>
                </a:solidFill>
              </a:rPr>
              <a:t>Residual Analysis for </a:t>
            </a:r>
            <a:br>
              <a:rPr lang="en-US" altLang="en-US" smtClean="0">
                <a:solidFill>
                  <a:srgbClr val="C00000"/>
                </a:solidFill>
              </a:rPr>
            </a:br>
            <a:r>
              <a:rPr lang="en-US" altLang="en-US" smtClean="0">
                <a:solidFill>
                  <a:srgbClr val="C00000"/>
                </a:solidFill>
              </a:rPr>
              <a:t>Constant variance </a:t>
            </a:r>
          </a:p>
        </p:txBody>
      </p:sp>
      <p:graphicFrame>
        <p:nvGraphicFramePr>
          <p:cNvPr id="2560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2438" y="5715000"/>
          <a:ext cx="576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" name="Clip" r:id="rId3" imgW="1031671" imgH="988883" progId="MS_ClipArt_Gallery.5">
                  <p:embed/>
                </p:oleObj>
              </mc:Choice>
              <mc:Fallback>
                <p:oleObj name="Clip" r:id="rId3" imgW="1031671" imgH="988883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715000"/>
                        <a:ext cx="576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38238" y="5791200"/>
            <a:ext cx="33575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Non-constant variance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181600" y="5565775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864225" y="5732463"/>
            <a:ext cx="297497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Constant variance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9" name="Oval 29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0" name="Oval 30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8" name="Oval 38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9" name="Oval 39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0" name="Oval 40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1" name="Oval 41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5" name="Oval 45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6" name="Oval 46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7" name="Oval 47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8" name="Oval 48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9" name="Oval 49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50" name="Oval 50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51" name="Oval 51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52" name="Oval 52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53" name="Oval 53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54" name="Oval 54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55" name="Oval 55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56" name="Oval 56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57" name="Line 57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Line 58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Oval 60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61" name="Oval 61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62" name="Oval 62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63" name="Oval 63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64" name="Oval 64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65" name="Oval 65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66" name="Oval 66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67" name="Oval 67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68" name="Oval 68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69" name="Oval 69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0" name="Oval 70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1" name="Oval 71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2" name="Oval 72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3" name="Oval 73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4" name="Oval 74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5" name="Oval 75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6" name="Oval 76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7" name="Oval 77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8" name="Oval 78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79" name="Oval 79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80" name="Text Box 80"/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5681" name="Line 81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2" name="Line 82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5685" name="Line 85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6" name="Line 86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7" name="Line 87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8" name="Oval 88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89" name="Oval 89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90" name="Oval 90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91" name="Oval 91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92" name="Oval 92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93" name="Oval 93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94" name="Oval 94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695" name="Oval 95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96" name="Oval 96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97" name="Oval 97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98" name="Oval 98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99" name="Oval 99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0" name="Oval 100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1" name="Oval 101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2" name="Oval 102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3" name="Oval 103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4" name="Oval 104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5" name="Oval 105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5707" name="Oval 107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8" name="Line 108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9" name="Line 109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10" name="Rectangle 110"/>
          <p:cNvSpPr>
            <a:spLocks noChangeArrowheads="1"/>
          </p:cNvSpPr>
          <p:nvPr/>
        </p:nvSpPr>
        <p:spPr bwMode="auto">
          <a:xfrm rot="-5400000">
            <a:off x="-746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25711" name="Rectangle 111"/>
          <p:cNvSpPr>
            <a:spLocks noChangeArrowheads="1"/>
          </p:cNvSpPr>
          <p:nvPr/>
        </p:nvSpPr>
        <p:spPr bwMode="auto">
          <a:xfrm rot="-5400000">
            <a:off x="43449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25712" name="Line 112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Example: How is plutonium activity related to alpha particle counts?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52400" y="1447800"/>
          <a:ext cx="8863013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7800"/>
                        <a:ext cx="8863013" cy="528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A residual vs. fits plot suggesting non-constant error variance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61988" y="1306513"/>
          <a:ext cx="7437437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306513"/>
                        <a:ext cx="7437437" cy="527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289050"/>
            <a:ext cx="6040437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222250" y="179388"/>
            <a:ext cx="86169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</a:rPr>
              <a:t>A residual vs. fits plot suggesting  constant variance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45513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Test for equal (Homogeneous) Variance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152400" y="1066800"/>
          <a:ext cx="8867775" cy="51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3" imgW="4203700" imgH="2451100" progId="Equation.DSMT4">
                  <p:embed/>
                </p:oleObj>
              </mc:Choice>
              <mc:Fallback>
                <p:oleObj name="Equation" r:id="rId3" imgW="4203700" imgH="2451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867775" cy="516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414338" y="838200"/>
            <a:ext cx="83915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00000"/>
                </a:solidFill>
                <a:latin typeface="Times New Roman" panose="02020603050405020304" pitchFamily="18" charset="0"/>
              </a:rPr>
              <a:t>Breusch-Pagan Test for the constancy of the error variance</a:t>
            </a: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2818FA"/>
                </a:solidFill>
                <a:latin typeface="Times New Roman" panose="02020603050405020304" pitchFamily="18" charset="0"/>
              </a:rPr>
              <a:t>Ho: The error variance is constant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2818FA"/>
                </a:solidFill>
                <a:latin typeface="Times New Roman" panose="02020603050405020304" pitchFamily="18" charset="0"/>
              </a:rPr>
              <a:t>Ha: Not Ho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library(lmtest)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bptest(model, studentize=FALSE)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679450" y="4337050"/>
            <a:ext cx="77851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bptest(model, studentize=FALSE)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Breusch-Pagan 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data:  model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BP = 0.8209, df = 1, p-value = 0.3649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Equal (Homogeneous) Variance – Brown-Forsythe Test</a:t>
            </a:r>
            <a:endParaRPr lang="en-US" dirty="0"/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679450" y="1330325"/>
          <a:ext cx="7726363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3" imgW="5803900" imgH="3479800" progId="Equation.DSMT4">
                  <p:embed/>
                </p:oleObj>
              </mc:Choice>
              <mc:Fallback>
                <p:oleObj name="Equation" r:id="rId3" imgW="5803900" imgH="347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330325"/>
                        <a:ext cx="7726363" cy="519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The simple linear regression model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613025" y="3194050"/>
          <a:ext cx="37973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257300" imgH="228600" progId="Equation.3">
                  <p:embed/>
                </p:oleObj>
              </mc:Choice>
              <mc:Fallback>
                <p:oleObj name="Equation" r:id="rId3" imgW="1257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3194050"/>
                        <a:ext cx="37973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742950" y="4267200"/>
            <a:ext cx="78517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with the </a:t>
            </a:r>
            <a:r>
              <a:rPr lang="en-US" altLang="en-US" b="1">
                <a:solidFill>
                  <a:srgbClr val="2818FA"/>
                </a:solidFill>
                <a:latin typeface="Times New Roman" panose="02020603050405020304" pitchFamily="18" charset="0"/>
              </a:rPr>
              <a:t>independent</a:t>
            </a:r>
            <a:r>
              <a:rPr lang="en-US" altLang="en-US">
                <a:latin typeface="Times New Roman" panose="02020603050405020304" pitchFamily="18" charset="0"/>
              </a:rPr>
              <a:t> error terms </a:t>
            </a:r>
            <a:r>
              <a:rPr lang="en-US" altLang="en-US">
                <a:latin typeface="Times New Roman" panose="02020603050405020304" pitchFamily="18" charset="0"/>
                <a:sym typeface="Greek Symbols" pitchFamily="18" charset="2"/>
              </a:rPr>
              <a:t></a:t>
            </a:r>
            <a:r>
              <a:rPr lang="en-US" altLang="en-US" baseline="-25000">
                <a:latin typeface="Times New Roman" panose="02020603050405020304" pitchFamily="18" charset="0"/>
                <a:sym typeface="Greek Symbols" pitchFamily="18" charset="2"/>
              </a:rPr>
              <a:t>i</a:t>
            </a:r>
            <a:r>
              <a:rPr lang="en-US" altLang="en-US">
                <a:latin typeface="Times New Roman" panose="02020603050405020304" pitchFamily="18" charset="0"/>
                <a:sym typeface="Greek Symbols" pitchFamily="18" charset="2"/>
              </a:rPr>
              <a:t> following a </a:t>
            </a:r>
            <a:r>
              <a:rPr lang="en-US" altLang="en-US" b="1">
                <a:solidFill>
                  <a:srgbClr val="2818FA"/>
                </a:solidFill>
                <a:latin typeface="Times New Roman" panose="02020603050405020304" pitchFamily="18" charset="0"/>
                <a:sym typeface="Greek Symbols" pitchFamily="18" charset="2"/>
              </a:rPr>
              <a:t>normal</a:t>
            </a:r>
            <a:r>
              <a:rPr lang="en-US" altLang="en-US">
                <a:latin typeface="Times New Roman" panose="02020603050405020304" pitchFamily="18" charset="0"/>
                <a:sym typeface="Greek Symbols" pitchFamily="18" charset="2"/>
              </a:rPr>
              <a:t> distribution with mean 0 and </a:t>
            </a:r>
            <a:r>
              <a:rPr lang="en-US" altLang="en-US" b="1">
                <a:solidFill>
                  <a:srgbClr val="2818FA"/>
                </a:solidFill>
                <a:latin typeface="Times New Roman" panose="02020603050405020304" pitchFamily="18" charset="0"/>
                <a:sym typeface="Greek Symbols" pitchFamily="18" charset="2"/>
              </a:rPr>
              <a:t>equal variance</a:t>
            </a:r>
            <a:r>
              <a:rPr lang="en-US" altLang="en-US">
                <a:latin typeface="Times New Roman" panose="02020603050405020304" pitchFamily="18" charset="0"/>
                <a:sym typeface="Greek Symbols" pitchFamily="18" charset="2"/>
              </a:rPr>
              <a:t> </a:t>
            </a:r>
            <a:r>
              <a:rPr lang="en-US" altLang="en-US" baseline="30000">
                <a:latin typeface="Times New Roman" panose="02020603050405020304" pitchFamily="18" charset="0"/>
                <a:sym typeface="Greek Symbols" pitchFamily="18" charset="2"/>
              </a:rPr>
              <a:t>2</a:t>
            </a:r>
            <a:r>
              <a:rPr lang="en-US" altLang="en-US" sz="2800">
                <a:latin typeface="Times New Roman" panose="02020603050405020304" pitchFamily="18" charset="0"/>
                <a:sym typeface="Greek Symbols" pitchFamily="18" charset="2"/>
              </a:rPr>
              <a:t>.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742950" y="1816100"/>
            <a:ext cx="7813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>
                <a:latin typeface="Times New Roman" panose="02020603050405020304" pitchFamily="18" charset="0"/>
              </a:rPr>
              <a:t>Assume</a:t>
            </a:r>
            <a:r>
              <a:rPr lang="en-US" altLang="en-US">
                <a:latin typeface="Times New Roman" panose="02020603050405020304" pitchFamily="18" charset="0"/>
              </a:rPr>
              <a:t> the response is </a:t>
            </a:r>
            <a:r>
              <a:rPr lang="en-US" altLang="en-US" b="1">
                <a:solidFill>
                  <a:srgbClr val="2818FA"/>
                </a:solidFill>
                <a:latin typeface="Times New Roman" panose="02020603050405020304" pitchFamily="18" charset="0"/>
              </a:rPr>
              <a:t>linear</a:t>
            </a:r>
            <a:r>
              <a:rPr lang="en-US" altLang="en-US">
                <a:latin typeface="Times New Roman" panose="02020603050405020304" pitchFamily="18" charset="0"/>
              </a:rPr>
              <a:t> function of trend and error: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Arrowheads="1"/>
          </p:cNvSpPr>
          <p:nvPr/>
        </p:nvSpPr>
        <p:spPr bwMode="auto">
          <a:xfrm>
            <a:off x="657225" y="611188"/>
            <a:ext cx="7783513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BrownForsythe &lt;- function(r,Group1,Group2){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n1 = length(Group1)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n2 = length(Group2)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r1 = r[Group1]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 = r[Group2]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rmed1 = median(r1)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rmed2 = median(r2)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D1 &lt;- sum( abs( r1 - rmed1 )) / n1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D2 &lt;- sum( abs( r2 - rmed2 )) / 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&lt;- sqrt( ( sum( ( abs(r1 - rmed1) - D1 )^2 ) + sum( ( abs(r2 - rmed2) - D2 )^2 ) ) / (n1+n2-2)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&lt;- abs(( D1 - D2 ) / ( s * sqrt( 1/n1 + 1/n2 ) 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pval = pt(t,n1+n2-2,lower.tail=FALSE)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list(t=t,pval=pval)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Group1 = 1:floor(length(ACT)/2)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Group2 = (floor(length(ACT)/2)+1):length(ACT)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 = BrownForsythe(resid(model), Group1,Group2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How an </a:t>
            </a:r>
            <a:r>
              <a:rPr lang="en-US" sz="4000" b="1" dirty="0" smtClean="0">
                <a:solidFill>
                  <a:srgbClr val="C00000"/>
                </a:solidFill>
              </a:rPr>
              <a:t>outlier</a:t>
            </a:r>
            <a:r>
              <a:rPr lang="en-US" sz="4000" dirty="0" smtClean="0">
                <a:solidFill>
                  <a:srgbClr val="C00000"/>
                </a:solidFill>
              </a:rPr>
              <a:t> shows up on a residuals vs. fits plot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observation’s residual stands apart from the basic random pattern of the rest of the residuals.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random pattern of the residual plot can even disappear if one outlier really deviates from the pattern of the rest of the data.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Example: Relationship between tobacco use and alcohol use?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42888" y="2036763"/>
            <a:ext cx="5535612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Region             Alcohol  Tobacco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North                6.47     4.03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Yorkshire            6.13     3.76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Northeast            6.19     3.77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EastMidlands         4.89     3.34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WestMidlands         5.63     3.47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EastAnglia           4.52     2.92  Southeast            5.89     3.20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Southwest            4.79     2.71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Wales                5.27     3.53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Scotland             6.08     4.51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Northern Ireland     4.02     4.56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13438" y="2487613"/>
            <a:ext cx="308451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2818FA"/>
                </a:solidFill>
                <a:latin typeface="Times New Roman" panose="02020603050405020304" pitchFamily="18" charset="0"/>
              </a:rPr>
              <a:t>Family Expenditure Survey of British Dept. of Employment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2818FA"/>
                </a:solidFill>
                <a:latin typeface="Times New Roman" panose="02020603050405020304" pitchFamily="18" charset="0"/>
              </a:rPr>
              <a:t>X = average weekly expenditure on tobacco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2818FA"/>
                </a:solidFill>
                <a:latin typeface="Times New Roman" panose="02020603050405020304" pitchFamily="18" charset="0"/>
              </a:rPr>
              <a:t>Y = average weekly expenditure on alcohol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82563" y="1914525"/>
            <a:ext cx="5595937" cy="397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Example: Relationship between tobacco use and alcohol use?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69875" y="1458913"/>
          <a:ext cx="8593138" cy="510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458913"/>
                        <a:ext cx="8593138" cy="510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A residual vs. fits plot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suggesting an outlier exists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04800" y="1577975"/>
          <a:ext cx="7815263" cy="508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Mtb Graph" r:id="rId3" imgW="7027050" imgH="4805058" progId="MinitabGraph.Document">
                  <p:embed/>
                </p:oleObj>
              </mc:Choice>
              <mc:Fallback>
                <p:oleObj name="Mtb Graph" r:id="rId3" imgW="7027050" imgH="4805058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77975"/>
                        <a:ext cx="7815263" cy="508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7119938" y="5230813"/>
            <a:ext cx="255587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546975" y="4022725"/>
            <a:ext cx="142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“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outlier</a:t>
            </a:r>
            <a:r>
              <a:rPr lang="en-US" altLang="en-US" sz="2400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H="1">
            <a:off x="7400925" y="4438650"/>
            <a:ext cx="719138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How large does a residual need to be before being flagged?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magnitude of the residuals depends on the units of the response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Make the residuals “unitless” by dividing by their standard deviation.  That is, use </a:t>
            </a:r>
            <a:r>
              <a:rPr lang="en-US" altLang="en-US" smtClean="0">
                <a:solidFill>
                  <a:srgbClr val="2818FA"/>
                </a:solidFill>
              </a:rPr>
              <a:t>“</a:t>
            </a:r>
            <a:r>
              <a:rPr lang="en-US" altLang="en-US" b="1" smtClean="0">
                <a:solidFill>
                  <a:srgbClr val="2818FA"/>
                </a:solidFill>
              </a:rPr>
              <a:t>standardized residuals</a:t>
            </a:r>
            <a:r>
              <a:rPr lang="en-US" altLang="en-US" smtClean="0">
                <a:solidFill>
                  <a:srgbClr val="2818FA"/>
                </a:solidFill>
              </a:rPr>
              <a:t>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Then, an observation with a standardized residual greater than 2 or smaller than -2 should be </a:t>
            </a:r>
            <a:r>
              <a:rPr lang="en-US" altLang="en-US" u="sng" smtClean="0"/>
              <a:t>flagged for further investigation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Standardized residuals vs. fits plot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031875" y="1811338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811338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7229475" y="5353050"/>
            <a:ext cx="195263" cy="206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7424738" y="4694238"/>
            <a:ext cx="47625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408113" y="3236913"/>
            <a:ext cx="407987" cy="2151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rgbClr val="C00000"/>
                </a:solidFill>
              </a:rPr>
              <a:t>Other simple plots that might help spot an outlier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Boxplots</a:t>
            </a:r>
          </a:p>
          <a:p>
            <a:r>
              <a:rPr lang="en-US" altLang="en-US" smtClean="0"/>
              <a:t>Stem-n-leaf plots</a:t>
            </a:r>
          </a:p>
          <a:p>
            <a:r>
              <a:rPr lang="en-US" altLang="en-US" smtClean="0"/>
              <a:t>Dotplots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rgbClr val="C00000"/>
                </a:solidFill>
              </a:rPr>
              <a:t>Boxplot of residuals for Alcohol (Y) and Tobacco (X) example</a:t>
            </a:r>
          </a:p>
        </p:txBody>
      </p:sp>
      <p:graphicFrame>
        <p:nvGraphicFramePr>
          <p:cNvPr id="40963" name="Object 6"/>
          <p:cNvGraphicFramePr>
            <a:graphicFrameLocks noChangeAspect="1"/>
          </p:cNvGraphicFramePr>
          <p:nvPr/>
        </p:nvGraphicFramePr>
        <p:xfrm>
          <a:off x="1057275" y="1836738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836738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rgbClr val="C00000"/>
                </a:solidFill>
              </a:rPr>
              <a:t>Dotplot of residuals for Alcohol (Y) and Tobacco (X) example</a:t>
            </a:r>
          </a:p>
        </p:txBody>
      </p:sp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1081088" y="1862138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862138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4638"/>
            <a:ext cx="8370887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Why do we have to check our model?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08913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All estimates, intervals, and hypothesis tests have been developed assuming that the model is correct.</a:t>
            </a:r>
          </a:p>
          <a:p>
            <a:pPr eaLnBrk="1" hangingPunct="1"/>
            <a:r>
              <a:rPr lang="en-US" altLang="en-US" smtClean="0"/>
              <a:t>If the model is incorrect, then the formulas and methods we use are at risk of being incorrect.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Independence of error terms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chemeClr val="accent2"/>
                </a:solidFill>
              </a:rPr>
              <a:t>Residuals vs. order</a:t>
            </a:r>
            <a:r>
              <a:rPr lang="en-US" altLang="en-US" sz="4000" smtClean="0"/>
              <a:t> </a:t>
            </a:r>
            <a:r>
              <a:rPr lang="en-US" altLang="en-US" sz="4000" b="1" smtClean="0">
                <a:solidFill>
                  <a:srgbClr val="C00000"/>
                </a:solidFill>
              </a:rPr>
              <a:t>plot</a:t>
            </a:r>
            <a:r>
              <a:rPr lang="en-US" altLang="en-US" sz="4000" smtClean="0"/>
              <a:t> or </a:t>
            </a:r>
            <a:r>
              <a:rPr lang="en-US" altLang="en-US" sz="4000" b="1" smtClean="0">
                <a:solidFill>
                  <a:srgbClr val="C00000"/>
                </a:solidFill>
              </a:rPr>
              <a:t>Index Plot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Helps assess </a:t>
            </a:r>
            <a:r>
              <a:rPr lang="en-US" altLang="en-US" sz="2800" b="1" smtClean="0">
                <a:solidFill>
                  <a:srgbClr val="2818FA"/>
                </a:solidFill>
              </a:rPr>
              <a:t>serial correlation</a:t>
            </a:r>
            <a:r>
              <a:rPr lang="en-US" altLang="en-US" sz="2800" smtClean="0">
                <a:solidFill>
                  <a:srgbClr val="2818FA"/>
                </a:solidFill>
              </a:rPr>
              <a:t> </a:t>
            </a:r>
            <a:r>
              <a:rPr lang="en-US" altLang="en-US" sz="2800" smtClean="0"/>
              <a:t>of error terms.</a:t>
            </a:r>
          </a:p>
          <a:p>
            <a:pPr eaLnBrk="1" hangingPunct="1"/>
            <a:r>
              <a:rPr lang="en-US" altLang="en-US" sz="2800" smtClean="0"/>
              <a:t>If the data are obtained in a time (or space) sequence, a “residuals vs. order” plot helps to see if there is any correlation between error terms that are near each other in the sequence.</a:t>
            </a:r>
          </a:p>
          <a:p>
            <a:pPr eaLnBrk="1" hangingPunct="1"/>
            <a:r>
              <a:rPr lang="en-US" altLang="en-US" sz="2800" u="sng" smtClean="0">
                <a:solidFill>
                  <a:srgbClr val="2818FA"/>
                </a:solidFill>
              </a:rPr>
              <a:t>A horizontal band bouncing randomly around 0 suggests errors are independent</a:t>
            </a:r>
            <a:r>
              <a:rPr lang="en-US" altLang="en-US" sz="2800" smtClean="0"/>
              <a:t>, while a systematic pattern suggests not.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33413" y="234950"/>
            <a:ext cx="8029575" cy="13255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295400" y="2124075"/>
            <a:ext cx="2667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715000" y="2514600"/>
            <a:ext cx="23622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450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1752600"/>
          <a:ext cx="104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Clip" r:id="rId4" imgW="781050" imgH="752475" progId="MS_ClipArt_Gallery.2">
                  <p:embed/>
                </p:oleObj>
              </mc:Choice>
              <mc:Fallback>
                <p:oleObj name="Clip" r:id="rId4" imgW="781050" imgH="752475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1041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143000" y="307975"/>
            <a:ext cx="6969125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4000">
                <a:solidFill>
                  <a:srgbClr val="C00000"/>
                </a:solidFill>
                <a:latin typeface="Arial" panose="020B0604020202020204" pitchFamily="34" charset="0"/>
              </a:rPr>
              <a:t>Residual Analysis for Independence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277938" y="2116138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2818FA"/>
                </a:solidFill>
                <a:latin typeface="Arial" panose="020B0604020202020204" pitchFamily="34" charset="0"/>
              </a:rPr>
              <a:t>Not Independent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867400" y="2497138"/>
            <a:ext cx="28368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2818FA"/>
                </a:solidFill>
                <a:latin typeface="Arial" panose="020B0604020202020204" pitchFamily="34" charset="0"/>
              </a:rPr>
              <a:t>Independent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82" name="Oval 26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1" name="Oval 35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3" name="Oval 37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4" name="Oval 38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5" name="Oval 39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6" name="Oval 40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7" name="Oval 41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8" name="Oval 42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99" name="Oval 43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01" name="Oval 45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03" name="Oval 47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04" name="Oval 48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05" name="Oval 49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 rot="-5400000">
            <a:off x="77787" y="342106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 rot="-5400000">
            <a:off x="4344987" y="40370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45108" name="Line 52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5111" name="Oval 55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12" name="Oval 56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13" name="Oval 57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14" name="Oval 58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15" name="Oval 59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16" name="Oval 60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17" name="Oval 61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18" name="Oval 62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19" name="Oval 63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20" name="Oval 64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21" name="Oval 65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22" name="Oval 66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23" name="Oval 67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124" name="Rectangle 68"/>
          <p:cNvSpPr>
            <a:spLocks noChangeArrowheads="1"/>
          </p:cNvSpPr>
          <p:nvPr/>
        </p:nvSpPr>
        <p:spPr bwMode="auto">
          <a:xfrm rot="-5400000">
            <a:off x="77787" y="53324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45125" name="Freeform 69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>
              <a:gd name="T0" fmla="*/ 2147483647 w 2081"/>
              <a:gd name="T1" fmla="*/ 2147483647 h 414"/>
              <a:gd name="T2" fmla="*/ 2147483647 w 2081"/>
              <a:gd name="T3" fmla="*/ 2147483647 h 414"/>
              <a:gd name="T4" fmla="*/ 2147483647 w 2081"/>
              <a:gd name="T5" fmla="*/ 2147483647 h 414"/>
              <a:gd name="T6" fmla="*/ 2147483647 w 2081"/>
              <a:gd name="T7" fmla="*/ 2147483647 h 414"/>
              <a:gd name="T8" fmla="*/ 2147483647 w 2081"/>
              <a:gd name="T9" fmla="*/ 2147483647 h 414"/>
              <a:gd name="T10" fmla="*/ 2147483647 w 2081"/>
              <a:gd name="T11" fmla="*/ 2147483647 h 414"/>
              <a:gd name="T12" fmla="*/ 2147483647 w 2081"/>
              <a:gd name="T13" fmla="*/ 2147483647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126" name="Freeform 70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>
              <a:gd name="T0" fmla="*/ 2147483647 w 2141"/>
              <a:gd name="T1" fmla="*/ 2147483647 h 421"/>
              <a:gd name="T2" fmla="*/ 2147483647 w 2141"/>
              <a:gd name="T3" fmla="*/ 2147483647 h 421"/>
              <a:gd name="T4" fmla="*/ 2147483647 w 2141"/>
              <a:gd name="T5" fmla="*/ 2147483647 h 421"/>
              <a:gd name="T6" fmla="*/ 2147483647 w 2141"/>
              <a:gd name="T7" fmla="*/ 2147483647 h 421"/>
              <a:gd name="T8" fmla="*/ 2147483647 w 2141"/>
              <a:gd name="T9" fmla="*/ 2147483647 h 421"/>
              <a:gd name="T10" fmla="*/ 2147483647 w 2141"/>
              <a:gd name="T11" fmla="*/ 2147483647 h 421"/>
              <a:gd name="T12" fmla="*/ 2147483647 w 2141"/>
              <a:gd name="T13" fmla="*/ 2147483647 h 4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127" name="Line 71"/>
          <p:cNvSpPr>
            <a:spLocks noChangeShapeType="1"/>
          </p:cNvSpPr>
          <p:nvPr/>
        </p:nvSpPr>
        <p:spPr bwMode="auto">
          <a:xfrm>
            <a:off x="4724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28" name="Rectangle 72"/>
          <p:cNvSpPr>
            <a:spLocks noChangeArrowheads="1"/>
          </p:cNvSpPr>
          <p:nvPr/>
        </p:nvSpPr>
        <p:spPr bwMode="auto">
          <a:xfrm>
            <a:off x="5105400" y="2286000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4175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Residuals vs. order plots suggesting non-independence of error terms 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50850" y="2206625"/>
          <a:ext cx="838835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Photo Editor Photo" r:id="rId3" imgW="18123810" imgH="8295238" progId="MSPhotoEd.3">
                  <p:embed/>
                </p:oleObj>
              </mc:Choice>
              <mc:Fallback>
                <p:oleObj name="Photo Editor Photo" r:id="rId3" imgW="18123810" imgH="8295238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206625"/>
                        <a:ext cx="8388350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1133475"/>
            <a:ext cx="6607175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43000" y="228600"/>
            <a:ext cx="7391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j-lt"/>
              </a:rPr>
              <a:t>Residuals vs. order plots suggesting non-independence of error terms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563562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C00000"/>
                </a:solidFill>
              </a:rPr>
              <a:t>Test For Independence - Durbin-Watson Test</a:t>
            </a:r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561975" y="1143000"/>
          <a:ext cx="8113713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3" imgW="3721100" imgH="3251200" progId="Equation.DSMT4">
                  <p:embed/>
                </p:oleObj>
              </mc:Choice>
              <mc:Fallback>
                <p:oleObj name="Equation" r:id="rId3" imgW="3721100" imgH="325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143000"/>
                        <a:ext cx="8113713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R code-Durbin-Watson Test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604250" cy="4525963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library(lmtest)</a:t>
            </a:r>
          </a:p>
          <a:p>
            <a:r>
              <a:rPr lang="en-US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dwtest(Y~X)</a:t>
            </a:r>
          </a:p>
          <a:p>
            <a:r>
              <a:rPr lang="en-US" altLang="en-US" smtClean="0"/>
              <a:t>For Example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latin typeface="Courier New" panose="02070309020205020404" pitchFamily="49" charset="0"/>
              </a:rPr>
              <a:t>Durbin-Watson statistic = 0.73</a:t>
            </a:r>
          </a:p>
          <a:p>
            <a:pPr>
              <a:lnSpc>
                <a:spcPct val="90000"/>
              </a:lnSpc>
            </a:pPr>
            <a:r>
              <a:rPr lang="en-US" altLang="en-US" sz="3000" smtClean="0"/>
              <a:t>Table B.7 with level of significance </a:t>
            </a:r>
            <a:r>
              <a:rPr lang="el-GR" altLang="en-US" sz="3000" smtClean="0">
                <a:cs typeface="Times New Roman" panose="02020603050405020304" pitchFamily="18" charset="0"/>
              </a:rPr>
              <a:t>α</a:t>
            </a:r>
            <a:r>
              <a:rPr lang="en-US" altLang="en-US" sz="3000" smtClean="0">
                <a:cs typeface="Times New Roman" panose="02020603050405020304" pitchFamily="18" charset="0"/>
              </a:rPr>
              <a:t>=0.01, </a:t>
            </a:r>
            <a:r>
              <a:rPr lang="en-US" altLang="en-US" sz="3000" smtClean="0"/>
              <a:t>(p-1)=1 predictor variable, and n=20 gives d</a:t>
            </a:r>
            <a:r>
              <a:rPr lang="en-US" altLang="en-US" sz="3000" baseline="-25000" smtClean="0"/>
              <a:t>L</a:t>
            </a:r>
            <a:r>
              <a:rPr lang="en-US" altLang="en-US" sz="3000" smtClean="0"/>
              <a:t>= 0.95 and d</a:t>
            </a:r>
            <a:r>
              <a:rPr lang="en-US" altLang="en-US" sz="3000" baseline="-25000" smtClean="0"/>
              <a:t>U</a:t>
            </a:r>
            <a:r>
              <a:rPr lang="en-US" altLang="en-US" sz="3000" smtClean="0"/>
              <a:t>=1.15.</a:t>
            </a:r>
          </a:p>
          <a:p>
            <a:pPr>
              <a:lnSpc>
                <a:spcPct val="90000"/>
              </a:lnSpc>
            </a:pPr>
            <a:r>
              <a:rPr lang="en-US" altLang="en-US" sz="3000" smtClean="0">
                <a:solidFill>
                  <a:srgbClr val="2818FA"/>
                </a:solidFill>
              </a:rPr>
              <a:t>Since D=0.73 &lt; d</a:t>
            </a:r>
            <a:r>
              <a:rPr lang="en-US" altLang="en-US" sz="3000" baseline="-25000" smtClean="0">
                <a:solidFill>
                  <a:srgbClr val="2818FA"/>
                </a:solidFill>
              </a:rPr>
              <a:t>L</a:t>
            </a:r>
            <a:r>
              <a:rPr lang="en-US" altLang="en-US" sz="3000" smtClean="0">
                <a:solidFill>
                  <a:srgbClr val="2818FA"/>
                </a:solidFill>
              </a:rPr>
              <a:t>=0.95, conclude error terms are positively auto-correlated.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0000"/>
                </a:solidFill>
              </a:rPr>
              <a:t>Normal (probability) plot </a:t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dirty="0" smtClean="0">
                <a:solidFill>
                  <a:srgbClr val="C00000"/>
                </a:solidFill>
              </a:rPr>
              <a:t>of residuals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Helps assess normality of error terms.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data are Normal(</a:t>
            </a:r>
            <a:r>
              <a:rPr lang="el-GR" altLang="en-US" smtClean="0">
                <a:cs typeface="Times New Roman" panose="02020603050405020304" pitchFamily="18" charset="0"/>
              </a:rPr>
              <a:t>μ</a:t>
            </a:r>
            <a:r>
              <a:rPr lang="en-US" altLang="en-US" smtClean="0">
                <a:cs typeface="Times New Roman" panose="02020603050405020304" pitchFamily="18" charset="0"/>
              </a:rPr>
              <a:t>, </a:t>
            </a:r>
            <a:r>
              <a:rPr lang="el-GR" altLang="en-US" smtClean="0">
                <a:cs typeface="Times New Roman" panose="02020603050405020304" pitchFamily="18" charset="0"/>
              </a:rPr>
              <a:t>σ</a:t>
            </a:r>
            <a:r>
              <a:rPr lang="en-US" altLang="en-US" baseline="30000" smtClean="0">
                <a:cs typeface="Times New Roman" panose="02020603050405020304" pitchFamily="18" charset="0"/>
              </a:rPr>
              <a:t>2</a:t>
            </a:r>
            <a:r>
              <a:rPr lang="en-US" altLang="en-US" smtClean="0"/>
              <a:t>), then </a:t>
            </a:r>
            <a:r>
              <a:rPr lang="en-US" altLang="en-US" b="1" smtClean="0">
                <a:solidFill>
                  <a:srgbClr val="2818FA"/>
                </a:solidFill>
              </a:rPr>
              <a:t>percentiles of the normal distribution</a:t>
            </a:r>
            <a:r>
              <a:rPr lang="en-US" altLang="en-US" smtClean="0">
                <a:solidFill>
                  <a:srgbClr val="2818FA"/>
                </a:solidFill>
              </a:rPr>
              <a:t> </a:t>
            </a:r>
            <a:r>
              <a:rPr lang="en-US" altLang="en-US" smtClean="0"/>
              <a:t>should plot linearly against </a:t>
            </a:r>
            <a:r>
              <a:rPr lang="en-US" altLang="en-US" b="1" smtClean="0">
                <a:solidFill>
                  <a:srgbClr val="2818FA"/>
                </a:solidFill>
              </a:rPr>
              <a:t>sample percentiles</a:t>
            </a:r>
            <a:r>
              <a:rPr lang="en-US" altLang="en-US" smtClean="0">
                <a:solidFill>
                  <a:srgbClr val="2818FA"/>
                </a:solidFill>
              </a:rPr>
              <a:t> </a:t>
            </a:r>
            <a:r>
              <a:rPr lang="en-US" altLang="en-US" smtClean="0"/>
              <a:t>(with sampling variation).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parameters </a:t>
            </a:r>
            <a:r>
              <a:rPr lang="el-GR" altLang="en-US" smtClean="0">
                <a:cs typeface="Times New Roman" panose="02020603050405020304" pitchFamily="18" charset="0"/>
              </a:rPr>
              <a:t>μ</a:t>
            </a:r>
            <a:r>
              <a:rPr lang="en-US" altLang="en-US" smtClean="0">
                <a:cs typeface="Times New Roman" panose="02020603050405020304" pitchFamily="18" charset="0"/>
              </a:rPr>
              <a:t> and </a:t>
            </a:r>
            <a:r>
              <a:rPr lang="el-GR" altLang="en-US" smtClean="0">
                <a:cs typeface="Times New Roman" panose="02020603050405020304" pitchFamily="18" charset="0"/>
              </a:rPr>
              <a:t>σ</a:t>
            </a:r>
            <a:r>
              <a:rPr lang="en-US" altLang="en-US" baseline="30000" smtClean="0">
                <a:cs typeface="Times New Roman" panose="02020603050405020304" pitchFamily="18" charset="0"/>
              </a:rPr>
              <a:t>2 </a:t>
            </a:r>
            <a:r>
              <a:rPr lang="en-US" altLang="en-US" smtClean="0">
                <a:cs typeface="Times New Roman" panose="02020603050405020304" pitchFamily="18" charset="0"/>
              </a:rPr>
              <a:t>are unknown.  Theory shows it’s okay to assume </a:t>
            </a:r>
            <a:r>
              <a:rPr lang="el-GR" altLang="en-US" smtClean="0">
                <a:cs typeface="Times New Roman" panose="02020603050405020304" pitchFamily="18" charset="0"/>
              </a:rPr>
              <a:t>μ</a:t>
            </a:r>
            <a:r>
              <a:rPr lang="en-US" altLang="en-US" smtClean="0">
                <a:cs typeface="Times New Roman" panose="02020603050405020304" pitchFamily="18" charset="0"/>
              </a:rPr>
              <a:t> = 0 and </a:t>
            </a:r>
            <a:r>
              <a:rPr lang="el-GR" altLang="en-US" smtClean="0">
                <a:cs typeface="Times New Roman" panose="02020603050405020304" pitchFamily="18" charset="0"/>
              </a:rPr>
              <a:t>σ</a:t>
            </a:r>
            <a:r>
              <a:rPr lang="en-US" altLang="en-US" baseline="30000" smtClean="0"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> = 1.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0000"/>
                </a:solidFill>
              </a:rPr>
              <a:t>Normal (probability) plot </a:t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dirty="0" smtClean="0">
                <a:solidFill>
                  <a:srgbClr val="C00000"/>
                </a:solidFill>
              </a:rPr>
              <a:t>of residuals (cont’d)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Plot </a:t>
            </a:r>
            <a:r>
              <a:rPr lang="en-US" altLang="en-US" b="1" smtClean="0"/>
              <a:t>normal scores</a:t>
            </a:r>
            <a:r>
              <a:rPr lang="en-US" altLang="en-US" smtClean="0"/>
              <a:t> (theoretical percentiles) on vertical axis against </a:t>
            </a:r>
            <a:r>
              <a:rPr lang="en-US" altLang="en-US" b="1" smtClean="0"/>
              <a:t>ordered residuals</a:t>
            </a:r>
            <a:r>
              <a:rPr lang="en-US" altLang="en-US" smtClean="0"/>
              <a:t> (sample percentiles) on horizontal axis.</a:t>
            </a:r>
          </a:p>
          <a:p>
            <a:pPr eaLnBrk="1" hangingPunct="1"/>
            <a:r>
              <a:rPr lang="en-US" altLang="en-US" smtClean="0"/>
              <a:t>Plot that is nearly linear suggests normality of error terms.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rgbClr val="C00000"/>
                </a:solidFill>
              </a:rPr>
              <a:t>Normal probability plot for Alcohol (X) and Strength (Y) example</a:t>
            </a:r>
          </a:p>
        </p:txBody>
      </p:sp>
      <p:graphicFrame>
        <p:nvGraphicFramePr>
          <p:cNvPr id="52227" name="Object 5"/>
          <p:cNvGraphicFramePr>
            <a:graphicFrameLocks noChangeAspect="1"/>
          </p:cNvGraphicFramePr>
          <p:nvPr/>
        </p:nvGraphicFramePr>
        <p:xfrm>
          <a:off x="1093788" y="1849438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849438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When should we worry most?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75225"/>
          </a:xfrm>
        </p:spPr>
        <p:txBody>
          <a:bodyPr/>
          <a:lstStyle/>
          <a:p>
            <a:pPr eaLnBrk="1" hangingPunct="1"/>
            <a:r>
              <a:rPr lang="en-US" altLang="en-US" smtClean="0"/>
              <a:t>All tests and intervals are very sensitive to</a:t>
            </a:r>
          </a:p>
          <a:p>
            <a:pPr lvl="1" eaLnBrk="1" hangingPunct="1"/>
            <a:r>
              <a:rPr lang="en-US" altLang="en-US" smtClean="0"/>
              <a:t>departures from independence.</a:t>
            </a:r>
          </a:p>
          <a:p>
            <a:pPr lvl="1" eaLnBrk="1" hangingPunct="1"/>
            <a:r>
              <a:rPr lang="en-US" altLang="en-US" smtClean="0"/>
              <a:t>moderate departures from equal variance.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Tests and intervals for </a:t>
            </a:r>
            <a:r>
              <a:rPr lang="el-GR" altLang="en-US" smtClean="0">
                <a:cs typeface="Times New Roman" panose="02020603050405020304" pitchFamily="18" charset="0"/>
              </a:rPr>
              <a:t>β</a:t>
            </a:r>
            <a:r>
              <a:rPr lang="en-US" altLang="en-US" baseline="-25000" smtClean="0">
                <a:cs typeface="Times New Roman" panose="02020603050405020304" pitchFamily="18" charset="0"/>
              </a:rPr>
              <a:t>0</a:t>
            </a:r>
            <a:r>
              <a:rPr lang="en-US" altLang="en-US" smtClean="0">
                <a:cs typeface="Times New Roman" panose="02020603050405020304" pitchFamily="18" charset="0"/>
              </a:rPr>
              <a:t> and </a:t>
            </a:r>
            <a:r>
              <a:rPr lang="el-GR" altLang="en-US" smtClean="0">
                <a:cs typeface="Times New Roman" panose="02020603050405020304" pitchFamily="18" charset="0"/>
              </a:rPr>
              <a:t>β</a:t>
            </a:r>
            <a:r>
              <a:rPr lang="en-US" altLang="en-US" baseline="-25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 are fairly </a:t>
            </a:r>
            <a:r>
              <a:rPr lang="en-US" altLang="en-US" b="1" smtClean="0">
                <a:solidFill>
                  <a:schemeClr val="accent2"/>
                </a:solidFill>
                <a:cs typeface="Times New Roman" panose="02020603050405020304" pitchFamily="18" charset="0"/>
              </a:rPr>
              <a:t>robust</a:t>
            </a:r>
            <a:r>
              <a:rPr lang="en-US" altLang="en-US" b="1" smtClean="0">
                <a:cs typeface="Times New Roman" panose="02020603050405020304" pitchFamily="18" charset="0"/>
              </a:rPr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against departures from normality.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Prediction intervals are quite sensitive to departures from normality.</a:t>
            </a:r>
            <a:endParaRPr lang="en-US" altLang="en-US" smtClean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Normal (probability) plot</a:t>
            </a:r>
          </a:p>
        </p:txBody>
      </p:sp>
      <p:graphicFrame>
        <p:nvGraphicFramePr>
          <p:cNvPr id="53251" name="Object 5"/>
          <p:cNvGraphicFramePr>
            <a:graphicFrameLocks noChangeAspect="1"/>
          </p:cNvGraphicFramePr>
          <p:nvPr/>
        </p:nvGraphicFramePr>
        <p:xfrm>
          <a:off x="1055688" y="1625600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625600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en-US" altLang="en-US" sz="3600" smtClean="0"/>
              <a:t>Normal</a:t>
            </a:r>
            <a:r>
              <a:rPr lang="en-US" altLang="en-US" sz="3600" smtClean="0">
                <a:solidFill>
                  <a:srgbClr val="6600CC"/>
                </a:solidFill>
              </a:rPr>
              <a:t> </a:t>
            </a:r>
            <a:r>
              <a:rPr lang="en-US" altLang="en-US" sz="3600" smtClean="0"/>
              <a:t>probability</a:t>
            </a:r>
            <a:r>
              <a:rPr lang="en-US" altLang="en-US" sz="3600" smtClean="0">
                <a:solidFill>
                  <a:srgbClr val="6600CC"/>
                </a:solidFill>
              </a:rPr>
              <a:t> </a:t>
            </a:r>
            <a:r>
              <a:rPr lang="en-US" altLang="en-US" sz="3600" smtClean="0"/>
              <a:t>plot</a:t>
            </a:r>
            <a:r>
              <a:rPr lang="en-US" altLang="en-US" sz="3600" smtClean="0">
                <a:solidFill>
                  <a:srgbClr val="6600CC"/>
                </a:solidFill>
              </a:rPr>
              <a:t> </a:t>
            </a:r>
            <a:r>
              <a:rPr lang="en-US" altLang="en-US" sz="3600" smtClean="0"/>
              <a:t>interpretation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762000" y="3505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V="1">
            <a:off x="762000" y="1220788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3429000" y="44196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V="1">
            <a:off x="3429000" y="2135188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6019800" y="56388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6019800" y="3354388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Arc 9"/>
          <p:cNvSpPr>
            <a:spLocks/>
          </p:cNvSpPr>
          <p:nvPr/>
        </p:nvSpPr>
        <p:spPr bwMode="auto">
          <a:xfrm>
            <a:off x="990600" y="1371600"/>
            <a:ext cx="1828800" cy="1752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3657600" y="2514600"/>
            <a:ext cx="1600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Arc 11"/>
          <p:cNvSpPr>
            <a:spLocks/>
          </p:cNvSpPr>
          <p:nvPr/>
        </p:nvSpPr>
        <p:spPr bwMode="auto">
          <a:xfrm>
            <a:off x="6249988" y="3506788"/>
            <a:ext cx="1600200" cy="1752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78"/>
                  <a:pt x="9657" y="11"/>
                  <a:pt x="2157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8"/>
                  <a:pt x="9657" y="11"/>
                  <a:pt x="2157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6484938" y="5951538"/>
            <a:ext cx="1487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skewed</a:t>
            </a:r>
            <a:r>
              <a:rPr lang="en-US" altLang="en-US" sz="2000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right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898525" y="3840163"/>
            <a:ext cx="134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skewed left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4098925" y="4678363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normal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2"/>
          <p:cNvSpPr>
            <a:spLocks noChangeShapeType="1"/>
          </p:cNvSpPr>
          <p:nvPr/>
        </p:nvSpPr>
        <p:spPr bwMode="auto">
          <a:xfrm>
            <a:off x="0" y="838200"/>
            <a:ext cx="777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1403350"/>
            <a:ext cx="43195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5963"/>
            <a:ext cx="26670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457200" y="5043488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2818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shapiro.test(residuals)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Shapiro-Wilk normality 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data:  residuals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W = 0.8994, p-value = 0.001199</a:t>
            </a:r>
            <a:endParaRPr lang="it-IT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5029200" y="58816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6248400" y="2438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533400" y="196850"/>
            <a:ext cx="55260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SIMPLE LINEAR REGRESSION: </a:t>
            </a:r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457200" y="1050925"/>
            <a:ext cx="6037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2818FA"/>
                </a:solidFill>
                <a:latin typeface="Times New Roman" panose="02020603050405020304" pitchFamily="18" charset="0"/>
              </a:rPr>
              <a:t>Normality of the residuals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Q-Q plot + Shapiro-Wilk test on the residuals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15938" y="450850"/>
            <a:ext cx="8147050" cy="1204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>
                <a:solidFill>
                  <a:srgbClr val="2818FA"/>
                </a:solidFill>
              </a:rPr>
              <a:t>Ho: </a:t>
            </a:r>
            <a:r>
              <a:rPr lang="en-US" altLang="en-US" sz="2800">
                <a:solidFill>
                  <a:srgbClr val="2818FA"/>
                </a:solidFill>
              </a:rPr>
              <a:t>Random error comes from Normal distribution</a:t>
            </a:r>
          </a:p>
          <a:p>
            <a:pPr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>
                <a:solidFill>
                  <a:srgbClr val="2818FA"/>
                </a:solidFill>
              </a:rPr>
              <a:t>Ha: </a:t>
            </a:r>
            <a:r>
              <a:rPr lang="en-US" altLang="en-US" sz="2800">
                <a:solidFill>
                  <a:srgbClr val="2818FA"/>
                </a:solidFill>
              </a:rPr>
              <a:t>Not Ho</a:t>
            </a:r>
            <a:endParaRPr lang="en-US" altLang="en-US" sz="2800">
              <a:solidFill>
                <a:srgbClr val="2818FA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088" y="2471738"/>
            <a:ext cx="6967537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shapiro.test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(residuals)</a:t>
            </a:r>
          </a:p>
          <a:p>
            <a:pPr marL="342900" indent="-34290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Shapiro-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normality test</a:t>
            </a:r>
          </a:p>
          <a:p>
            <a:pPr marL="342900" indent="-34290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data:  residuals </a:t>
            </a:r>
          </a:p>
          <a:p>
            <a:pPr marL="342900" indent="-34290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 = 0.8994, p-value = 0.001199</a:t>
            </a:r>
            <a:endParaRPr lang="it-IT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C00000"/>
                </a:solidFill>
              </a:rPr>
              <a:t>Correlation test for Normality</a:t>
            </a:r>
            <a:endParaRPr lang="en-US" altLang="en-US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1600200"/>
            <a:ext cx="8393112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i="1" dirty="0" smtClean="0"/>
              <a:t>(</a:t>
            </a:r>
            <a:r>
              <a:rPr lang="en-US" i="1" dirty="0"/>
              <a:t>A high value of correlation is indicative of normality)</a:t>
            </a:r>
            <a:r>
              <a:rPr lang="en-US" dirty="0" smtClean="0"/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summary(model)$sigma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length(size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#size is explanatory variable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ExpVals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(1: n, function(k)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((k-.375)/(n+.25)))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ExpVals,sort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model$residuals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539750" y="474663"/>
            <a:ext cx="8229600" cy="6043612"/>
          </a:xfrm>
        </p:spPr>
        <p:txBody>
          <a:bodyPr/>
          <a:lstStyle/>
          <a:p>
            <a:r>
              <a:rPr lang="en-US" altLang="en-US" u="sng" smtClean="0">
                <a:solidFill>
                  <a:srgbClr val="C00000"/>
                </a:solidFill>
              </a:rPr>
              <a:t>Correlation test for Normality:</a:t>
            </a:r>
          </a:p>
          <a:p>
            <a:endParaRPr lang="en-US" altLang="en-US" u="sng" smtClean="0">
              <a:solidFill>
                <a:srgbClr val="C00000"/>
              </a:solidFill>
            </a:endParaRPr>
          </a:p>
          <a:p>
            <a:r>
              <a:rPr lang="en-US" altLang="en-US" sz="3000" smtClean="0"/>
              <a:t>Look at Table B.6, page 1329. To conclude at the </a:t>
            </a:r>
            <a:r>
              <a:rPr lang="en-US" altLang="en-US" sz="3000" i="1" smtClean="0"/>
              <a:t>alpha</a:t>
            </a:r>
            <a:r>
              <a:rPr lang="en-US" altLang="en-US" sz="3000" smtClean="0"/>
              <a:t> level that the residuals are normally distributed, </a:t>
            </a:r>
            <a:r>
              <a:rPr lang="en-US" altLang="en-US" sz="3000" b="1" u="sng" smtClean="0"/>
              <a:t>the correlation must exceed the corresponding critical value</a:t>
            </a:r>
            <a:r>
              <a:rPr lang="en-US" altLang="en-US" sz="3000" smtClean="0"/>
              <a:t>.</a:t>
            </a:r>
          </a:p>
          <a:p>
            <a:r>
              <a:rPr lang="en-US" altLang="en-US" sz="3000" smtClean="0">
                <a:solidFill>
                  <a:srgbClr val="2818FA"/>
                </a:solidFill>
              </a:rPr>
              <a:t>Example: Toluca Company Example</a:t>
            </a:r>
            <a:r>
              <a:rPr lang="en-US" altLang="en-US" sz="3000" smtClean="0"/>
              <a:t>.</a:t>
            </a:r>
          </a:p>
          <a:p>
            <a:r>
              <a:rPr lang="en-US" altLang="en-US" sz="3000" smtClean="0"/>
              <a:t>R= </a:t>
            </a:r>
            <a:r>
              <a:rPr lang="en-US" altLang="en-US" sz="3000" b="1" smtClean="0"/>
              <a:t>0.991</a:t>
            </a:r>
          </a:p>
          <a:p>
            <a:r>
              <a:rPr lang="en-US" altLang="en-US" sz="3000" smtClean="0"/>
              <a:t>From the table for the critical value </a:t>
            </a:r>
            <a:r>
              <a:rPr lang="en-US" altLang="en-US" sz="3000" b="1" smtClean="0"/>
              <a:t>for n=25 is .959.</a:t>
            </a:r>
            <a:r>
              <a:rPr lang="en-US" altLang="en-US" sz="3000" smtClean="0"/>
              <a:t> Since the observed coefficient is higher than the table value, we conclude that distribution of error is normal.</a:t>
            </a:r>
            <a:endParaRPr lang="en-US" altLang="en-US" sz="3000" b="1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Linearity of Regression</a:t>
            </a:r>
            <a:endParaRPr lang="en-US" dirty="0"/>
          </a:p>
        </p:txBody>
      </p:sp>
      <p:graphicFrame>
        <p:nvGraphicFramePr>
          <p:cNvPr id="59395" name="Object 2"/>
          <p:cNvGraphicFramePr>
            <a:graphicFrameLocks noChangeAspect="1"/>
          </p:cNvGraphicFramePr>
          <p:nvPr/>
        </p:nvGraphicFramePr>
        <p:xfrm>
          <a:off x="533400" y="1066800"/>
          <a:ext cx="82296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3" imgW="4343400" imgH="2514600" progId="Equation.DSMT4">
                  <p:embed/>
                </p:oleObj>
              </mc:Choice>
              <mc:Fallback>
                <p:oleObj name="Equation" r:id="rId3" imgW="4343400" imgH="2514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82296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Lack-of-fit test in R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246063" y="1600200"/>
            <a:ext cx="8675687" cy="4976813"/>
          </a:xfrm>
        </p:spPr>
        <p:txBody>
          <a:bodyPr/>
          <a:lstStyle/>
          <a:p>
            <a:pPr lvl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Reduced=lm(y~x)   #fit reduced model</a:t>
            </a:r>
          </a:p>
          <a:p>
            <a:pPr lvl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Full=lm(y~0+as.factor(x))    #fit full model</a:t>
            </a:r>
          </a:p>
          <a:p>
            <a:pPr lvl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anova(Reduced, Full)    #get lack-of-fit test</a:t>
            </a:r>
          </a:p>
          <a:p>
            <a:pPr lvl="1"/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read.table("~/CH01PR19.txt") </a:t>
            </a:r>
          </a:p>
          <a:p>
            <a:pPr lvl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names(Data)=c("GPA","ACT") </a:t>
            </a:r>
          </a:p>
          <a:p>
            <a:pPr lvl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Reduced = lm( GPA ~ ACT, data = Data ) </a:t>
            </a:r>
          </a:p>
          <a:p>
            <a:pPr lvl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Full = lm( GPA ~ 0 + as.factor(ACT), data = Data ) </a:t>
            </a:r>
          </a:p>
          <a:p>
            <a:pPr lvl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anova(Reduced, Full) </a:t>
            </a:r>
          </a:p>
          <a:p>
            <a:pPr lvl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#If p-value &gt; 0.05, don't reject the null hypothesis; the model appears to be adequate.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solidFill>
                  <a:schemeClr val="accent2"/>
                </a:solidFill>
              </a:rPr>
              <a:t>residuals vs.  New predictor</a:t>
            </a:r>
            <a:r>
              <a:rPr lang="en-US" altLang="en-US" smtClean="0"/>
              <a:t> plot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75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scatter plot with </a:t>
            </a:r>
            <a:r>
              <a:rPr lang="en-US" altLang="en-US" b="1" smtClean="0">
                <a:solidFill>
                  <a:srgbClr val="2818FA"/>
                </a:solidFill>
              </a:rPr>
              <a:t>residuals</a:t>
            </a:r>
            <a:r>
              <a:rPr lang="en-US" altLang="en-US" smtClean="0"/>
              <a:t> on the </a:t>
            </a:r>
            <a:r>
              <a:rPr lang="en-US" altLang="en-US" i="1" smtClean="0"/>
              <a:t>y</a:t>
            </a:r>
            <a:r>
              <a:rPr lang="en-US" altLang="en-US" smtClean="0"/>
              <a:t> axis and the values of a </a:t>
            </a:r>
            <a:r>
              <a:rPr lang="en-US" altLang="en-US" b="1" smtClean="0">
                <a:solidFill>
                  <a:srgbClr val="2818FA"/>
                </a:solidFill>
              </a:rPr>
              <a:t>predictor</a:t>
            </a:r>
            <a:r>
              <a:rPr lang="en-US" altLang="en-US" smtClean="0"/>
              <a:t> on the </a:t>
            </a:r>
            <a:r>
              <a:rPr lang="en-US" altLang="en-US" i="1" smtClean="0"/>
              <a:t>x</a:t>
            </a:r>
            <a:r>
              <a:rPr lang="en-US" altLang="en-US" smtClean="0"/>
              <a:t> axis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the predictor on the </a:t>
            </a:r>
            <a:r>
              <a:rPr lang="en-US" altLang="en-US" i="1" smtClean="0"/>
              <a:t>x</a:t>
            </a:r>
            <a:r>
              <a:rPr lang="en-US" altLang="en-US" smtClean="0"/>
              <a:t> axis is the same predictor used in model, offers nothing new.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the predictor on the </a:t>
            </a:r>
            <a:r>
              <a:rPr lang="en-US" altLang="en-US" i="1" smtClean="0"/>
              <a:t>x</a:t>
            </a:r>
            <a:r>
              <a:rPr lang="en-US" altLang="en-US" smtClean="0"/>
              <a:t> axis is a </a:t>
            </a:r>
            <a:r>
              <a:rPr lang="en-US" altLang="en-US" u="sng" smtClean="0">
                <a:solidFill>
                  <a:srgbClr val="2818FA"/>
                </a:solidFill>
              </a:rPr>
              <a:t>new and different predictor</a:t>
            </a:r>
            <a:r>
              <a:rPr lang="en-US" altLang="en-US" smtClean="0"/>
              <a:t>, can help to determine whether the predictor should be added to model.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34975" y="392113"/>
            <a:ext cx="8153400" cy="879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139825" y="1414463"/>
          <a:ext cx="7081838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414463"/>
                        <a:ext cx="7081838" cy="526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Example: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Alcoholism and muscle strength?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What can go wrong with the model?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Regression function is </a:t>
            </a:r>
            <a:r>
              <a:rPr lang="en-US" altLang="en-US" b="1" smtClean="0">
                <a:solidFill>
                  <a:srgbClr val="2818FA"/>
                </a:solidFill>
              </a:rPr>
              <a:t>not linear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Error terms are </a:t>
            </a:r>
            <a:r>
              <a:rPr lang="en-US" altLang="en-US" b="1" smtClean="0">
                <a:solidFill>
                  <a:srgbClr val="2818FA"/>
                </a:solidFill>
              </a:rPr>
              <a:t>not independent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Error terms are </a:t>
            </a:r>
            <a:r>
              <a:rPr lang="en-US" altLang="en-US" b="1" smtClean="0">
                <a:solidFill>
                  <a:srgbClr val="2818FA"/>
                </a:solidFill>
              </a:rPr>
              <a:t>not normal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Error terms </a:t>
            </a:r>
            <a:r>
              <a:rPr lang="en-US" altLang="en-US" b="1" smtClean="0">
                <a:solidFill>
                  <a:srgbClr val="2818FA"/>
                </a:solidFill>
              </a:rPr>
              <a:t>do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2818FA"/>
                </a:solidFill>
              </a:rPr>
              <a:t>not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2818FA"/>
                </a:solidFill>
              </a:rPr>
              <a:t>have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2818FA"/>
                </a:solidFill>
              </a:rPr>
              <a:t>equal variance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model fits all but one or a few outlier observations.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important predictor variable has been left out of the model.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A residuals vs. predictor plot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offering nothing new.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971550" y="1833563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33563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133850" y="6083300"/>
            <a:ext cx="1412875" cy="354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808663" y="6159500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(Same predictor!)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Example: What are good predictors of blood pressure?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 = 20 hypertensive individuals</a:t>
            </a:r>
          </a:p>
          <a:p>
            <a:pPr eaLnBrk="1" hangingPunct="1"/>
            <a:r>
              <a:rPr lang="en-US" altLang="en-US" b="1" smtClean="0"/>
              <a:t>age</a:t>
            </a:r>
            <a:r>
              <a:rPr lang="en-US" altLang="en-US" smtClean="0"/>
              <a:t> = age of individual</a:t>
            </a:r>
          </a:p>
          <a:p>
            <a:pPr eaLnBrk="1" hangingPunct="1"/>
            <a:r>
              <a:rPr lang="en-US" altLang="en-US" b="1" smtClean="0"/>
              <a:t>weight</a:t>
            </a:r>
            <a:r>
              <a:rPr lang="en-US" altLang="en-US" smtClean="0"/>
              <a:t> = weight of individual</a:t>
            </a:r>
          </a:p>
          <a:p>
            <a:pPr eaLnBrk="1" hangingPunct="1"/>
            <a:r>
              <a:rPr lang="en-US" altLang="en-US" b="1" smtClean="0"/>
              <a:t>duration</a:t>
            </a:r>
            <a:r>
              <a:rPr lang="en-US" altLang="en-US" smtClean="0"/>
              <a:t> = years with high blood pressure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Regression of BP on Age</a:t>
            </a:r>
          </a:p>
        </p:txBody>
      </p:sp>
      <p:graphicFrame>
        <p:nvGraphicFramePr>
          <p:cNvPr id="65539" name="Object 8"/>
          <p:cNvGraphicFramePr>
            <a:graphicFrameLocks noChangeAspect="1"/>
          </p:cNvGraphicFramePr>
          <p:nvPr/>
        </p:nvGraphicFramePr>
        <p:xfrm>
          <a:off x="598488" y="1208088"/>
          <a:ext cx="8012112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208088"/>
                        <a:ext cx="8012112" cy="544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Residuals (age only) vs. weight plot</a:t>
            </a:r>
          </a:p>
        </p:txBody>
      </p:sp>
      <p:graphicFrame>
        <p:nvGraphicFramePr>
          <p:cNvPr id="66563" name="Object 5"/>
          <p:cNvGraphicFramePr>
            <a:graphicFrameLocks noChangeAspect="1"/>
          </p:cNvGraphicFramePr>
          <p:nvPr/>
        </p:nvGraphicFramePr>
        <p:xfrm>
          <a:off x="1117600" y="1665288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665288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4340225" y="5949950"/>
            <a:ext cx="12922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6565" name="Text Box 7"/>
          <p:cNvSpPr txBox="1">
            <a:spLocks noChangeArrowheads="1"/>
          </p:cNvSpPr>
          <p:nvPr/>
        </p:nvSpPr>
        <p:spPr bwMode="auto">
          <a:xfrm>
            <a:off x="5870575" y="6075363"/>
            <a:ext cx="223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(New predictor!)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Residuals (age, weight) vs.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duration plot</a:t>
            </a:r>
          </a:p>
        </p:txBody>
      </p:sp>
      <p:graphicFrame>
        <p:nvGraphicFramePr>
          <p:cNvPr id="67587" name="Object 5"/>
          <p:cNvGraphicFramePr>
            <a:graphicFrameLocks noChangeAspect="1"/>
          </p:cNvGraphicFramePr>
          <p:nvPr/>
        </p:nvGraphicFramePr>
        <p:xfrm>
          <a:off x="1079500" y="1838325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838325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4291013" y="6132513"/>
            <a:ext cx="1255712" cy="34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7589" name="Text Box 7"/>
          <p:cNvSpPr txBox="1">
            <a:spLocks noChangeArrowheads="1"/>
          </p:cNvSpPr>
          <p:nvPr/>
        </p:nvSpPr>
        <p:spPr bwMode="auto">
          <a:xfrm>
            <a:off x="5870575" y="6159500"/>
            <a:ext cx="223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(New predictor!)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The basic idea of residual analysis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79463" y="1890713"/>
            <a:ext cx="4278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The observed </a:t>
            </a:r>
            <a:r>
              <a:rPr lang="en-US" altLang="en-US" b="1">
                <a:solidFill>
                  <a:srgbClr val="2818FA"/>
                </a:solidFill>
                <a:latin typeface="Times New Roman" panose="02020603050405020304" pitchFamily="18" charset="0"/>
              </a:rPr>
              <a:t>residuals</a:t>
            </a:r>
            <a:r>
              <a:rPr lang="en-US" altLang="en-US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608388" y="2614613"/>
          <a:ext cx="18716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2614613"/>
                        <a:ext cx="187166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79463" y="3438525"/>
            <a:ext cx="8181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should reflect the properties assumed for the unknown true error terms:</a:t>
            </a:r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3538538" y="4633913"/>
          <a:ext cx="24399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927100" imgH="228600" progId="Equation.3">
                  <p:embed/>
                </p:oleObj>
              </mc:Choice>
              <mc:Fallback>
                <p:oleObj name="Equation" r:id="rId5" imgW="927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4633913"/>
                        <a:ext cx="24399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79463" y="5438775"/>
            <a:ext cx="7608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So, investigate the observed residuals to see if they behave “properly.”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solidFill>
                  <a:schemeClr val="accent2"/>
                </a:solidFill>
              </a:rPr>
              <a:t>residuals vs. fits</a:t>
            </a:r>
            <a:r>
              <a:rPr lang="en-US" altLang="en-US" smtClean="0"/>
              <a:t> plot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scatter plot with </a:t>
            </a:r>
            <a:r>
              <a:rPr lang="en-US" altLang="en-US" b="1" u="sng" smtClean="0">
                <a:solidFill>
                  <a:srgbClr val="2818FA"/>
                </a:solidFill>
              </a:rPr>
              <a:t>residuals</a:t>
            </a:r>
            <a:r>
              <a:rPr lang="en-US" altLang="en-US" u="sng" smtClean="0"/>
              <a:t> on the </a:t>
            </a:r>
            <a:r>
              <a:rPr lang="en-US" altLang="en-US" i="1" u="sng" smtClean="0"/>
              <a:t>y</a:t>
            </a:r>
            <a:r>
              <a:rPr lang="en-US" altLang="en-US" u="sng" smtClean="0"/>
              <a:t> </a:t>
            </a:r>
            <a:r>
              <a:rPr lang="en-US" altLang="en-US" smtClean="0"/>
              <a:t>axis and </a:t>
            </a:r>
            <a:r>
              <a:rPr lang="en-US" altLang="en-US" b="1" u="sng" smtClean="0">
                <a:solidFill>
                  <a:srgbClr val="2818FA"/>
                </a:solidFill>
              </a:rPr>
              <a:t>fitted values</a:t>
            </a:r>
            <a:r>
              <a:rPr lang="en-US" altLang="en-US" u="sng" smtClean="0">
                <a:solidFill>
                  <a:srgbClr val="2818FA"/>
                </a:solidFill>
              </a:rPr>
              <a:t> </a:t>
            </a:r>
            <a:r>
              <a:rPr lang="en-US" altLang="en-US" u="sng" smtClean="0"/>
              <a:t>on the </a:t>
            </a:r>
            <a:r>
              <a:rPr lang="en-US" altLang="en-US" i="1" u="sng" smtClean="0"/>
              <a:t>x</a:t>
            </a:r>
            <a:r>
              <a:rPr lang="en-US" altLang="en-US" u="sng" smtClean="0"/>
              <a:t> axis</a:t>
            </a:r>
            <a:r>
              <a:rPr lang="en-US" altLang="en-US" smtClean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Helps to identify </a:t>
            </a:r>
            <a:r>
              <a:rPr lang="en-US" altLang="en-US" u="sng" smtClean="0">
                <a:solidFill>
                  <a:srgbClr val="FF0000"/>
                </a:solidFill>
              </a:rPr>
              <a:t>non-linearity</a:t>
            </a:r>
            <a:r>
              <a:rPr lang="en-US" altLang="en-US" smtClean="0"/>
              <a:t>, </a:t>
            </a:r>
            <a:r>
              <a:rPr lang="en-US" altLang="en-US" u="sng" smtClean="0">
                <a:solidFill>
                  <a:srgbClr val="2818FA"/>
                </a:solidFill>
              </a:rPr>
              <a:t>outliers</a:t>
            </a:r>
            <a:r>
              <a:rPr lang="en-US" altLang="en-US" smtClean="0"/>
              <a:t>, and </a:t>
            </a:r>
            <a:r>
              <a:rPr lang="en-US" altLang="en-US" u="sng" smtClean="0">
                <a:solidFill>
                  <a:srgbClr val="C00000"/>
                </a:solidFill>
              </a:rPr>
              <a:t>non-constant variance</a:t>
            </a:r>
            <a:r>
              <a:rPr lang="en-US" altLang="en-US" smtClean="0"/>
              <a:t>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00213" y="425450"/>
            <a:ext cx="5767387" cy="892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34950" y="1414463"/>
          <a:ext cx="8615363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1414463"/>
                        <a:ext cx="8615363" cy="526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Example: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Alcoholism and muscle strength?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el Checking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The simple linear regression model&amp;quot;&quot;/&gt;&lt;property id=&quot;20307&quot; value=&quot;263&quot;/&gt;&lt;/object&gt;&lt;object type=&quot;3&quot; unique_id=&quot;10006&quot;&gt;&lt;property id=&quot;20148&quot; value=&quot;5&quot;/&gt;&lt;property id=&quot;20300&quot; value=&quot;Slide 3 - &amp;quot;The simple linear regression model&amp;quot;&quot;/&gt;&lt;property id=&quot;20307&quot; value=&quot;265&quot;/&gt;&lt;/object&gt;&lt;object type=&quot;3&quot; unique_id=&quot;10007&quot;&gt;&lt;property id=&quot;20148&quot; value=&quot;5&quot;/&gt;&lt;property id=&quot;20300&quot; value=&quot;Slide 4 - &amp;quot;Why do we have to check our model?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When should we worry most?&amp;quot;&quot;/&gt;&lt;property id=&quot;20307&quot; value=&quot;298&quot;/&gt;&lt;/object&gt;&lt;object type=&quot;3&quot; unique_id=&quot;10009&quot;&gt;&lt;property id=&quot;20148&quot; value=&quot;5&quot;/&gt;&lt;property id=&quot;20300&quot; value=&quot;Slide 6 - &amp;quot;What can go wrong with the model?&amp;quot;&quot;/&gt;&lt;property id=&quot;20307&quot; value=&quot;266&quot;/&gt;&lt;/object&gt;&lt;object type=&quot;3&quot; unique_id=&quot;10010&quot;&gt;&lt;property id=&quot;20148&quot; value=&quot;5&quot;/&gt;&lt;property id=&quot;20300&quot; value=&quot;Slide 7 - &amp;quot;The basic idea of residual analysis&amp;quot;&quot;/&gt;&lt;property id=&quot;20307&quot; value=&quot;267&quot;/&gt;&lt;/object&gt;&lt;object type=&quot;3&quot; unique_id=&quot;10014&quot;&gt;&lt;property id=&quot;20148&quot; value=&quot;5&quot;/&gt;&lt;property id=&quot;20300&quot; value=&quot;Slide 8 - &amp;quot;A residuals vs. fits plot&amp;quot;&quot;/&gt;&lt;property id=&quot;20307&quot; value=&quot;271&quot;/&gt;&lt;/object&gt;&lt;object type=&quot;3&quot; unique_id=&quot;10015&quot;&gt;&lt;property id=&quot;20148&quot; value=&quot;5&quot;/&gt;&lt;property id=&quot;20300&quot; value=&quot;Slide 9 - &amp;quot;Example: &amp;#x0D;&amp;#x0A;Alcoholism and muscle strength?&amp;quot;&quot;/&gt;&lt;property id=&quot;20307&quot; value=&quot;272&quot;/&gt;&lt;/object&gt;&lt;object type=&quot;3&quot; unique_id=&quot;10016&quot;&gt;&lt;property id=&quot;20148&quot; value=&quot;5&quot;/&gt;&lt;property id=&quot;20300&quot; value=&quot;Slide 10 - &amp;quot;A well-behaved residuals vs. fits plot&amp;quot;&quot;/&gt;&lt;property id=&quot;20307&quot; value=&quot;273&quot;/&gt;&lt;/object&gt;&lt;object type=&quot;3&quot; unique_id=&quot;10017&quot;&gt;&lt;property id=&quot;20148&quot; value=&quot;5&quot;/&gt;&lt;property id=&quot;20300&quot; value=&quot;Slide 14 - &amp;quot;Characteristics of a well-behaved residual vs. fits plot&amp;quot;&quot;/&gt;&lt;property id=&quot;20307&quot; value=&quot;274&quot;/&gt;&lt;/object&gt;&lt;object type=&quot;3&quot; unique_id=&quot;10018&quot;&gt;&lt;property id=&quot;20148&quot; value=&quot;5&quot;/&gt;&lt;property id=&quot;20300&quot; value=&quot;Slide 15 - &amp;quot;A residuals vs.  New predictor plot&amp;quot;&quot;/&gt;&lt;property id=&quot;20307&quot; value=&quot;275&quot;/&gt;&lt;/object&gt;&lt;object type=&quot;3&quot; unique_id=&quot;10019&quot;&gt;&lt;property id=&quot;20148&quot; value=&quot;5&quot;/&gt;&lt;property id=&quot;20300&quot; value=&quot;Slide 17 - &amp;quot;A residuals vs. predictor plot &amp;#x0D;&amp;#x0A;offering nothing new.&amp;quot;&quot;/&gt;&lt;property id=&quot;20307&quot; value=&quot;276&quot;/&gt;&lt;/object&gt;&lt;object type=&quot;3&quot; unique_id=&quot;10020&quot;&gt;&lt;property id=&quot;20148&quot; value=&quot;5&quot;/&gt;&lt;property id=&quot;20300&quot; value=&quot;Slide 18 - &amp;quot;Example: What are good predictors of blood pressure?&amp;quot;&quot;/&gt;&lt;property id=&quot;20307&quot; value=&quot;277&quot;/&gt;&lt;/object&gt;&lt;object type=&quot;3&quot; unique_id=&quot;10021&quot;&gt;&lt;property id=&quot;20148&quot; value=&quot;5&quot;/&gt;&lt;property id=&quot;20300&quot; value=&quot;Slide 19 - &amp;quot;Regression of BP on Age&amp;quot;&quot;/&gt;&lt;property id=&quot;20307&quot; value=&quot;278&quot;/&gt;&lt;/object&gt;&lt;object type=&quot;3&quot; unique_id=&quot;10022&quot;&gt;&lt;property id=&quot;20148&quot; value=&quot;5&quot;/&gt;&lt;property id=&quot;20300&quot; value=&quot;Slide 20 - &amp;quot;Residuals (age only) vs. weight plot&amp;quot;&quot;/&gt;&lt;property id=&quot;20307&quot; value=&quot;279&quot;/&gt;&lt;/object&gt;&lt;object type=&quot;3&quot; unique_id=&quot;10023&quot;&gt;&lt;property id=&quot;20148&quot; value=&quot;5&quot;/&gt;&lt;property id=&quot;20300&quot; value=&quot;Slide 21 - &amp;quot;Residuals (age, weight) vs. &amp;#x0D;&amp;#x0A;duration plot&amp;quot;&quot;/&gt;&lt;property id=&quot;20307&quot; value=&quot;280&quot;/&gt;&lt;/object&gt;&lt;object type=&quot;3&quot; unique_id=&quot;10024&quot;&gt;&lt;property id=&quot;20148&quot; value=&quot;5&quot;/&gt;&lt;property id=&quot;20300&quot; value=&quot;Slide 22 - &amp;quot;How a non-linear function shows up on a residual vs. fits plot&amp;quot;&quot;/&gt;&lt;property id=&quot;20307&quot; value=&quot;281&quot;/&gt;&lt;/object&gt;&lt;object type=&quot;3&quot; unique_id=&quot;10025&quot;&gt;&lt;property id=&quot;20148&quot; value=&quot;5&quot;/&gt;&lt;property id=&quot;20300&quot; value=&quot;Slide 23 - &amp;quot;Example: A linear relationship between tread wear and mileage?&amp;quot;&quot;/&gt;&lt;property id=&quot;20307&quot; value=&quot;282&quot;/&gt;&lt;/object&gt;&lt;object type=&quot;3&quot; unique_id=&quot;10026&quot;&gt;&lt;property id=&quot;20148&quot; value=&quot;5&quot;/&gt;&lt;property id=&quot;20300&quot; value=&quot;Slide 24 - &amp;quot;Is tire tread wear linearly related to mileage?&amp;quot;&quot;/&gt;&lt;property id=&quot;20307&quot; value=&quot;283&quot;/&gt;&lt;/object&gt;&lt;object type=&quot;3&quot; unique_id=&quot;10027&quot;&gt;&lt;property id=&quot;20148&quot; value=&quot;5&quot;/&gt;&lt;property id=&quot;20300&quot; value=&quot;Slide 25 - &amp;quot;A residual vs. fits plot suggesting relationship is not linear&amp;quot;&quot;/&gt;&lt;property id=&quot;20307&quot; value=&quot;284&quot;/&gt;&lt;/object&gt;&lt;object type=&quot;3&quot; unique_id=&quot;10028&quot;&gt;&lt;property id=&quot;20148&quot; value=&quot;5&quot;/&gt;&lt;property id=&quot;20300&quot; value=&quot;Slide 26&quot;/&gt;&lt;property id=&quot;20307&quot; value=&quot;311&quot;/&gt;&lt;/object&gt;&lt;object type=&quot;3&quot; unique_id=&quot;10029&quot;&gt;&lt;property id=&quot;20148&quot; value=&quot;5&quot;/&gt;&lt;property id=&quot;20300&quot; value=&quot;Slide 27 - &amp;quot;How non-constant error variance shows up on a residual vs. fits plot&amp;quot;&quot;/&gt;&lt;property id=&quot;20307&quot; value=&quot;285&quot;/&gt;&lt;/object&gt;&lt;object type=&quot;3&quot; unique_id=&quot;10030&quot;&gt;&lt;property id=&quot;20148&quot; value=&quot;5&quot;/&gt;&lt;property id=&quot;20300&quot; value=&quot;Slide 28 - &amp;quot;Example: How is plutonium activity related to alpha particle counts?&amp;quot;&quot;/&gt;&lt;property id=&quot;20307&quot; value=&quot;286&quot;/&gt;&lt;/object&gt;&lt;object type=&quot;3&quot; unique_id=&quot;10031&quot;&gt;&lt;property id=&quot;20148&quot; value=&quot;5&quot;/&gt;&lt;property id=&quot;20300&quot; value=&quot;Slide 29 - &amp;quot;A residual vs. fits plot suggesting non-constant error variance&amp;quot;&quot;/&gt;&lt;property id=&quot;20307&quot; value=&quot;287&quot;/&gt;&lt;/object&gt;&lt;object type=&quot;3&quot; unique_id=&quot;10032&quot;&gt;&lt;property id=&quot;20148&quot; value=&quot;5&quot;/&gt;&lt;property id=&quot;20300&quot; value=&quot;Slide 31 - &amp;quot;How an outlier shows up on a residuals vs. fits plot&amp;quot;&quot;/&gt;&lt;property id=&quot;20307&quot; value=&quot;288&quot;/&gt;&lt;/object&gt;&lt;object type=&quot;3&quot; unique_id=&quot;10033&quot;&gt;&lt;property id=&quot;20148&quot; value=&quot;5&quot;/&gt;&lt;property id=&quot;20300&quot; value=&quot;Slide 32 - &amp;quot;Example: Relationship between tobacco use and alcohol use?&amp;quot;&quot;/&gt;&lt;property id=&quot;20307&quot; value=&quot;290&quot;/&gt;&lt;/object&gt;&lt;object type=&quot;3&quot; unique_id=&quot;10034&quot;&gt;&lt;property id=&quot;20148&quot; value=&quot;5&quot;/&gt;&lt;property id=&quot;20300&quot; value=&quot;Slide 33 - &amp;quot;Example: Relationship between tobacco use and alcohol use?&amp;quot;&quot;/&gt;&lt;property id=&quot;20307&quot; value=&quot;291&quot;/&gt;&lt;/object&gt;&lt;object type=&quot;3&quot; unique_id=&quot;10035&quot;&gt;&lt;property id=&quot;20148&quot; value=&quot;5&quot;/&gt;&lt;property id=&quot;20300&quot; value=&quot;Slide 34 - &amp;quot;A residual vs. fits plot &amp;#x0D;&amp;#x0A;suggesting an outlier exists&amp;quot;&quot;/&gt;&lt;property id=&quot;20307&quot; value=&quot;292&quot;/&gt;&lt;/object&gt;&lt;object type=&quot;3&quot; unique_id=&quot;10036&quot;&gt;&lt;property id=&quot;20148&quot; value=&quot;5&quot;/&gt;&lt;property id=&quot;20300&quot; value=&quot;Slide 35 - &amp;quot;How large does a residual need to be before being flagged?&amp;quot;&quot;/&gt;&lt;property id=&quot;20307&quot; value=&quot;293&quot;/&gt;&lt;/object&gt;&lt;object type=&quot;3&quot; unique_id=&quot;10037&quot;&gt;&lt;property id=&quot;20148&quot; value=&quot;5&quot;/&gt;&lt;property id=&quot;20300&quot; value=&quot;Slide 36 - &amp;quot;Standardized residuals vs. fits plot&amp;quot;&quot;/&gt;&lt;property id=&quot;20307&quot; value=&quot;294&quot;/&gt;&lt;/object&gt;&lt;object type=&quot;3&quot; unique_id=&quot;10041&quot;&gt;&lt;property id=&quot;20148&quot; value=&quot;5&quot;/&gt;&lt;property id=&quot;20300&quot; value=&quot;Slide 37 - &amp;quot;Residuals vs. order plot&amp;quot;&quot;/&gt;&lt;property id=&quot;20307&quot; value=&quot;299&quot;/&gt;&lt;/object&gt;&lt;object type=&quot;3&quot; unique_id=&quot;10042&quot;&gt;&lt;property id=&quot;20148&quot; value=&quot;5&quot;/&gt;&lt;property id=&quot;20300&quot; value=&quot;Slide 38 - &amp;quot;Residuals vs. order plots suggesting non-independence of error terms &amp;quot;&quot;/&gt;&lt;property id=&quot;20307&quot; value=&quot;300&quot;/&gt;&lt;/object&gt;&lt;object type=&quot;3&quot; unique_id=&quot;10043&quot;&gt;&lt;property id=&quot;20148&quot; value=&quot;5&quot;/&gt;&lt;property id=&quot;20300&quot; value=&quot;Slide 40 - &amp;quot;Normal (probability) plot &amp;#x0D;&amp;#x0A;of residuals&amp;quot;&quot;/&gt;&lt;property id=&quot;20307&quot; value=&quot;301&quot;/&gt;&lt;/object&gt;&lt;object type=&quot;3&quot; unique_id=&quot;10045&quot;&gt;&lt;property id=&quot;20148&quot; value=&quot;5&quot;/&gt;&lt;property id=&quot;20300&quot; value=&quot;Slide 41 - &amp;quot;Normal (probability) plot &amp;#x0D;&amp;#x0A;of residuals (cont’d)&amp;quot;&quot;/&gt;&lt;property id=&quot;20307&quot; value=&quot;302&quot;/&gt;&lt;/object&gt;&lt;object type=&quot;3&quot; unique_id=&quot;10046&quot;&gt;&lt;property id=&quot;20148&quot; value=&quot;5&quot;/&gt;&lt;property id=&quot;20300&quot; value=&quot;Slide 42 - &amp;quot;Normal (probability) plot&amp;quot;&quot;/&gt;&lt;property id=&quot;20307&quot; value=&quot;304&quot;/&gt;&lt;/object&gt;&lt;object type=&quot;3&quot; unique_id=&quot;10047&quot;&gt;&lt;property id=&quot;20148&quot; value=&quot;5&quot;/&gt;&lt;property id=&quot;20300&quot; value=&quot;Slide 43 - &amp;quot;Normal (probability) plot&amp;quot;&quot;/&gt;&lt;property id=&quot;20307&quot; value=&quot;305&quot;/&gt;&lt;/object&gt;&lt;object type=&quot;3&quot; unique_id=&quot;10048&quot;&gt;&lt;property id=&quot;20148&quot; value=&quot;5&quot;/&gt;&lt;property id=&quot;20300&quot; value=&quot;Slide 44&quot;/&gt;&lt;property id=&quot;20307&quot; value=&quot;313&quot;/&gt;&lt;/object&gt;&lt;object type=&quot;3&quot; unique_id=&quot;10410&quot;&gt;&lt;property id=&quot;20148&quot; value=&quot;5&quot;/&gt;&lt;property id=&quot;20300&quot; value=&quot;Slide 13&quot;/&gt;&lt;property id=&quot;20307&quot; value=&quot;314&quot;/&gt;&lt;/object&gt;&lt;object type=&quot;3&quot; unique_id=&quot;10412&quot;&gt;&lt;property id=&quot;20148&quot; value=&quot;5&quot;/&gt;&lt;property id=&quot;20300&quot; value=&quot;Slide 39&quot;/&gt;&lt;property id=&quot;20307&quot; value=&quot;316&quot;/&gt;&lt;/object&gt;&lt;object type=&quot;3&quot; unique_id=&quot;10499&quot;&gt;&lt;property id=&quot;20148&quot; value=&quot;5&quot;/&gt;&lt;property id=&quot;20300&quot; value=&quot;Slide 16 - &amp;quot;Example: &amp;#x0D;&amp;#x0A;Alcoholism and muscle strength?&amp;quot;&quot;/&gt;&lt;property id=&quot;20307&quot; value=&quot;318&quot;/&gt;&lt;/object&gt;&lt;object type=&quot;3&quot; unique_id=&quot;10544&quot;&gt;&lt;property id=&quot;20148&quot; value=&quot;5&quot;/&gt;&lt;property id=&quot;20300&quot; value=&quot;Slide 11&quot;/&gt;&lt;property id=&quot;20307&quot; value=&quot;319&quot;/&gt;&lt;/object&gt;&lt;object type=&quot;3&quot; unique_id=&quot;10725&quot;&gt;&lt;property id=&quot;20148&quot; value=&quot;5&quot;/&gt;&lt;property id=&quot;20300&quot; value=&quot;Slide 12&quot;/&gt;&lt;property id=&quot;20307&quot; value=&quot;320&quot;/&gt;&lt;/object&gt;&lt;object type=&quot;3&quot; unique_id=&quot;10951&quot;&gt;&lt;property id=&quot;20148&quot; value=&quot;5&quot;/&gt;&lt;property id=&quot;20300&quot; value=&quot;Slide 30&quot;/&gt;&lt;property id=&quot;20307&quot; value=&quot;322&quot;/&gt;&lt;/object&gt;&lt;object type=&quot;3&quot; unique_id=&quot;10952&quot;&gt;&lt;property id=&quot;20148&quot; value=&quot;5&quot;/&gt;&lt;property id=&quot;20300&quot; value=&quot;Slide 45&quot;/&gt;&lt;property id=&quot;20307&quot; value=&quot;32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1936</Words>
  <Application>Microsoft Office PowerPoint</Application>
  <PresentationFormat>On-screen Show (4:3)</PresentationFormat>
  <Paragraphs>278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Calibri</vt:lpstr>
      <vt:lpstr>Wingdings</vt:lpstr>
      <vt:lpstr>Arial</vt:lpstr>
      <vt:lpstr>Greek Symbols</vt:lpstr>
      <vt:lpstr>Courier New</vt:lpstr>
      <vt:lpstr>Times New Roman</vt:lpstr>
      <vt:lpstr>Office Theme</vt:lpstr>
      <vt:lpstr>Microsoft Equation 3.0</vt:lpstr>
      <vt:lpstr>Minitab Graph</vt:lpstr>
      <vt:lpstr>Clip</vt:lpstr>
      <vt:lpstr>MathType 6.0 Equation</vt:lpstr>
      <vt:lpstr>Microsoft Photo Editor 3.0 Photo</vt:lpstr>
      <vt:lpstr>Model Checking</vt:lpstr>
      <vt:lpstr>The simple linear regression model</vt:lpstr>
      <vt:lpstr>The simple linear regression model</vt:lpstr>
      <vt:lpstr>Why do we have to check our model?</vt:lpstr>
      <vt:lpstr>When should we worry most?</vt:lpstr>
      <vt:lpstr>What can go wrong with the model?</vt:lpstr>
      <vt:lpstr>The basic idea of residual analysis</vt:lpstr>
      <vt:lpstr>A residuals vs. fits plot</vt:lpstr>
      <vt:lpstr>Example:  Alcoholism and muscle strength?</vt:lpstr>
      <vt:lpstr>A well-behaved residuals vs. fits plot</vt:lpstr>
      <vt:lpstr>PowerPoint Presentation</vt:lpstr>
      <vt:lpstr>PowerPoint Presentation</vt:lpstr>
      <vt:lpstr>PowerPoint Presentation</vt:lpstr>
      <vt:lpstr>Characteristics of a well-behaved residual vs. fits plot</vt:lpstr>
      <vt:lpstr>How a non-linear function shows up on a residual vs. fits plot</vt:lpstr>
      <vt:lpstr>Residual Analysis for Linearity</vt:lpstr>
      <vt:lpstr>Example: A linear relationship between tread wear and mileage?</vt:lpstr>
      <vt:lpstr>Is tire tread wear linearly related to mileage?</vt:lpstr>
      <vt:lpstr>A residual vs. fits plot suggesting relationship is not linear</vt:lpstr>
      <vt:lpstr>PowerPoint Presentation</vt:lpstr>
      <vt:lpstr>PowerPoint Presentation</vt:lpstr>
      <vt:lpstr>How non-constant error variance shows up on a residual vs. fits plot</vt:lpstr>
      <vt:lpstr>Residual Analysis for  Constant variance </vt:lpstr>
      <vt:lpstr>Example: How is plutonium activity related to alpha particle counts?</vt:lpstr>
      <vt:lpstr>A residual vs. fits plot suggesting non-constant error variance</vt:lpstr>
      <vt:lpstr>PowerPoint Presentation</vt:lpstr>
      <vt:lpstr> Test for equal (Homogeneous) Variance </vt:lpstr>
      <vt:lpstr>PowerPoint Presentation</vt:lpstr>
      <vt:lpstr>Equal (Homogeneous) Variance – Brown-Forsythe Test</vt:lpstr>
      <vt:lpstr>PowerPoint Presentation</vt:lpstr>
      <vt:lpstr>How an outlier shows up on a residuals vs. fits plot</vt:lpstr>
      <vt:lpstr>Example: Relationship between tobacco use and alcohol use?</vt:lpstr>
      <vt:lpstr>Example: Relationship between tobacco use and alcohol use?</vt:lpstr>
      <vt:lpstr>A residual vs. fits plot  suggesting an outlier exists</vt:lpstr>
      <vt:lpstr>How large does a residual need to be before being flagged?</vt:lpstr>
      <vt:lpstr>Standardized residuals vs. fits plot</vt:lpstr>
      <vt:lpstr>Other simple plots that might help spot an outlier</vt:lpstr>
      <vt:lpstr>Boxplot of residuals for Alcohol (Y) and Tobacco (X) example</vt:lpstr>
      <vt:lpstr>Dotplot of residuals for Alcohol (Y) and Tobacco (X) example</vt:lpstr>
      <vt:lpstr>Independence of error terms</vt:lpstr>
      <vt:lpstr>Residuals vs. order plot or Index Plot</vt:lpstr>
      <vt:lpstr>PowerPoint Presentation</vt:lpstr>
      <vt:lpstr>Residuals vs. order plots suggesting non-independence of error terms </vt:lpstr>
      <vt:lpstr>PowerPoint Presentation</vt:lpstr>
      <vt:lpstr>Test For Independence - Durbin-Watson Test</vt:lpstr>
      <vt:lpstr>R code-Durbin-Watson Test</vt:lpstr>
      <vt:lpstr>Normal (probability) plot  of residuals</vt:lpstr>
      <vt:lpstr>Normal (probability) plot  of residuals (cont’d)</vt:lpstr>
      <vt:lpstr>Normal probability plot for Alcohol (X) and Strength (Y) example</vt:lpstr>
      <vt:lpstr>Normal (probability) plot</vt:lpstr>
      <vt:lpstr>Normal probability plot interpretation</vt:lpstr>
      <vt:lpstr>PowerPoint Presentation</vt:lpstr>
      <vt:lpstr>PowerPoint Presentation</vt:lpstr>
      <vt:lpstr>Correlation test for Normality</vt:lpstr>
      <vt:lpstr>PowerPoint Presentation</vt:lpstr>
      <vt:lpstr>Linearity of Regression</vt:lpstr>
      <vt:lpstr>Lack-of-fit test in R </vt:lpstr>
      <vt:lpstr>A residuals vs.  New predictor plot</vt:lpstr>
      <vt:lpstr>Example:  Alcoholism and muscle strength?</vt:lpstr>
      <vt:lpstr>A residuals vs. predictor plot  offering nothing new.</vt:lpstr>
      <vt:lpstr>Example: What are good predictors of blood pressure?</vt:lpstr>
      <vt:lpstr>Regression of BP on Age</vt:lpstr>
      <vt:lpstr>Residuals (age only) vs. weight plot</vt:lpstr>
      <vt:lpstr>Residuals (age, weight) vs.  duration plot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Broad Overview of Key Statistical Concepts</dc:title>
  <dc:creator>LSimon</dc:creator>
  <cp:lastModifiedBy>Paul Rajamanickam Savariappan</cp:lastModifiedBy>
  <cp:revision>95</cp:revision>
  <cp:lastPrinted>1999-01-28T21:00:58Z</cp:lastPrinted>
  <dcterms:created xsi:type="dcterms:W3CDTF">2002-09-16T17:15:16Z</dcterms:created>
  <dcterms:modified xsi:type="dcterms:W3CDTF">2018-11-07T16:32:51Z</dcterms:modified>
</cp:coreProperties>
</file>