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0" r:id="rId1"/>
  </p:sldMasterIdLst>
  <p:handoutMasterIdLst>
    <p:handoutMasterId r:id="rId71"/>
  </p:handoutMasterIdLst>
  <p:sldIdLst>
    <p:sldId id="262" r:id="rId2"/>
    <p:sldId id="290" r:id="rId3"/>
    <p:sldId id="291" r:id="rId4"/>
    <p:sldId id="292" r:id="rId5"/>
    <p:sldId id="326" r:id="rId6"/>
    <p:sldId id="293" r:id="rId7"/>
    <p:sldId id="294" r:id="rId8"/>
    <p:sldId id="295" r:id="rId9"/>
    <p:sldId id="296" r:id="rId10"/>
    <p:sldId id="380" r:id="rId11"/>
    <p:sldId id="297" r:id="rId12"/>
    <p:sldId id="381" r:id="rId13"/>
    <p:sldId id="299" r:id="rId14"/>
    <p:sldId id="300" r:id="rId15"/>
    <p:sldId id="378" r:id="rId16"/>
    <p:sldId id="301" r:id="rId17"/>
    <p:sldId id="379" r:id="rId18"/>
    <p:sldId id="298" r:id="rId19"/>
    <p:sldId id="324" r:id="rId20"/>
    <p:sldId id="327" r:id="rId21"/>
    <p:sldId id="328" r:id="rId22"/>
    <p:sldId id="307" r:id="rId23"/>
    <p:sldId id="309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25" r:id="rId32"/>
    <p:sldId id="336" r:id="rId33"/>
    <p:sldId id="335" r:id="rId34"/>
    <p:sldId id="337" r:id="rId35"/>
    <p:sldId id="267" r:id="rId36"/>
    <p:sldId id="318" r:id="rId37"/>
    <p:sldId id="319" r:id="rId38"/>
    <p:sldId id="338" r:id="rId39"/>
    <p:sldId id="339" r:id="rId40"/>
    <p:sldId id="340" r:id="rId41"/>
    <p:sldId id="341" r:id="rId42"/>
    <p:sldId id="320" r:id="rId43"/>
    <p:sldId id="321" r:id="rId44"/>
    <p:sldId id="322" r:id="rId45"/>
    <p:sldId id="323" r:id="rId46"/>
    <p:sldId id="332" r:id="rId47"/>
    <p:sldId id="345" r:id="rId48"/>
    <p:sldId id="344" r:id="rId49"/>
    <p:sldId id="346" r:id="rId50"/>
    <p:sldId id="342" r:id="rId51"/>
    <p:sldId id="343" r:id="rId52"/>
    <p:sldId id="347" r:id="rId53"/>
    <p:sldId id="351" r:id="rId54"/>
    <p:sldId id="360" r:id="rId55"/>
    <p:sldId id="363" r:id="rId56"/>
    <p:sldId id="364" r:id="rId57"/>
    <p:sldId id="365" r:id="rId58"/>
    <p:sldId id="362" r:id="rId59"/>
    <p:sldId id="356" r:id="rId60"/>
    <p:sldId id="357" r:id="rId61"/>
    <p:sldId id="358" r:id="rId62"/>
    <p:sldId id="359" r:id="rId63"/>
    <p:sldId id="367" r:id="rId64"/>
    <p:sldId id="383" r:id="rId65"/>
    <p:sldId id="369" r:id="rId66"/>
    <p:sldId id="371" r:id="rId67"/>
    <p:sldId id="373" r:id="rId68"/>
    <p:sldId id="375" r:id="rId69"/>
    <p:sldId id="377" r:id="rId70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72"/>
      <p:bold r:id="rId73"/>
      <p:italic r:id="rId74"/>
      <p:boldItalic r:id="rId75"/>
    </p:embeddedFont>
    <p:embeddedFont>
      <p:font typeface="Greek Symbols" panose="05050102010706020507" pitchFamily="18" charset="2"/>
      <p:regular r:id="rId76"/>
    </p:embeddedFont>
  </p:embeddedFontLst>
  <p:custDataLst>
    <p:tags r:id="rId7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8" autoAdjust="0"/>
    <p:restoredTop sz="94610" autoAdjust="0"/>
  </p:normalViewPr>
  <p:slideViewPr>
    <p:cSldViewPr snapToGrid="0">
      <p:cViewPr varScale="1">
        <p:scale>
          <a:sx n="109" d="100"/>
          <a:sy n="109" d="100"/>
        </p:scale>
        <p:origin x="159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6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5.wmf"/><Relationship Id="rId7" Type="http://schemas.openxmlformats.org/officeDocument/2006/relationships/image" Target="../media/image59.e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58.wmf"/><Relationship Id="rId10" Type="http://schemas.openxmlformats.org/officeDocument/2006/relationships/image" Target="../media/image61.wmf"/><Relationship Id="rId4" Type="http://schemas.openxmlformats.org/officeDocument/2006/relationships/image" Target="../media/image57.wmf"/><Relationship Id="rId9" Type="http://schemas.openxmlformats.org/officeDocument/2006/relationships/image" Target="../media/image6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1.wmf"/><Relationship Id="rId7" Type="http://schemas.openxmlformats.org/officeDocument/2006/relationships/image" Target="../media/image62.emf"/><Relationship Id="rId2" Type="http://schemas.openxmlformats.org/officeDocument/2006/relationships/image" Target="../media/image50.wmf"/><Relationship Id="rId1" Type="http://schemas.openxmlformats.org/officeDocument/2006/relationships/image" Target="../media/image42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image" Target="../media/image6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E30C735-3EE5-48E5-8FD5-F8272C8313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F53B2-FACE-4F84-9BBC-88D2E59D6C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36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6F11C-892F-46E1-B498-FDF500C26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95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47B60-7532-4EB6-8528-9BE7548E7C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5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58AD2EE7-C184-4C05-929C-AFF52950C8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292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14-</a:t>
            </a:r>
            <a:fld id="{006526F5-C8BF-4346-AA75-5C6F80A70A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4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63F9C-D673-4346-BD92-27D63A7B83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42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E7DCB-BC8F-48BD-9E7D-0C20BD648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69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C699B-9E8A-48D8-9657-323370598F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90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8D3D3-4ECF-49D5-82AC-D78E78BDB2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74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8B663-1375-4D72-B19C-36C48FF8A3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79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31494-CD42-4270-A255-EE3FF3C36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12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BE9F8-8733-42D8-B61D-9868E859AC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11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D94AC-067E-479B-9B9B-55E60C7C4A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1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D3D7BB8-2DC1-496F-AA15-FE5D310550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8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1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2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51.bin"/><Relationship Id="rId3" Type="http://schemas.openxmlformats.org/officeDocument/2006/relationships/oleObject" Target="../embeddings/oleObject43.bin"/><Relationship Id="rId21" Type="http://schemas.openxmlformats.org/officeDocument/2006/relationships/image" Target="../media/image49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5.wmf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46.wmf"/><Relationship Id="rId10" Type="http://schemas.openxmlformats.org/officeDocument/2006/relationships/image" Target="../media/image44.wmf"/><Relationship Id="rId19" Type="http://schemas.openxmlformats.org/officeDocument/2006/relationships/image" Target="../media/image48.w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62.bin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0.wmf"/><Relationship Id="rId11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49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60.bin"/><Relationship Id="rId22" Type="http://schemas.openxmlformats.org/officeDocument/2006/relationships/image" Target="../media/image56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8.wmf"/><Relationship Id="rId18" Type="http://schemas.openxmlformats.org/officeDocument/2006/relationships/image" Target="../media/image59.e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0.bin"/><Relationship Id="rId17" Type="http://schemas.openxmlformats.org/officeDocument/2006/relationships/oleObject" Target="../embeddings/oleObject73.bin"/><Relationship Id="rId25" Type="http://schemas.openxmlformats.org/officeDocument/2006/relationships/image" Target="../media/image6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2.bin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1.wmf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77.bin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49.wmf"/><Relationship Id="rId23" Type="http://schemas.openxmlformats.org/officeDocument/2006/relationships/image" Target="../media/image60.wmf"/><Relationship Id="rId10" Type="http://schemas.openxmlformats.org/officeDocument/2006/relationships/oleObject" Target="../embeddings/oleObject69.bin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6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48.wmf"/><Relationship Id="rId18" Type="http://schemas.openxmlformats.org/officeDocument/2006/relationships/image" Target="../media/image62.e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3.bin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5.bin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49.wmf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4.bin"/><Relationship Id="rId22" Type="http://schemas.openxmlformats.org/officeDocument/2006/relationships/image" Target="../media/image64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90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9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Fixing problems with the model</a:t>
            </a:r>
            <a:r>
              <a:rPr lang="en-US" altLang="en-US" baseline="-25000" smtClean="0">
                <a:solidFill>
                  <a:srgbClr val="C00000"/>
                </a:solidFill>
                <a:sym typeface="Greek Symbols" panose="05050102010706020507" pitchFamily="18" charset="2"/>
              </a:rPr>
              <a:t> 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33CC"/>
                </a:solidFill>
              </a:rPr>
              <a:t>Transforming the data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so that the simple linear regression model is okay for the transformed data.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Breusch-Pagan test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2818FA"/>
                </a:solidFill>
                <a:latin typeface="Times New Roman" pitchFamily="18" charset="0"/>
              </a:rPr>
              <a:t>Ho: The error variance is constant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2818FA"/>
                </a:solidFill>
                <a:latin typeface="Times New Roman" pitchFamily="18" charset="0"/>
              </a:rPr>
              <a:t>Ha: Not Ho</a:t>
            </a:r>
          </a:p>
          <a:p>
            <a:pPr marL="0" indent="0">
              <a:buFont typeface="Arial" charset="0"/>
              <a:buNone/>
              <a:defRPr/>
            </a:pP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bptest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(model, 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studentize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>
              <a:buFont typeface="Arial" charset="0"/>
              <a:buChar char="•"/>
              <a:defRPr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-Pagan test</a:t>
            </a:r>
          </a:p>
          <a:p>
            <a:pPr>
              <a:buFont typeface="Arial" charset="0"/>
              <a:buChar char="•"/>
              <a:defRPr/>
            </a:pPr>
            <a:endParaRPr lang="en-US" sz="24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model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 = 0.2115,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p-value = 0.6456</a:t>
            </a:r>
          </a:p>
          <a:p>
            <a:pPr>
              <a:buFont typeface="Arial" charset="0"/>
              <a:buChar char="•"/>
              <a:defRPr/>
            </a:pPr>
            <a:endParaRPr lang="en-US" sz="24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Normal probability plot</a:t>
            </a: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1141413" y="1739900"/>
          <a:ext cx="7392987" cy="498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739900"/>
                        <a:ext cx="7392987" cy="498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6100763" y="6080125"/>
            <a:ext cx="2146300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1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solidFill>
                  <a:srgbClr val="C00000"/>
                </a:solidFill>
              </a:rPr>
              <a:t>Shapiro-Wilk normality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8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model$residuals</a:t>
            </a:r>
            <a:r>
              <a:rPr 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charset="0"/>
              <a:buChar char="•"/>
              <a:defRPr/>
            </a:pPr>
            <a:endParaRPr lang="en-US" sz="28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Shapiro-Wilk normality test</a:t>
            </a:r>
          </a:p>
          <a:p>
            <a:pPr>
              <a:buFont typeface="Arial" charset="0"/>
              <a:buChar char="•"/>
              <a:defRPr/>
            </a:pPr>
            <a:endParaRPr lang="en-US" sz="28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model$residuals</a:t>
            </a:r>
            <a:endParaRPr lang="en-US" sz="28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= 0.9475, p-value = 0.5616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 the </a:t>
            </a:r>
            <a:r>
              <a:rPr lang="en-US" altLang="en-US" i="1" smtClean="0">
                <a:solidFill>
                  <a:srgbClr val="C00000"/>
                </a:solidFill>
              </a:rPr>
              <a:t>X</a:t>
            </a:r>
            <a:r>
              <a:rPr lang="en-US" altLang="en-US" smtClean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774700" y="2033588"/>
            <a:ext cx="376872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time	 prop	 log10_time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	 0.84	  0.00000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5	 0.71	  0.69897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15	 0.61	  1.17609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30	 0.56	  1.47712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60	 0.54	  1.77815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120	 0.47	  2.07918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240	 0.45	  2.38021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480	 0.38	  2.68124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720	 0.36	  2.85733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1440	 0.26	  3.15836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2880	 0.20	  3.45939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5760	 0.16	  3.76042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10080	 0.08	  4.00346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4987925" y="3340100"/>
            <a:ext cx="3863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Change (“transform”) the predictor time to log</a:t>
            </a:r>
            <a:r>
              <a:rPr lang="en-US" altLang="en-US" sz="2400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10</a:t>
            </a: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(time).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622300" y="1889125"/>
            <a:ext cx="3889375" cy="4621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1</a:t>
            </a:r>
          </a:p>
        </p:txBody>
      </p:sp>
      <p:sp>
        <p:nvSpPr>
          <p:cNvPr id="16391" name="TextBox 1"/>
          <p:cNvSpPr txBox="1">
            <a:spLocks noChangeArrowheads="1"/>
          </p:cNvSpPr>
          <p:nvPr/>
        </p:nvSpPr>
        <p:spPr bwMode="auto">
          <a:xfrm>
            <a:off x="4987925" y="4665663"/>
            <a:ext cx="33940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 Code:</a:t>
            </a:r>
          </a:p>
          <a:p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log10_time=log10(time)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Fitted line plot </a:t>
            </a:r>
            <a:br>
              <a:rPr lang="en-US" sz="4000" smtClean="0"/>
            </a:br>
            <a:r>
              <a:rPr lang="en-US" sz="4000" smtClean="0"/>
              <a:t>using transformed </a:t>
            </a:r>
            <a:r>
              <a:rPr lang="en-US" sz="4000" i="1" smtClean="0"/>
              <a:t>X</a:t>
            </a:r>
            <a:r>
              <a:rPr lang="en-US" sz="4000" smtClean="0"/>
              <a:t> values</a:t>
            </a:r>
          </a:p>
        </p:txBody>
      </p:sp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1208088" y="1903413"/>
          <a:ext cx="6702425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903413"/>
                        <a:ext cx="6702425" cy="458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1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"/>
          <p:cNvGraphicFramePr>
            <a:graphicFrameLocks noChangeAspect="1"/>
          </p:cNvGraphicFramePr>
          <p:nvPr/>
        </p:nvGraphicFramePr>
        <p:xfrm>
          <a:off x="104775" y="1725613"/>
          <a:ext cx="4913313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" y="1725613"/>
                        <a:ext cx="4913313" cy="458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3976688" y="1751013"/>
          <a:ext cx="4886325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Mtb Graph" r:id="rId5" imgW="6703009" imgH="4582858" progId="MinitabGraph.Document">
                  <p:embed/>
                </p:oleObj>
              </mc:Choice>
              <mc:Fallback>
                <p:oleObj name="Mtb Graph" r:id="rId5" imgW="6703009" imgH="4582858" progId="MinitabGraph.Documen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1751013"/>
                        <a:ext cx="4886325" cy="458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692150" y="738188"/>
            <a:ext cx="266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Before Transform X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5286375" y="750888"/>
            <a:ext cx="243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After transform 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Residuals vs. fits plot 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using transformed </a:t>
            </a:r>
            <a:r>
              <a:rPr lang="en-US" sz="4000" i="1" dirty="0" smtClean="0">
                <a:solidFill>
                  <a:srgbClr val="C00000"/>
                </a:solidFill>
              </a:rPr>
              <a:t>X</a:t>
            </a:r>
            <a:r>
              <a:rPr lang="en-US" sz="4000" dirty="0" smtClean="0">
                <a:solidFill>
                  <a:srgbClr val="C00000"/>
                </a:solidFill>
              </a:rPr>
              <a:t> values </a:t>
            </a:r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1068388" y="1860550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860550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1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"/>
          <p:cNvGraphicFramePr>
            <a:graphicFrameLocks noChangeAspect="1"/>
          </p:cNvGraphicFramePr>
          <p:nvPr/>
        </p:nvGraphicFramePr>
        <p:xfrm>
          <a:off x="200025" y="2486025"/>
          <a:ext cx="4149725" cy="382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2486025"/>
                        <a:ext cx="4149725" cy="382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4748213" y="2238375"/>
          <a:ext cx="4233862" cy="432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Mtb Graph" r:id="rId5" imgW="7082600" imgH="4842091" progId="MinitabGraph.Document">
                  <p:embed/>
                </p:oleObj>
              </mc:Choice>
              <mc:Fallback>
                <p:oleObj name="Mtb Graph" r:id="rId5" imgW="7082600" imgH="4842091" progId="MinitabGraph.Documen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2238375"/>
                        <a:ext cx="4233862" cy="432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727075" y="1360488"/>
            <a:ext cx="26495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Before Transformation</a:t>
            </a: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5838825" y="1360488"/>
            <a:ext cx="25193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After Transformation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Normal probability plot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using transformed </a:t>
            </a:r>
            <a:r>
              <a:rPr lang="en-US" sz="4000" i="1" dirty="0" smtClean="0">
                <a:solidFill>
                  <a:srgbClr val="C00000"/>
                </a:solidFill>
              </a:rPr>
              <a:t>X</a:t>
            </a:r>
            <a:r>
              <a:rPr lang="en-US" sz="4000" dirty="0" smtClean="0">
                <a:solidFill>
                  <a:srgbClr val="C00000"/>
                </a:solidFill>
              </a:rPr>
              <a:t> values</a:t>
            </a:r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984250" y="1835150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835150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1</a:t>
            </a:r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5876925" y="6059488"/>
            <a:ext cx="2146300" cy="63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Predicting new proportion 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379413" y="2122488"/>
            <a:ext cx="396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Estimated regression function:</a:t>
            </a:r>
          </a:p>
        </p:txBody>
      </p:sp>
      <p:graphicFrame>
        <p:nvGraphicFramePr>
          <p:cNvPr id="22532" name="Object 6"/>
          <p:cNvGraphicFramePr>
            <a:graphicFrameLocks noChangeAspect="1"/>
          </p:cNvGraphicFramePr>
          <p:nvPr/>
        </p:nvGraphicFramePr>
        <p:xfrm>
          <a:off x="1874838" y="2862263"/>
          <a:ext cx="52879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1905000" imgH="254000" progId="Equation.3">
                  <p:embed/>
                </p:oleObj>
              </mc:Choice>
              <mc:Fallback>
                <p:oleObj name="Equation" r:id="rId3" imgW="19050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2862263"/>
                        <a:ext cx="528796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379413" y="3913188"/>
            <a:ext cx="8461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Therefore, we predict the proportion of words recalled after 1000 minutes is:</a:t>
            </a:r>
          </a:p>
        </p:txBody>
      </p:sp>
      <p:graphicFrame>
        <p:nvGraphicFramePr>
          <p:cNvPr id="22534" name="Object 8"/>
          <p:cNvGraphicFramePr>
            <a:graphicFrameLocks noChangeAspect="1"/>
          </p:cNvGraphicFramePr>
          <p:nvPr/>
        </p:nvGraphicFramePr>
        <p:xfrm>
          <a:off x="2187575" y="4816475"/>
          <a:ext cx="4794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5" imgW="1916868" imgH="482391" progId="Equation.3">
                  <p:embed/>
                </p:oleObj>
              </mc:Choice>
              <mc:Fallback>
                <p:oleObj name="Equation" r:id="rId5" imgW="1916868" imgH="4823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4816475"/>
                        <a:ext cx="47942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1</a:t>
            </a: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1609725" y="2682875"/>
            <a:ext cx="5986463" cy="1084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7" name="Rectangle 11"/>
          <p:cNvSpPr>
            <a:spLocks noChangeArrowheads="1"/>
          </p:cNvSpPr>
          <p:nvPr/>
        </p:nvSpPr>
        <p:spPr bwMode="auto">
          <a:xfrm>
            <a:off x="1706563" y="4668838"/>
            <a:ext cx="5548312" cy="1598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Options for fixing problems 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with the model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Abandon simple linear regression model and find a more appropriate – but typically more complex – model.</a:t>
            </a:r>
          </a:p>
          <a:p>
            <a:pPr eaLnBrk="1" hangingPunct="1"/>
            <a:r>
              <a:rPr lang="en-US" altLang="en-US" b="1" smtClean="0">
                <a:solidFill>
                  <a:srgbClr val="0033CC"/>
                </a:solidFill>
              </a:rPr>
              <a:t>Transform the data</a:t>
            </a:r>
            <a:r>
              <a:rPr lang="en-US" altLang="en-US" smtClean="0">
                <a:solidFill>
                  <a:srgbClr val="0033CC"/>
                </a:solidFill>
              </a:rPr>
              <a:t> </a:t>
            </a:r>
            <a:r>
              <a:rPr lang="en-US" altLang="en-US" smtClean="0"/>
              <a:t>so that the simple linear regression model works for the transformed data.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Predicting new proportion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1</a:t>
            </a:r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420688" y="1924050"/>
            <a:ext cx="83629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Predicted Values for New Observations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New    Fit    SE Fit       95.0% CI       </a:t>
            </a: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95.0% PI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    0.299   0.00765   (0.282, 0.316)  </a:t>
            </a: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(0.245, 0.353)</a:t>
            </a:r>
            <a:r>
              <a:rPr lang="en-US" altLang="en-US" sz="2000" b="1">
                <a:latin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Values of Predictors for New Observations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New Obs  </a:t>
            </a: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log10tim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            </a:t>
            </a: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3.00</a:t>
            </a:r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304800" y="1755775"/>
            <a:ext cx="8643938" cy="3170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366713" y="5387975"/>
            <a:ext cx="8461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We can be 95% confident that a person will recall between 24.5% and 35.3% of the words after 1000 minutes.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Transforming the </a:t>
            </a:r>
            <a:r>
              <a:rPr lang="en-US" altLang="en-US" i="1" smtClean="0">
                <a:solidFill>
                  <a:srgbClr val="C00000"/>
                </a:solidFill>
              </a:rPr>
              <a:t>Y</a:t>
            </a:r>
            <a:r>
              <a:rPr lang="en-US" altLang="en-US" smtClean="0">
                <a:solidFill>
                  <a:srgbClr val="C00000"/>
                </a:solidFill>
              </a:rPr>
              <a:t> values only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Transforming the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 only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Appropriate when </a:t>
            </a:r>
            <a:r>
              <a:rPr lang="en-US" altLang="en-US" b="1" smtClean="0">
                <a:solidFill>
                  <a:srgbClr val="0033CC"/>
                </a:solidFill>
              </a:rPr>
              <a:t>non-normality</a:t>
            </a:r>
            <a:r>
              <a:rPr lang="en-US" altLang="en-US" smtClean="0"/>
              <a:t> and/or </a:t>
            </a:r>
            <a:r>
              <a:rPr lang="en-US" altLang="en-US" b="1" smtClean="0">
                <a:solidFill>
                  <a:srgbClr val="0033CC"/>
                </a:solidFill>
              </a:rPr>
              <a:t>unequal variances</a:t>
            </a:r>
            <a:r>
              <a:rPr lang="en-US" altLang="en-US" smtClean="0">
                <a:solidFill>
                  <a:srgbClr val="0033CC"/>
                </a:solidFill>
              </a:rPr>
              <a:t> </a:t>
            </a:r>
            <a:r>
              <a:rPr lang="en-US" altLang="en-US" smtClean="0"/>
              <a:t>are the problems.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The transformation on </a:t>
            </a:r>
            <a:r>
              <a:rPr lang="en-US" altLang="en-US" i="1" smtClean="0"/>
              <a:t>Y</a:t>
            </a:r>
            <a:r>
              <a:rPr lang="en-US" altLang="en-US" smtClean="0"/>
              <a:t> may also help to “straighten out” a curved relationship.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Gestation time and birth weight 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for mammals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300038" y="2190750"/>
            <a:ext cx="49974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Mammal    Birthwgt   Gestation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Goat	      2.75        155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Sheep	      4.00        175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Deer	      0.48        190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Porcupine	1.50        210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Bear	      0.37        213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Hippo   	50.00       243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Horse	      30.00       340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Camel	      40.00       380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Zebra	      40.00       390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Giraffe	98.00	      457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Elephant	113.00	670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5535613" y="3024188"/>
            <a:ext cx="32416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Predictor 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Birthwgt</a:t>
            </a: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= birth weight, in kg, of mammal.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Response 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Gestation</a:t>
            </a: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= number of days until birth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231775" y="2024063"/>
            <a:ext cx="4937125" cy="407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0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Fitted line plot</a:t>
            </a:r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1306513" y="1844675"/>
          <a:ext cx="6702425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844675"/>
                        <a:ext cx="6702425" cy="458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2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Residual vs. fits plot</a:t>
            </a:r>
          </a:p>
        </p:txBody>
      </p:sp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1079500" y="1739900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739900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2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Normal probability plot</a:t>
            </a:r>
          </a:p>
        </p:txBody>
      </p:sp>
      <p:graphicFrame>
        <p:nvGraphicFramePr>
          <p:cNvPr id="29699" name="Object 5"/>
          <p:cNvGraphicFramePr>
            <a:graphicFrameLocks noChangeAspect="1"/>
          </p:cNvGraphicFramePr>
          <p:nvPr/>
        </p:nvGraphicFramePr>
        <p:xfrm>
          <a:off x="1177925" y="1800225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1800225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2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5876925" y="6059488"/>
            <a:ext cx="2146300" cy="63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 the </a:t>
            </a:r>
            <a:r>
              <a:rPr lang="en-US" altLang="en-US" i="1" smtClean="0">
                <a:solidFill>
                  <a:srgbClr val="C00000"/>
                </a:solidFill>
              </a:rPr>
              <a:t>Y</a:t>
            </a:r>
            <a:r>
              <a:rPr lang="en-US" altLang="en-US" smtClean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039813" y="1887538"/>
            <a:ext cx="66675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Mammal    Birthwgt   Gestation   log10Gest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Goat	      2.75	      155	    2.19033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Sheep	      4.00	      175	    2.24304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Deer	      0.48	      190	    2.27875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Porcupine	1.50	      210	    2.32222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Bear	      0.37	      213	    2.32838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Hippo	     50.00	      243	    2.38561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Horse	     30.00	      340	    2.53148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Camel	     40.00	      380	    2.57978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Zebra	     40.00	      390	    2.59106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Giraffe    98.00	      457	    2.65992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Elephant  113.00	      670	    2.82607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331788" y="6134100"/>
            <a:ext cx="863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Change (“transform”) the response 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Gestation </a:t>
            </a: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en-US" sz="24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10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(Gestation)</a:t>
            </a: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938213" y="1804988"/>
            <a:ext cx="6937375" cy="403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2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Fitted line plot 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1257300" y="1879600"/>
          <a:ext cx="6702425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879600"/>
                        <a:ext cx="6702425" cy="458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2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Residual vs. fits plot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graphicFrame>
        <p:nvGraphicFramePr>
          <p:cNvPr id="32771" name="Object 5"/>
          <p:cNvGraphicFramePr>
            <a:graphicFrameLocks noChangeAspect="1"/>
          </p:cNvGraphicFramePr>
          <p:nvPr/>
        </p:nvGraphicFramePr>
        <p:xfrm>
          <a:off x="1208088" y="1917700"/>
          <a:ext cx="6702425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917700"/>
                        <a:ext cx="6702425" cy="458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2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Abandoning the model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756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Try a different function, like a quadratic (Ch. 8) or an exponential function (Ch. 14).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If </a:t>
            </a:r>
            <a:r>
              <a:rPr lang="en-US" altLang="en-US" sz="2800" b="1" smtClean="0">
                <a:solidFill>
                  <a:srgbClr val="0033CC"/>
                </a:solidFill>
              </a:rPr>
              <a:t>unequal error variances</a:t>
            </a:r>
            <a:r>
              <a:rPr lang="en-US" altLang="en-US" sz="2800" smtClean="0">
                <a:solidFill>
                  <a:srgbClr val="0033CC"/>
                </a:solidFill>
              </a:rPr>
              <a:t>: </a:t>
            </a:r>
            <a:r>
              <a:rPr lang="en-US" altLang="en-US" sz="2800" smtClean="0"/>
              <a:t>use weighted least squares (Ch. 11).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If </a:t>
            </a:r>
            <a:r>
              <a:rPr lang="en-US" altLang="en-US" sz="2800" b="1" smtClean="0">
                <a:solidFill>
                  <a:srgbClr val="0033CC"/>
                </a:solidFill>
              </a:rPr>
              <a:t>error terms are not independent</a:t>
            </a:r>
            <a:r>
              <a:rPr lang="en-US" altLang="en-US" sz="2800" smtClean="0">
                <a:solidFill>
                  <a:srgbClr val="0033CC"/>
                </a:solidFill>
              </a:rPr>
              <a:t>: </a:t>
            </a:r>
            <a:r>
              <a:rPr lang="en-US" altLang="en-US" sz="2800" smtClean="0"/>
              <a:t>try fitting a time series model (Ch. 13).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If </a:t>
            </a:r>
            <a:r>
              <a:rPr lang="en-US" altLang="en-US" sz="2800" b="1" smtClean="0">
                <a:solidFill>
                  <a:srgbClr val="0033CC"/>
                </a:solidFill>
              </a:rPr>
              <a:t>important predictor variables omitted</a:t>
            </a:r>
            <a:r>
              <a:rPr lang="en-US" altLang="en-US" sz="2800" smtClean="0">
                <a:solidFill>
                  <a:srgbClr val="0033CC"/>
                </a:solidFill>
              </a:rPr>
              <a:t>: </a:t>
            </a:r>
            <a:r>
              <a:rPr lang="en-US" altLang="en-US" sz="2800" smtClean="0"/>
              <a:t>try fitting a multiple regression model (Ch. 6).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If </a:t>
            </a:r>
            <a:r>
              <a:rPr lang="en-US" altLang="en-US" sz="2800" b="1" smtClean="0">
                <a:solidFill>
                  <a:srgbClr val="0033CC"/>
                </a:solidFill>
              </a:rPr>
              <a:t>outlier</a:t>
            </a:r>
            <a:r>
              <a:rPr lang="en-US" altLang="en-US" sz="2800" smtClean="0">
                <a:solidFill>
                  <a:srgbClr val="0033CC"/>
                </a:solidFill>
              </a:rPr>
              <a:t>: </a:t>
            </a:r>
            <a:r>
              <a:rPr lang="en-US" altLang="en-US" sz="2800" smtClean="0"/>
              <a:t>use robust estimation procedure (Ch. 10).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Normal probability plot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1068388" y="1849438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849438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2</a:t>
            </a:r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5911850" y="6075363"/>
            <a:ext cx="2041525" cy="61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Predicting new gestation 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512763" y="1768475"/>
            <a:ext cx="396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Estimated regression function:</a:t>
            </a:r>
          </a:p>
        </p:txBody>
      </p:sp>
      <p:graphicFrame>
        <p:nvGraphicFramePr>
          <p:cNvPr id="34820" name="Object 6"/>
          <p:cNvGraphicFramePr>
            <a:graphicFrameLocks noChangeAspect="1"/>
          </p:cNvGraphicFramePr>
          <p:nvPr/>
        </p:nvGraphicFramePr>
        <p:xfrm>
          <a:off x="1238250" y="2447925"/>
          <a:ext cx="66611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3" imgW="2400300" imgH="254000" progId="Equation.3">
                  <p:embed/>
                </p:oleObj>
              </mc:Choice>
              <mc:Fallback>
                <p:oleObj name="Equation" r:id="rId3" imgW="24003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447925"/>
                        <a:ext cx="66611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561975" y="3365500"/>
            <a:ext cx="2414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Therefore, since:</a:t>
            </a:r>
          </a:p>
        </p:txBody>
      </p:sp>
      <p:graphicFrame>
        <p:nvGraphicFramePr>
          <p:cNvPr id="34822" name="Object 9"/>
          <p:cNvGraphicFramePr>
            <a:graphicFrameLocks noChangeAspect="1"/>
          </p:cNvGraphicFramePr>
          <p:nvPr/>
        </p:nvGraphicFramePr>
        <p:xfrm>
          <a:off x="1119188" y="3856038"/>
          <a:ext cx="68389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5" imgW="2463800" imgH="254000" progId="Equation.3">
                  <p:embed/>
                </p:oleObj>
              </mc:Choice>
              <mc:Fallback>
                <p:oleObj name="Equation" r:id="rId5" imgW="24638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856038"/>
                        <a:ext cx="68389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10"/>
          <p:cNvSpPr txBox="1">
            <a:spLocks noChangeArrowheads="1"/>
          </p:cNvSpPr>
          <p:nvPr/>
        </p:nvSpPr>
        <p:spPr bwMode="auto">
          <a:xfrm>
            <a:off x="627063" y="4625975"/>
            <a:ext cx="77422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we predict the gestation length of another mammal at 50 kgs to be:</a:t>
            </a:r>
          </a:p>
        </p:txBody>
      </p:sp>
      <p:graphicFrame>
        <p:nvGraphicFramePr>
          <p:cNvPr id="34824" name="Object 11"/>
          <p:cNvGraphicFramePr>
            <a:graphicFrameLocks noChangeAspect="1"/>
          </p:cNvGraphicFramePr>
          <p:nvPr/>
        </p:nvGraphicFramePr>
        <p:xfrm>
          <a:off x="1597025" y="5578475"/>
          <a:ext cx="57467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7" imgW="2070100" imgH="228600" progId="Equation.3">
                  <p:embed/>
                </p:oleObj>
              </mc:Choice>
              <mc:Fallback>
                <p:oleObj name="Equation" r:id="rId7" imgW="20701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5578475"/>
                        <a:ext cx="57467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12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2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Predicting new gestation </a:t>
            </a:r>
          </a:p>
        </p:txBody>
      </p:sp>
      <p:sp>
        <p:nvSpPr>
          <p:cNvPr id="35843" name="Text Box 9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2</a:t>
            </a:r>
          </a:p>
        </p:txBody>
      </p:sp>
      <p:sp>
        <p:nvSpPr>
          <p:cNvPr id="35844" name="Rectangle 10"/>
          <p:cNvSpPr>
            <a:spLocks noChangeArrowheads="1"/>
          </p:cNvSpPr>
          <p:nvPr/>
        </p:nvSpPr>
        <p:spPr bwMode="auto">
          <a:xfrm>
            <a:off x="358775" y="1814513"/>
            <a:ext cx="84486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Predicted Values for New Observations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New  Fit    SE Fit       95.0% CI         </a:t>
            </a: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95.0% PI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   2.5186  0.0306  (2.4494, 2.5878)  </a:t>
            </a: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(2.2951, 2.7421)</a:t>
            </a:r>
            <a:r>
              <a:rPr lang="en-US" altLang="en-US" sz="2000" b="1">
                <a:latin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Values of Predictors for New Observations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New   </a:t>
            </a: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Birthwgt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       </a:t>
            </a: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 50.0</a:t>
            </a:r>
          </a:p>
        </p:txBody>
      </p: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255588" y="1670050"/>
            <a:ext cx="8643937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5846" name="Object 12"/>
          <p:cNvGraphicFramePr>
            <a:graphicFrameLocks noChangeAspect="1"/>
          </p:cNvGraphicFramePr>
          <p:nvPr/>
        </p:nvGraphicFramePr>
        <p:xfrm>
          <a:off x="409575" y="5133975"/>
          <a:ext cx="23939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5133975"/>
                        <a:ext cx="23939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3"/>
          <p:cNvGraphicFramePr>
            <a:graphicFrameLocks noChangeAspect="1"/>
          </p:cNvGraphicFramePr>
          <p:nvPr/>
        </p:nvGraphicFramePr>
        <p:xfrm>
          <a:off x="404813" y="5821363"/>
          <a:ext cx="24606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5" imgW="939392" imgH="203112" progId="Equation.3">
                  <p:embed/>
                </p:oleObj>
              </mc:Choice>
              <mc:Fallback>
                <p:oleObj name="Equation" r:id="rId5" imgW="939392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5821363"/>
                        <a:ext cx="24606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14"/>
          <p:cNvSpPr>
            <a:spLocks noChangeArrowheads="1"/>
          </p:cNvSpPr>
          <p:nvPr/>
        </p:nvSpPr>
        <p:spPr bwMode="auto">
          <a:xfrm>
            <a:off x="280988" y="5035550"/>
            <a:ext cx="2743200" cy="148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49" name="Text Box 15"/>
          <p:cNvSpPr txBox="1">
            <a:spLocks noChangeArrowheads="1"/>
          </p:cNvSpPr>
          <p:nvPr/>
        </p:nvSpPr>
        <p:spPr bwMode="auto">
          <a:xfrm>
            <a:off x="3316288" y="5181600"/>
            <a:ext cx="5559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We can be 95% confident that the gestation length for a new mammal at 50 kgs will be between 197.3 and 552.2 days.</a:t>
            </a:r>
          </a:p>
        </p:txBody>
      </p:sp>
      <p:sp>
        <p:nvSpPr>
          <p:cNvPr id="35850" name="Rectangle 16"/>
          <p:cNvSpPr>
            <a:spLocks noChangeArrowheads="1"/>
          </p:cNvSpPr>
          <p:nvPr/>
        </p:nvSpPr>
        <p:spPr bwMode="auto">
          <a:xfrm>
            <a:off x="3194050" y="5059363"/>
            <a:ext cx="5705475" cy="1427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Transforming both </a:t>
            </a:r>
            <a:br>
              <a:rPr lang="en-US" altLang="en-US" smtClean="0">
                <a:solidFill>
                  <a:srgbClr val="C00000"/>
                </a:solidFill>
              </a:rPr>
            </a:br>
            <a:r>
              <a:rPr lang="en-US" altLang="en-US" smtClean="0">
                <a:solidFill>
                  <a:srgbClr val="C00000"/>
                </a:solidFill>
              </a:rPr>
              <a:t>the </a:t>
            </a:r>
            <a:r>
              <a:rPr lang="en-US" altLang="en-US" i="1" smtClean="0">
                <a:solidFill>
                  <a:srgbClr val="C00000"/>
                </a:solidFill>
              </a:rPr>
              <a:t>X</a:t>
            </a:r>
            <a:r>
              <a:rPr lang="en-US" altLang="en-US" smtClean="0">
                <a:solidFill>
                  <a:srgbClr val="C00000"/>
                </a:solidFill>
              </a:rPr>
              <a:t> and </a:t>
            </a:r>
            <a:r>
              <a:rPr lang="en-US" altLang="en-US" i="1" smtClean="0">
                <a:solidFill>
                  <a:srgbClr val="C00000"/>
                </a:solidFill>
              </a:rPr>
              <a:t>Y</a:t>
            </a:r>
            <a:r>
              <a:rPr lang="en-US" altLang="en-US" smtClean="0">
                <a:solidFill>
                  <a:srgbClr val="C00000"/>
                </a:solidFill>
              </a:rPr>
              <a:t> values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274638"/>
            <a:ext cx="8491537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Transforming both the </a:t>
            </a:r>
            <a:r>
              <a:rPr lang="en-US" altLang="en-US" sz="4000" i="1" smtClean="0">
                <a:solidFill>
                  <a:srgbClr val="C00000"/>
                </a:solidFill>
              </a:rPr>
              <a:t>X</a:t>
            </a:r>
            <a:r>
              <a:rPr lang="en-US" altLang="en-US" sz="4000" smtClean="0">
                <a:solidFill>
                  <a:srgbClr val="C00000"/>
                </a:solidFill>
              </a:rPr>
              <a:t> and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Appropriate when the error terms are </a:t>
            </a:r>
            <a:r>
              <a:rPr lang="en-US" altLang="en-US" b="1" smtClean="0">
                <a:solidFill>
                  <a:srgbClr val="0033CC"/>
                </a:solidFill>
              </a:rPr>
              <a:t>not normal</a:t>
            </a:r>
            <a:r>
              <a:rPr lang="en-US" altLang="en-US" smtClean="0"/>
              <a:t>, have </a:t>
            </a:r>
            <a:r>
              <a:rPr lang="en-US" altLang="en-US" b="1" smtClean="0">
                <a:solidFill>
                  <a:srgbClr val="0033CC"/>
                </a:solidFill>
              </a:rPr>
              <a:t>unequal variances</a:t>
            </a:r>
            <a:r>
              <a:rPr lang="en-US" altLang="en-US" smtClean="0"/>
              <a:t>, and the function is </a:t>
            </a:r>
            <a:r>
              <a:rPr lang="en-US" altLang="en-US" b="1" smtClean="0">
                <a:solidFill>
                  <a:srgbClr val="0033CC"/>
                </a:solidFill>
              </a:rPr>
              <a:t>not linear</a:t>
            </a:r>
            <a:r>
              <a:rPr lang="en-US" altLang="en-US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Transforming the </a:t>
            </a:r>
            <a:r>
              <a:rPr lang="en-US" altLang="en-US" i="1" smtClean="0"/>
              <a:t>Y</a:t>
            </a:r>
            <a:r>
              <a:rPr lang="en-US" altLang="en-US" smtClean="0"/>
              <a:t> values corrects the problems with the error terms (and may help the non-linearity).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Transforming the </a:t>
            </a:r>
            <a:r>
              <a:rPr lang="en-US" altLang="en-US" i="1" smtClean="0"/>
              <a:t>X</a:t>
            </a:r>
            <a:r>
              <a:rPr lang="en-US" altLang="en-US" smtClean="0"/>
              <a:t> values corrects the non-linearity.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>
          <a:xfrm>
            <a:off x="434975" y="5556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Diameter </a:t>
            </a:r>
            <a:r>
              <a:rPr lang="en-US" altLang="en-US" sz="2800" smtClean="0">
                <a:solidFill>
                  <a:srgbClr val="C00000"/>
                </a:solidFill>
              </a:rPr>
              <a:t>(inches)</a:t>
            </a:r>
            <a:r>
              <a:rPr lang="en-US" altLang="en-US" sz="4000" smtClean="0">
                <a:solidFill>
                  <a:srgbClr val="C00000"/>
                </a:solidFill>
              </a:rPr>
              <a:t> and volume </a:t>
            </a:r>
            <a:r>
              <a:rPr lang="en-US" altLang="en-US" sz="2800" smtClean="0">
                <a:solidFill>
                  <a:srgbClr val="C00000"/>
                </a:solidFill>
              </a:rPr>
              <a:t>(cu. ft.)</a:t>
            </a:r>
            <a:r>
              <a:rPr lang="en-US" altLang="en-US" sz="4000" smtClean="0">
                <a:solidFill>
                  <a:srgbClr val="C00000"/>
                </a:solidFill>
              </a:rPr>
              <a:t> 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of 70 shortleaf pines</a:t>
            </a:r>
          </a:p>
        </p:txBody>
      </p:sp>
      <p:sp>
        <p:nvSpPr>
          <p:cNvPr id="38915" name="Text Box 7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3</a:t>
            </a:r>
          </a:p>
        </p:txBody>
      </p:sp>
      <p:graphicFrame>
        <p:nvGraphicFramePr>
          <p:cNvPr id="38916" name="Object 8"/>
          <p:cNvGraphicFramePr>
            <a:graphicFrameLocks noChangeAspect="1"/>
          </p:cNvGraphicFramePr>
          <p:nvPr/>
        </p:nvGraphicFramePr>
        <p:xfrm>
          <a:off x="1282700" y="1943100"/>
          <a:ext cx="6702425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943100"/>
                        <a:ext cx="6702425" cy="458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Residuals vs. fits plot</a:t>
            </a:r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3</a:t>
            </a:r>
          </a:p>
        </p:txBody>
      </p:sp>
      <p:graphicFrame>
        <p:nvGraphicFramePr>
          <p:cNvPr id="39940" name="Object 7"/>
          <p:cNvGraphicFramePr>
            <a:graphicFrameLocks noChangeAspect="1"/>
          </p:cNvGraphicFramePr>
          <p:nvPr/>
        </p:nvGraphicFramePr>
        <p:xfrm>
          <a:off x="1031875" y="1765300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765300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probability plot</a:t>
            </a:r>
          </a:p>
        </p:txBody>
      </p:sp>
      <p:sp>
        <p:nvSpPr>
          <p:cNvPr id="40963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3</a:t>
            </a:r>
          </a:p>
        </p:txBody>
      </p:sp>
      <p:graphicFrame>
        <p:nvGraphicFramePr>
          <p:cNvPr id="40964" name="Object 8"/>
          <p:cNvGraphicFramePr>
            <a:graphicFrameLocks noChangeAspect="1"/>
          </p:cNvGraphicFramePr>
          <p:nvPr/>
        </p:nvGraphicFramePr>
        <p:xfrm>
          <a:off x="1019175" y="1751013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751013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9"/>
          <p:cNvSpPr>
            <a:spLocks noChangeArrowheads="1"/>
          </p:cNvSpPr>
          <p:nvPr/>
        </p:nvSpPr>
        <p:spPr bwMode="auto">
          <a:xfrm>
            <a:off x="5924550" y="5973763"/>
            <a:ext cx="1951038" cy="68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 the </a:t>
            </a:r>
            <a:r>
              <a:rPr lang="en-US" altLang="en-US" i="1" smtClean="0">
                <a:solidFill>
                  <a:srgbClr val="C00000"/>
                </a:solidFill>
              </a:rPr>
              <a:t>Y</a:t>
            </a:r>
            <a:r>
              <a:rPr lang="en-US" altLang="en-US" smtClean="0">
                <a:solidFill>
                  <a:srgbClr val="C00000"/>
                </a:solidFill>
              </a:rPr>
              <a:t> values only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347663" y="1643063"/>
            <a:ext cx="42052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Diameter Volume   logVol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4.4     2.0   0.69315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4.6     2.2   0.78846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5.0     3.0   1.09861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5.1     4.3   1.45862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5.1     3.0   1.09861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5.2     2.9   1.06471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5.2     3.5   1.25276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5.5     3.4   1.22378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5.5     5.0   1.60944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5.6     7.2   1.97408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5.9     6.4   1.85630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5.9     5.6   1.72277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7.5     7.7   2.04122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7.6    10.3   2.33214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… and so on …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230188" y="1524000"/>
            <a:ext cx="4389437" cy="509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5156200" y="3011488"/>
            <a:ext cx="3609975" cy="1074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90" name="Text Box 9"/>
          <p:cNvSpPr txBox="1">
            <a:spLocks noChangeArrowheads="1"/>
          </p:cNvSpPr>
          <p:nvPr/>
        </p:nvSpPr>
        <p:spPr bwMode="auto">
          <a:xfrm>
            <a:off x="5400675" y="3108325"/>
            <a:ext cx="32686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Transform response </a:t>
            </a:r>
            <a:r>
              <a:rPr lang="en-US" altLang="en-US" sz="2400" b="1">
                <a:latin typeface="Times New Roman" panose="02020603050405020304" pitchFamily="18" charset="0"/>
              </a:rPr>
              <a:t>volume</a:t>
            </a:r>
            <a:r>
              <a:rPr lang="en-US" altLang="en-US" sz="2400">
                <a:latin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</a:rPr>
              <a:t>log</a:t>
            </a:r>
            <a:r>
              <a:rPr lang="en-US" altLang="en-US" sz="2400" b="1" baseline="-25000">
                <a:latin typeface="Times New Roman" panose="02020603050405020304" pitchFamily="18" charset="0"/>
              </a:rPr>
              <a:t>e</a:t>
            </a:r>
            <a:r>
              <a:rPr lang="en-US" altLang="en-US" sz="2400" b="1">
                <a:latin typeface="Times New Roman" panose="02020603050405020304" pitchFamily="18" charset="0"/>
              </a:rPr>
              <a:t>(volume)</a:t>
            </a:r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Fitted line plot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graphicFrame>
        <p:nvGraphicFramePr>
          <p:cNvPr id="43011" name="Object 5"/>
          <p:cNvGraphicFramePr>
            <a:graphicFrameLocks noChangeAspect="1"/>
          </p:cNvGraphicFramePr>
          <p:nvPr/>
        </p:nvGraphicFramePr>
        <p:xfrm>
          <a:off x="1208088" y="1917700"/>
          <a:ext cx="6702425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917700"/>
                        <a:ext cx="6702425" cy="458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3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Choices for transforming the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Transform </a:t>
            </a:r>
            <a:r>
              <a:rPr lang="en-US" altLang="en-US" i="1" smtClean="0"/>
              <a:t>X</a:t>
            </a:r>
            <a:r>
              <a:rPr lang="en-US" altLang="en-US" smtClean="0"/>
              <a:t> values only. </a:t>
            </a:r>
            <a:r>
              <a:rPr lang="en-US" altLang="en-US" b="1" smtClean="0">
                <a:solidFill>
                  <a:srgbClr val="0033CC"/>
                </a:solidFill>
              </a:rPr>
              <a:t>(</a:t>
            </a:r>
            <a:r>
              <a:rPr lang="en-US" altLang="en-US" smtClean="0">
                <a:solidFill>
                  <a:srgbClr val="0033CC"/>
                </a:solidFill>
              </a:rPr>
              <a:t>If </a:t>
            </a:r>
            <a:r>
              <a:rPr lang="en-US" altLang="en-US" b="1" smtClean="0">
                <a:solidFill>
                  <a:srgbClr val="0033CC"/>
                </a:solidFill>
              </a:rPr>
              <a:t>not linear)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Transform </a:t>
            </a:r>
            <a:r>
              <a:rPr lang="en-US" altLang="en-US" i="1" smtClean="0"/>
              <a:t>Y</a:t>
            </a:r>
            <a:r>
              <a:rPr lang="en-US" altLang="en-US" smtClean="0"/>
              <a:t> values only.</a:t>
            </a:r>
          </a:p>
          <a:p>
            <a:pPr eaLnBrk="1" hangingPunct="1"/>
            <a:r>
              <a:rPr lang="en-US" altLang="en-US" smtClean="0"/>
              <a:t>Transform both the </a:t>
            </a:r>
            <a:r>
              <a:rPr lang="en-US" altLang="en-US" i="1" smtClean="0"/>
              <a:t>X</a:t>
            </a:r>
            <a:r>
              <a:rPr lang="en-US" altLang="en-US" smtClean="0"/>
              <a:t> and the </a:t>
            </a:r>
            <a:r>
              <a:rPr lang="en-US" altLang="en-US" i="1" smtClean="0"/>
              <a:t>Y</a:t>
            </a:r>
            <a:r>
              <a:rPr lang="en-US" altLang="en-US" smtClean="0"/>
              <a:t> values.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Residuals vs. fits plot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graphicFrame>
        <p:nvGraphicFramePr>
          <p:cNvPr id="44035" name="Object 5"/>
          <p:cNvGraphicFramePr>
            <a:graphicFrameLocks noChangeAspect="1"/>
          </p:cNvGraphicFramePr>
          <p:nvPr/>
        </p:nvGraphicFramePr>
        <p:xfrm>
          <a:off x="1044575" y="1860550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860550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3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Normal probability plot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graphicFrame>
        <p:nvGraphicFramePr>
          <p:cNvPr id="45059" name="Object 5"/>
          <p:cNvGraphicFramePr>
            <a:graphicFrameLocks noChangeAspect="1"/>
          </p:cNvGraphicFramePr>
          <p:nvPr/>
        </p:nvGraphicFramePr>
        <p:xfrm>
          <a:off x="1055688" y="1789113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789113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3</a:t>
            </a: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5924550" y="6035675"/>
            <a:ext cx="1987550" cy="66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Transform both the </a:t>
            </a:r>
            <a:r>
              <a:rPr lang="en-US" altLang="en-US" sz="4000" i="1" smtClean="0">
                <a:solidFill>
                  <a:srgbClr val="C00000"/>
                </a:solidFill>
              </a:rPr>
              <a:t>X</a:t>
            </a:r>
            <a:r>
              <a:rPr lang="en-US" altLang="en-US" sz="4000" smtClean="0">
                <a:solidFill>
                  <a:srgbClr val="C00000"/>
                </a:solidFill>
              </a:rPr>
              <a:t> and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236538" y="1606550"/>
            <a:ext cx="54133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Diameter Volume  logDiam   logVol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4.4     2.0   1.48160   0.69315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4.6     2.2   1.52606   0.78846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5.0     3.0   1.60944   1.09861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5.1     4.3   1.62924   1.45862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5.1     3.0   1.62924   1.09861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5.2     2.9   1.64866   1.06471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5.2     3.5   1.64866   1.25276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5.5     3.4   1.70475   1.22378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5.5     5.0   1.70475   1.60944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5.6     7.2   1.72277   1.97408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5.9     6.4   1.77495   1.85630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5.9     5.6   1.77495   1.72277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7.5     7.7   2.01490   2.04122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7.6    10.3   2.02815   2.33214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… and so on …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5815013" y="3194050"/>
            <a:ext cx="314642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Transform predictor </a:t>
            </a:r>
            <a:r>
              <a:rPr lang="en-US" altLang="en-US" sz="2400" b="1">
                <a:latin typeface="Times New Roman" panose="02020603050405020304" pitchFamily="18" charset="0"/>
              </a:rPr>
              <a:t>diameter</a:t>
            </a:r>
            <a:r>
              <a:rPr lang="en-US" altLang="en-US" sz="2400">
                <a:latin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</a:rPr>
              <a:t>log</a:t>
            </a:r>
            <a:r>
              <a:rPr lang="en-US" altLang="en-US" sz="2400" b="1" baseline="-25000">
                <a:latin typeface="Times New Roman" panose="02020603050405020304" pitchFamily="18" charset="0"/>
              </a:rPr>
              <a:t>e</a:t>
            </a:r>
            <a:r>
              <a:rPr lang="en-US" altLang="en-US" sz="2400" b="1">
                <a:latin typeface="Times New Roman" panose="02020603050405020304" pitchFamily="18" charset="0"/>
              </a:rPr>
              <a:t>(diameter)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Transform response </a:t>
            </a:r>
            <a:r>
              <a:rPr lang="en-US" altLang="en-US" sz="2400" b="1">
                <a:latin typeface="Times New Roman" panose="02020603050405020304" pitchFamily="18" charset="0"/>
              </a:rPr>
              <a:t>volume</a:t>
            </a:r>
            <a:r>
              <a:rPr lang="en-US" altLang="en-US" sz="2400">
                <a:latin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</a:rPr>
              <a:t>log</a:t>
            </a:r>
            <a:r>
              <a:rPr lang="en-US" altLang="en-US" sz="2400" b="1" baseline="-25000">
                <a:latin typeface="Times New Roman" panose="02020603050405020304" pitchFamily="18" charset="0"/>
              </a:rPr>
              <a:t>e</a:t>
            </a:r>
            <a:r>
              <a:rPr lang="en-US" altLang="en-US" sz="2400" b="1">
                <a:latin typeface="Times New Roman" panose="02020603050405020304" pitchFamily="18" charset="0"/>
              </a:rPr>
              <a:t>(volume)</a:t>
            </a:r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147638" y="1543050"/>
            <a:ext cx="5499100" cy="5145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86" name="Rectangle 8"/>
          <p:cNvSpPr>
            <a:spLocks noChangeArrowheads="1"/>
          </p:cNvSpPr>
          <p:nvPr/>
        </p:nvSpPr>
        <p:spPr bwMode="auto">
          <a:xfrm>
            <a:off x="5876925" y="3097213"/>
            <a:ext cx="3048000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3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Fitted line plot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X</a:t>
            </a:r>
            <a:r>
              <a:rPr lang="en-US" altLang="en-US" sz="4000" smtClean="0">
                <a:solidFill>
                  <a:srgbClr val="C00000"/>
                </a:solidFill>
              </a:rPr>
              <a:t> and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47107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3</a:t>
            </a:r>
          </a:p>
        </p:txBody>
      </p:sp>
      <p:graphicFrame>
        <p:nvGraphicFramePr>
          <p:cNvPr id="47108" name="Object 7"/>
          <p:cNvGraphicFramePr>
            <a:graphicFrameLocks noChangeAspect="1"/>
          </p:cNvGraphicFramePr>
          <p:nvPr/>
        </p:nvGraphicFramePr>
        <p:xfrm>
          <a:off x="1160463" y="1892300"/>
          <a:ext cx="6702425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1892300"/>
                        <a:ext cx="6702425" cy="458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Residual plot 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X</a:t>
            </a:r>
            <a:r>
              <a:rPr lang="en-US" altLang="en-US" sz="4000" smtClean="0">
                <a:solidFill>
                  <a:srgbClr val="C00000"/>
                </a:solidFill>
              </a:rPr>
              <a:t> and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3</a:t>
            </a:r>
          </a:p>
        </p:txBody>
      </p:sp>
      <p:graphicFrame>
        <p:nvGraphicFramePr>
          <p:cNvPr id="48132" name="Object 6"/>
          <p:cNvGraphicFramePr>
            <a:graphicFrameLocks noChangeAspect="1"/>
          </p:cNvGraphicFramePr>
          <p:nvPr/>
        </p:nvGraphicFramePr>
        <p:xfrm>
          <a:off x="1068388" y="1849438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849438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Normal probability plot 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X</a:t>
            </a:r>
            <a:r>
              <a:rPr lang="en-US" altLang="en-US" sz="4000" smtClean="0">
                <a:solidFill>
                  <a:srgbClr val="C00000"/>
                </a:solidFill>
              </a:rPr>
              <a:t> and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49155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3</a:t>
            </a:r>
          </a:p>
        </p:txBody>
      </p:sp>
      <p:graphicFrame>
        <p:nvGraphicFramePr>
          <p:cNvPr id="49156" name="Object 8"/>
          <p:cNvGraphicFramePr>
            <a:graphicFrameLocks noChangeAspect="1"/>
          </p:cNvGraphicFramePr>
          <p:nvPr/>
        </p:nvGraphicFramePr>
        <p:xfrm>
          <a:off x="1093788" y="1801813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801813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9"/>
          <p:cNvSpPr>
            <a:spLocks noChangeArrowheads="1"/>
          </p:cNvSpPr>
          <p:nvPr/>
        </p:nvSpPr>
        <p:spPr bwMode="auto">
          <a:xfrm>
            <a:off x="5924550" y="6035675"/>
            <a:ext cx="1987550" cy="66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Transformation strategies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413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Effects of transformations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Transforming the </a:t>
            </a:r>
            <a:r>
              <a:rPr lang="en-US" altLang="en-US" b="1" i="1" smtClean="0"/>
              <a:t>Y</a:t>
            </a:r>
            <a:r>
              <a:rPr lang="en-US" altLang="en-US" b="1" smtClean="0"/>
              <a:t> values</a:t>
            </a:r>
            <a:r>
              <a:rPr lang="en-US" altLang="en-US" smtClean="0"/>
              <a:t> corrects the problems with the error terms – and may simultaneously help non-linearity.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r>
              <a:rPr lang="en-US" altLang="en-US" b="1" smtClean="0"/>
              <a:t>Transforming the </a:t>
            </a:r>
            <a:r>
              <a:rPr lang="en-US" altLang="en-US" b="1" i="1" smtClean="0"/>
              <a:t>X</a:t>
            </a:r>
            <a:r>
              <a:rPr lang="en-US" altLang="en-US" b="1" smtClean="0"/>
              <a:t> values</a:t>
            </a:r>
            <a:r>
              <a:rPr lang="en-US" altLang="en-US" smtClean="0"/>
              <a:t> </a:t>
            </a:r>
            <a:r>
              <a:rPr lang="en-US" altLang="en-US" u="sng" smtClean="0">
                <a:solidFill>
                  <a:srgbClr val="0033CC"/>
                </a:solidFill>
              </a:rPr>
              <a:t>can only </a:t>
            </a:r>
            <a:r>
              <a:rPr lang="en-US" altLang="en-US" smtClean="0"/>
              <a:t>correct non-linearity.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Transformation strategies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form of the relationship between </a:t>
            </a:r>
            <a:r>
              <a:rPr lang="en-US" altLang="en-US" i="1" smtClean="0"/>
              <a:t>x</a:t>
            </a:r>
            <a:r>
              <a:rPr lang="en-US" altLang="en-US" smtClean="0"/>
              <a:t> and </a:t>
            </a:r>
            <a:r>
              <a:rPr lang="en-US" altLang="en-US" i="1" smtClean="0"/>
              <a:t>y</a:t>
            </a:r>
            <a:r>
              <a:rPr lang="en-US" altLang="en-US" smtClean="0"/>
              <a:t> is known, then it may be possible to </a:t>
            </a:r>
            <a:r>
              <a:rPr lang="en-US" altLang="en-US" b="1" smtClean="0"/>
              <a:t>find a linearizing transformation analytically</a:t>
            </a:r>
            <a:r>
              <a:rPr lang="en-US" altLang="en-US" smtClean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Fitting a regression model </a:t>
            </a:r>
            <a:r>
              <a:rPr lang="en-US" altLang="en-US" b="1" smtClean="0"/>
              <a:t>empirically</a:t>
            </a:r>
            <a:r>
              <a:rPr lang="en-US" altLang="en-US" smtClean="0"/>
              <a:t> generally requires </a:t>
            </a:r>
            <a:r>
              <a:rPr lang="en-US" altLang="en-US" b="1" smtClean="0"/>
              <a:t>trial and error</a:t>
            </a:r>
            <a:r>
              <a:rPr lang="en-US" altLang="en-US" smtClean="0"/>
              <a:t> –  try different transformations to see which does best.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Transformation strategies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/>
              <a:t>Finding a linearizing transformation analytically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Transforming the </a:t>
            </a:r>
            <a:r>
              <a:rPr lang="en-US" altLang="en-US" i="1" smtClean="0">
                <a:solidFill>
                  <a:srgbClr val="C00000"/>
                </a:solidFill>
              </a:rPr>
              <a:t>X</a:t>
            </a:r>
            <a:r>
              <a:rPr lang="en-US" altLang="en-US" smtClean="0">
                <a:solidFill>
                  <a:srgbClr val="C00000"/>
                </a:solidFill>
              </a:rPr>
              <a:t> values only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Knowing functional relationship 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is of the power form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877888" y="2524125"/>
            <a:ext cx="7132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If the relationship between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 is of the </a:t>
            </a: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power form</a:t>
            </a:r>
            <a:r>
              <a:rPr lang="en-US" altLang="en-US" sz="240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4276" name="Object 5"/>
          <p:cNvGraphicFramePr>
            <a:graphicFrameLocks noChangeAspect="1"/>
          </p:cNvGraphicFramePr>
          <p:nvPr/>
        </p:nvGraphicFramePr>
        <p:xfrm>
          <a:off x="3756025" y="3144838"/>
          <a:ext cx="14160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Equation" r:id="rId3" imgW="533169" imgH="228501" progId="Equation.3">
                  <p:embed/>
                </p:oleObj>
              </mc:Choice>
              <mc:Fallback>
                <p:oleObj name="Equation" r:id="rId3" imgW="53316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3144838"/>
                        <a:ext cx="14160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877888" y="4108450"/>
            <a:ext cx="708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taking log of both sides transforms it into a linear form: </a:t>
            </a:r>
          </a:p>
        </p:txBody>
      </p:sp>
      <p:graphicFrame>
        <p:nvGraphicFramePr>
          <p:cNvPr id="54278" name="Object 7"/>
          <p:cNvGraphicFramePr>
            <a:graphicFrameLocks noChangeAspect="1"/>
          </p:cNvGraphicFramePr>
          <p:nvPr/>
        </p:nvGraphicFramePr>
        <p:xfrm>
          <a:off x="2411413" y="4991100"/>
          <a:ext cx="42148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5" imgW="1587500" imgH="228600" progId="Equation.3">
                  <p:embed/>
                </p:oleObj>
              </mc:Choice>
              <mc:Fallback>
                <p:oleObj name="Equation" r:id="rId5" imgW="1587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91100"/>
                        <a:ext cx="42148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Knowing functional relationship 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is of the exponential form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877888" y="2524125"/>
            <a:ext cx="755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If the relationship between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 is of </a:t>
            </a: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exponential form</a:t>
            </a:r>
            <a:r>
              <a:rPr lang="en-US" altLang="en-US" sz="240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3722688" y="3144838"/>
          <a:ext cx="14827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3" imgW="558800" imgH="228600" progId="Equation.3">
                  <p:embed/>
                </p:oleObj>
              </mc:Choice>
              <mc:Fallback>
                <p:oleObj name="Equation" r:id="rId3" imgW="558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3144838"/>
                        <a:ext cx="14827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877888" y="4108450"/>
            <a:ext cx="7545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taking log of both sides transforms it into a linear form: </a:t>
            </a: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2849563" y="4991100"/>
          <a:ext cx="33385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5" imgW="1257300" imgH="228600" progId="Equation.3">
                  <p:embed/>
                </p:oleObj>
              </mc:Choice>
              <mc:Fallback>
                <p:oleObj name="Equation" r:id="rId5" imgW="1257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4991100"/>
                        <a:ext cx="33385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Transformation strategies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Finding a transformation </a:t>
            </a:r>
            <a:br>
              <a:rPr lang="en-US" b="1" dirty="0" smtClean="0"/>
            </a:br>
            <a:r>
              <a:rPr lang="en-US" b="1" dirty="0" smtClean="0"/>
              <a:t>for Non normality and Unequal Error variance</a:t>
            </a:r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3222625" y="1154113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C00000"/>
                </a:solidFill>
                <a:latin typeface="Times New Roman" panose="02020603050405020304" pitchFamily="18" charset="0"/>
              </a:rPr>
              <a:t>Look Page 132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C00000"/>
                </a:solidFill>
              </a:rPr>
              <a:t>Family of power transformations</a:t>
            </a:r>
            <a:br>
              <a:rPr lang="en-US" altLang="en-US" sz="4000" b="1" smtClean="0">
                <a:solidFill>
                  <a:srgbClr val="C00000"/>
                </a:solidFill>
              </a:rPr>
            </a:br>
            <a:r>
              <a:rPr lang="en-US" altLang="en-US" sz="4000" b="1" smtClean="0">
                <a:solidFill>
                  <a:srgbClr val="C00000"/>
                </a:solidFill>
              </a:rPr>
              <a:t>(Box-Cox Transformation)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828675" y="1962150"/>
            <a:ext cx="7473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</a:rPr>
              <a:t>most common transformation</a:t>
            </a:r>
            <a:r>
              <a:rPr lang="en-US" altLang="en-US" sz="2400">
                <a:latin typeface="Times New Roman" panose="02020603050405020304" pitchFamily="18" charset="0"/>
              </a:rPr>
              <a:t> involves transforming the response by taking it to some power </a:t>
            </a:r>
            <a:r>
              <a:rPr lang="el-G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400">
                <a:latin typeface="Times New Roman" panose="02020603050405020304" pitchFamily="18" charset="0"/>
              </a:rPr>
              <a:t>.  That is:</a:t>
            </a:r>
          </a:p>
        </p:txBody>
      </p:sp>
      <p:graphicFrame>
        <p:nvGraphicFramePr>
          <p:cNvPr id="57348" name="Object 6"/>
          <p:cNvGraphicFramePr>
            <a:graphicFrameLocks noChangeAspect="1"/>
          </p:cNvGraphicFramePr>
          <p:nvPr/>
        </p:nvGraphicFramePr>
        <p:xfrm>
          <a:off x="3646488" y="2813050"/>
          <a:ext cx="15875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3" imgW="482391" imgH="228501" progId="Equation.3">
                  <p:embed/>
                </p:oleObj>
              </mc:Choice>
              <mc:Fallback>
                <p:oleObj name="Equation" r:id="rId3" imgW="482391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2813050"/>
                        <a:ext cx="15875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828675" y="3633788"/>
            <a:ext cx="7437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Most commonly, for interpretation reasons, </a:t>
            </a:r>
            <a:r>
              <a:rPr lang="el-GR" altLang="en-US" sz="2400">
                <a:latin typeface="Times New Roman" panose="02020603050405020304" pitchFamily="18" charset="0"/>
              </a:rPr>
              <a:t>λ</a:t>
            </a:r>
            <a:r>
              <a:rPr lang="en-US" altLang="en-US" sz="2400">
                <a:latin typeface="Times New Roman" panose="02020603050405020304" pitchFamily="18" charset="0"/>
              </a:rPr>
              <a:t> is a number between -1 and 2, such as -1, -0.5, 0, 0.5, (1), 1.5, and 2.</a:t>
            </a:r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auto">
          <a:xfrm>
            <a:off x="828675" y="4657725"/>
            <a:ext cx="6913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When </a:t>
            </a:r>
            <a:r>
              <a:rPr lang="el-GR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λ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= 0</a:t>
            </a:r>
            <a:r>
              <a:rPr lang="en-US" altLang="en-US" sz="2400">
                <a:latin typeface="Times New Roman" panose="02020603050405020304" pitchFamily="18" charset="0"/>
              </a:rPr>
              <a:t>, the transformation is taken to be the log transformation. That is:</a:t>
            </a:r>
          </a:p>
        </p:txBody>
      </p:sp>
      <p:graphicFrame>
        <p:nvGraphicFramePr>
          <p:cNvPr id="57351" name="Object 9"/>
          <p:cNvGraphicFramePr>
            <a:graphicFrameLocks noChangeAspect="1"/>
          </p:cNvGraphicFramePr>
          <p:nvPr/>
        </p:nvGraphicFramePr>
        <p:xfrm>
          <a:off x="3346450" y="5635625"/>
          <a:ext cx="2298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Equation" r:id="rId5" imgW="698500" imgH="228600" progId="Equation.3">
                  <p:embed/>
                </p:oleObj>
              </mc:Choice>
              <mc:Fallback>
                <p:oleObj name="Equation" r:id="rId5" imgW="6985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5635625"/>
                        <a:ext cx="2298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1"/>
          <p:cNvSpPr txBox="1">
            <a:spLocks noChangeArrowheads="1"/>
          </p:cNvSpPr>
          <p:nvPr/>
        </p:nvSpPr>
        <p:spPr bwMode="auto">
          <a:xfrm>
            <a:off x="642938" y="315913"/>
            <a:ext cx="74120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When </a:t>
            </a:r>
            <a:r>
              <a:rPr lang="el-GR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λ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= 2</a:t>
            </a:r>
            <a:r>
              <a:rPr lang="en-US" altLang="en-US" sz="2400">
                <a:latin typeface="Times New Roman" panose="02020603050405020304" pitchFamily="18" charset="0"/>
              </a:rPr>
              <a:t>, the transformation is taken to be the square  transformation. That is:</a:t>
            </a:r>
          </a:p>
        </p:txBody>
      </p:sp>
      <p:graphicFrame>
        <p:nvGraphicFramePr>
          <p:cNvPr id="58371" name="Object 9"/>
          <p:cNvGraphicFramePr>
            <a:graphicFrameLocks noChangeAspect="1"/>
          </p:cNvGraphicFramePr>
          <p:nvPr/>
        </p:nvGraphicFramePr>
        <p:xfrm>
          <a:off x="3373438" y="1119188"/>
          <a:ext cx="154463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3" imgW="469900" imgH="228600" progId="Equation.3">
                  <p:embed/>
                </p:oleObj>
              </mc:Choice>
              <mc:Fallback>
                <p:oleObj name="Equation" r:id="rId3" imgW="469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1119188"/>
                        <a:ext cx="1544637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719138" y="1862138"/>
            <a:ext cx="731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When </a:t>
            </a:r>
            <a:r>
              <a:rPr lang="el-GR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λ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= 0.5</a:t>
            </a:r>
            <a:r>
              <a:rPr lang="en-US" altLang="en-US" sz="2400">
                <a:latin typeface="Times New Roman" panose="02020603050405020304" pitchFamily="18" charset="0"/>
              </a:rPr>
              <a:t>, the transformation is taken to be the square  root transformation. That is: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8373" name="Object 3"/>
          <p:cNvGraphicFramePr>
            <a:graphicFrameLocks noChangeAspect="1"/>
          </p:cNvGraphicFramePr>
          <p:nvPr/>
        </p:nvGraphicFramePr>
        <p:xfrm>
          <a:off x="3182938" y="2697163"/>
          <a:ext cx="17541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5" imgW="533169" imgH="241195" progId="Equation.3">
                  <p:embed/>
                </p:oleObj>
              </mc:Choice>
              <mc:Fallback>
                <p:oleObj name="Equation" r:id="rId5" imgW="533169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2697163"/>
                        <a:ext cx="175418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Box 5"/>
          <p:cNvSpPr txBox="1">
            <a:spLocks noChangeArrowheads="1"/>
          </p:cNvSpPr>
          <p:nvPr/>
        </p:nvSpPr>
        <p:spPr bwMode="auto">
          <a:xfrm>
            <a:off x="804863" y="3711575"/>
            <a:ext cx="7315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When </a:t>
            </a:r>
            <a:r>
              <a:rPr lang="el-GR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λ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= - 0.5</a:t>
            </a:r>
            <a:r>
              <a:rPr lang="en-US" altLang="en-US" sz="2400">
                <a:latin typeface="Times New Roman" panose="02020603050405020304" pitchFamily="18" charset="0"/>
              </a:rPr>
              <a:t>, the transformation is taken to be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8375" name="Object 4"/>
          <p:cNvGraphicFramePr>
            <a:graphicFrameLocks noChangeAspect="1"/>
          </p:cNvGraphicFramePr>
          <p:nvPr/>
        </p:nvGraphicFramePr>
        <p:xfrm>
          <a:off x="3063875" y="4148138"/>
          <a:ext cx="20415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Equation" r:id="rId7" imgW="558800" imgH="419100" progId="Equation.3">
                  <p:embed/>
                </p:oleObj>
              </mc:Choice>
              <mc:Fallback>
                <p:oleObj name="Equation" r:id="rId7" imgW="558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4148138"/>
                        <a:ext cx="204152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Box 7"/>
          <p:cNvSpPr txBox="1">
            <a:spLocks noChangeArrowheads="1"/>
          </p:cNvSpPr>
          <p:nvPr/>
        </p:nvSpPr>
        <p:spPr bwMode="auto">
          <a:xfrm>
            <a:off x="1055688" y="5399088"/>
            <a:ext cx="7456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When </a:t>
            </a:r>
            <a:r>
              <a:rPr lang="el-GR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λ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= -1</a:t>
            </a:r>
            <a:r>
              <a:rPr lang="en-US" altLang="en-US" sz="2400">
                <a:latin typeface="Times New Roman" panose="02020603050405020304" pitchFamily="18" charset="0"/>
              </a:rPr>
              <a:t>, the transformation is taken to be </a:t>
            </a:r>
          </a:p>
        </p:txBody>
      </p:sp>
      <p:graphicFrame>
        <p:nvGraphicFramePr>
          <p:cNvPr id="58377" name="Object 5"/>
          <p:cNvGraphicFramePr>
            <a:graphicFrameLocks noChangeAspect="1"/>
          </p:cNvGraphicFramePr>
          <p:nvPr/>
        </p:nvGraphicFramePr>
        <p:xfrm>
          <a:off x="3260725" y="5819775"/>
          <a:ext cx="16240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Equation" r:id="rId9" imgW="444307" imgH="393529" progId="Equation.3">
                  <p:embed/>
                </p:oleObj>
              </mc:Choice>
              <mc:Fallback>
                <p:oleObj name="Equation" r:id="rId9" imgW="44430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5819775"/>
                        <a:ext cx="16240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/>
              <a:t>Box-Cox</a:t>
            </a:r>
            <a:r>
              <a:rPr lang="en-US" altLang="en-US" smtClean="0"/>
              <a:t> procedure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/>
              <a:t>Box-Cox</a:t>
            </a:r>
            <a:r>
              <a:rPr lang="en-US" altLang="en-US" smtClean="0"/>
              <a:t> procedure chooses an optimal transformation to remediate deviations from the assumptions of the linear regression model.  </a:t>
            </a:r>
          </a:p>
          <a:p>
            <a:r>
              <a:rPr lang="en-US" altLang="en-US" smtClean="0"/>
              <a:t>For the linear model College, we give the R commands:</a:t>
            </a:r>
          </a:p>
          <a:p>
            <a:r>
              <a:rPr lang="en-US" altLang="en-US" smtClean="0">
                <a:solidFill>
                  <a:srgbClr val="C00000"/>
                </a:solidFill>
              </a:rPr>
              <a:t>&gt; library(MASS)</a:t>
            </a:r>
          </a:p>
          <a:p>
            <a:r>
              <a:rPr lang="en-US" altLang="en-US" smtClean="0">
                <a:solidFill>
                  <a:srgbClr val="C00000"/>
                </a:solidFill>
              </a:rPr>
              <a:t>&gt; boxcox(model)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2"/>
          <a:stretch>
            <a:fillRect/>
          </a:stretch>
        </p:blipFill>
        <p:spPr bwMode="auto">
          <a:xfrm>
            <a:off x="1284288" y="206375"/>
            <a:ext cx="6259512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Box 2"/>
          <p:cNvSpPr txBox="1">
            <a:spLocks noChangeArrowheads="1"/>
          </p:cNvSpPr>
          <p:nvPr/>
        </p:nvSpPr>
        <p:spPr bwMode="auto">
          <a:xfrm>
            <a:off x="315913" y="4919663"/>
            <a:ext cx="862171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dotted vertical line indicates that the ideal value of </a:t>
            </a:r>
            <a:r>
              <a:rPr lang="en-US" altLang="en-US" sz="2400" i="1">
                <a:latin typeface="Times New Roman" panose="02020603050405020304" pitchFamily="18" charset="0"/>
              </a:rPr>
              <a:t>λ </a:t>
            </a:r>
            <a:r>
              <a:rPr lang="en-US" altLang="en-US" sz="2400">
                <a:latin typeface="Times New Roman" panose="02020603050405020304" pitchFamily="18" charset="0"/>
              </a:rPr>
              <a:t>is about 1.5.  To refine our estimate, we can change the range of  </a:t>
            </a:r>
            <a:r>
              <a:rPr lang="en-US" altLang="en-US" sz="2400" i="1">
                <a:latin typeface="Times New Roman" panose="02020603050405020304" pitchFamily="18" charset="0"/>
              </a:rPr>
              <a:t>λ  </a:t>
            </a:r>
            <a:r>
              <a:rPr lang="en-US" altLang="en-US" sz="2400">
                <a:latin typeface="Times New Roman" panose="02020603050405020304" pitchFamily="18" charset="0"/>
              </a:rPr>
              <a:t>to, say, from 1 to 2 by steps of 0.1: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&gt; </a:t>
            </a: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boxcox(College, lambda = seq(1, 2, 0.1))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2"/>
          <a:stretch>
            <a:fillRect/>
          </a:stretch>
        </p:blipFill>
        <p:spPr bwMode="auto">
          <a:xfrm>
            <a:off x="2057400" y="1012825"/>
            <a:ext cx="52800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Transformation strategies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Finding a transformation </a:t>
            </a:r>
            <a:br>
              <a:rPr lang="en-US" b="1" dirty="0" smtClean="0"/>
            </a:br>
            <a:r>
              <a:rPr lang="en-US" b="1" dirty="0" smtClean="0"/>
              <a:t>for Nonlinear with constant Error variance</a:t>
            </a:r>
          </a:p>
        </p:txBody>
      </p:sp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2644775" y="1143000"/>
            <a:ext cx="342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</a:rPr>
              <a:t>Look Page 130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Possible transformations</a:t>
            </a:r>
          </a:p>
        </p:txBody>
      </p:sp>
      <p:graphicFrame>
        <p:nvGraphicFramePr>
          <p:cNvPr id="63491" name="Object 5"/>
          <p:cNvGraphicFramePr>
            <a:graphicFrameLocks noChangeAspect="1"/>
          </p:cNvGraphicFramePr>
          <p:nvPr/>
        </p:nvGraphicFramePr>
        <p:xfrm>
          <a:off x="300038" y="2057400"/>
          <a:ext cx="5726112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2057400"/>
                        <a:ext cx="5726112" cy="391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69" name="Group 81"/>
          <p:cNvGraphicFramePr>
            <a:graphicFrameLocks noGrp="1"/>
          </p:cNvGraphicFramePr>
          <p:nvPr/>
        </p:nvGraphicFramePr>
        <p:xfrm>
          <a:off x="6218238" y="2000250"/>
          <a:ext cx="2584450" cy="4035425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3512" name="Object 28"/>
          <p:cNvGraphicFramePr>
            <a:graphicFrameLocks noChangeAspect="1"/>
          </p:cNvGraphicFramePr>
          <p:nvPr/>
        </p:nvGraphicFramePr>
        <p:xfrm>
          <a:off x="6600825" y="2900363"/>
          <a:ext cx="5318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2900363"/>
                        <a:ext cx="5318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3" name="Object 30"/>
          <p:cNvGraphicFramePr>
            <a:graphicFrameLocks noChangeAspect="1"/>
          </p:cNvGraphicFramePr>
          <p:nvPr/>
        </p:nvGraphicFramePr>
        <p:xfrm>
          <a:off x="6672263" y="2249488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name="Equation" r:id="rId7" imgW="139700" imgH="139700" progId="Equation.3">
                  <p:embed/>
                </p:oleObj>
              </mc:Choice>
              <mc:Fallback>
                <p:oleObj name="Equation" r:id="rId7" imgW="139700" imgH="139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2249488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4" name="Object 31"/>
          <p:cNvGraphicFramePr>
            <a:graphicFrameLocks noChangeAspect="1"/>
          </p:cNvGraphicFramePr>
          <p:nvPr/>
        </p:nvGraphicFramePr>
        <p:xfrm>
          <a:off x="7929563" y="2220913"/>
          <a:ext cx="3905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Equation" r:id="rId9" imgW="139579" imgH="164957" progId="Equation.3">
                  <p:embed/>
                </p:oleObj>
              </mc:Choice>
              <mc:Fallback>
                <p:oleObj name="Equation" r:id="rId9" imgW="139579" imgH="16495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2220913"/>
                        <a:ext cx="3905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5" name="Object 32"/>
          <p:cNvGraphicFramePr>
            <a:graphicFrameLocks noChangeAspect="1"/>
          </p:cNvGraphicFramePr>
          <p:nvPr/>
        </p:nvGraphicFramePr>
        <p:xfrm>
          <a:off x="7929563" y="298132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11" imgW="139579" imgH="164957" progId="Equation.3">
                  <p:embed/>
                </p:oleObj>
              </mc:Choice>
              <mc:Fallback>
                <p:oleObj name="Equation" r:id="rId11" imgW="139579" imgH="16495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298132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6" name="Object 34"/>
          <p:cNvGraphicFramePr>
            <a:graphicFrameLocks noChangeAspect="1"/>
          </p:cNvGraphicFramePr>
          <p:nvPr/>
        </p:nvGraphicFramePr>
        <p:xfrm>
          <a:off x="7929563" y="375602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13" imgW="139579" imgH="164957" progId="Equation.3">
                  <p:embed/>
                </p:oleObj>
              </mc:Choice>
              <mc:Fallback>
                <p:oleObj name="Equation" r:id="rId13" imgW="139579" imgH="16495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375602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7" name="Object 35"/>
          <p:cNvGraphicFramePr>
            <a:graphicFrameLocks noChangeAspect="1"/>
          </p:cNvGraphicFramePr>
          <p:nvPr/>
        </p:nvGraphicFramePr>
        <p:xfrm>
          <a:off x="7627938" y="4562475"/>
          <a:ext cx="993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name="Equation" r:id="rId14" imgW="355292" imgH="203024" progId="Equation.3">
                  <p:embed/>
                </p:oleObj>
              </mc:Choice>
              <mc:Fallback>
                <p:oleObj name="Equation" r:id="rId14" imgW="355292" imgH="20302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38" y="4562475"/>
                        <a:ext cx="9937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8" name="Object 36"/>
          <p:cNvGraphicFramePr>
            <a:graphicFrameLocks noChangeAspect="1"/>
          </p:cNvGraphicFramePr>
          <p:nvPr/>
        </p:nvGraphicFramePr>
        <p:xfrm>
          <a:off x="7635875" y="5207000"/>
          <a:ext cx="9810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9" name="Equation" r:id="rId16" imgW="380835" imgH="330057" progId="Equation.3">
                  <p:embed/>
                </p:oleObj>
              </mc:Choice>
              <mc:Fallback>
                <p:oleObj name="Equation" r:id="rId16" imgW="380835" imgH="33005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5207000"/>
                        <a:ext cx="9810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9" name="Object 37"/>
          <p:cNvGraphicFramePr>
            <a:graphicFrameLocks noChangeAspect="1"/>
          </p:cNvGraphicFramePr>
          <p:nvPr/>
        </p:nvGraphicFramePr>
        <p:xfrm>
          <a:off x="6600825" y="3735388"/>
          <a:ext cx="5318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0" name="Equation" r:id="rId18" imgW="190417" imgH="203112" progId="Equation.3">
                  <p:embed/>
                </p:oleObj>
              </mc:Choice>
              <mc:Fallback>
                <p:oleObj name="Equation" r:id="rId18" imgW="190417" imgH="20311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3735388"/>
                        <a:ext cx="5318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0" name="Object 38"/>
          <p:cNvGraphicFramePr>
            <a:graphicFrameLocks noChangeAspect="1"/>
          </p:cNvGraphicFramePr>
          <p:nvPr/>
        </p:nvGraphicFramePr>
        <p:xfrm>
          <a:off x="6672263" y="4645025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Equation" r:id="rId20" imgW="139700" imgH="139700" progId="Equation.3">
                  <p:embed/>
                </p:oleObj>
              </mc:Choice>
              <mc:Fallback>
                <p:oleObj name="Equation" r:id="rId20" imgW="139700" imgH="1397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4645025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1" name="Object 39"/>
          <p:cNvGraphicFramePr>
            <a:graphicFrameLocks noChangeAspect="1"/>
          </p:cNvGraphicFramePr>
          <p:nvPr/>
        </p:nvGraphicFramePr>
        <p:xfrm>
          <a:off x="6672263" y="5364163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Equation" r:id="rId22" imgW="139700" imgH="139700" progId="Equation.3">
                  <p:embed/>
                </p:oleObj>
              </mc:Choice>
              <mc:Fallback>
                <p:oleObj name="Equation" r:id="rId22" imgW="1397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5364163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Transforming the X values only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Appropriate </a:t>
            </a:r>
            <a:r>
              <a:rPr lang="en-US" altLang="en-US" b="1" u="sng" smtClean="0">
                <a:solidFill>
                  <a:srgbClr val="0033CC"/>
                </a:solidFill>
              </a:rPr>
              <a:t>when</a:t>
            </a:r>
            <a:r>
              <a:rPr lang="en-US" altLang="en-US" u="sng" smtClean="0">
                <a:solidFill>
                  <a:srgbClr val="0033CC"/>
                </a:solidFill>
              </a:rPr>
              <a:t> </a:t>
            </a:r>
            <a:r>
              <a:rPr lang="en-US" altLang="en-US" b="1" u="sng" smtClean="0">
                <a:solidFill>
                  <a:srgbClr val="0033CC"/>
                </a:solidFill>
              </a:rPr>
              <a:t>non-linearity is the only problem</a:t>
            </a:r>
            <a:r>
              <a:rPr lang="en-US" altLang="en-US" u="sng" smtClean="0">
                <a:solidFill>
                  <a:srgbClr val="0033CC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– </a:t>
            </a:r>
            <a:r>
              <a:rPr lang="en-US" altLang="en-US" smtClean="0">
                <a:solidFill>
                  <a:srgbClr val="FF0000"/>
                </a:solidFill>
              </a:rPr>
              <a:t>normality and equal variance okay with the model.</a:t>
            </a:r>
          </a:p>
          <a:p>
            <a:pPr eaLnBrk="1" hangingPunct="1"/>
            <a:r>
              <a:rPr lang="en-US" altLang="en-US" smtClean="0"/>
              <a:t>Transforming the </a:t>
            </a:r>
            <a:r>
              <a:rPr lang="en-US" altLang="en-US" i="1" smtClean="0"/>
              <a:t>Y</a:t>
            </a:r>
            <a:r>
              <a:rPr lang="en-US" altLang="en-US" smtClean="0"/>
              <a:t> values would likely change the well-behaved error terms into badly-behaved error terms.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Possible transformations</a:t>
            </a:r>
          </a:p>
        </p:txBody>
      </p:sp>
      <p:graphicFrame>
        <p:nvGraphicFramePr>
          <p:cNvPr id="475140" name="Group 4"/>
          <p:cNvGraphicFramePr>
            <a:graphicFrameLocks noGrp="1"/>
          </p:cNvGraphicFramePr>
          <p:nvPr/>
        </p:nvGraphicFramePr>
        <p:xfrm>
          <a:off x="6218238" y="2000250"/>
          <a:ext cx="2584450" cy="4035425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535" name="Object 28"/>
          <p:cNvGraphicFramePr>
            <a:graphicFrameLocks noChangeAspect="1"/>
          </p:cNvGraphicFramePr>
          <p:nvPr/>
        </p:nvGraphicFramePr>
        <p:xfrm>
          <a:off x="7975600" y="3770313"/>
          <a:ext cx="390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3770313"/>
                        <a:ext cx="3905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29"/>
          <p:cNvGraphicFramePr>
            <a:graphicFrameLocks noChangeAspect="1"/>
          </p:cNvGraphicFramePr>
          <p:nvPr/>
        </p:nvGraphicFramePr>
        <p:xfrm>
          <a:off x="6723063" y="2249488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Equation" r:id="rId5" imgW="139700" imgH="139700" progId="Equation.3">
                  <p:embed/>
                </p:oleObj>
              </mc:Choice>
              <mc:Fallback>
                <p:oleObj name="Equation" r:id="rId5" imgW="139700" imgH="139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2249488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7" name="Object 30"/>
          <p:cNvGraphicFramePr>
            <a:graphicFrameLocks noChangeAspect="1"/>
          </p:cNvGraphicFramePr>
          <p:nvPr/>
        </p:nvGraphicFramePr>
        <p:xfrm>
          <a:off x="7975600" y="2220913"/>
          <a:ext cx="3905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Equation" r:id="rId7" imgW="139579" imgH="164957" progId="Equation.3">
                  <p:embed/>
                </p:oleObj>
              </mc:Choice>
              <mc:Fallback>
                <p:oleObj name="Equation" r:id="rId7" imgW="139579" imgH="16495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2220913"/>
                        <a:ext cx="3905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8" name="Object 31"/>
          <p:cNvGraphicFramePr>
            <a:graphicFrameLocks noChangeAspect="1"/>
          </p:cNvGraphicFramePr>
          <p:nvPr/>
        </p:nvGraphicFramePr>
        <p:xfrm>
          <a:off x="7975600" y="298132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Equation" r:id="rId9" imgW="139579" imgH="164957" progId="Equation.3">
                  <p:embed/>
                </p:oleObj>
              </mc:Choice>
              <mc:Fallback>
                <p:oleObj name="Equation" r:id="rId9" imgW="139579" imgH="16495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298132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9" name="Object 32"/>
          <p:cNvGraphicFramePr>
            <a:graphicFrameLocks noChangeAspect="1"/>
          </p:cNvGraphicFramePr>
          <p:nvPr/>
        </p:nvGraphicFramePr>
        <p:xfrm>
          <a:off x="7905750" y="5287963"/>
          <a:ext cx="5318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Equation" r:id="rId10" imgW="190500" imgH="228600" progId="Equation.3">
                  <p:embed/>
                </p:oleObj>
              </mc:Choice>
              <mc:Fallback>
                <p:oleObj name="Equation" r:id="rId10" imgW="1905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5287963"/>
                        <a:ext cx="53181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0" name="Object 33"/>
          <p:cNvGraphicFramePr>
            <a:graphicFrameLocks noChangeAspect="1"/>
          </p:cNvGraphicFramePr>
          <p:nvPr/>
        </p:nvGraphicFramePr>
        <p:xfrm>
          <a:off x="6421438" y="2940050"/>
          <a:ext cx="993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1" name="Equation" r:id="rId12" imgW="355292" imgH="203024" progId="Equation.3">
                  <p:embed/>
                </p:oleObj>
              </mc:Choice>
              <mc:Fallback>
                <p:oleObj name="Equation" r:id="rId12" imgW="355292" imgH="20302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2940050"/>
                        <a:ext cx="9937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1" name="Object 34"/>
          <p:cNvGraphicFramePr>
            <a:graphicFrameLocks noChangeAspect="1"/>
          </p:cNvGraphicFramePr>
          <p:nvPr/>
        </p:nvGraphicFramePr>
        <p:xfrm>
          <a:off x="6459538" y="3605213"/>
          <a:ext cx="9159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2" name="Equation" r:id="rId14" imgW="355292" imgH="304536" progId="Equation.3">
                  <p:embed/>
                </p:oleObj>
              </mc:Choice>
              <mc:Fallback>
                <p:oleObj name="Equation" r:id="rId14" imgW="355292" imgH="30453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3605213"/>
                        <a:ext cx="9159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2" name="Object 35"/>
          <p:cNvGraphicFramePr>
            <a:graphicFrameLocks noChangeAspect="1"/>
          </p:cNvGraphicFramePr>
          <p:nvPr/>
        </p:nvGraphicFramePr>
        <p:xfrm>
          <a:off x="7905750" y="4514850"/>
          <a:ext cx="5318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Equation" r:id="rId16" imgW="190500" imgH="228600" progId="Equation.3">
                  <p:embed/>
                </p:oleObj>
              </mc:Choice>
              <mc:Fallback>
                <p:oleObj name="Equation" r:id="rId16" imgW="19050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4514850"/>
                        <a:ext cx="5318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3" name="Object 36"/>
          <p:cNvGraphicFramePr>
            <a:graphicFrameLocks noChangeAspect="1"/>
          </p:cNvGraphicFramePr>
          <p:nvPr/>
        </p:nvGraphicFramePr>
        <p:xfrm>
          <a:off x="6723063" y="4645025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4" name="Equation" r:id="rId18" imgW="139700" imgH="139700" progId="Equation.3">
                  <p:embed/>
                </p:oleObj>
              </mc:Choice>
              <mc:Fallback>
                <p:oleObj name="Equation" r:id="rId18" imgW="139700" imgH="1397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4645025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4" name="Object 37"/>
          <p:cNvGraphicFramePr>
            <a:graphicFrameLocks noChangeAspect="1"/>
          </p:cNvGraphicFramePr>
          <p:nvPr/>
        </p:nvGraphicFramePr>
        <p:xfrm>
          <a:off x="6723063" y="5364163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Equation" r:id="rId20" imgW="139700" imgH="139700" progId="Equation.3">
                  <p:embed/>
                </p:oleObj>
              </mc:Choice>
              <mc:Fallback>
                <p:oleObj name="Equation" r:id="rId20" imgW="139700" imgH="139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5364163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5" name="Object 38"/>
          <p:cNvGraphicFramePr>
            <a:graphicFrameLocks noChangeAspect="1"/>
          </p:cNvGraphicFramePr>
          <p:nvPr/>
        </p:nvGraphicFramePr>
        <p:xfrm>
          <a:off x="323850" y="2092325"/>
          <a:ext cx="5656263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Mtb Graph" r:id="rId21" imgW="7082600" imgH="4842091" progId="MinitabGraph.Document">
                  <p:embed/>
                </p:oleObj>
              </mc:Choice>
              <mc:Fallback>
                <p:oleObj name="Mtb Graph" r:id="rId21" imgW="7082600" imgH="4842091" progId="MinitabGraph.Documen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92325"/>
                        <a:ext cx="5656263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Possible transformations</a:t>
            </a:r>
          </a:p>
        </p:txBody>
      </p:sp>
      <p:graphicFrame>
        <p:nvGraphicFramePr>
          <p:cNvPr id="476204" name="Group 44"/>
          <p:cNvGraphicFramePr>
            <a:graphicFrameLocks noGrp="1"/>
          </p:cNvGraphicFramePr>
          <p:nvPr/>
        </p:nvGraphicFramePr>
        <p:xfrm>
          <a:off x="6230938" y="1682750"/>
          <a:ext cx="2584450" cy="4860925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5562" name="Object 29"/>
          <p:cNvGraphicFramePr>
            <a:graphicFrameLocks noChangeAspect="1"/>
          </p:cNvGraphicFramePr>
          <p:nvPr/>
        </p:nvGraphicFramePr>
        <p:xfrm>
          <a:off x="6661150" y="1970088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name="Equation" r:id="rId3" imgW="139700" imgH="139700" progId="Equation.3">
                  <p:embed/>
                </p:oleObj>
              </mc:Choice>
              <mc:Fallback>
                <p:oleObj name="Equation" r:id="rId3" imgW="139700" imgH="139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1970088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3" name="Object 30"/>
          <p:cNvGraphicFramePr>
            <a:graphicFrameLocks noChangeAspect="1"/>
          </p:cNvGraphicFramePr>
          <p:nvPr/>
        </p:nvGraphicFramePr>
        <p:xfrm>
          <a:off x="7953375" y="1928813"/>
          <a:ext cx="3905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6" name="Equation" r:id="rId5" imgW="139579" imgH="164957" progId="Equation.3">
                  <p:embed/>
                </p:oleObj>
              </mc:Choice>
              <mc:Fallback>
                <p:oleObj name="Equation" r:id="rId5" imgW="139579" imgH="16495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5" y="1928813"/>
                        <a:ext cx="3905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4" name="Object 31"/>
          <p:cNvGraphicFramePr>
            <a:graphicFrameLocks noChangeAspect="1"/>
          </p:cNvGraphicFramePr>
          <p:nvPr/>
        </p:nvGraphicFramePr>
        <p:xfrm>
          <a:off x="7942263" y="271462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Equation" r:id="rId7" imgW="139579" imgH="164957" progId="Equation.3">
                  <p:embed/>
                </p:oleObj>
              </mc:Choice>
              <mc:Fallback>
                <p:oleObj name="Equation" r:id="rId7" imgW="139579" imgH="16495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3" y="271462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5" name="Object 32"/>
          <p:cNvGraphicFramePr>
            <a:graphicFrameLocks noChangeAspect="1"/>
          </p:cNvGraphicFramePr>
          <p:nvPr/>
        </p:nvGraphicFramePr>
        <p:xfrm>
          <a:off x="7953375" y="343852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Equation" r:id="rId9" imgW="139579" imgH="164957" progId="Equation.3">
                  <p:embed/>
                </p:oleObj>
              </mc:Choice>
              <mc:Fallback>
                <p:oleObj name="Equation" r:id="rId9" imgW="139579" imgH="16495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5" y="343852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6" name="Object 33"/>
          <p:cNvGraphicFramePr>
            <a:graphicFrameLocks noChangeAspect="1"/>
          </p:cNvGraphicFramePr>
          <p:nvPr/>
        </p:nvGraphicFramePr>
        <p:xfrm>
          <a:off x="7688263" y="5840413"/>
          <a:ext cx="993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Equation" r:id="rId10" imgW="355292" imgH="203024" progId="Equation.3">
                  <p:embed/>
                </p:oleObj>
              </mc:Choice>
              <mc:Fallback>
                <p:oleObj name="Equation" r:id="rId10" imgW="355292" imgH="20302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263" y="5840413"/>
                        <a:ext cx="9937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7" name="Object 34"/>
          <p:cNvGraphicFramePr>
            <a:graphicFrameLocks noChangeAspect="1"/>
          </p:cNvGraphicFramePr>
          <p:nvPr/>
        </p:nvGraphicFramePr>
        <p:xfrm>
          <a:off x="7585075" y="4889500"/>
          <a:ext cx="982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0" name="Equation" r:id="rId12" imgW="380835" imgH="330057" progId="Equation.3">
                  <p:embed/>
                </p:oleObj>
              </mc:Choice>
              <mc:Fallback>
                <p:oleObj name="Equation" r:id="rId12" imgW="380835" imgH="33005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4889500"/>
                        <a:ext cx="9826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8" name="Object 36"/>
          <p:cNvGraphicFramePr>
            <a:graphicFrameLocks noChangeAspect="1"/>
          </p:cNvGraphicFramePr>
          <p:nvPr/>
        </p:nvGraphicFramePr>
        <p:xfrm>
          <a:off x="6721475" y="4314825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name="Equation" r:id="rId14" imgW="139700" imgH="139700" progId="Equation.3">
                  <p:embed/>
                </p:oleObj>
              </mc:Choice>
              <mc:Fallback>
                <p:oleObj name="Equation" r:id="rId14" imgW="139700" imgH="1397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5" y="4314825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9" name="Object 37"/>
          <p:cNvGraphicFramePr>
            <a:graphicFrameLocks noChangeAspect="1"/>
          </p:cNvGraphicFramePr>
          <p:nvPr/>
        </p:nvGraphicFramePr>
        <p:xfrm>
          <a:off x="6745288" y="5145088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2" name="Equation" r:id="rId16" imgW="139700" imgH="139700" progId="Equation.3">
                  <p:embed/>
                </p:oleObj>
              </mc:Choice>
              <mc:Fallback>
                <p:oleObj name="Equation" r:id="rId16" imgW="139700" imgH="139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5145088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0" name="Object 38"/>
          <p:cNvGraphicFramePr>
            <a:graphicFrameLocks noChangeAspect="1"/>
          </p:cNvGraphicFramePr>
          <p:nvPr/>
        </p:nvGraphicFramePr>
        <p:xfrm>
          <a:off x="215900" y="2093913"/>
          <a:ext cx="5565775" cy="380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3" name="Mtb Graph" r:id="rId17" imgW="7082600" imgH="4842091" progId="MinitabGraph.Document">
                  <p:embed/>
                </p:oleObj>
              </mc:Choice>
              <mc:Fallback>
                <p:oleObj name="Mtb Graph" r:id="rId17" imgW="7082600" imgH="4842091" progId="MinitabGraph.Documen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093913"/>
                        <a:ext cx="5565775" cy="380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1" name="Object 45"/>
          <p:cNvGraphicFramePr>
            <a:graphicFrameLocks noChangeAspect="1"/>
          </p:cNvGraphicFramePr>
          <p:nvPr/>
        </p:nvGraphicFramePr>
        <p:xfrm>
          <a:off x="6434138" y="5853113"/>
          <a:ext cx="993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4" name="Equation" r:id="rId19" imgW="355292" imgH="203024" progId="Equation.3">
                  <p:embed/>
                </p:oleObj>
              </mc:Choice>
              <mc:Fallback>
                <p:oleObj name="Equation" r:id="rId19" imgW="355292" imgH="203024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38" y="5853113"/>
                        <a:ext cx="9937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2" name="Object 46"/>
          <p:cNvGraphicFramePr>
            <a:graphicFrameLocks noChangeAspect="1"/>
          </p:cNvGraphicFramePr>
          <p:nvPr/>
        </p:nvGraphicFramePr>
        <p:xfrm>
          <a:off x="7632700" y="4225925"/>
          <a:ext cx="993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5" name="Equation" r:id="rId21" imgW="355292" imgH="203024" progId="Equation.3">
                  <p:embed/>
                </p:oleObj>
              </mc:Choice>
              <mc:Fallback>
                <p:oleObj name="Equation" r:id="rId21" imgW="355292" imgH="203024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25925"/>
                        <a:ext cx="9937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3" name="Object 47"/>
          <p:cNvGraphicFramePr>
            <a:graphicFrameLocks noChangeAspect="1"/>
          </p:cNvGraphicFramePr>
          <p:nvPr/>
        </p:nvGraphicFramePr>
        <p:xfrm>
          <a:off x="6457950" y="2646363"/>
          <a:ext cx="993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6" name="Equation" r:id="rId22" imgW="355292" imgH="203024" progId="Equation.3">
                  <p:embed/>
                </p:oleObj>
              </mc:Choice>
              <mc:Fallback>
                <p:oleObj name="Equation" r:id="rId22" imgW="355292" imgH="20302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2646363"/>
                        <a:ext cx="9937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4" name="Object 48"/>
          <p:cNvGraphicFramePr>
            <a:graphicFrameLocks noChangeAspect="1"/>
          </p:cNvGraphicFramePr>
          <p:nvPr/>
        </p:nvGraphicFramePr>
        <p:xfrm>
          <a:off x="6453188" y="3294063"/>
          <a:ext cx="9175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7" name="Equation" r:id="rId24" imgW="355292" imgH="304536" progId="Equation.3">
                  <p:embed/>
                </p:oleObj>
              </mc:Choice>
              <mc:Fallback>
                <p:oleObj name="Equation" r:id="rId24" imgW="355292" imgH="304536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3294063"/>
                        <a:ext cx="9175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Possible transformations</a:t>
            </a:r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/>
        </p:nvGraphicFramePr>
        <p:xfrm>
          <a:off x="6218238" y="2000250"/>
          <a:ext cx="2584450" cy="4035425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6583" name="Object 28"/>
          <p:cNvGraphicFramePr>
            <a:graphicFrameLocks noChangeAspect="1"/>
          </p:cNvGraphicFramePr>
          <p:nvPr/>
        </p:nvGraphicFramePr>
        <p:xfrm>
          <a:off x="6600825" y="2900363"/>
          <a:ext cx="5318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Equation" r:id="rId3" imgW="190417" imgH="203112" progId="Equation.3">
                  <p:embed/>
                </p:oleObj>
              </mc:Choice>
              <mc:Fallback>
                <p:oleObj name="Equation" r:id="rId3" imgW="190417" imgH="2031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2900363"/>
                        <a:ext cx="5318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29"/>
          <p:cNvGraphicFramePr>
            <a:graphicFrameLocks noChangeAspect="1"/>
          </p:cNvGraphicFramePr>
          <p:nvPr/>
        </p:nvGraphicFramePr>
        <p:xfrm>
          <a:off x="6672263" y="2249488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Equation" r:id="rId5" imgW="139700" imgH="139700" progId="Equation.3">
                  <p:embed/>
                </p:oleObj>
              </mc:Choice>
              <mc:Fallback>
                <p:oleObj name="Equation" r:id="rId5" imgW="139700" imgH="139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2249488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5" name="Object 30"/>
          <p:cNvGraphicFramePr>
            <a:graphicFrameLocks noChangeAspect="1"/>
          </p:cNvGraphicFramePr>
          <p:nvPr/>
        </p:nvGraphicFramePr>
        <p:xfrm>
          <a:off x="7929563" y="2220913"/>
          <a:ext cx="3905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name="Equation" r:id="rId7" imgW="139579" imgH="164957" progId="Equation.3">
                  <p:embed/>
                </p:oleObj>
              </mc:Choice>
              <mc:Fallback>
                <p:oleObj name="Equation" r:id="rId7" imgW="139579" imgH="16495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2220913"/>
                        <a:ext cx="3905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6" name="Object 31"/>
          <p:cNvGraphicFramePr>
            <a:graphicFrameLocks noChangeAspect="1"/>
          </p:cNvGraphicFramePr>
          <p:nvPr/>
        </p:nvGraphicFramePr>
        <p:xfrm>
          <a:off x="7929563" y="298132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7" name="Equation" r:id="rId9" imgW="139579" imgH="164957" progId="Equation.3">
                  <p:embed/>
                </p:oleObj>
              </mc:Choice>
              <mc:Fallback>
                <p:oleObj name="Equation" r:id="rId9" imgW="139579" imgH="16495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298132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7" name="Object 32"/>
          <p:cNvGraphicFramePr>
            <a:graphicFrameLocks noChangeAspect="1"/>
          </p:cNvGraphicFramePr>
          <p:nvPr/>
        </p:nvGraphicFramePr>
        <p:xfrm>
          <a:off x="7929563" y="375602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name="Equation" r:id="rId11" imgW="139579" imgH="164957" progId="Equation.3">
                  <p:embed/>
                </p:oleObj>
              </mc:Choice>
              <mc:Fallback>
                <p:oleObj name="Equation" r:id="rId11" imgW="139579" imgH="16495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375602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8" name="Object 35"/>
          <p:cNvGraphicFramePr>
            <a:graphicFrameLocks noChangeAspect="1"/>
          </p:cNvGraphicFramePr>
          <p:nvPr/>
        </p:nvGraphicFramePr>
        <p:xfrm>
          <a:off x="6600825" y="3735388"/>
          <a:ext cx="5318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9" name="Equation" r:id="rId12" imgW="190417" imgH="203112" progId="Equation.3">
                  <p:embed/>
                </p:oleObj>
              </mc:Choice>
              <mc:Fallback>
                <p:oleObj name="Equation" r:id="rId12" imgW="190417" imgH="20311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3735388"/>
                        <a:ext cx="5318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9" name="Object 36"/>
          <p:cNvGraphicFramePr>
            <a:graphicFrameLocks noChangeAspect="1"/>
          </p:cNvGraphicFramePr>
          <p:nvPr/>
        </p:nvGraphicFramePr>
        <p:xfrm>
          <a:off x="6672263" y="4694238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name="Equation" r:id="rId14" imgW="139700" imgH="139700" progId="Equation.3">
                  <p:embed/>
                </p:oleObj>
              </mc:Choice>
              <mc:Fallback>
                <p:oleObj name="Equation" r:id="rId14" imgW="139700" imgH="1397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4694238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0" name="Object 37"/>
          <p:cNvGraphicFramePr>
            <a:graphicFrameLocks noChangeAspect="1"/>
          </p:cNvGraphicFramePr>
          <p:nvPr/>
        </p:nvGraphicFramePr>
        <p:xfrm>
          <a:off x="6697663" y="5473700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Equation" r:id="rId16" imgW="139700" imgH="139700" progId="Equation.3">
                  <p:embed/>
                </p:oleObj>
              </mc:Choice>
              <mc:Fallback>
                <p:oleObj name="Equation" r:id="rId16" imgW="139700" imgH="139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5473700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1" name="Object 38"/>
          <p:cNvGraphicFramePr>
            <a:graphicFrameLocks noChangeAspect="1"/>
          </p:cNvGraphicFramePr>
          <p:nvPr/>
        </p:nvGraphicFramePr>
        <p:xfrm>
          <a:off x="325438" y="2141538"/>
          <a:ext cx="5495925" cy="37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2" name="Mtb Graph" r:id="rId17" imgW="7082600" imgH="4842091" progId="MinitabGraph.Document">
                  <p:embed/>
                </p:oleObj>
              </mc:Choice>
              <mc:Fallback>
                <p:oleObj name="Mtb Graph" r:id="rId17" imgW="7082600" imgH="4842091" progId="MinitabGraph.Documen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2141538"/>
                        <a:ext cx="5495925" cy="375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2" name="Object 39"/>
          <p:cNvGraphicFramePr>
            <a:graphicFrameLocks noChangeAspect="1"/>
          </p:cNvGraphicFramePr>
          <p:nvPr/>
        </p:nvGraphicFramePr>
        <p:xfrm>
          <a:off x="7837488" y="4481513"/>
          <a:ext cx="5318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3" name="Equation" r:id="rId19" imgW="190500" imgH="228600" progId="Equation.3">
                  <p:embed/>
                </p:oleObj>
              </mc:Choice>
              <mc:Fallback>
                <p:oleObj name="Equation" r:id="rId19" imgW="19050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4481513"/>
                        <a:ext cx="53181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3" name="Object 40"/>
          <p:cNvGraphicFramePr>
            <a:graphicFrameLocks noChangeAspect="1"/>
          </p:cNvGraphicFramePr>
          <p:nvPr/>
        </p:nvGraphicFramePr>
        <p:xfrm>
          <a:off x="7824788" y="5267325"/>
          <a:ext cx="5318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Equation" r:id="rId21" imgW="190500" imgH="228600" progId="Equation.3">
                  <p:embed/>
                </p:oleObj>
              </mc:Choice>
              <mc:Fallback>
                <p:oleObj name="Equation" r:id="rId21" imgW="1905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5267325"/>
                        <a:ext cx="53181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14-</a:t>
            </a:r>
            <a:fld id="{43CBDE48-C83D-4965-9614-BDD8576BCD4A}" type="slidenum">
              <a:rPr lang="en-US" altLang="en-US" sz="1200">
                <a:solidFill>
                  <a:srgbClr val="898989"/>
                </a:solidFill>
              </a:rPr>
              <a:pPr/>
              <a:t>63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844675" y="0"/>
          <a:ext cx="55848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Scanned Photo" r:id="rId3" imgW="4819048" imgH="5915851" progId="MSPhotoEdScan.3">
                  <p:embed/>
                </p:oleObj>
              </mc:Choice>
              <mc:Fallback>
                <p:oleObj name="Scanned Photo" r:id="rId3" imgW="4819048" imgH="5915851" progId="MSPhotoEdSca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0"/>
                        <a:ext cx="558482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600" smtClean="0"/>
              <a:t>Lowess (Smoothed) Plots</a:t>
            </a:r>
            <a:r>
              <a:rPr lang="en-US" altLang="en-US" smtClean="0"/>
              <a:t> 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altLang="en-US" sz="2800" smtClean="0"/>
              <a:t>Nonparametric method of obtaining a smooth plot of the regression relation between </a:t>
            </a:r>
            <a:r>
              <a:rPr lang="en-US" altLang="en-US" sz="2800" i="1" smtClean="0"/>
              <a:t>Y</a:t>
            </a:r>
            <a:r>
              <a:rPr lang="en-US" altLang="en-US" sz="2800" smtClean="0"/>
              <a:t> and </a:t>
            </a:r>
            <a:r>
              <a:rPr lang="en-US" altLang="en-US" sz="2800" i="1" smtClean="0"/>
              <a:t>X</a:t>
            </a:r>
            <a:endParaRPr lang="en-US" altLang="en-US" sz="2800" smtClean="0"/>
          </a:p>
          <a:p>
            <a:r>
              <a:rPr lang="en-US" altLang="en-US" sz="2800" smtClean="0"/>
              <a:t>Fits regression in small neighborhoods around points along the regression line on the X axis</a:t>
            </a:r>
          </a:p>
          <a:p>
            <a:r>
              <a:rPr lang="en-US" altLang="en-US" sz="2800" smtClean="0"/>
              <a:t>Weights observations closer to the specific point higher than more distant points</a:t>
            </a:r>
          </a:p>
          <a:p>
            <a:r>
              <a:rPr lang="en-US" altLang="en-US" sz="2800" smtClean="0"/>
              <a:t>Re-weights after fitting, putting lower weights on larger residuals (in absolute value)</a:t>
            </a:r>
          </a:p>
          <a:p>
            <a:r>
              <a:rPr lang="en-US" altLang="en-US" sz="2800" smtClean="0"/>
              <a:t>Obtains fitted value for each point after “final” regression is fit</a:t>
            </a:r>
          </a:p>
          <a:p>
            <a:r>
              <a:rPr lang="en-US" altLang="en-US" sz="2800" smtClean="0"/>
              <a:t>Model is plotted along with linear fit, and confidence bands, linear fit is good if lowess lies within bands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>
            <p:ph type="title"/>
          </p:nvPr>
        </p:nvSpPr>
        <p:spPr>
          <a:xfrm>
            <a:off x="457200" y="255588"/>
            <a:ext cx="8229600" cy="1143000"/>
          </a:xfr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2800" u="sng" smtClean="0">
                <a:latin typeface="Arial" panose="020B0604020202020204" pitchFamily="34" charset="0"/>
              </a:rPr>
              <a:t>Example</a:t>
            </a:r>
            <a:r>
              <a:rPr lang="en-US" altLang="en-US" sz="2800" smtClean="0">
                <a:latin typeface="Arial" panose="020B0604020202020204" pitchFamily="34" charset="0"/>
              </a:rPr>
              <a:t>: Predicting brain weight from body weight in mammals via SLR</a:t>
            </a:r>
          </a:p>
        </p:txBody>
      </p:sp>
      <p:sp>
        <p:nvSpPr>
          <p:cNvPr id="69635" name="Text Box 395"/>
          <p:cNvSpPr txBox="1">
            <a:spLocks noChangeArrowheads="1"/>
          </p:cNvSpPr>
          <p:nvPr/>
        </p:nvSpPr>
        <p:spPr bwMode="auto">
          <a:xfrm>
            <a:off x="438150" y="1524000"/>
            <a:ext cx="8531225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Data are average brain (Y, g) and body (X, kg) weights for 62 species of mammals (2 omitted). Source: Allison &amp; Chicchetti (1976), </a:t>
            </a:r>
            <a:r>
              <a:rPr lang="en-US" altLang="en-US" sz="2000" i="1">
                <a:latin typeface="Times New Roman" panose="02020603050405020304" pitchFamily="18" charset="0"/>
              </a:rPr>
              <a:t>Science</a:t>
            </a:r>
            <a:r>
              <a:rPr lang="en-US" altLang="en-US" sz="200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Species (common name)</a:t>
            </a:r>
            <a:r>
              <a:rPr lang="en-US" altLang="en-US" sz="2000">
                <a:latin typeface="Times New Roman" panose="02020603050405020304" pitchFamily="18" charset="0"/>
              </a:rPr>
              <a:t> 	</a:t>
            </a:r>
            <a:r>
              <a:rPr lang="en-US" altLang="en-US" sz="2000" u="sng">
                <a:latin typeface="Times New Roman" panose="02020603050405020304" pitchFamily="18" charset="0"/>
              </a:rPr>
              <a:t>body weight</a:t>
            </a:r>
            <a:r>
              <a:rPr lang="en-US" altLang="en-US" sz="2000">
                <a:latin typeface="Times New Roman" panose="02020603050405020304" pitchFamily="18" charset="0"/>
              </a:rPr>
              <a:t> 	</a:t>
            </a:r>
            <a:r>
              <a:rPr lang="en-US" altLang="en-US" sz="2000" u="sng">
                <a:latin typeface="Times New Roman" panose="02020603050405020304" pitchFamily="18" charset="0"/>
              </a:rPr>
              <a:t>brain weight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Arctic fox			3.385		44.500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Owl monkey			0.480		15.499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Horse				521.000	               655.000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Kangaroo			35.000		56.000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Human				62.000		1320.000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African elephant		              6654.000	5712.000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Asian elephant			2547.000	4603.000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…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Chimpanzee			52.160		440.000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Tree shrew			0.104		2.500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Red fox				4.235		50.400</a:t>
            </a:r>
          </a:p>
        </p:txBody>
      </p:sp>
      <p:sp>
        <p:nvSpPr>
          <p:cNvPr id="69636" name="Rectangle 396"/>
          <p:cNvSpPr>
            <a:spLocks noChangeArrowheads="1"/>
          </p:cNvSpPr>
          <p:nvPr/>
        </p:nvSpPr>
        <p:spPr bwMode="auto">
          <a:xfrm>
            <a:off x="342900" y="5400675"/>
            <a:ext cx="6819900" cy="704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9637" name="Text Box 397"/>
          <p:cNvSpPr txBox="1">
            <a:spLocks noChangeArrowheads="1"/>
          </p:cNvSpPr>
          <p:nvPr/>
        </p:nvSpPr>
        <p:spPr bwMode="auto">
          <a:xfrm>
            <a:off x="7810500" y="5486400"/>
            <a:ext cx="10398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Omit</a:t>
            </a:r>
          </a:p>
        </p:txBody>
      </p:sp>
      <p:sp>
        <p:nvSpPr>
          <p:cNvPr id="69638" name="Line 398"/>
          <p:cNvSpPr>
            <a:spLocks noChangeShapeType="1"/>
          </p:cNvSpPr>
          <p:nvPr/>
        </p:nvSpPr>
        <p:spPr bwMode="auto">
          <a:xfrm flipH="1">
            <a:off x="7277100" y="5676900"/>
            <a:ext cx="4762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285750" y="857250"/>
            <a:ext cx="23622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Scatterplot of data is non-informative. Most species have  small weights compared to the elephants.</a:t>
            </a:r>
          </a:p>
        </p:txBody>
      </p:sp>
      <p:pic>
        <p:nvPicPr>
          <p:cNvPr id="7065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66700"/>
            <a:ext cx="5848350" cy="3173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0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0050" y="3475038"/>
            <a:ext cx="5499100" cy="294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1" name="Text Box 13"/>
          <p:cNvSpPr txBox="1">
            <a:spLocks noChangeArrowheads="1"/>
          </p:cNvSpPr>
          <p:nvPr/>
        </p:nvSpPr>
        <p:spPr bwMode="auto">
          <a:xfrm>
            <a:off x="6115050" y="3867150"/>
            <a:ext cx="27432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Viewing only those mammals with body weight below 300kgs suggests transforming to a log scale to linearize the relationship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" y="0"/>
            <a:ext cx="7880350" cy="4868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304800" y="4838700"/>
            <a:ext cx="809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Scatterplot looks linear. Fitted regression equation is:</a:t>
            </a:r>
          </a:p>
        </p:txBody>
      </p:sp>
      <p:graphicFrame>
        <p:nvGraphicFramePr>
          <p:cNvPr id="7168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3600" y="5314950"/>
          <a:ext cx="44005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4" imgW="1790700" imgH="203200" progId="Equation.3">
                  <p:embed/>
                </p:oleObj>
              </mc:Choice>
              <mc:Fallback>
                <p:oleObj name="Equation" r:id="rId4" imgW="1790700" imgH="203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14950"/>
                        <a:ext cx="44005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9"/>
          <p:cNvSpPr txBox="1">
            <a:spLocks noChangeArrowheads="1"/>
          </p:cNvSpPr>
          <p:nvPr/>
        </p:nvSpPr>
        <p:spPr bwMode="auto">
          <a:xfrm>
            <a:off x="323850" y="5905500"/>
            <a:ext cx="6724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Body weight is a very significant predictor of brain weight (p-value&lt;0.0001). Also, R</a:t>
            </a:r>
            <a:r>
              <a:rPr lang="en-US" altLang="en-US" sz="2400" baseline="30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=0.922.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85750"/>
            <a:ext cx="4038600" cy="4640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07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04800"/>
            <a:ext cx="4057650" cy="4583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08" name="Text Box 11"/>
          <p:cNvSpPr txBox="1">
            <a:spLocks noChangeArrowheads="1"/>
          </p:cNvSpPr>
          <p:nvPr/>
        </p:nvSpPr>
        <p:spPr bwMode="auto">
          <a:xfrm>
            <a:off x="419100" y="4972050"/>
            <a:ext cx="8229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Residual plot shows no obvious violations of the zero mean and constant variance assumption.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QQ-Plot demonstrates that the normality assumption for the residuals is plausible. </a:t>
            </a:r>
          </a:p>
        </p:txBody>
      </p:sp>
      <p:sp>
        <p:nvSpPr>
          <p:cNvPr id="72709" name="Line 12"/>
          <p:cNvSpPr>
            <a:spLocks noChangeShapeType="1"/>
          </p:cNvSpPr>
          <p:nvPr/>
        </p:nvSpPr>
        <p:spPr bwMode="auto">
          <a:xfrm flipH="1">
            <a:off x="3219450" y="533400"/>
            <a:ext cx="590550" cy="342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0" name="Text Box 13"/>
          <p:cNvSpPr txBox="1">
            <a:spLocks noChangeArrowheads="1"/>
          </p:cNvSpPr>
          <p:nvPr/>
        </p:nvSpPr>
        <p:spPr bwMode="auto">
          <a:xfrm>
            <a:off x="3848100" y="285750"/>
            <a:ext cx="1123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human</a:t>
            </a:r>
          </a:p>
        </p:txBody>
      </p:sp>
      <p:sp>
        <p:nvSpPr>
          <p:cNvPr id="72711" name="Line 14"/>
          <p:cNvSpPr>
            <a:spLocks noChangeShapeType="1"/>
          </p:cNvSpPr>
          <p:nvPr/>
        </p:nvSpPr>
        <p:spPr bwMode="auto">
          <a:xfrm flipH="1" flipV="1">
            <a:off x="2609850" y="4171950"/>
            <a:ext cx="971550" cy="4953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2" name="Text Box 15"/>
          <p:cNvSpPr txBox="1">
            <a:spLocks noChangeArrowheads="1"/>
          </p:cNvSpPr>
          <p:nvPr/>
        </p:nvSpPr>
        <p:spPr bwMode="auto">
          <a:xfrm>
            <a:off x="3581400" y="44958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opossum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42900" y="304800"/>
            <a:ext cx="85534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Decision:</a:t>
            </a:r>
            <a:r>
              <a:rPr lang="en-US" altLang="en-US" sz="2000">
                <a:latin typeface="Times New Roman" panose="02020603050405020304" pitchFamily="18" charset="0"/>
              </a:rPr>
              <a:t> Leave out man (he doesn’t really fit in with the rest of the mammals) and re-run the analysis.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Times New Roman" panose="02020603050405020304" pitchFamily="18" charset="0"/>
              </a:rPr>
              <a:t>Feature</a:t>
            </a:r>
            <a:r>
              <a:rPr lang="en-US" altLang="en-US" sz="2000">
                <a:latin typeface="Times New Roman" panose="02020603050405020304" pitchFamily="18" charset="0"/>
              </a:rPr>
              <a:t>	       </a:t>
            </a:r>
            <a:r>
              <a:rPr lang="en-US" altLang="en-US" sz="2000" b="1" u="sng">
                <a:latin typeface="Times New Roman" panose="02020603050405020304" pitchFamily="18" charset="0"/>
              </a:rPr>
              <a:t>Full Model</a:t>
            </a:r>
            <a:r>
              <a:rPr lang="en-US" altLang="en-US" sz="2000">
                <a:latin typeface="Times New Roman" panose="02020603050405020304" pitchFamily="18" charset="0"/>
              </a:rPr>
              <a:t>	     </a:t>
            </a:r>
            <a:r>
              <a:rPr lang="en-US" altLang="en-US" sz="2000" b="1" u="sng">
                <a:latin typeface="Times New Roman" panose="02020603050405020304" pitchFamily="18" charset="0"/>
              </a:rPr>
              <a:t>Omit Human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2.111		2.090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0.755		0.745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0.029		0.027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</a:t>
            </a:r>
            <a:r>
              <a:rPr lang="en-US" altLang="en-US" sz="2000" baseline="30000">
                <a:latin typeface="Times New Roman" panose="02020603050405020304" pitchFamily="18" charset="0"/>
              </a:rPr>
              <a:t>2		</a:t>
            </a:r>
            <a:r>
              <a:rPr lang="en-US" altLang="en-US" sz="2000">
                <a:latin typeface="Times New Roman" panose="02020603050405020304" pitchFamily="18" charset="0"/>
              </a:rPr>
              <a:t>0.922		0.929</a:t>
            </a:r>
            <a:endParaRPr lang="en-US" altLang="en-US" sz="2000" baseline="300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Slope p-value	&lt; 0.0001	&lt; 0.0001 </a:t>
            </a:r>
            <a:r>
              <a:rPr lang="en-US" altLang="en-US" sz="2000" baseline="30000">
                <a:latin typeface="Times New Roman" panose="02020603050405020304" pitchFamily="18" charset="0"/>
              </a:rPr>
              <a:t>		</a:t>
            </a:r>
          </a:p>
        </p:txBody>
      </p:sp>
      <p:graphicFrame>
        <p:nvGraphicFramePr>
          <p:cNvPr id="73731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00050" y="1447800"/>
          <a:ext cx="5524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3" imgW="190417" imgH="253890" progId="Equation.3">
                  <p:embed/>
                </p:oleObj>
              </mc:Choice>
              <mc:Fallback>
                <p:oleObj name="Equation" r:id="rId3" imgW="190417" imgH="25389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447800"/>
                        <a:ext cx="5524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3700" y="2428875"/>
          <a:ext cx="965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quation" r:id="rId5" imgW="469696" imgH="241195" progId="Equation.3">
                  <p:embed/>
                </p:oleObj>
              </mc:Choice>
              <mc:Fallback>
                <p:oleObj name="Equation" r:id="rId5" imgW="469696" imgH="241195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428875"/>
                        <a:ext cx="965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6400" y="1939925"/>
          <a:ext cx="5207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quation" r:id="rId7" imgW="177646" imgH="241091" progId="Equation.3">
                  <p:embed/>
                </p:oleObj>
              </mc:Choice>
              <mc:Fallback>
                <p:oleObj name="Equation" r:id="rId7" imgW="177646" imgH="241091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939925"/>
                        <a:ext cx="5207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14"/>
          <p:cNvSpPr txBox="1">
            <a:spLocks noChangeArrowheads="1"/>
          </p:cNvSpPr>
          <p:nvPr/>
        </p:nvSpPr>
        <p:spPr bwMode="auto">
          <a:xfrm>
            <a:off x="284163" y="4078288"/>
            <a:ext cx="8459787" cy="406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Even though results don’t change much, we will go with this last model:</a:t>
            </a:r>
          </a:p>
        </p:txBody>
      </p:sp>
      <p:graphicFrame>
        <p:nvGraphicFramePr>
          <p:cNvPr id="73735" name="Object 1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455738" y="4857750"/>
          <a:ext cx="57705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Equation" r:id="rId9" imgW="1816100" imgH="457200" progId="Equation.3">
                  <p:embed/>
                </p:oleObj>
              </mc:Choice>
              <mc:Fallback>
                <p:oleObj name="Equation" r:id="rId9" imgW="1816100" imgH="457200" progId="Equation.3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4857750"/>
                        <a:ext cx="5770562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Memory retention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20713" y="1982788"/>
            <a:ext cx="20478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time	 prop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	 0.84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5	 0.71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15	 0.61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30	 0.56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60	 0.54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120	 0.47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240	 0.45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480	 0.38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720	 0.36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1440	 0.26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2880	 0.20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5760	 0.16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10080	 0.08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3317875" y="2449513"/>
            <a:ext cx="5376863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Subjects asked to memorize a list of disconnected items.  Asked to recall them at various times up to a week later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Predictor 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time</a:t>
            </a: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= time, in minutes, since initially memorized the list.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Response 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prop</a:t>
            </a: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= proportion of items recalled correctly.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377825" y="1828800"/>
            <a:ext cx="2389188" cy="4608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3206750" y="2292350"/>
            <a:ext cx="5461000" cy="341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Fitted line plot</a:t>
            </a:r>
          </a:p>
        </p:txBody>
      </p:sp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1428750" y="1830388"/>
          <a:ext cx="6702425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30388"/>
                        <a:ext cx="6702425" cy="458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1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Residual vs. fits plot</a:t>
            </a:r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987425" y="1690688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690688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Example 1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ixing problems with the model &amp;quot;&quot;/&gt;&lt;property id=&quot;20307&quot; value=&quot;262&quot;/&gt;&lt;/object&gt;&lt;object type=&quot;3&quot; unique_id=&quot;10005&quot;&gt;&lt;property id=&quot;20148&quot; value=&quot;5&quot;/&gt;&lt;property id=&quot;20300&quot; value=&quot;Slide 2 - &amp;quot;Options for fixing problems &amp;#x0D;&amp;#x0A;with the model&amp;quot;&quot;/&gt;&lt;property id=&quot;20307&quot; value=&quot;290&quot;/&gt;&lt;/object&gt;&lt;object type=&quot;3&quot; unique_id=&quot;10006&quot;&gt;&lt;property id=&quot;20148&quot; value=&quot;5&quot;/&gt;&lt;property id=&quot;20300&quot; value=&quot;Slide 3 - &amp;quot;Abandoning the model&amp;quot;&quot;/&gt;&lt;property id=&quot;20307&quot; value=&quot;291&quot;/&gt;&lt;/object&gt;&lt;object type=&quot;3&quot; unique_id=&quot;10007&quot;&gt;&lt;property id=&quot;20148&quot; value=&quot;5&quot;/&gt;&lt;property id=&quot;20300&quot; value=&quot;Slide 4 - &amp;quot;Choices for transforming the data&amp;quot;&quot;/&gt;&lt;property id=&quot;20307&quot; value=&quot;292&quot;/&gt;&lt;/object&gt;&lt;object type=&quot;3&quot; unique_id=&quot;10008&quot;&gt;&lt;property id=&quot;20148&quot; value=&quot;5&quot;/&gt;&lt;property id=&quot;20300&quot; value=&quot;Slide 5 - &amp;quot;Transforming the X values only&amp;quot;&quot;/&gt;&lt;property id=&quot;20307&quot; value=&quot;326&quot;/&gt;&lt;/object&gt;&lt;object type=&quot;3&quot; unique_id=&quot;10009&quot;&gt;&lt;property id=&quot;20148&quot; value=&quot;5&quot;/&gt;&lt;property id=&quot;20300&quot; value=&quot;Slide 6 - &amp;quot;Transforming the X values only&amp;quot;&quot;/&gt;&lt;property id=&quot;20307&quot; value=&quot;293&quot;/&gt;&lt;/object&gt;&lt;object type=&quot;3&quot; unique_id=&quot;10010&quot;&gt;&lt;property id=&quot;20148&quot; value=&quot;5&quot;/&gt;&lt;property id=&quot;20300&quot; value=&quot;Slide 7 - &amp;quot;Memory retention&amp;quot;&quot;/&gt;&lt;property id=&quot;20307&quot; value=&quot;294&quot;/&gt;&lt;/object&gt;&lt;object type=&quot;3&quot; unique_id=&quot;10011&quot;&gt;&lt;property id=&quot;20148&quot; value=&quot;5&quot;/&gt;&lt;property id=&quot;20300&quot; value=&quot;Slide 8 - &amp;quot;Fitted line plot&amp;quot;&quot;/&gt;&lt;property id=&quot;20307&quot; value=&quot;295&quot;/&gt;&lt;/object&gt;&lt;object type=&quot;3&quot; unique_id=&quot;10012&quot;&gt;&lt;property id=&quot;20148&quot; value=&quot;5&quot;/&gt;&lt;property id=&quot;20300&quot; value=&quot;Slide 9 - &amp;quot;Residual vs. fits plot&amp;quot;&quot;/&gt;&lt;property id=&quot;20307&quot; value=&quot;296&quot;/&gt;&lt;/object&gt;&lt;object type=&quot;3&quot; unique_id=&quot;10013&quot;&gt;&lt;property id=&quot;20148&quot; value=&quot;5&quot;/&gt;&lt;property id=&quot;20300&quot; value=&quot;Slide 10 - &amp;quot;Normal probability plot&amp;quot;&quot;/&gt;&lt;property id=&quot;20307&quot; value=&quot;297&quot;/&gt;&lt;/object&gt;&lt;object type=&quot;3&quot; unique_id=&quot;10014&quot;&gt;&lt;property id=&quot;20148&quot; value=&quot;5&quot;/&gt;&lt;property id=&quot;20300&quot; value=&quot;Slide 11 - &amp;quot;Transform the X values&amp;quot;&quot;/&gt;&lt;property id=&quot;20307&quot; value=&quot;299&quot;/&gt;&lt;/object&gt;&lt;object type=&quot;3&quot; unique_id=&quot;10015&quot;&gt;&lt;property id=&quot;20148&quot; value=&quot;5&quot;/&gt;&lt;property id=&quot;20300&quot; value=&quot;Slide 12 - &amp;quot;Fitted line plot &amp;#x0D;&amp;#x0A;using transformed X values&amp;quot;&quot;/&gt;&lt;property id=&quot;20307&quot; value=&quot;300&quot;/&gt;&lt;/object&gt;&lt;object type=&quot;3&quot; unique_id=&quot;10016&quot;&gt;&lt;property id=&quot;20148&quot; value=&quot;5&quot;/&gt;&lt;property id=&quot;20300&quot; value=&quot;Slide 13 - &amp;quot;Residuals vs. fits plot &amp;#x0D;&amp;#x0A;using transformed X values &amp;quot;&quot;/&gt;&lt;property id=&quot;20307&quot; value=&quot;301&quot;/&gt;&lt;/object&gt;&lt;object type=&quot;3&quot; unique_id=&quot;10017&quot;&gt;&lt;property id=&quot;20148&quot; value=&quot;5&quot;/&gt;&lt;property id=&quot;20300&quot; value=&quot;Slide 14 - &amp;quot;Normal probability plot&amp;#x0D;&amp;#x0A;using transformed X values&amp;quot;&quot;/&gt;&lt;property id=&quot;20307&quot; value=&quot;298&quot;/&gt;&lt;/object&gt;&lt;object type=&quot;3&quot; unique_id=&quot;10018&quot;&gt;&lt;property id=&quot;20148&quot; value=&quot;5&quot;/&gt;&lt;property id=&quot;20300&quot; value=&quot;Slide 15 - &amp;quot;Predicting new proportion &amp;quot;&quot;/&gt;&lt;property id=&quot;20307&quot; value=&quot;324&quot;/&gt;&lt;/object&gt;&lt;object type=&quot;3&quot; unique_id=&quot;10019&quot;&gt;&lt;property id=&quot;20148&quot; value=&quot;5&quot;/&gt;&lt;property id=&quot;20300&quot; value=&quot;Slide 16 - &amp;quot;Predicting new proportion&amp;quot;&quot;/&gt;&lt;property id=&quot;20307&quot; value=&quot;327&quot;/&gt;&lt;/object&gt;&lt;object type=&quot;3&quot; unique_id=&quot;10020&quot;&gt;&lt;property id=&quot;20148&quot; value=&quot;5&quot;/&gt;&lt;property id=&quot;20300&quot; value=&quot;Slide 17 - &amp;quot;Transforming the Y values only&amp;quot;&quot;/&gt;&lt;property id=&quot;20307&quot; value=&quot;328&quot;/&gt;&lt;/object&gt;&lt;object type=&quot;3&quot; unique_id=&quot;10021&quot;&gt;&lt;property id=&quot;20148&quot; value=&quot;5&quot;/&gt;&lt;property id=&quot;20300&quot; value=&quot;Slide 18 - &amp;quot;Transforming the Y values only&amp;quot;&quot;/&gt;&lt;property id=&quot;20307&quot; value=&quot;307&quot;/&gt;&lt;/object&gt;&lt;object type=&quot;3&quot; unique_id=&quot;10022&quot;&gt;&lt;property id=&quot;20148&quot; value=&quot;5&quot;/&gt;&lt;property id=&quot;20300&quot; value=&quot;Slide 19 - &amp;quot;Gestation time and birth weight &amp;#x0D;&amp;#x0A;for mammals&amp;quot;&quot;/&gt;&lt;property id=&quot;20307&quot; value=&quot;309&quot;/&gt;&lt;/object&gt;&lt;object type=&quot;3&quot; unique_id=&quot;10023&quot;&gt;&lt;property id=&quot;20148&quot; value=&quot;5&quot;/&gt;&lt;property id=&quot;20300&quot; value=&quot;Slide 20 - &amp;quot;Fitted line plot&amp;quot;&quot;/&gt;&lt;property id=&quot;20307&quot; value=&quot;311&quot;/&gt;&lt;/object&gt;&lt;object type=&quot;3&quot; unique_id=&quot;10024&quot;&gt;&lt;property id=&quot;20148&quot; value=&quot;5&quot;/&gt;&lt;property id=&quot;20300&quot; value=&quot;Slide 21 - &amp;quot;Residual vs. fits plot&amp;quot;&quot;/&gt;&lt;property id=&quot;20307&quot; value=&quot;312&quot;/&gt;&lt;/object&gt;&lt;object type=&quot;3&quot; unique_id=&quot;10025&quot;&gt;&lt;property id=&quot;20148&quot; value=&quot;5&quot;/&gt;&lt;property id=&quot;20300&quot; value=&quot;Slide 22 - &amp;quot;Normal probability plot&amp;quot;&quot;/&gt;&lt;property id=&quot;20307&quot; value=&quot;313&quot;/&gt;&lt;/object&gt;&lt;object type=&quot;3&quot; unique_id=&quot;10026&quot;&gt;&lt;property id=&quot;20148&quot; value=&quot;5&quot;/&gt;&lt;property id=&quot;20300&quot; value=&quot;Slide 23 - &amp;quot;Transform the Y values&amp;quot;&quot;/&gt;&lt;property id=&quot;20307&quot; value=&quot;314&quot;/&gt;&lt;/object&gt;&lt;object type=&quot;3&quot; unique_id=&quot;10027&quot;&gt;&lt;property id=&quot;20148&quot; value=&quot;5&quot;/&gt;&lt;property id=&quot;20300&quot; value=&quot;Slide 24 - &amp;quot;Fitted line plot &amp;#x0D;&amp;#x0A;using transformed Y values&amp;quot;&quot;/&gt;&lt;property id=&quot;20307&quot; value=&quot;315&quot;/&gt;&lt;/object&gt;&lt;object type=&quot;3&quot; unique_id=&quot;10028&quot;&gt;&lt;property id=&quot;20148&quot; value=&quot;5&quot;/&gt;&lt;property id=&quot;20300&quot; value=&quot;Slide 25 - &amp;quot;Residual vs. fits plot&amp;#x0D;&amp;#x0A;using transformed Y values&amp;quot;&quot;/&gt;&lt;property id=&quot;20307&quot; value=&quot;316&quot;/&gt;&lt;/object&gt;&lt;object type=&quot;3&quot; unique_id=&quot;10029&quot;&gt;&lt;property id=&quot;20148&quot; value=&quot;5&quot;/&gt;&lt;property id=&quot;20300&quot; value=&quot;Slide 26 - &amp;quot;Normal probability plot&amp;#x0D;&amp;#x0A;using transformed Y values&amp;quot;&quot;/&gt;&lt;property id=&quot;20307&quot; value=&quot;317&quot;/&gt;&lt;/object&gt;&lt;object type=&quot;3&quot; unique_id=&quot;10030&quot;&gt;&lt;property id=&quot;20148&quot; value=&quot;5&quot;/&gt;&lt;property id=&quot;20300&quot; value=&quot;Slide 27 - &amp;quot;Predicting new gestation &amp;quot;&quot;/&gt;&lt;property id=&quot;20307&quot; value=&quot;325&quot;/&gt;&lt;/object&gt;&lt;object type=&quot;3&quot; unique_id=&quot;10031&quot;&gt;&lt;property id=&quot;20148&quot; value=&quot;5&quot;/&gt;&lt;property id=&quot;20300&quot; value=&quot;Slide 28 - &amp;quot;Predicting new gestation &amp;quot;&quot;/&gt;&lt;property id=&quot;20307&quot; value=&quot;336&quot;/&gt;&lt;/object&gt;&lt;object type=&quot;3&quot; unique_id=&quot;10032&quot;&gt;&lt;property id=&quot;20148&quot; value=&quot;5&quot;/&gt;&lt;property id=&quot;20300&quot; value=&quot;Slide 29 - &amp;quot;Transforming both &amp;#x0D;&amp;#x0A;the X and Y values&amp;quot;&quot;/&gt;&lt;property id=&quot;20307&quot; value=&quot;335&quot;/&gt;&lt;/object&gt;&lt;object type=&quot;3&quot; unique_id=&quot;10033&quot;&gt;&lt;property id=&quot;20148&quot; value=&quot;5&quot;/&gt;&lt;property id=&quot;20300&quot; value=&quot;Slide 30 - &amp;quot;Transforming both the X and Y values&amp;quot;&quot;/&gt;&lt;property id=&quot;20307&quot; value=&quot;337&quot;/&gt;&lt;/object&gt;&lt;object type=&quot;3&quot; unique_id=&quot;10034&quot;&gt;&lt;property id=&quot;20148&quot; value=&quot;5&quot;/&gt;&lt;property id=&quot;20300&quot; value=&quot;Slide 31 - &amp;quot;Diameter (inches) and volume (cu. ft.) &amp;#x0D;&amp;#x0A;of 70 shortleaf pines&amp;quot;&quot;/&gt;&lt;property id=&quot;20307&quot; value=&quot;267&quot;/&gt;&lt;/object&gt;&lt;object type=&quot;3&quot; unique_id=&quot;10035&quot;&gt;&lt;property id=&quot;20148&quot; value=&quot;5&quot;/&gt;&lt;property id=&quot;20300&quot; value=&quot;Slide 32 - &amp;quot;Residuals vs. fits plot&amp;quot;&quot;/&gt;&lt;property id=&quot;20307&quot; value=&quot;318&quot;/&gt;&lt;/object&gt;&lt;object type=&quot;3&quot; unique_id=&quot;10036&quot;&gt;&lt;property id=&quot;20148&quot; value=&quot;5&quot;/&gt;&lt;property id=&quot;20300&quot; value=&quot;Slide 33 - &amp;quot;Normal probability plot&amp;quot;&quot;/&gt;&lt;property id=&quot;20307&quot; value=&quot;319&quot;/&gt;&lt;/object&gt;&lt;object type=&quot;3&quot; unique_id=&quot;10037&quot;&gt;&lt;property id=&quot;20148&quot; value=&quot;5&quot;/&gt;&lt;property id=&quot;20300&quot; value=&quot;Slide 34 - &amp;quot;Transform the Y values only&amp;quot;&quot;/&gt;&lt;property id=&quot;20307&quot; value=&quot;338&quot;/&gt;&lt;/object&gt;&lt;object type=&quot;3&quot; unique_id=&quot;10038&quot;&gt;&lt;property id=&quot;20148&quot; value=&quot;5&quot;/&gt;&lt;property id=&quot;20300&quot; value=&quot;Slide 35 - &amp;quot;Fitted line plot&amp;#x0D;&amp;#x0A;using transformed Y values&amp;quot;&quot;/&gt;&lt;property id=&quot;20307&quot; value=&quot;339&quot;/&gt;&lt;/object&gt;&lt;object type=&quot;3&quot; unique_id=&quot;10039&quot;&gt;&lt;property id=&quot;20148&quot; value=&quot;5&quot;/&gt;&lt;property id=&quot;20300&quot; value=&quot;Slide 36 - &amp;quot;Residuals vs. fits plot&amp;#x0D;&amp;#x0A;using transformed Y values&amp;quot;&quot;/&gt;&lt;property id=&quot;20307&quot; value=&quot;340&quot;/&gt;&lt;/object&gt;&lt;object type=&quot;3&quot; unique_id=&quot;10040&quot;&gt;&lt;property id=&quot;20148&quot; value=&quot;5&quot;/&gt;&lt;property id=&quot;20300&quot; value=&quot;Slide 37 - &amp;quot;Normal probability plot&amp;#x0D;&amp;#x0A;using transformed Y values&amp;quot;&quot;/&gt;&lt;property id=&quot;20307&quot; value=&quot;341&quot;/&gt;&lt;/object&gt;&lt;object type=&quot;3&quot; unique_id=&quot;10041&quot;&gt;&lt;property id=&quot;20148&quot; value=&quot;5&quot;/&gt;&lt;property id=&quot;20300&quot; value=&quot;Slide 38 - &amp;quot;Transform both the X and Y values&amp;quot;&quot;/&gt;&lt;property id=&quot;20307&quot; value=&quot;320&quot;/&gt;&lt;/object&gt;&lt;object type=&quot;3&quot; unique_id=&quot;10042&quot;&gt;&lt;property id=&quot;20148&quot; value=&quot;5&quot;/&gt;&lt;property id=&quot;20300&quot; value=&quot;Slide 39 - &amp;quot;Fitted line plot&amp;#x0D;&amp;#x0A;using transformed X and Y values&amp;quot;&quot;/&gt;&lt;property id=&quot;20307&quot; value=&quot;321&quot;/&gt;&lt;/object&gt;&lt;object type=&quot;3&quot; unique_id=&quot;10043&quot;&gt;&lt;property id=&quot;20148&quot; value=&quot;5&quot;/&gt;&lt;property id=&quot;20300&quot; value=&quot;Slide 40 - &amp;quot;Residual plot &amp;#x0D;&amp;#x0A;using transformed X and Y values&amp;quot;&quot;/&gt;&lt;property id=&quot;20307&quot; value=&quot;322&quot;/&gt;&lt;/object&gt;&lt;object type=&quot;3&quot; unique_id=&quot;10044&quot;&gt;&lt;property id=&quot;20148&quot; value=&quot;5&quot;/&gt;&lt;property id=&quot;20300&quot; value=&quot;Slide 41 - &amp;quot;Normal probability plot using transformed X and Y values&amp;quot;&quot;/&gt;&lt;property id=&quot;20307&quot; value=&quot;323&quot;/&gt;&lt;/object&gt;&lt;object type=&quot;3&quot; unique_id=&quot;10045&quot;&gt;&lt;property id=&quot;20148&quot; value=&quot;5&quot;/&gt;&lt;property id=&quot;20300&quot; value=&quot;Slide 42 - &amp;quot;Transformation strategies&amp;quot;&quot;/&gt;&lt;property id=&quot;20307&quot; value=&quot;332&quot;/&gt;&lt;/object&gt;&lt;object type=&quot;3&quot; unique_id=&quot;10046&quot;&gt;&lt;property id=&quot;20148&quot; value=&quot;5&quot;/&gt;&lt;property id=&quot;20300&quot; value=&quot;Slide 43 - &amp;quot;Effects of transformations &amp;quot;&quot;/&gt;&lt;property id=&quot;20307&quot; value=&quot;345&quot;/&gt;&lt;/object&gt;&lt;object type=&quot;3&quot; unique_id=&quot;10047&quot;&gt;&lt;property id=&quot;20148&quot; value=&quot;5&quot;/&gt;&lt;property id=&quot;20300&quot; value=&quot;Slide 44 - &amp;quot;Transformation strategies&amp;quot;&quot;/&gt;&lt;property id=&quot;20307&quot; value=&quot;344&quot;/&gt;&lt;/object&gt;&lt;object type=&quot;3&quot; unique_id=&quot;10048&quot;&gt;&lt;property id=&quot;20148&quot; value=&quot;5&quot;/&gt;&lt;property id=&quot;20300&quot; value=&quot;Slide 45 - &amp;quot;Transformation strategies&amp;quot;&quot;/&gt;&lt;property id=&quot;20307&quot; value=&quot;346&quot;/&gt;&lt;/object&gt;&lt;object type=&quot;3&quot; unique_id=&quot;10049&quot;&gt;&lt;property id=&quot;20148&quot; value=&quot;5&quot;/&gt;&lt;property id=&quot;20300&quot; value=&quot;Slide 46 - &amp;quot;Knowing functional relationship &amp;#x0D;&amp;#x0A;is of the power form&amp;quot;&quot;/&gt;&lt;property id=&quot;20307&quot; value=&quot;342&quot;/&gt;&lt;/object&gt;&lt;object type=&quot;3&quot; unique_id=&quot;10050&quot;&gt;&lt;property id=&quot;20148&quot; value=&quot;5&quot;/&gt;&lt;property id=&quot;20300&quot; value=&quot;Slide 47 - &amp;quot;Knowing functional relationship &amp;#x0D;&amp;#x0A;is of the exponential form&amp;quot;&quot;/&gt;&lt;property id=&quot;20307&quot; value=&quot;343&quot;/&gt;&lt;/object&gt;&lt;object type=&quot;3&quot; unique_id=&quot;10051&quot;&gt;&lt;property id=&quot;20148&quot; value=&quot;5&quot;/&gt;&lt;property id=&quot;20300&quot; value=&quot;Slide 48 - &amp;quot;Transformation strategies&amp;quot;&quot;/&gt;&lt;property id=&quot;20307&quot; value=&quot;347&quot;/&gt;&lt;/object&gt;&lt;object type=&quot;3&quot; unique_id=&quot;10052&quot;&gt;&lt;property id=&quot;20148&quot; value=&quot;5&quot;/&gt;&lt;property id=&quot;20300&quot; value=&quot;Slide 49 - &amp;quot;Family of power transformations&amp;#x0D;&amp;#x0A;(Box-Cox Transformation)&amp;quot;&quot;/&gt;&lt;property id=&quot;20307&quot; value=&quot;351&quot;/&gt;&lt;/object&gt;&lt;object type=&quot;3&quot; unique_id=&quot;10056&quot;&gt;&lt;property id=&quot;20148&quot; value=&quot;5&quot;/&gt;&lt;property id=&quot;20300&quot; value=&quot;Slide 55 - &amp;quot;Possible transformations&amp;quot;&quot;/&gt;&lt;property id=&quot;20307&quot; value=&quot;356&quot;/&gt;&lt;/object&gt;&lt;object type=&quot;3&quot; unique_id=&quot;10057&quot;&gt;&lt;property id=&quot;20148&quot; value=&quot;5&quot;/&gt;&lt;property id=&quot;20300&quot; value=&quot;Slide 56 - &amp;quot;Possible transformations&amp;quot;&quot;/&gt;&lt;property id=&quot;20307&quot; value=&quot;357&quot;/&gt;&lt;/object&gt;&lt;object type=&quot;3&quot; unique_id=&quot;10058&quot;&gt;&lt;property id=&quot;20148&quot; value=&quot;5&quot;/&gt;&lt;property id=&quot;20300&quot; value=&quot;Slide 57 - &amp;quot;Possible transformations&amp;quot;&quot;/&gt;&lt;property id=&quot;20307&quot; value=&quot;358&quot;/&gt;&lt;/object&gt;&lt;object type=&quot;3&quot; unique_id=&quot;10059&quot;&gt;&lt;property id=&quot;20148&quot; value=&quot;5&quot;/&gt;&lt;property id=&quot;20300&quot; value=&quot;Slide 58 - &amp;quot;Possible transformations&amp;quot;&quot;/&gt;&lt;property id=&quot;20307&quot; value=&quot;359&quot;/&gt;&lt;/object&gt;&lt;object type=&quot;3&quot; unique_id=&quot;10390&quot;&gt;&lt;property id=&quot;20148&quot; value=&quot;5&quot;/&gt;&lt;property id=&quot;20300&quot; value=&quot;Slide 50&quot;/&gt;&lt;property id=&quot;20307&quot; value=&quot;360&quot;/&gt;&lt;/object&gt;&lt;object type=&quot;3&quot; unique_id=&quot;10615&quot;&gt;&lt;property id=&quot;20148&quot; value=&quot;5&quot;/&gt;&lt;property id=&quot;20300&quot; value=&quot;Slide 54 - &amp;quot;Transformation strategies&amp;quot;&quot;/&gt;&lt;property id=&quot;20307&quot; value=&quot;362&quot;/&gt;&lt;/object&gt;&lt;object type=&quot;3&quot; unique_id=&quot;11414&quot;&gt;&lt;property id=&quot;20148&quot; value=&quot;5&quot;/&gt;&lt;property id=&quot;20300&quot; value=&quot;Slide 51 - &amp;quot;The Box-Cox procedure&amp;quot;&quot;/&gt;&lt;property id=&quot;20307&quot; value=&quot;363&quot;/&gt;&lt;/object&gt;&lt;object type=&quot;3&quot; unique_id=&quot;11415&quot;&gt;&lt;property id=&quot;20148&quot; value=&quot;5&quot;/&gt;&lt;property id=&quot;20300&quot; value=&quot;Slide 52&quot;/&gt;&lt;property id=&quot;20307&quot; value=&quot;364&quot;/&gt;&lt;/object&gt;&lt;object type=&quot;3&quot; unique_id=&quot;11416&quot;&gt;&lt;property id=&quot;20148&quot; value=&quot;5&quot;/&gt;&lt;property id=&quot;20300&quot; value=&quot;Slide 53&quot;/&gt;&lt;property id=&quot;20307&quot; value=&quot;365&quot;/&gt;&lt;/object&gt;&lt;object type=&quot;3&quot; unique_id=&quot;17946&quot;&gt;&lt;property id=&quot;20148&quot; value=&quot;5&quot;/&gt;&lt;property id=&quot;20300&quot; value=&quot;Slide 59&quot;/&gt;&lt;property id=&quot;20307&quot; value=&quot;367&quot;/&gt;&lt;/object&gt;&lt;object type=&quot;3&quot; unique_id=&quot;17947&quot;&gt;&lt;property id=&quot;20148&quot; value=&quot;5&quot;/&gt;&lt;property id=&quot;20300&quot; value=&quot;Slide 60 - &amp;quot;Example: Predicting brain weight from body weight in mammals via SLR&amp;quot;&quot;/&gt;&lt;property id=&quot;20307&quot; value=&quot;369&quot;/&gt;&lt;/object&gt;&lt;object type=&quot;3&quot; unique_id=&quot;17948&quot;&gt;&lt;property id=&quot;20148&quot; value=&quot;5&quot;/&gt;&lt;property id=&quot;20300&quot; value=&quot;Slide 61&quot;/&gt;&lt;property id=&quot;20307&quot; value=&quot;371&quot;/&gt;&lt;/object&gt;&lt;object type=&quot;3&quot; unique_id=&quot;17949&quot;&gt;&lt;property id=&quot;20148&quot; value=&quot;5&quot;/&gt;&lt;property id=&quot;20300&quot; value=&quot;Slide 62&quot;/&gt;&lt;property id=&quot;20307&quot; value=&quot;373&quot;/&gt;&lt;/object&gt;&lt;object type=&quot;3&quot; unique_id=&quot;17950&quot;&gt;&lt;property id=&quot;20148&quot; value=&quot;5&quot;/&gt;&lt;property id=&quot;20300&quot; value=&quot;Slide 63&quot;/&gt;&lt;property id=&quot;20307&quot; value=&quot;375&quot;/&gt;&lt;/object&gt;&lt;object type=&quot;3&quot; unique_id=&quot;18276&quot;&gt;&lt;property id=&quot;20148&quot; value=&quot;5&quot;/&gt;&lt;property id=&quot;20300&quot; value=&quot;Slide 64&quot;/&gt;&lt;property id=&quot;20307&quot; value=&quot;3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</TotalTime>
  <Words>1670</Words>
  <Application>Microsoft Office PowerPoint</Application>
  <PresentationFormat>On-screen Show (4:3)</PresentationFormat>
  <Paragraphs>315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Calibri</vt:lpstr>
      <vt:lpstr>Arial</vt:lpstr>
      <vt:lpstr>Greek Symbols</vt:lpstr>
      <vt:lpstr>Courier New</vt:lpstr>
      <vt:lpstr>Times New Roman</vt:lpstr>
      <vt:lpstr>Office Theme</vt:lpstr>
      <vt:lpstr>Minitab Graph</vt:lpstr>
      <vt:lpstr>Microsoft Equation 3.0</vt:lpstr>
      <vt:lpstr>Microsoft Photo Editor 3.0 Scan</vt:lpstr>
      <vt:lpstr>Fixing problems with the model </vt:lpstr>
      <vt:lpstr>Options for fixing problems  with the model</vt:lpstr>
      <vt:lpstr>Abandoning the model</vt:lpstr>
      <vt:lpstr>Choices for transforming the data</vt:lpstr>
      <vt:lpstr>Transforming the X values only</vt:lpstr>
      <vt:lpstr>Transforming the X values only</vt:lpstr>
      <vt:lpstr>Memory retention</vt:lpstr>
      <vt:lpstr>Fitted line plot</vt:lpstr>
      <vt:lpstr>Residual vs. fits plot</vt:lpstr>
      <vt:lpstr>Breusch-Pagan test </vt:lpstr>
      <vt:lpstr>Normal probability plot</vt:lpstr>
      <vt:lpstr> Shapiro-Wilk normality test</vt:lpstr>
      <vt:lpstr>Transform the X values</vt:lpstr>
      <vt:lpstr>Fitted line plot  using transformed X values</vt:lpstr>
      <vt:lpstr>PowerPoint Presentation</vt:lpstr>
      <vt:lpstr>Residuals vs. fits plot  using transformed X values </vt:lpstr>
      <vt:lpstr>PowerPoint Presentation</vt:lpstr>
      <vt:lpstr>Normal probability plot using transformed X values</vt:lpstr>
      <vt:lpstr>Predicting new proportion </vt:lpstr>
      <vt:lpstr>Predicting new proportion</vt:lpstr>
      <vt:lpstr>Transforming the Y values only</vt:lpstr>
      <vt:lpstr>Transforming the Y values only</vt:lpstr>
      <vt:lpstr>Gestation time and birth weight  for mammals</vt:lpstr>
      <vt:lpstr>Fitted line plot</vt:lpstr>
      <vt:lpstr>Residual vs. fits plot</vt:lpstr>
      <vt:lpstr>Normal probability plot</vt:lpstr>
      <vt:lpstr>Transform the Y values</vt:lpstr>
      <vt:lpstr>Fitted line plot  using transformed Y values</vt:lpstr>
      <vt:lpstr>Residual vs. fits plot using transformed Y values</vt:lpstr>
      <vt:lpstr>Normal probability plot using transformed Y values</vt:lpstr>
      <vt:lpstr>Predicting new gestation </vt:lpstr>
      <vt:lpstr>Predicting new gestation </vt:lpstr>
      <vt:lpstr>Transforming both  the X and Y values</vt:lpstr>
      <vt:lpstr>Transforming both the X and Y values</vt:lpstr>
      <vt:lpstr>Diameter (inches) and volume (cu. ft.)  of 70 shortleaf pines</vt:lpstr>
      <vt:lpstr>Residuals vs. fits plot</vt:lpstr>
      <vt:lpstr>Normal probability plot</vt:lpstr>
      <vt:lpstr>Transform the Y values only</vt:lpstr>
      <vt:lpstr>Fitted line plot using transformed Y values</vt:lpstr>
      <vt:lpstr>Residuals vs. fits plot using transformed Y values</vt:lpstr>
      <vt:lpstr>Normal probability plot using transformed Y values</vt:lpstr>
      <vt:lpstr>Transform both the X and Y values</vt:lpstr>
      <vt:lpstr>Fitted line plot using transformed X and Y values</vt:lpstr>
      <vt:lpstr>Residual plot  using transformed X and Y values</vt:lpstr>
      <vt:lpstr>Normal probability plot using transformed X and Y values</vt:lpstr>
      <vt:lpstr>Transformation strategies</vt:lpstr>
      <vt:lpstr>Effects of transformations </vt:lpstr>
      <vt:lpstr>Transformation strategies</vt:lpstr>
      <vt:lpstr>Transformation strategies</vt:lpstr>
      <vt:lpstr>Knowing functional relationship  is of the power form</vt:lpstr>
      <vt:lpstr>Knowing functional relationship  is of the exponential form</vt:lpstr>
      <vt:lpstr>Transformation strategies</vt:lpstr>
      <vt:lpstr>Family of power transformations (Box-Cox Transformation)</vt:lpstr>
      <vt:lpstr>PowerPoint Presentation</vt:lpstr>
      <vt:lpstr>The Box-Cox procedure</vt:lpstr>
      <vt:lpstr>PowerPoint Presentation</vt:lpstr>
      <vt:lpstr>PowerPoint Presentation</vt:lpstr>
      <vt:lpstr>Transformation strategies</vt:lpstr>
      <vt:lpstr>Possible transformations</vt:lpstr>
      <vt:lpstr>Possible transformations</vt:lpstr>
      <vt:lpstr>Possible transformations</vt:lpstr>
      <vt:lpstr>Possible transformations</vt:lpstr>
      <vt:lpstr>PowerPoint Presentation</vt:lpstr>
      <vt:lpstr>Lowess (Smoothed) Plots </vt:lpstr>
      <vt:lpstr>Example: Predicting brain weight from body weight in mammals via SLR</vt:lpstr>
      <vt:lpstr>PowerPoint Presentation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Broad Overview of Key Statistical Concepts</dc:title>
  <dc:creator>LSimon</dc:creator>
  <cp:lastModifiedBy>Paul Rajamanickam Savariappan</cp:lastModifiedBy>
  <cp:revision>196</cp:revision>
  <cp:lastPrinted>1999-01-28T21:00:58Z</cp:lastPrinted>
  <dcterms:created xsi:type="dcterms:W3CDTF">2002-09-16T17:15:16Z</dcterms:created>
  <dcterms:modified xsi:type="dcterms:W3CDTF">2018-11-07T16:33:41Z</dcterms:modified>
</cp:coreProperties>
</file>