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BE5F17-F69E-455F-A71F-3FCE536268C2}" type="datetimeFigureOut">
              <a:rPr lang="en-US" smtClean="0"/>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F58120-F92A-43FB-A7E7-AA004E8D6EC3}" type="slidenum">
              <a:rPr lang="en-US" smtClean="0"/>
              <a:t>‹#›</a:t>
            </a:fld>
            <a:endParaRPr lang="en-US"/>
          </a:p>
        </p:txBody>
      </p:sp>
    </p:spTree>
    <p:extLst>
      <p:ext uri="{BB962C8B-B14F-4D97-AF65-F5344CB8AC3E}">
        <p14:creationId xmlns:p14="http://schemas.microsoft.com/office/powerpoint/2010/main" val="544371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BE5F17-F69E-455F-A71F-3FCE536268C2}" type="datetimeFigureOut">
              <a:rPr lang="en-US" smtClean="0"/>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F58120-F92A-43FB-A7E7-AA004E8D6EC3}" type="slidenum">
              <a:rPr lang="en-US" smtClean="0"/>
              <a:t>‹#›</a:t>
            </a:fld>
            <a:endParaRPr lang="en-US"/>
          </a:p>
        </p:txBody>
      </p:sp>
    </p:spTree>
    <p:extLst>
      <p:ext uri="{BB962C8B-B14F-4D97-AF65-F5344CB8AC3E}">
        <p14:creationId xmlns:p14="http://schemas.microsoft.com/office/powerpoint/2010/main" val="3752883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BE5F17-F69E-455F-A71F-3FCE536268C2}" type="datetimeFigureOut">
              <a:rPr lang="en-US" smtClean="0"/>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F58120-F92A-43FB-A7E7-AA004E8D6EC3}" type="slidenum">
              <a:rPr lang="en-US" smtClean="0"/>
              <a:t>‹#›</a:t>
            </a:fld>
            <a:endParaRPr lang="en-US"/>
          </a:p>
        </p:txBody>
      </p:sp>
    </p:spTree>
    <p:extLst>
      <p:ext uri="{BB962C8B-B14F-4D97-AF65-F5344CB8AC3E}">
        <p14:creationId xmlns:p14="http://schemas.microsoft.com/office/powerpoint/2010/main" val="1272325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BE5F17-F69E-455F-A71F-3FCE536268C2}" type="datetimeFigureOut">
              <a:rPr lang="en-US" smtClean="0"/>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F58120-F92A-43FB-A7E7-AA004E8D6EC3}" type="slidenum">
              <a:rPr lang="en-US" smtClean="0"/>
              <a:t>‹#›</a:t>
            </a:fld>
            <a:endParaRPr lang="en-US"/>
          </a:p>
        </p:txBody>
      </p:sp>
    </p:spTree>
    <p:extLst>
      <p:ext uri="{BB962C8B-B14F-4D97-AF65-F5344CB8AC3E}">
        <p14:creationId xmlns:p14="http://schemas.microsoft.com/office/powerpoint/2010/main" val="1741004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5BE5F17-F69E-455F-A71F-3FCE536268C2}" type="datetimeFigureOut">
              <a:rPr lang="en-US" smtClean="0"/>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F58120-F92A-43FB-A7E7-AA004E8D6EC3}" type="slidenum">
              <a:rPr lang="en-US" smtClean="0"/>
              <a:t>‹#›</a:t>
            </a:fld>
            <a:endParaRPr lang="en-US"/>
          </a:p>
        </p:txBody>
      </p:sp>
    </p:spTree>
    <p:extLst>
      <p:ext uri="{BB962C8B-B14F-4D97-AF65-F5344CB8AC3E}">
        <p14:creationId xmlns:p14="http://schemas.microsoft.com/office/powerpoint/2010/main" val="1796427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BE5F17-F69E-455F-A71F-3FCE536268C2}" type="datetimeFigureOut">
              <a:rPr lang="en-US" smtClean="0"/>
              <a:t>11/12/2018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F58120-F92A-43FB-A7E7-AA004E8D6EC3}" type="slidenum">
              <a:rPr lang="en-US" smtClean="0"/>
              <a:t>‹#›</a:t>
            </a:fld>
            <a:endParaRPr lang="en-US"/>
          </a:p>
        </p:txBody>
      </p:sp>
    </p:spTree>
    <p:extLst>
      <p:ext uri="{BB962C8B-B14F-4D97-AF65-F5344CB8AC3E}">
        <p14:creationId xmlns:p14="http://schemas.microsoft.com/office/powerpoint/2010/main" val="2899794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BE5F17-F69E-455F-A71F-3FCE536268C2}" type="datetimeFigureOut">
              <a:rPr lang="en-US" smtClean="0"/>
              <a:t>11/12/2018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F58120-F92A-43FB-A7E7-AA004E8D6EC3}" type="slidenum">
              <a:rPr lang="en-US" smtClean="0"/>
              <a:t>‹#›</a:t>
            </a:fld>
            <a:endParaRPr lang="en-US"/>
          </a:p>
        </p:txBody>
      </p:sp>
    </p:spTree>
    <p:extLst>
      <p:ext uri="{BB962C8B-B14F-4D97-AF65-F5344CB8AC3E}">
        <p14:creationId xmlns:p14="http://schemas.microsoft.com/office/powerpoint/2010/main" val="3202945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BE5F17-F69E-455F-A71F-3FCE536268C2}" type="datetimeFigureOut">
              <a:rPr lang="en-US" smtClean="0"/>
              <a:t>11/12/2018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F58120-F92A-43FB-A7E7-AA004E8D6EC3}" type="slidenum">
              <a:rPr lang="en-US" smtClean="0"/>
              <a:t>‹#›</a:t>
            </a:fld>
            <a:endParaRPr lang="en-US"/>
          </a:p>
        </p:txBody>
      </p:sp>
    </p:spTree>
    <p:extLst>
      <p:ext uri="{BB962C8B-B14F-4D97-AF65-F5344CB8AC3E}">
        <p14:creationId xmlns:p14="http://schemas.microsoft.com/office/powerpoint/2010/main" val="1789930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BE5F17-F69E-455F-A71F-3FCE536268C2}" type="datetimeFigureOut">
              <a:rPr lang="en-US" smtClean="0"/>
              <a:t>11/12/2018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F58120-F92A-43FB-A7E7-AA004E8D6EC3}" type="slidenum">
              <a:rPr lang="en-US" smtClean="0"/>
              <a:t>‹#›</a:t>
            </a:fld>
            <a:endParaRPr lang="en-US"/>
          </a:p>
        </p:txBody>
      </p:sp>
    </p:spTree>
    <p:extLst>
      <p:ext uri="{BB962C8B-B14F-4D97-AF65-F5344CB8AC3E}">
        <p14:creationId xmlns:p14="http://schemas.microsoft.com/office/powerpoint/2010/main" val="1069443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5BE5F17-F69E-455F-A71F-3FCE536268C2}" type="datetimeFigureOut">
              <a:rPr lang="en-US" smtClean="0"/>
              <a:t>11/12/2018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F58120-F92A-43FB-A7E7-AA004E8D6EC3}" type="slidenum">
              <a:rPr lang="en-US" smtClean="0"/>
              <a:t>‹#›</a:t>
            </a:fld>
            <a:endParaRPr lang="en-US"/>
          </a:p>
        </p:txBody>
      </p:sp>
    </p:spTree>
    <p:extLst>
      <p:ext uri="{BB962C8B-B14F-4D97-AF65-F5344CB8AC3E}">
        <p14:creationId xmlns:p14="http://schemas.microsoft.com/office/powerpoint/2010/main" val="543230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5BE5F17-F69E-455F-A71F-3FCE536268C2}" type="datetimeFigureOut">
              <a:rPr lang="en-US" smtClean="0"/>
              <a:t>11/12/2018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F58120-F92A-43FB-A7E7-AA004E8D6EC3}" type="slidenum">
              <a:rPr lang="en-US" smtClean="0"/>
              <a:t>‹#›</a:t>
            </a:fld>
            <a:endParaRPr lang="en-US"/>
          </a:p>
        </p:txBody>
      </p:sp>
    </p:spTree>
    <p:extLst>
      <p:ext uri="{BB962C8B-B14F-4D97-AF65-F5344CB8AC3E}">
        <p14:creationId xmlns:p14="http://schemas.microsoft.com/office/powerpoint/2010/main" val="3449230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BE5F17-F69E-455F-A71F-3FCE536268C2}" type="datetimeFigureOut">
              <a:rPr lang="en-US" smtClean="0"/>
              <a:t>11/12/2018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F58120-F92A-43FB-A7E7-AA004E8D6EC3}" type="slidenum">
              <a:rPr lang="en-US" smtClean="0"/>
              <a:t>‹#›</a:t>
            </a:fld>
            <a:endParaRPr lang="en-US"/>
          </a:p>
        </p:txBody>
      </p:sp>
    </p:spTree>
    <p:extLst>
      <p:ext uri="{BB962C8B-B14F-4D97-AF65-F5344CB8AC3E}">
        <p14:creationId xmlns:p14="http://schemas.microsoft.com/office/powerpoint/2010/main" val="1225772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ctrTitle"/>
          </p:nvPr>
        </p:nvSpPr>
        <p:spPr/>
        <p:txBody>
          <a:bodyPr>
            <a:normAutofit fontScale="90000"/>
          </a:bodyPr>
          <a:lstStyle/>
          <a:p>
            <a:pPr eaLnBrk="1" hangingPunct="1"/>
            <a:r>
              <a:rPr lang="en-US" altLang="en-US" dirty="0" smtClean="0">
                <a:solidFill>
                  <a:srgbClr val="C00000"/>
                </a:solidFill>
                <a:latin typeface="Times New Roman" panose="02020603050405020304" pitchFamily="18" charset="0"/>
                <a:cs typeface="Times New Roman" panose="02020603050405020304" pitchFamily="18" charset="0"/>
              </a:rPr>
              <a:t>Simple Linear Regression with Qualitative </a:t>
            </a:r>
            <a:r>
              <a:rPr lang="en-US" altLang="en-US" dirty="0" smtClean="0">
                <a:solidFill>
                  <a:srgbClr val="C00000"/>
                </a:solidFill>
                <a:latin typeface="Times New Roman" panose="02020603050405020304" pitchFamily="18" charset="0"/>
                <a:cs typeface="Times New Roman" panose="02020603050405020304" pitchFamily="18" charset="0"/>
              </a:rPr>
              <a:t/>
            </a:r>
            <a:br>
              <a:rPr lang="en-US" altLang="en-US" dirty="0" smtClean="0">
                <a:solidFill>
                  <a:srgbClr val="C00000"/>
                </a:solidFill>
                <a:latin typeface="Times New Roman" panose="02020603050405020304" pitchFamily="18" charset="0"/>
                <a:cs typeface="Times New Roman" panose="02020603050405020304" pitchFamily="18" charset="0"/>
              </a:rPr>
            </a:br>
            <a:r>
              <a:rPr lang="en-US" altLang="en-US" dirty="0" smtClean="0">
                <a:solidFill>
                  <a:srgbClr val="C00000"/>
                </a:solidFill>
                <a:latin typeface="Times New Roman" panose="02020603050405020304" pitchFamily="18" charset="0"/>
                <a:cs typeface="Times New Roman" panose="02020603050405020304" pitchFamily="18" charset="0"/>
              </a:rPr>
              <a:t>predictor variables</a:t>
            </a:r>
            <a:r>
              <a:rPr lang="en-US" altLang="en-US" baseline="-25000" dirty="0" smtClean="0">
                <a:solidFill>
                  <a:srgbClr val="C00000"/>
                </a:solidFill>
                <a:latin typeface="Times New Roman" panose="02020603050405020304" pitchFamily="18" charset="0"/>
                <a:cs typeface="Times New Roman" panose="02020603050405020304" pitchFamily="18" charset="0"/>
                <a:sym typeface="Greek Symbols" pitchFamily="18" charset="2"/>
              </a:rPr>
              <a:t> </a:t>
            </a:r>
          </a:p>
        </p:txBody>
      </p:sp>
    </p:spTree>
    <p:extLst>
      <p:ext uri="{BB962C8B-B14F-4D97-AF65-F5344CB8AC3E}">
        <p14:creationId xmlns:p14="http://schemas.microsoft.com/office/powerpoint/2010/main" val="2632621457"/>
      </p:ext>
    </p:extLst>
  </p:cSld>
  <p:clrMapOvr>
    <a:masterClrMapping/>
  </p:clrMapOvr>
  <p:transition>
    <p:newsfla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p:cNvSpPr>
          <p:nvPr>
            <p:ph type="body" sz="half" idx="4294967295"/>
          </p:nvPr>
        </p:nvSpPr>
        <p:spPr>
          <a:xfrm>
            <a:off x="2074863" y="779463"/>
            <a:ext cx="7931150" cy="4525962"/>
          </a:xfrm>
        </p:spPr>
        <p:txBody>
          <a:bodyPr/>
          <a:lstStyle/>
          <a:p>
            <a:pPr eaLnBrk="1" hangingPunct="1">
              <a:buFont typeface="Arial" panose="020B0604020202020204" pitchFamily="34" charset="0"/>
              <a:buNone/>
            </a:pPr>
            <a:r>
              <a:rPr lang="en-US" altLang="en-US"/>
              <a:t>Example. Those are the results obtained by women (X=0) and men (X=1) in a linguistic ability test. </a:t>
            </a:r>
          </a:p>
        </p:txBody>
      </p:sp>
      <p:graphicFrame>
        <p:nvGraphicFramePr>
          <p:cNvPr id="22577" name="Group 49"/>
          <p:cNvGraphicFramePr>
            <a:graphicFrameLocks noGrp="1"/>
          </p:cNvGraphicFramePr>
          <p:nvPr>
            <p:ph idx="1"/>
          </p:nvPr>
        </p:nvGraphicFramePr>
        <p:xfrm>
          <a:off x="3648076" y="1887538"/>
          <a:ext cx="4608513" cy="4772020"/>
        </p:xfrm>
        <a:graphic>
          <a:graphicData uri="http://schemas.openxmlformats.org/drawingml/2006/table">
            <a:tbl>
              <a:tblPr/>
              <a:tblGrid>
                <a:gridCol w="2305050">
                  <a:extLst>
                    <a:ext uri="{9D8B030D-6E8A-4147-A177-3AD203B41FA5}">
                      <a16:colId xmlns:a16="http://schemas.microsoft.com/office/drawing/2014/main" val="20000"/>
                    </a:ext>
                  </a:extLst>
                </a:gridCol>
                <a:gridCol w="2303463">
                  <a:extLst>
                    <a:ext uri="{9D8B030D-6E8A-4147-A177-3AD203B41FA5}">
                      <a16:colId xmlns:a16="http://schemas.microsoft.com/office/drawing/2014/main" val="20001"/>
                    </a:ext>
                  </a:extLst>
                </a:gridCol>
              </a:tblGrid>
              <a:tr h="433820">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s-ES" sz="1800" b="0" i="0" u="none" strike="noStrike" cap="none" normalizeH="0" baseline="0" dirty="0" smtClean="0">
                          <a:ln>
                            <a:noFill/>
                          </a:ln>
                          <a:solidFill>
                            <a:schemeClr val="tx1"/>
                          </a:solidFill>
                          <a:effectLst/>
                          <a:latin typeface="Calibri" pitchFamily="34" charset="0"/>
                        </a:rPr>
                        <a:t>X</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s-ES" sz="1800" b="0" i="0" u="none" strike="noStrike" cap="none" normalizeH="0" baseline="0" smtClean="0">
                          <a:ln>
                            <a:noFill/>
                          </a:ln>
                          <a:solidFill>
                            <a:schemeClr val="tx1"/>
                          </a:solidFill>
                          <a:effectLst/>
                          <a:latin typeface="Calibri" pitchFamily="34" charset="0"/>
                        </a:rPr>
                        <a:t>Y</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3820">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s-ES" sz="1800" b="0" i="0" u="none" strike="noStrike" cap="none" normalizeH="0" baseline="0" dirty="0" smtClean="0">
                          <a:ln>
                            <a:noFill/>
                          </a:ln>
                          <a:solidFill>
                            <a:schemeClr val="tx1"/>
                          </a:solidFill>
                          <a:effectLst/>
                          <a:latin typeface="Calibri" pitchFamily="34" charset="0"/>
                        </a:rPr>
                        <a:t>0</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s-ES" sz="1800" b="0" i="0" u="none" strike="noStrike" cap="none" normalizeH="0" baseline="0" smtClean="0">
                          <a:ln>
                            <a:noFill/>
                          </a:ln>
                          <a:solidFill>
                            <a:schemeClr val="tx1"/>
                          </a:solidFill>
                          <a:effectLst/>
                          <a:latin typeface="Calibri" pitchFamily="34" charset="0"/>
                        </a:rPr>
                        <a:t>7</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3820">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s-ES" sz="1800" b="0" i="0" u="none" strike="noStrike" cap="none" normalizeH="0" baseline="0" dirty="0" smtClean="0">
                          <a:ln>
                            <a:noFill/>
                          </a:ln>
                          <a:solidFill>
                            <a:schemeClr val="tx1"/>
                          </a:solidFill>
                          <a:effectLst/>
                          <a:latin typeface="Calibri" pitchFamily="34" charset="0"/>
                        </a:rPr>
                        <a:t>0</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s-ES" sz="1800" b="0" i="0" u="none" strike="noStrike" cap="none" normalizeH="0" baseline="0" dirty="0" smtClean="0">
                          <a:ln>
                            <a:noFill/>
                          </a:ln>
                          <a:solidFill>
                            <a:schemeClr val="tx1"/>
                          </a:solidFill>
                          <a:effectLst/>
                          <a:latin typeface="Calibri" pitchFamily="34" charset="0"/>
                        </a:rPr>
                        <a:t>6</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3820">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s-ES" sz="1800" b="0" i="0" u="none" strike="noStrike" cap="none" normalizeH="0" baseline="0" smtClean="0">
                          <a:ln>
                            <a:noFill/>
                          </a:ln>
                          <a:solidFill>
                            <a:schemeClr val="tx1"/>
                          </a:solidFill>
                          <a:effectLst/>
                          <a:latin typeface="Calibri" pitchFamily="34" charset="0"/>
                        </a:rPr>
                        <a:t>0</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s-ES" sz="1800" b="0" i="0" u="none" strike="noStrike" cap="none" normalizeH="0" baseline="0" dirty="0" smtClean="0">
                          <a:ln>
                            <a:noFill/>
                          </a:ln>
                          <a:solidFill>
                            <a:schemeClr val="tx1"/>
                          </a:solidFill>
                          <a:effectLst/>
                          <a:latin typeface="Calibri" pitchFamily="34" charset="0"/>
                        </a:rPr>
                        <a:t>7</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3820">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s-ES" sz="1800" b="0" i="0" u="none" strike="noStrike" cap="none" normalizeH="0" baseline="0" smtClean="0">
                          <a:ln>
                            <a:noFill/>
                          </a:ln>
                          <a:solidFill>
                            <a:schemeClr val="tx1"/>
                          </a:solidFill>
                          <a:effectLst/>
                          <a:latin typeface="Calibri" pitchFamily="34" charset="0"/>
                        </a:rPr>
                        <a:t>0</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s-ES" sz="1800" b="0" i="0" u="none" strike="noStrike" cap="none" normalizeH="0" baseline="0" dirty="0" smtClean="0">
                          <a:ln>
                            <a:noFill/>
                          </a:ln>
                          <a:solidFill>
                            <a:schemeClr val="tx1"/>
                          </a:solidFill>
                          <a:effectLst/>
                          <a:latin typeface="Calibri" pitchFamily="34" charset="0"/>
                        </a:rPr>
                        <a:t>8</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3820">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s-ES" sz="1800" b="0" i="0" u="none" strike="noStrike" cap="none" normalizeH="0" baseline="0" smtClean="0">
                          <a:ln>
                            <a:noFill/>
                          </a:ln>
                          <a:solidFill>
                            <a:schemeClr val="tx1"/>
                          </a:solidFill>
                          <a:effectLst/>
                          <a:latin typeface="Calibri" pitchFamily="34" charset="0"/>
                        </a:rPr>
                        <a:t>0</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s-ES" sz="1800" b="0" i="0" u="none" strike="noStrike" cap="none" normalizeH="0" baseline="0" dirty="0" smtClean="0">
                          <a:ln>
                            <a:noFill/>
                          </a:ln>
                          <a:solidFill>
                            <a:schemeClr val="tx1"/>
                          </a:solidFill>
                          <a:effectLst/>
                          <a:latin typeface="Calibri" pitchFamily="34" charset="0"/>
                        </a:rPr>
                        <a:t>9</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3820">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s-ES" sz="1800" b="0" i="0" u="none" strike="noStrike" cap="none" normalizeH="0" baseline="0" smtClean="0">
                          <a:ln>
                            <a:noFill/>
                          </a:ln>
                          <a:solidFill>
                            <a:schemeClr val="tx1"/>
                          </a:solidFill>
                          <a:effectLst/>
                          <a:latin typeface="Calibri" pitchFamily="34" charset="0"/>
                        </a:rPr>
                        <a:t>1</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s-ES" sz="1800" b="0" i="0" u="none" strike="noStrike" cap="none" normalizeH="0" baseline="0" dirty="0" smtClean="0">
                          <a:ln>
                            <a:noFill/>
                          </a:ln>
                          <a:solidFill>
                            <a:schemeClr val="tx1"/>
                          </a:solidFill>
                          <a:effectLst/>
                          <a:latin typeface="Calibri" pitchFamily="34" charset="0"/>
                        </a:rPr>
                        <a:t>3</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3820">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s-ES" sz="1800" b="0" i="0" u="none" strike="noStrike" cap="none" normalizeH="0" baseline="0" smtClean="0">
                          <a:ln>
                            <a:noFill/>
                          </a:ln>
                          <a:solidFill>
                            <a:schemeClr val="tx1"/>
                          </a:solidFill>
                          <a:effectLst/>
                          <a:latin typeface="Calibri" pitchFamily="34" charset="0"/>
                        </a:rPr>
                        <a:t>1</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s-ES" sz="1800" b="0" i="0" u="none" strike="noStrike" cap="none" normalizeH="0" baseline="0" dirty="0" smtClean="0">
                          <a:ln>
                            <a:noFill/>
                          </a:ln>
                          <a:solidFill>
                            <a:schemeClr val="tx1"/>
                          </a:solidFill>
                          <a:effectLst/>
                          <a:latin typeface="Calibri" pitchFamily="34" charset="0"/>
                        </a:rPr>
                        <a:t>5</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33820">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s-ES" sz="1800" b="0" i="0" u="none" strike="noStrike" cap="none" normalizeH="0" baseline="0" smtClean="0">
                          <a:ln>
                            <a:noFill/>
                          </a:ln>
                          <a:solidFill>
                            <a:schemeClr val="tx1"/>
                          </a:solidFill>
                          <a:effectLst/>
                          <a:latin typeface="Calibri" pitchFamily="34" charset="0"/>
                        </a:rPr>
                        <a:t>1</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s-ES" sz="1800" b="0" i="0" u="none" strike="noStrike" cap="none" normalizeH="0" baseline="0" dirty="0" smtClean="0">
                          <a:ln>
                            <a:noFill/>
                          </a:ln>
                          <a:solidFill>
                            <a:schemeClr val="tx1"/>
                          </a:solidFill>
                          <a:effectLst/>
                          <a:latin typeface="Calibri" pitchFamily="34" charset="0"/>
                        </a:rPr>
                        <a:t>4</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33820">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s-ES" sz="1800" b="0" i="0" u="none" strike="noStrike" cap="none" normalizeH="0" baseline="0" smtClean="0">
                          <a:ln>
                            <a:noFill/>
                          </a:ln>
                          <a:solidFill>
                            <a:schemeClr val="tx1"/>
                          </a:solidFill>
                          <a:effectLst/>
                          <a:latin typeface="Calibri" pitchFamily="34" charset="0"/>
                        </a:rPr>
                        <a:t>1</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s-ES" sz="1800" b="0" i="0" u="none" strike="noStrike" cap="none" normalizeH="0" baseline="0" dirty="0" smtClean="0">
                          <a:ln>
                            <a:noFill/>
                          </a:ln>
                          <a:solidFill>
                            <a:schemeClr val="tx1"/>
                          </a:solidFill>
                          <a:effectLst/>
                          <a:latin typeface="Calibri" pitchFamily="34" charset="0"/>
                        </a:rPr>
                        <a:t>5</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33820">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s-ES" sz="1800" b="0" i="0" u="none" strike="noStrike" cap="none" normalizeH="0" baseline="0" smtClean="0">
                          <a:ln>
                            <a:noFill/>
                          </a:ln>
                          <a:solidFill>
                            <a:schemeClr val="tx1"/>
                          </a:solidFill>
                          <a:effectLst/>
                          <a:latin typeface="Calibri" pitchFamily="34" charset="0"/>
                        </a:rPr>
                        <a:t>1</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s-ES" sz="1800" b="0" i="0" u="none" strike="noStrike" cap="none" normalizeH="0" baseline="0" dirty="0" smtClean="0">
                          <a:ln>
                            <a:noFill/>
                          </a:ln>
                          <a:solidFill>
                            <a:schemeClr val="tx1"/>
                          </a:solidFill>
                          <a:effectLst/>
                          <a:latin typeface="Calibri" pitchFamily="34" charset="0"/>
                        </a:rPr>
                        <a:t>3</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086265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2181225" y="238125"/>
            <a:ext cx="7772400" cy="621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solidFill>
                  <a:srgbClr val="C00000"/>
                </a:solidFill>
                <a:latin typeface="Cumberland AMT" panose="02070309020205020404" pitchFamily="49" charset="0"/>
                <a:cs typeface="Cumberland AMT" panose="02070309020205020404" pitchFamily="49" charset="0"/>
              </a:rPr>
              <a:t>X=c(0,0,0,0,0,1,1,1,1,1)</a:t>
            </a:r>
          </a:p>
          <a:p>
            <a:pPr>
              <a:spcBef>
                <a:spcPct val="0"/>
              </a:spcBef>
              <a:buFontTx/>
              <a:buNone/>
            </a:pPr>
            <a:r>
              <a:rPr lang="en-US" altLang="en-US" sz="1800">
                <a:solidFill>
                  <a:srgbClr val="C00000"/>
                </a:solidFill>
                <a:latin typeface="Cumberland AMT" panose="02070309020205020404" pitchFamily="49" charset="0"/>
                <a:cs typeface="Cumberland AMT" panose="02070309020205020404" pitchFamily="49" charset="0"/>
              </a:rPr>
              <a:t>Y=c(7,6,7,8,9,3,5,4,5,3)</a:t>
            </a:r>
          </a:p>
          <a:p>
            <a:pPr>
              <a:spcBef>
                <a:spcPct val="0"/>
              </a:spcBef>
              <a:buFontTx/>
              <a:buNone/>
            </a:pPr>
            <a:r>
              <a:rPr lang="en-US" altLang="en-US" sz="1800">
                <a:solidFill>
                  <a:srgbClr val="C00000"/>
                </a:solidFill>
                <a:latin typeface="Cumberland AMT" panose="02070309020205020404" pitchFamily="49" charset="0"/>
                <a:cs typeface="Cumberland AMT" panose="02070309020205020404" pitchFamily="49" charset="0"/>
              </a:rPr>
              <a:t>plot(X,Y)</a:t>
            </a:r>
          </a:p>
          <a:p>
            <a:pPr>
              <a:spcBef>
                <a:spcPct val="0"/>
              </a:spcBef>
              <a:buFontTx/>
              <a:buNone/>
            </a:pPr>
            <a:r>
              <a:rPr lang="en-US" altLang="en-US" sz="1800">
                <a:solidFill>
                  <a:srgbClr val="C00000"/>
                </a:solidFill>
                <a:latin typeface="Cumberland AMT" panose="02070309020205020404" pitchFamily="49" charset="0"/>
                <a:cs typeface="Cumberland AMT" panose="02070309020205020404" pitchFamily="49" charset="0"/>
              </a:rPr>
              <a:t>X=factor(X)</a:t>
            </a:r>
          </a:p>
          <a:p>
            <a:pPr>
              <a:spcBef>
                <a:spcPct val="0"/>
              </a:spcBef>
              <a:buFontTx/>
              <a:buNone/>
            </a:pPr>
            <a:r>
              <a:rPr lang="en-US" altLang="en-US" sz="1800">
                <a:solidFill>
                  <a:srgbClr val="C00000"/>
                </a:solidFill>
                <a:latin typeface="Cumberland AMT" panose="02070309020205020404" pitchFamily="49" charset="0"/>
                <a:cs typeface="Cumberland AMT" panose="02070309020205020404" pitchFamily="49" charset="0"/>
              </a:rPr>
              <a:t>model=lm(Y~X)</a:t>
            </a:r>
          </a:p>
          <a:p>
            <a:pPr>
              <a:spcBef>
                <a:spcPct val="0"/>
              </a:spcBef>
              <a:buFontTx/>
              <a:buNone/>
            </a:pPr>
            <a:r>
              <a:rPr lang="en-US" altLang="en-US" sz="1800">
                <a:solidFill>
                  <a:srgbClr val="C00000"/>
                </a:solidFill>
                <a:latin typeface="Cumberland AMT" panose="02070309020205020404" pitchFamily="49" charset="0"/>
                <a:cs typeface="Cumberland AMT" panose="02070309020205020404" pitchFamily="49" charset="0"/>
              </a:rPr>
              <a:t>summary(model)</a:t>
            </a:r>
          </a:p>
          <a:p>
            <a:pPr>
              <a:spcBef>
                <a:spcPct val="0"/>
              </a:spcBef>
              <a:buFontTx/>
              <a:buNone/>
            </a:pPr>
            <a:endParaRPr lang="en-US" altLang="en-US" sz="1800">
              <a:latin typeface="Cumberland AMT" panose="02070309020205020404" pitchFamily="49" charset="0"/>
              <a:cs typeface="Cumberland AMT" panose="02070309020205020404" pitchFamily="49" charset="0"/>
            </a:endParaRPr>
          </a:p>
          <a:p>
            <a:pPr>
              <a:spcBef>
                <a:spcPct val="0"/>
              </a:spcBef>
              <a:buFontTx/>
              <a:buNone/>
            </a:pPr>
            <a:r>
              <a:rPr lang="en-US" altLang="en-US" sz="1600" b="1">
                <a:solidFill>
                  <a:srgbClr val="0033CC"/>
                </a:solidFill>
                <a:latin typeface="Cumberland AMT" panose="02070309020205020404" pitchFamily="49" charset="0"/>
                <a:cs typeface="Cumberland AMT" panose="02070309020205020404" pitchFamily="49" charset="0"/>
              </a:rPr>
              <a:t>Call:</a:t>
            </a:r>
          </a:p>
          <a:p>
            <a:pPr>
              <a:spcBef>
                <a:spcPct val="0"/>
              </a:spcBef>
              <a:buFontTx/>
              <a:buNone/>
            </a:pPr>
            <a:r>
              <a:rPr lang="en-US" altLang="en-US" sz="1600" b="1">
                <a:solidFill>
                  <a:srgbClr val="0033CC"/>
                </a:solidFill>
                <a:latin typeface="Cumberland AMT" panose="02070309020205020404" pitchFamily="49" charset="0"/>
                <a:cs typeface="Cumberland AMT" panose="02070309020205020404" pitchFamily="49" charset="0"/>
              </a:rPr>
              <a:t>lm(formula = Y ~ X)</a:t>
            </a:r>
          </a:p>
          <a:p>
            <a:pPr>
              <a:spcBef>
                <a:spcPct val="0"/>
              </a:spcBef>
              <a:buFontTx/>
              <a:buNone/>
            </a:pPr>
            <a:endParaRPr lang="en-US" altLang="en-US" sz="1600" b="1">
              <a:solidFill>
                <a:srgbClr val="0033CC"/>
              </a:solidFill>
              <a:latin typeface="Cumberland AMT" panose="02070309020205020404" pitchFamily="49" charset="0"/>
              <a:cs typeface="Cumberland AMT" panose="02070309020205020404" pitchFamily="49" charset="0"/>
            </a:endParaRPr>
          </a:p>
          <a:p>
            <a:pPr>
              <a:spcBef>
                <a:spcPct val="0"/>
              </a:spcBef>
              <a:buFontTx/>
              <a:buNone/>
            </a:pPr>
            <a:r>
              <a:rPr lang="en-US" altLang="en-US" sz="1600" b="1">
                <a:solidFill>
                  <a:srgbClr val="0033CC"/>
                </a:solidFill>
                <a:latin typeface="Cumberland AMT" panose="02070309020205020404" pitchFamily="49" charset="0"/>
                <a:cs typeface="Cumberland AMT" panose="02070309020205020404" pitchFamily="49" charset="0"/>
              </a:rPr>
              <a:t>Residuals:</a:t>
            </a:r>
          </a:p>
          <a:p>
            <a:pPr>
              <a:spcBef>
                <a:spcPct val="0"/>
              </a:spcBef>
              <a:buFontTx/>
              <a:buNone/>
            </a:pPr>
            <a:r>
              <a:rPr lang="en-US" altLang="en-US" sz="1600" b="1">
                <a:solidFill>
                  <a:srgbClr val="0033CC"/>
                </a:solidFill>
                <a:latin typeface="Cumberland AMT" panose="02070309020205020404" pitchFamily="49" charset="0"/>
                <a:cs typeface="Cumberland AMT" panose="02070309020205020404" pitchFamily="49" charset="0"/>
              </a:rPr>
              <a:t>   Min     1Q Median     3Q    Max </a:t>
            </a:r>
          </a:p>
          <a:p>
            <a:pPr>
              <a:spcBef>
                <a:spcPct val="0"/>
              </a:spcBef>
              <a:buFontTx/>
              <a:buNone/>
            </a:pPr>
            <a:r>
              <a:rPr lang="en-US" altLang="en-US" sz="1600" b="1">
                <a:solidFill>
                  <a:srgbClr val="0033CC"/>
                </a:solidFill>
                <a:latin typeface="Cumberland AMT" panose="02070309020205020404" pitchFamily="49" charset="0"/>
                <a:cs typeface="Cumberland AMT" panose="02070309020205020404" pitchFamily="49" charset="0"/>
              </a:rPr>
              <a:t> -1.40  -0.85  -0.20   0.90   1.60 </a:t>
            </a:r>
          </a:p>
          <a:p>
            <a:pPr>
              <a:spcBef>
                <a:spcPct val="0"/>
              </a:spcBef>
              <a:buFontTx/>
              <a:buNone/>
            </a:pPr>
            <a:endParaRPr lang="en-US" altLang="en-US" sz="1600" b="1">
              <a:solidFill>
                <a:srgbClr val="0033CC"/>
              </a:solidFill>
              <a:latin typeface="Cumberland AMT" panose="02070309020205020404" pitchFamily="49" charset="0"/>
              <a:cs typeface="Cumberland AMT" panose="02070309020205020404" pitchFamily="49" charset="0"/>
            </a:endParaRPr>
          </a:p>
          <a:p>
            <a:pPr>
              <a:spcBef>
                <a:spcPct val="0"/>
              </a:spcBef>
              <a:buFontTx/>
              <a:buNone/>
            </a:pPr>
            <a:r>
              <a:rPr lang="en-US" altLang="en-US" sz="1600" b="1">
                <a:solidFill>
                  <a:srgbClr val="0033CC"/>
                </a:solidFill>
                <a:latin typeface="Cumberland AMT" panose="02070309020205020404" pitchFamily="49" charset="0"/>
                <a:cs typeface="Cumberland AMT" panose="02070309020205020404" pitchFamily="49" charset="0"/>
              </a:rPr>
              <a:t>Coefficients:</a:t>
            </a:r>
          </a:p>
          <a:p>
            <a:pPr>
              <a:spcBef>
                <a:spcPct val="0"/>
              </a:spcBef>
              <a:buFontTx/>
              <a:buNone/>
            </a:pPr>
            <a:r>
              <a:rPr lang="en-US" altLang="en-US" sz="1600" b="1">
                <a:solidFill>
                  <a:srgbClr val="0033CC"/>
                </a:solidFill>
                <a:latin typeface="Cumberland AMT" panose="02070309020205020404" pitchFamily="49" charset="0"/>
                <a:cs typeface="Cumberland AMT" panose="02070309020205020404" pitchFamily="49" charset="0"/>
              </a:rPr>
              <a:t>            Estimate Std. Error t value Pr(&gt;|t|)    </a:t>
            </a:r>
          </a:p>
          <a:p>
            <a:pPr>
              <a:spcBef>
                <a:spcPct val="0"/>
              </a:spcBef>
              <a:buFontTx/>
              <a:buNone/>
            </a:pPr>
            <a:r>
              <a:rPr lang="en-US" altLang="en-US" sz="1600" b="1">
                <a:solidFill>
                  <a:srgbClr val="0033CC"/>
                </a:solidFill>
                <a:latin typeface="Cumberland AMT" panose="02070309020205020404" pitchFamily="49" charset="0"/>
                <a:cs typeface="Cumberland AMT" panose="02070309020205020404" pitchFamily="49" charset="0"/>
              </a:rPr>
              <a:t>(Intercept)   7.4000     0.4796  15.430 3.09e-07 ***</a:t>
            </a:r>
          </a:p>
          <a:p>
            <a:pPr>
              <a:spcBef>
                <a:spcPct val="0"/>
              </a:spcBef>
              <a:buFontTx/>
              <a:buNone/>
            </a:pPr>
            <a:r>
              <a:rPr lang="en-US" altLang="en-US" sz="1600" b="1">
                <a:solidFill>
                  <a:srgbClr val="0033CC"/>
                </a:solidFill>
                <a:latin typeface="Cumberland AMT" panose="02070309020205020404" pitchFamily="49" charset="0"/>
                <a:cs typeface="Cumberland AMT" panose="02070309020205020404" pitchFamily="49" charset="0"/>
              </a:rPr>
              <a:t>X1           -3.4000     0.6782  -5.013  0.00104 ** </a:t>
            </a:r>
          </a:p>
          <a:p>
            <a:pPr>
              <a:spcBef>
                <a:spcPct val="0"/>
              </a:spcBef>
              <a:buFontTx/>
              <a:buNone/>
            </a:pPr>
            <a:r>
              <a:rPr lang="en-US" altLang="en-US" sz="1600" b="1">
                <a:solidFill>
                  <a:srgbClr val="0033CC"/>
                </a:solidFill>
                <a:latin typeface="Cumberland AMT" panose="02070309020205020404" pitchFamily="49" charset="0"/>
                <a:cs typeface="Cumberland AMT" panose="02070309020205020404" pitchFamily="49" charset="0"/>
              </a:rPr>
              <a:t>---</a:t>
            </a:r>
          </a:p>
          <a:p>
            <a:pPr>
              <a:spcBef>
                <a:spcPct val="0"/>
              </a:spcBef>
              <a:buFontTx/>
              <a:buNone/>
            </a:pPr>
            <a:r>
              <a:rPr lang="en-US" altLang="en-US" sz="1600" b="1">
                <a:solidFill>
                  <a:srgbClr val="0033CC"/>
                </a:solidFill>
                <a:latin typeface="Cumberland AMT" panose="02070309020205020404" pitchFamily="49" charset="0"/>
                <a:cs typeface="Cumberland AMT" panose="02070309020205020404" pitchFamily="49" charset="0"/>
              </a:rPr>
              <a:t>Signif. codes:  0 ‘***’ 0.001 ‘**’ 0.01 ‘*’ 0.05 ‘.’ 0.1 ‘ ’ 1</a:t>
            </a:r>
          </a:p>
          <a:p>
            <a:pPr>
              <a:spcBef>
                <a:spcPct val="0"/>
              </a:spcBef>
              <a:buFontTx/>
              <a:buNone/>
            </a:pPr>
            <a:endParaRPr lang="en-US" altLang="en-US" sz="1600" b="1">
              <a:solidFill>
                <a:srgbClr val="0033CC"/>
              </a:solidFill>
              <a:latin typeface="Cumberland AMT" panose="02070309020205020404" pitchFamily="49" charset="0"/>
              <a:cs typeface="Cumberland AMT" panose="02070309020205020404" pitchFamily="49" charset="0"/>
            </a:endParaRPr>
          </a:p>
          <a:p>
            <a:pPr>
              <a:spcBef>
                <a:spcPct val="0"/>
              </a:spcBef>
              <a:buFontTx/>
              <a:buNone/>
            </a:pPr>
            <a:r>
              <a:rPr lang="en-US" altLang="en-US" sz="1600" b="1">
                <a:solidFill>
                  <a:srgbClr val="0033CC"/>
                </a:solidFill>
                <a:latin typeface="Cumberland AMT" panose="02070309020205020404" pitchFamily="49" charset="0"/>
                <a:cs typeface="Cumberland AMT" panose="02070309020205020404" pitchFamily="49" charset="0"/>
              </a:rPr>
              <a:t>Residual standard error: 1.072 on 8 degrees of freedom</a:t>
            </a:r>
          </a:p>
          <a:p>
            <a:pPr>
              <a:spcBef>
                <a:spcPct val="0"/>
              </a:spcBef>
              <a:buFontTx/>
              <a:buNone/>
            </a:pPr>
            <a:r>
              <a:rPr lang="en-US" altLang="en-US" sz="1600" b="1">
                <a:solidFill>
                  <a:srgbClr val="0033CC"/>
                </a:solidFill>
                <a:latin typeface="Cumberland AMT" panose="02070309020205020404" pitchFamily="49" charset="0"/>
                <a:cs typeface="Cumberland AMT" panose="02070309020205020404" pitchFamily="49" charset="0"/>
              </a:rPr>
              <a:t>Multiple R-squared:  0.7585,    Adjusted R-squared:  0.7283 </a:t>
            </a:r>
          </a:p>
          <a:p>
            <a:pPr>
              <a:spcBef>
                <a:spcPct val="0"/>
              </a:spcBef>
              <a:buFontTx/>
              <a:buNone/>
            </a:pPr>
            <a:r>
              <a:rPr lang="en-US" altLang="en-US" sz="1600" b="1">
                <a:solidFill>
                  <a:srgbClr val="0033CC"/>
                </a:solidFill>
                <a:latin typeface="Cumberland AMT" panose="02070309020205020404" pitchFamily="49" charset="0"/>
                <a:cs typeface="Cumberland AMT" panose="02070309020205020404" pitchFamily="49" charset="0"/>
              </a:rPr>
              <a:t>F-statistic: 25.13 on 1 and 8 DF,  p-value: 0.001036</a:t>
            </a:r>
          </a:p>
        </p:txBody>
      </p:sp>
    </p:spTree>
    <p:extLst>
      <p:ext uri="{BB962C8B-B14F-4D97-AF65-F5344CB8AC3E}">
        <p14:creationId xmlns:p14="http://schemas.microsoft.com/office/powerpoint/2010/main" val="1851604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1"/>
          <p:cNvGraphicFramePr>
            <a:graphicFrameLocks noChangeAspect="1"/>
          </p:cNvGraphicFramePr>
          <p:nvPr/>
        </p:nvGraphicFramePr>
        <p:xfrm>
          <a:off x="2528889" y="2106613"/>
          <a:ext cx="7051675" cy="989012"/>
        </p:xfrm>
        <a:graphic>
          <a:graphicData uri="http://schemas.openxmlformats.org/presentationml/2006/ole">
            <mc:AlternateContent xmlns:mc="http://schemas.openxmlformats.org/markup-compatibility/2006">
              <mc:Choice xmlns:v="urn:schemas-microsoft-com:vml" Requires="v">
                <p:oleObj spid="_x0000_s1028" name="Equation" r:id="rId3" imgW="2489200" imgH="317500" progId="Equation.3">
                  <p:embed/>
                </p:oleObj>
              </mc:Choice>
              <mc:Fallback>
                <p:oleObj name="Equation" r:id="rId3" imgW="2489200" imgH="317500" progId="Equation.3">
                  <p:embed/>
                  <p:pic>
                    <p:nvPicPr>
                      <p:cNvPr id="13314"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8889" y="2106613"/>
                        <a:ext cx="7051675" cy="98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15" name="TextBox 2"/>
          <p:cNvSpPr txBox="1">
            <a:spLocks noChangeArrowheads="1"/>
          </p:cNvSpPr>
          <p:nvPr/>
        </p:nvSpPr>
        <p:spPr bwMode="auto">
          <a:xfrm>
            <a:off x="2286000" y="3440113"/>
            <a:ext cx="75374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a:latin typeface="Times New Roman" panose="02020603050405020304" pitchFamily="18" charset="0"/>
              </a:rPr>
              <a:t>7.4 is the mean result obtained in the linguistic ability test in women group.</a:t>
            </a:r>
          </a:p>
          <a:p>
            <a:pPr>
              <a:spcBef>
                <a:spcPct val="0"/>
              </a:spcBef>
              <a:buFontTx/>
              <a:buNone/>
            </a:pPr>
            <a:endParaRPr lang="en-US" altLang="en-US" sz="2400">
              <a:latin typeface="Times New Roman" panose="02020603050405020304" pitchFamily="18" charset="0"/>
            </a:endParaRPr>
          </a:p>
        </p:txBody>
      </p:sp>
      <p:sp>
        <p:nvSpPr>
          <p:cNvPr id="13316" name="TextBox 3"/>
          <p:cNvSpPr txBox="1">
            <a:spLocks noChangeArrowheads="1"/>
          </p:cNvSpPr>
          <p:nvPr/>
        </p:nvSpPr>
        <p:spPr bwMode="auto">
          <a:xfrm>
            <a:off x="2379663" y="4676775"/>
            <a:ext cx="7010400"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a:latin typeface="Times New Roman" panose="02020603050405020304" pitchFamily="18" charset="0"/>
              </a:rPr>
              <a:t>The mean result is 3.4 lower in men than in women (concretely, the mean result in men is 4).</a:t>
            </a:r>
          </a:p>
          <a:p>
            <a:pPr>
              <a:spcBef>
                <a:spcPct val="0"/>
              </a:spcBef>
              <a:buFontTx/>
              <a:buNone/>
            </a:pPr>
            <a:endParaRPr lang="en-US" altLang="en-US" sz="2400">
              <a:latin typeface="Times New Roman" panose="02020603050405020304" pitchFamily="18" charset="0"/>
            </a:endParaRPr>
          </a:p>
        </p:txBody>
      </p:sp>
      <p:graphicFrame>
        <p:nvGraphicFramePr>
          <p:cNvPr id="6" name="Object 5"/>
          <p:cNvGraphicFramePr>
            <a:graphicFrameLocks noChangeAspect="1"/>
          </p:cNvGraphicFramePr>
          <p:nvPr/>
        </p:nvGraphicFramePr>
        <p:xfrm>
          <a:off x="2822575" y="819150"/>
          <a:ext cx="4903788" cy="825500"/>
        </p:xfrm>
        <a:graphic>
          <a:graphicData uri="http://schemas.openxmlformats.org/presentationml/2006/ole">
            <mc:AlternateContent xmlns:mc="http://schemas.openxmlformats.org/markup-compatibility/2006">
              <mc:Choice xmlns:v="urn:schemas-microsoft-com:vml" Requires="v">
                <p:oleObj spid="_x0000_s1029" name="Equation" r:id="rId5" imgW="1358900" imgH="228600" progId="Equation.3">
                  <p:embed/>
                </p:oleObj>
              </mc:Choice>
              <mc:Fallback>
                <p:oleObj name="Equation" r:id="rId5" imgW="1358900" imgH="228600" progId="Equation.3">
                  <p:embed/>
                  <p:pic>
                    <p:nvPicPr>
                      <p:cNvPr id="6"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22575" y="819150"/>
                        <a:ext cx="4903788"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906556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2333625" y="214313"/>
            <a:ext cx="4572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a:solidFill>
                  <a:srgbClr val="FF0000"/>
                </a:solidFill>
                <a:latin typeface="Courier New" panose="02070309020205020404" pitchFamily="49" charset="0"/>
                <a:cs typeface="Courier New" panose="02070309020205020404" pitchFamily="49" charset="0"/>
              </a:rPr>
              <a:t>X=relevel(X,"1")</a:t>
            </a:r>
          </a:p>
          <a:p>
            <a:pPr>
              <a:spcBef>
                <a:spcPct val="0"/>
              </a:spcBef>
              <a:buFontTx/>
              <a:buNone/>
            </a:pPr>
            <a:r>
              <a:rPr lang="en-US" altLang="en-US" sz="2400">
                <a:solidFill>
                  <a:srgbClr val="FF0000"/>
                </a:solidFill>
                <a:latin typeface="Courier New" panose="02070309020205020404" pitchFamily="49" charset="0"/>
                <a:cs typeface="Courier New" panose="02070309020205020404" pitchFamily="49" charset="0"/>
              </a:rPr>
              <a:t>model=lm(Y~X)</a:t>
            </a:r>
          </a:p>
          <a:p>
            <a:pPr>
              <a:spcBef>
                <a:spcPct val="0"/>
              </a:spcBef>
              <a:buFontTx/>
              <a:buNone/>
            </a:pPr>
            <a:r>
              <a:rPr lang="en-US" altLang="en-US" sz="2400">
                <a:solidFill>
                  <a:srgbClr val="FF0000"/>
                </a:solidFill>
                <a:latin typeface="Courier New" panose="02070309020205020404" pitchFamily="49" charset="0"/>
                <a:cs typeface="Courier New" panose="02070309020205020404" pitchFamily="49" charset="0"/>
              </a:rPr>
              <a:t>summary(model)</a:t>
            </a:r>
          </a:p>
        </p:txBody>
      </p:sp>
      <p:sp>
        <p:nvSpPr>
          <p:cNvPr id="14339" name="Rectangle 2"/>
          <p:cNvSpPr>
            <a:spLocks noChangeArrowheads="1"/>
          </p:cNvSpPr>
          <p:nvPr/>
        </p:nvSpPr>
        <p:spPr bwMode="auto">
          <a:xfrm>
            <a:off x="1922463" y="1531938"/>
            <a:ext cx="8031162" cy="40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Times New Roman" panose="02020603050405020304" pitchFamily="18" charset="0"/>
            </a:endParaRPr>
          </a:p>
          <a:p>
            <a:pPr>
              <a:spcBef>
                <a:spcPct val="0"/>
              </a:spcBef>
              <a:buFontTx/>
              <a:buNone/>
            </a:pPr>
            <a:r>
              <a:rPr lang="en-US" altLang="en-US" sz="1800" b="1">
                <a:solidFill>
                  <a:srgbClr val="0033CC"/>
                </a:solidFill>
                <a:latin typeface="Courier New" panose="02070309020205020404" pitchFamily="49" charset="0"/>
                <a:cs typeface="Courier New" panose="02070309020205020404" pitchFamily="49" charset="0"/>
              </a:rPr>
              <a:t>Coefficients:</a:t>
            </a:r>
          </a:p>
          <a:p>
            <a:pPr>
              <a:spcBef>
                <a:spcPct val="0"/>
              </a:spcBef>
              <a:buFontTx/>
              <a:buNone/>
            </a:pPr>
            <a:r>
              <a:rPr lang="en-US" altLang="en-US" sz="1800" b="1">
                <a:solidFill>
                  <a:srgbClr val="0033CC"/>
                </a:solidFill>
                <a:latin typeface="Courier New" panose="02070309020205020404" pitchFamily="49" charset="0"/>
                <a:cs typeface="Courier New" panose="02070309020205020404" pitchFamily="49" charset="0"/>
              </a:rPr>
              <a:t>            Estimate Std. Error   t value    Pr(&gt;|t|)    </a:t>
            </a:r>
          </a:p>
          <a:p>
            <a:pPr>
              <a:spcBef>
                <a:spcPct val="0"/>
              </a:spcBef>
              <a:buFontTx/>
              <a:buNone/>
            </a:pPr>
            <a:r>
              <a:rPr lang="en-US" altLang="en-US" sz="1800" b="1">
                <a:solidFill>
                  <a:srgbClr val="0033CC"/>
                </a:solidFill>
                <a:latin typeface="Courier New" panose="02070309020205020404" pitchFamily="49" charset="0"/>
                <a:cs typeface="Courier New" panose="02070309020205020404" pitchFamily="49" charset="0"/>
              </a:rPr>
              <a:t>(Intercept)     4.0000     0.4796   8.341  3.23e-05 ***</a:t>
            </a:r>
          </a:p>
          <a:p>
            <a:pPr>
              <a:spcBef>
                <a:spcPct val="0"/>
              </a:spcBef>
              <a:buFontTx/>
              <a:buNone/>
            </a:pPr>
            <a:r>
              <a:rPr lang="en-US" altLang="en-US" sz="1800" b="1">
                <a:solidFill>
                  <a:srgbClr val="0033CC"/>
                </a:solidFill>
                <a:latin typeface="Courier New" panose="02070309020205020404" pitchFamily="49" charset="0"/>
                <a:cs typeface="Courier New" panose="02070309020205020404" pitchFamily="49" charset="0"/>
              </a:rPr>
              <a:t>X0              3.4000     0.6782   5.013  0.00104 ** </a:t>
            </a:r>
          </a:p>
          <a:p>
            <a:pPr>
              <a:spcBef>
                <a:spcPct val="0"/>
              </a:spcBef>
              <a:buFontTx/>
              <a:buNone/>
            </a:pPr>
            <a:r>
              <a:rPr lang="en-US" altLang="en-US" sz="1800" b="1">
                <a:solidFill>
                  <a:srgbClr val="0033CC"/>
                </a:solidFill>
                <a:latin typeface="Courier New" panose="02070309020205020404" pitchFamily="49" charset="0"/>
                <a:cs typeface="Courier New" panose="02070309020205020404" pitchFamily="49" charset="0"/>
              </a:rPr>
              <a:t>---</a:t>
            </a:r>
          </a:p>
          <a:p>
            <a:pPr>
              <a:spcBef>
                <a:spcPct val="0"/>
              </a:spcBef>
              <a:buFontTx/>
              <a:buNone/>
            </a:pPr>
            <a:r>
              <a:rPr lang="en-US" altLang="en-US" sz="1800" b="1">
                <a:solidFill>
                  <a:srgbClr val="0033CC"/>
                </a:solidFill>
                <a:latin typeface="Courier New" panose="02070309020205020404" pitchFamily="49" charset="0"/>
                <a:cs typeface="Courier New" panose="02070309020205020404" pitchFamily="49" charset="0"/>
              </a:rPr>
              <a:t>Signif. codes:  0 ‘***’ 0.001 ‘**’ 0.01 ‘*’ 0.05 ‘.’ 0.1 ‘ ’ 1</a:t>
            </a:r>
          </a:p>
          <a:p>
            <a:pPr>
              <a:spcBef>
                <a:spcPct val="0"/>
              </a:spcBef>
              <a:buFontTx/>
              <a:buNone/>
            </a:pPr>
            <a:endParaRPr lang="en-US" altLang="en-US" sz="1800" b="1">
              <a:solidFill>
                <a:srgbClr val="0033CC"/>
              </a:solidFill>
              <a:latin typeface="Courier New" panose="02070309020205020404" pitchFamily="49" charset="0"/>
              <a:cs typeface="Courier New" panose="02070309020205020404" pitchFamily="49" charset="0"/>
            </a:endParaRPr>
          </a:p>
          <a:p>
            <a:pPr>
              <a:spcBef>
                <a:spcPct val="0"/>
              </a:spcBef>
              <a:buFontTx/>
              <a:buNone/>
            </a:pPr>
            <a:r>
              <a:rPr lang="en-US" altLang="en-US" sz="1800" b="1">
                <a:solidFill>
                  <a:srgbClr val="0033CC"/>
                </a:solidFill>
                <a:latin typeface="Courier New" panose="02070309020205020404" pitchFamily="49" charset="0"/>
                <a:cs typeface="Courier New" panose="02070309020205020404" pitchFamily="49" charset="0"/>
              </a:rPr>
              <a:t>Residual standard error: 1.072 on 8 degrees of freedom</a:t>
            </a:r>
          </a:p>
          <a:p>
            <a:pPr>
              <a:spcBef>
                <a:spcPct val="0"/>
              </a:spcBef>
              <a:buFontTx/>
              <a:buNone/>
            </a:pPr>
            <a:r>
              <a:rPr lang="en-US" altLang="en-US" sz="1800" b="1">
                <a:solidFill>
                  <a:srgbClr val="0033CC"/>
                </a:solidFill>
                <a:latin typeface="Courier New" panose="02070309020205020404" pitchFamily="49" charset="0"/>
                <a:cs typeface="Courier New" panose="02070309020205020404" pitchFamily="49" charset="0"/>
              </a:rPr>
              <a:t>Multiple R-squared:  0.7585,    Adjusted R-squared:  0.7283 </a:t>
            </a:r>
          </a:p>
          <a:p>
            <a:pPr>
              <a:spcBef>
                <a:spcPct val="0"/>
              </a:spcBef>
              <a:buFontTx/>
              <a:buNone/>
            </a:pPr>
            <a:r>
              <a:rPr lang="en-US" altLang="en-US" sz="1800" b="1">
                <a:solidFill>
                  <a:srgbClr val="0033CC"/>
                </a:solidFill>
                <a:latin typeface="Courier New" panose="02070309020205020404" pitchFamily="49" charset="0"/>
                <a:cs typeface="Courier New" panose="02070309020205020404" pitchFamily="49" charset="0"/>
              </a:rPr>
              <a:t>F-statistic: 25.13 on 1 and 8 DF,  p-value: 0.001036</a:t>
            </a:r>
          </a:p>
          <a:p>
            <a:pPr>
              <a:spcBef>
                <a:spcPct val="0"/>
              </a:spcBef>
              <a:buFontTx/>
              <a:buNone/>
            </a:pPr>
            <a:endParaRPr lang="en-US" altLang="en-US" sz="2600">
              <a:latin typeface="Times New Roman" panose="02020603050405020304" pitchFamily="18" charset="0"/>
            </a:endParaRPr>
          </a:p>
        </p:txBody>
      </p:sp>
    </p:spTree>
    <p:extLst>
      <p:ext uri="{BB962C8B-B14F-4D97-AF65-F5344CB8AC3E}">
        <p14:creationId xmlns:p14="http://schemas.microsoft.com/office/powerpoint/2010/main" val="2812106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2257425" y="1628775"/>
            <a:ext cx="76771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a:solidFill>
                  <a:srgbClr val="0033CC"/>
                </a:solidFill>
                <a:latin typeface="Cumberland AMT" panose="02070309020205020404" pitchFamily="49" charset="0"/>
                <a:cs typeface="Cumberland AMT" panose="02070309020205020404" pitchFamily="49" charset="0"/>
              </a:rPr>
              <a:t>Coefficients:</a:t>
            </a:r>
          </a:p>
          <a:p>
            <a:pPr>
              <a:spcBef>
                <a:spcPct val="0"/>
              </a:spcBef>
              <a:buFontTx/>
              <a:buNone/>
            </a:pPr>
            <a:r>
              <a:rPr lang="en-US" altLang="en-US" sz="1800" b="1">
                <a:solidFill>
                  <a:srgbClr val="0033CC"/>
                </a:solidFill>
                <a:latin typeface="Cumberland AMT" panose="02070309020205020404" pitchFamily="49" charset="0"/>
                <a:cs typeface="Cumberland AMT" panose="02070309020205020404" pitchFamily="49" charset="0"/>
              </a:rPr>
              <a:t>            Estimate Std. Error t value Pr(&gt;|t|)    </a:t>
            </a:r>
          </a:p>
          <a:p>
            <a:pPr>
              <a:spcBef>
                <a:spcPct val="0"/>
              </a:spcBef>
              <a:buFontTx/>
              <a:buNone/>
            </a:pPr>
            <a:r>
              <a:rPr lang="en-US" altLang="en-US" sz="1800" b="1">
                <a:solidFill>
                  <a:srgbClr val="0033CC"/>
                </a:solidFill>
                <a:latin typeface="Cumberland AMT" panose="02070309020205020404" pitchFamily="49" charset="0"/>
                <a:cs typeface="Cumberland AMT" panose="02070309020205020404" pitchFamily="49" charset="0"/>
              </a:rPr>
              <a:t>(Intercept)   7.4000     0.4796  15.430 3.09e-07 ***</a:t>
            </a:r>
          </a:p>
          <a:p>
            <a:pPr>
              <a:spcBef>
                <a:spcPct val="0"/>
              </a:spcBef>
              <a:buFontTx/>
              <a:buNone/>
            </a:pPr>
            <a:r>
              <a:rPr lang="en-US" altLang="en-US" sz="1800" b="1">
                <a:solidFill>
                  <a:srgbClr val="0033CC"/>
                </a:solidFill>
                <a:latin typeface="Cumberland AMT" panose="02070309020205020404" pitchFamily="49" charset="0"/>
                <a:cs typeface="Cumberland AMT" panose="02070309020205020404" pitchFamily="49" charset="0"/>
              </a:rPr>
              <a:t>X1           -3.4000     0.6782  -5.013  0.00104 ** </a:t>
            </a:r>
          </a:p>
        </p:txBody>
      </p:sp>
      <p:sp>
        <p:nvSpPr>
          <p:cNvPr id="15363" name="Rectangle 2"/>
          <p:cNvSpPr>
            <a:spLocks noChangeArrowheads="1"/>
          </p:cNvSpPr>
          <p:nvPr/>
        </p:nvSpPr>
        <p:spPr bwMode="auto">
          <a:xfrm>
            <a:off x="2074864" y="4302125"/>
            <a:ext cx="8194675"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a:solidFill>
                  <a:srgbClr val="0033CC"/>
                </a:solidFill>
                <a:latin typeface="Courier New" panose="02070309020205020404" pitchFamily="49" charset="0"/>
                <a:cs typeface="Courier New" panose="02070309020205020404" pitchFamily="49" charset="0"/>
              </a:rPr>
              <a:t>Coefficients:</a:t>
            </a:r>
          </a:p>
          <a:p>
            <a:pPr>
              <a:spcBef>
                <a:spcPct val="0"/>
              </a:spcBef>
              <a:buFontTx/>
              <a:buNone/>
            </a:pPr>
            <a:r>
              <a:rPr lang="en-US" altLang="en-US" sz="1800" b="1">
                <a:solidFill>
                  <a:srgbClr val="0033CC"/>
                </a:solidFill>
                <a:latin typeface="Courier New" panose="02070309020205020404" pitchFamily="49" charset="0"/>
                <a:cs typeface="Courier New" panose="02070309020205020404" pitchFamily="49" charset="0"/>
              </a:rPr>
              <a:t>            Estimate Std. Error   t value    Pr(&gt;|t|)    </a:t>
            </a:r>
          </a:p>
          <a:p>
            <a:pPr>
              <a:spcBef>
                <a:spcPct val="0"/>
              </a:spcBef>
              <a:buFontTx/>
              <a:buNone/>
            </a:pPr>
            <a:r>
              <a:rPr lang="en-US" altLang="en-US" sz="1800" b="1">
                <a:solidFill>
                  <a:srgbClr val="0033CC"/>
                </a:solidFill>
                <a:latin typeface="Courier New" panose="02070309020205020404" pitchFamily="49" charset="0"/>
                <a:cs typeface="Courier New" panose="02070309020205020404" pitchFamily="49" charset="0"/>
              </a:rPr>
              <a:t>(Intercept)     4.0000     0.4796   8.341  3.23e-05 ***</a:t>
            </a:r>
          </a:p>
          <a:p>
            <a:pPr>
              <a:spcBef>
                <a:spcPct val="0"/>
              </a:spcBef>
              <a:buFontTx/>
              <a:buNone/>
            </a:pPr>
            <a:r>
              <a:rPr lang="en-US" altLang="en-US" sz="1800" b="1">
                <a:solidFill>
                  <a:srgbClr val="0033CC"/>
                </a:solidFill>
                <a:latin typeface="Courier New" panose="02070309020205020404" pitchFamily="49" charset="0"/>
                <a:cs typeface="Courier New" panose="02070309020205020404" pitchFamily="49" charset="0"/>
              </a:rPr>
              <a:t>X0              3.4000     0.6782   5.013  0.00104 ** </a:t>
            </a:r>
          </a:p>
        </p:txBody>
      </p:sp>
      <p:sp>
        <p:nvSpPr>
          <p:cNvPr id="15364" name="Rectangle 3"/>
          <p:cNvSpPr>
            <a:spLocks noChangeArrowheads="1"/>
          </p:cNvSpPr>
          <p:nvPr/>
        </p:nvSpPr>
        <p:spPr bwMode="auto">
          <a:xfrm>
            <a:off x="2257425" y="3101975"/>
            <a:ext cx="4572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a:solidFill>
                  <a:srgbClr val="FF0000"/>
                </a:solidFill>
                <a:latin typeface="Courier New" panose="02070309020205020404" pitchFamily="49" charset="0"/>
                <a:cs typeface="Courier New" panose="02070309020205020404" pitchFamily="49" charset="0"/>
              </a:rPr>
              <a:t>X=relevel(X,"1")</a:t>
            </a:r>
          </a:p>
          <a:p>
            <a:pPr>
              <a:spcBef>
                <a:spcPct val="0"/>
              </a:spcBef>
              <a:buFontTx/>
              <a:buNone/>
            </a:pPr>
            <a:r>
              <a:rPr lang="en-US" altLang="en-US" sz="2400">
                <a:solidFill>
                  <a:srgbClr val="FF0000"/>
                </a:solidFill>
                <a:latin typeface="Courier New" panose="02070309020205020404" pitchFamily="49" charset="0"/>
                <a:cs typeface="Courier New" panose="02070309020205020404" pitchFamily="49" charset="0"/>
              </a:rPr>
              <a:t>model=lm(Y~X)</a:t>
            </a:r>
          </a:p>
          <a:p>
            <a:pPr>
              <a:spcBef>
                <a:spcPct val="0"/>
              </a:spcBef>
              <a:buFontTx/>
              <a:buNone/>
            </a:pPr>
            <a:r>
              <a:rPr lang="en-US" altLang="en-US" sz="2400">
                <a:solidFill>
                  <a:srgbClr val="FF0000"/>
                </a:solidFill>
                <a:latin typeface="Courier New" panose="02070309020205020404" pitchFamily="49" charset="0"/>
                <a:cs typeface="Courier New" panose="02070309020205020404" pitchFamily="49" charset="0"/>
              </a:rPr>
              <a:t>summary(model)</a:t>
            </a:r>
          </a:p>
        </p:txBody>
      </p:sp>
      <p:sp>
        <p:nvSpPr>
          <p:cNvPr id="15365" name="Rectangle 4"/>
          <p:cNvSpPr>
            <a:spLocks noChangeArrowheads="1"/>
          </p:cNvSpPr>
          <p:nvPr/>
        </p:nvSpPr>
        <p:spPr bwMode="auto">
          <a:xfrm>
            <a:off x="2297113" y="261938"/>
            <a:ext cx="4572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a:solidFill>
                  <a:srgbClr val="FF0000"/>
                </a:solidFill>
                <a:latin typeface="Courier New" panose="02070309020205020404" pitchFamily="49" charset="0"/>
                <a:cs typeface="Courier New" panose="02070309020205020404" pitchFamily="49" charset="0"/>
              </a:rPr>
              <a:t>X=faxtor(X)</a:t>
            </a:r>
          </a:p>
          <a:p>
            <a:pPr>
              <a:spcBef>
                <a:spcPct val="0"/>
              </a:spcBef>
              <a:buFontTx/>
              <a:buNone/>
            </a:pPr>
            <a:r>
              <a:rPr lang="en-US" altLang="en-US" sz="2400">
                <a:solidFill>
                  <a:srgbClr val="FF0000"/>
                </a:solidFill>
                <a:latin typeface="Courier New" panose="02070309020205020404" pitchFamily="49" charset="0"/>
                <a:cs typeface="Courier New" panose="02070309020205020404" pitchFamily="49" charset="0"/>
              </a:rPr>
              <a:t>model=lm(Y~X)</a:t>
            </a:r>
          </a:p>
          <a:p>
            <a:pPr>
              <a:spcBef>
                <a:spcPct val="0"/>
              </a:spcBef>
              <a:buFontTx/>
              <a:buNone/>
            </a:pPr>
            <a:r>
              <a:rPr lang="en-US" altLang="en-US" sz="2400">
                <a:solidFill>
                  <a:srgbClr val="FF0000"/>
                </a:solidFill>
                <a:latin typeface="Courier New" panose="02070309020205020404" pitchFamily="49" charset="0"/>
                <a:cs typeface="Courier New" panose="02070309020205020404" pitchFamily="49" charset="0"/>
              </a:rPr>
              <a:t>summary(model)</a:t>
            </a:r>
          </a:p>
        </p:txBody>
      </p:sp>
    </p:spTree>
    <p:extLst>
      <p:ext uri="{BB962C8B-B14F-4D97-AF65-F5344CB8AC3E}">
        <p14:creationId xmlns:p14="http://schemas.microsoft.com/office/powerpoint/2010/main" val="91375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solidFill>
                  <a:srgbClr val="FF0000"/>
                </a:solidFill>
              </a:rPr>
              <a:t>salary=read.csv(</a:t>
            </a:r>
            <a:r>
              <a:rPr lang="en-US" dirty="0" err="1" smtClean="0">
                <a:solidFill>
                  <a:srgbClr val="FF0000"/>
                </a:solidFill>
              </a:rPr>
              <a:t>file.choose</a:t>
            </a:r>
            <a:r>
              <a:rPr lang="en-US" dirty="0" smtClean="0">
                <a:solidFill>
                  <a:srgbClr val="FF0000"/>
                </a:solidFill>
              </a:rPr>
              <a:t>(),header=T)</a:t>
            </a:r>
          </a:p>
          <a:p>
            <a:pPr marL="0" indent="0">
              <a:buNone/>
            </a:pPr>
            <a:r>
              <a:rPr lang="en-US" dirty="0" smtClean="0">
                <a:solidFill>
                  <a:srgbClr val="FF0000"/>
                </a:solidFill>
              </a:rPr>
              <a:t>model1=lm(</a:t>
            </a:r>
            <a:r>
              <a:rPr lang="en-US" dirty="0" err="1" smtClean="0">
                <a:solidFill>
                  <a:srgbClr val="FF0000"/>
                </a:solidFill>
              </a:rPr>
              <a:t>Salary~Rank</a:t>
            </a:r>
            <a:r>
              <a:rPr lang="en-US" dirty="0" smtClean="0">
                <a:solidFill>
                  <a:srgbClr val="FF0000"/>
                </a:solidFill>
              </a:rPr>
              <a:t>)</a:t>
            </a:r>
          </a:p>
          <a:p>
            <a:pPr marL="0" indent="0">
              <a:buNone/>
            </a:pPr>
            <a:r>
              <a:rPr lang="en-US" dirty="0" smtClean="0">
                <a:solidFill>
                  <a:srgbClr val="FF0000"/>
                </a:solidFill>
              </a:rPr>
              <a:t>summary(model1)</a:t>
            </a:r>
          </a:p>
          <a:p>
            <a:pPr marL="0" indent="0">
              <a:buNone/>
            </a:pPr>
            <a:r>
              <a:rPr lang="fr-FR" dirty="0" smtClean="0"/>
              <a:t>Coefficients:</a:t>
            </a:r>
          </a:p>
          <a:p>
            <a:pPr marL="0" indent="0">
              <a:buNone/>
            </a:pPr>
            <a:r>
              <a:rPr lang="fr-FR" dirty="0" smtClean="0"/>
              <a:t>		</a:t>
            </a:r>
            <a:r>
              <a:rPr lang="fr-FR" dirty="0" err="1" smtClean="0">
                <a:solidFill>
                  <a:srgbClr val="003399"/>
                </a:solidFill>
              </a:rPr>
              <a:t>Estimate</a:t>
            </a:r>
            <a:r>
              <a:rPr lang="fr-FR" dirty="0" smtClean="0">
                <a:solidFill>
                  <a:srgbClr val="003399"/>
                </a:solidFill>
              </a:rPr>
              <a:t> 	</a:t>
            </a:r>
            <a:r>
              <a:rPr lang="fr-FR" dirty="0" err="1" smtClean="0">
                <a:solidFill>
                  <a:srgbClr val="003399"/>
                </a:solidFill>
              </a:rPr>
              <a:t>Std</a:t>
            </a:r>
            <a:r>
              <a:rPr lang="fr-FR" dirty="0" smtClean="0">
                <a:solidFill>
                  <a:srgbClr val="003399"/>
                </a:solidFill>
              </a:rPr>
              <a:t>. </a:t>
            </a:r>
            <a:r>
              <a:rPr lang="fr-FR" dirty="0" err="1" smtClean="0">
                <a:solidFill>
                  <a:srgbClr val="003399"/>
                </a:solidFill>
              </a:rPr>
              <a:t>Error</a:t>
            </a:r>
            <a:r>
              <a:rPr lang="fr-FR" dirty="0" smtClean="0">
                <a:solidFill>
                  <a:srgbClr val="003399"/>
                </a:solidFill>
              </a:rPr>
              <a:t> 	t value 	Pr(&gt;|t|)    </a:t>
            </a:r>
          </a:p>
          <a:p>
            <a:pPr marL="0" indent="0">
              <a:buNone/>
            </a:pPr>
            <a:r>
              <a:rPr lang="fr-FR" dirty="0" smtClean="0">
                <a:solidFill>
                  <a:srgbClr val="003399"/>
                </a:solidFill>
              </a:rPr>
              <a:t>(</a:t>
            </a:r>
            <a:r>
              <a:rPr lang="fr-FR" dirty="0" err="1" smtClean="0">
                <a:solidFill>
                  <a:srgbClr val="003399"/>
                </a:solidFill>
              </a:rPr>
              <a:t>Intercept</a:t>
            </a:r>
            <a:r>
              <a:rPr lang="fr-FR" dirty="0" smtClean="0">
                <a:solidFill>
                  <a:srgbClr val="003399"/>
                </a:solidFill>
              </a:rPr>
              <a:t>)    23175.9        799.9  	28.973  	&lt; 2e-16 ***</a:t>
            </a:r>
          </a:p>
          <a:p>
            <a:pPr marL="0" indent="0">
              <a:buNone/>
            </a:pPr>
            <a:r>
              <a:rPr lang="fr-FR" dirty="0" err="1" smtClean="0">
                <a:solidFill>
                  <a:srgbClr val="003399"/>
                </a:solidFill>
              </a:rPr>
              <a:t>RankAsst</a:t>
            </a:r>
            <a:r>
              <a:rPr lang="fr-FR" dirty="0" smtClean="0">
                <a:solidFill>
                  <a:srgbClr val="003399"/>
                </a:solidFill>
              </a:rPr>
              <a:t> Prof  -5407.3     1066.6  	-5.070 	6.09e-06 ***</a:t>
            </a:r>
          </a:p>
          <a:p>
            <a:pPr marL="0" indent="0">
              <a:buNone/>
            </a:pPr>
            <a:r>
              <a:rPr lang="fr-FR" dirty="0" err="1" smtClean="0">
                <a:solidFill>
                  <a:srgbClr val="003399"/>
                </a:solidFill>
              </a:rPr>
              <a:t>RankProf</a:t>
            </a:r>
            <a:r>
              <a:rPr lang="fr-FR" dirty="0" smtClean="0">
                <a:solidFill>
                  <a:srgbClr val="003399"/>
                </a:solidFill>
              </a:rPr>
              <a:t>        6483.0        1043.0   	6.216 		1.09e-07 **</a:t>
            </a:r>
            <a:r>
              <a:rPr lang="fr-FR" dirty="0" smtClean="0"/>
              <a:t>*</a:t>
            </a:r>
          </a:p>
          <a:p>
            <a:endParaRPr lang="en-US" dirty="0"/>
          </a:p>
        </p:txBody>
      </p:sp>
    </p:spTree>
    <p:extLst>
      <p:ext uri="{BB962C8B-B14F-4D97-AF65-F5344CB8AC3E}">
        <p14:creationId xmlns:p14="http://schemas.microsoft.com/office/powerpoint/2010/main" val="566664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solidFill>
                  <a:srgbClr val="FF0000"/>
                </a:solidFill>
              </a:rPr>
              <a:t>Rank=relevel(</a:t>
            </a:r>
            <a:r>
              <a:rPr lang="en-US" dirty="0" err="1" smtClean="0">
                <a:solidFill>
                  <a:srgbClr val="FF0000"/>
                </a:solidFill>
              </a:rPr>
              <a:t>Rank,"Prof</a:t>
            </a:r>
            <a:r>
              <a:rPr lang="en-US" dirty="0" smtClean="0">
                <a:solidFill>
                  <a:srgbClr val="FF0000"/>
                </a:solidFill>
              </a:rPr>
              <a:t>")</a:t>
            </a:r>
          </a:p>
          <a:p>
            <a:pPr marL="0" indent="0">
              <a:buNone/>
            </a:pPr>
            <a:r>
              <a:rPr lang="en-US" dirty="0" smtClean="0">
                <a:solidFill>
                  <a:srgbClr val="FF0000"/>
                </a:solidFill>
              </a:rPr>
              <a:t>model2=lm(</a:t>
            </a:r>
            <a:r>
              <a:rPr lang="en-US" dirty="0" err="1" smtClean="0">
                <a:solidFill>
                  <a:srgbClr val="FF0000"/>
                </a:solidFill>
              </a:rPr>
              <a:t>Salary~Rank</a:t>
            </a:r>
            <a:r>
              <a:rPr lang="en-US" dirty="0" smtClean="0">
                <a:solidFill>
                  <a:srgbClr val="FF0000"/>
                </a:solidFill>
              </a:rPr>
              <a:t>)</a:t>
            </a:r>
          </a:p>
          <a:p>
            <a:pPr marL="0" indent="0">
              <a:buNone/>
            </a:pPr>
            <a:r>
              <a:rPr lang="en-US" dirty="0" smtClean="0">
                <a:solidFill>
                  <a:srgbClr val="FF0000"/>
                </a:solidFill>
              </a:rPr>
              <a:t>summary(model2)</a:t>
            </a:r>
          </a:p>
          <a:p>
            <a:pPr marL="0" indent="0">
              <a:buNone/>
            </a:pPr>
            <a:r>
              <a:rPr lang="en-US" dirty="0" smtClean="0"/>
              <a:t>Coefficients:</a:t>
            </a:r>
          </a:p>
          <a:p>
            <a:pPr marL="0" indent="0">
              <a:buNone/>
            </a:pPr>
            <a:r>
              <a:rPr lang="en-US" dirty="0" smtClean="0">
                <a:solidFill>
                  <a:srgbClr val="003399"/>
                </a:solidFill>
              </a:rPr>
              <a:t>               	Estimate 	Std. Error 	t value 	</a:t>
            </a:r>
            <a:r>
              <a:rPr lang="en-US" dirty="0" err="1" smtClean="0">
                <a:solidFill>
                  <a:srgbClr val="003399"/>
                </a:solidFill>
              </a:rPr>
              <a:t>Pr</a:t>
            </a:r>
            <a:r>
              <a:rPr lang="en-US" dirty="0" smtClean="0">
                <a:solidFill>
                  <a:srgbClr val="003399"/>
                </a:solidFill>
              </a:rPr>
              <a:t>(&gt;|t|)    </a:t>
            </a:r>
          </a:p>
          <a:p>
            <a:pPr marL="0" indent="0">
              <a:buNone/>
            </a:pPr>
            <a:r>
              <a:rPr lang="en-US" dirty="0" smtClean="0">
                <a:solidFill>
                  <a:srgbClr val="003399"/>
                </a:solidFill>
              </a:rPr>
              <a:t>(Intercept)     29659.0          669.3  	44.316  	&lt; 2e-16 ***</a:t>
            </a:r>
          </a:p>
          <a:p>
            <a:pPr marL="0" indent="0">
              <a:buNone/>
            </a:pPr>
            <a:r>
              <a:rPr lang="en-US" dirty="0" err="1" smtClean="0">
                <a:solidFill>
                  <a:srgbClr val="003399"/>
                </a:solidFill>
              </a:rPr>
              <a:t>RankAssoc</a:t>
            </a:r>
            <a:r>
              <a:rPr lang="en-US" dirty="0" smtClean="0">
                <a:solidFill>
                  <a:srgbClr val="003399"/>
                </a:solidFill>
              </a:rPr>
              <a:t> Prof  -6483.0     1043.0  	-6.216 	1.09e-07 ***</a:t>
            </a:r>
          </a:p>
          <a:p>
            <a:pPr marL="0" indent="0">
              <a:buNone/>
            </a:pPr>
            <a:r>
              <a:rPr lang="en-US" dirty="0" err="1" smtClean="0">
                <a:solidFill>
                  <a:srgbClr val="003399"/>
                </a:solidFill>
              </a:rPr>
              <a:t>RankAsst</a:t>
            </a:r>
            <a:r>
              <a:rPr lang="en-US" dirty="0" smtClean="0">
                <a:solidFill>
                  <a:srgbClr val="003399"/>
                </a:solidFill>
              </a:rPr>
              <a:t> Prof  -11890.3      972.4 	-12.228  	&lt; 2e-16 ***</a:t>
            </a:r>
          </a:p>
          <a:p>
            <a:pPr marL="0" indent="0">
              <a:buNone/>
            </a:pPr>
            <a:endParaRPr lang="en-US" dirty="0"/>
          </a:p>
        </p:txBody>
      </p:sp>
    </p:spTree>
    <p:extLst>
      <p:ext uri="{BB962C8B-B14F-4D97-AF65-F5344CB8AC3E}">
        <p14:creationId xmlns:p14="http://schemas.microsoft.com/office/powerpoint/2010/main" val="3833920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rtlCol="0">
            <a:normAutofit/>
          </a:bodyPr>
          <a:lstStyle/>
          <a:p>
            <a:pPr>
              <a:defRPr/>
            </a:pPr>
            <a:r>
              <a:rPr lang="en-US" sz="4000" b="1" dirty="0">
                <a:solidFill>
                  <a:srgbClr val="C00000"/>
                </a:solidFill>
                <a:latin typeface="Times New Roman" pitchFamily="18" charset="0"/>
                <a:cs typeface="Times New Roman" pitchFamily="18" charset="0"/>
              </a:rPr>
              <a:t>Examples of </a:t>
            </a:r>
            <a:br>
              <a:rPr lang="en-US" sz="4000" b="1" dirty="0">
                <a:solidFill>
                  <a:srgbClr val="C00000"/>
                </a:solidFill>
                <a:latin typeface="Times New Roman" pitchFamily="18" charset="0"/>
                <a:cs typeface="Times New Roman" pitchFamily="18" charset="0"/>
              </a:rPr>
            </a:br>
            <a:r>
              <a:rPr lang="en-US" sz="4000" b="1" dirty="0">
                <a:solidFill>
                  <a:srgbClr val="C00000"/>
                </a:solidFill>
                <a:latin typeface="Times New Roman" pitchFamily="18" charset="0"/>
                <a:cs typeface="Times New Roman" pitchFamily="18" charset="0"/>
              </a:rPr>
              <a:t>qualitative predictor variables</a:t>
            </a:r>
          </a:p>
        </p:txBody>
      </p:sp>
      <p:sp>
        <p:nvSpPr>
          <p:cNvPr id="124931" name="Rectangle 3"/>
          <p:cNvSpPr>
            <a:spLocks noGrp="1" noChangeArrowheads="1"/>
          </p:cNvSpPr>
          <p:nvPr>
            <p:ph idx="1"/>
          </p:nvPr>
        </p:nvSpPr>
        <p:spPr>
          <a:xfrm>
            <a:off x="1966913" y="1930401"/>
            <a:ext cx="8229600" cy="4525963"/>
          </a:xfrm>
        </p:spPr>
        <p:txBody>
          <a:bodyPr/>
          <a:lstStyle/>
          <a:p>
            <a:pPr eaLnBrk="1" hangingPunct="1">
              <a:buFont typeface="Arial" charset="0"/>
              <a:buChar char="•"/>
              <a:defRPr/>
            </a:pPr>
            <a:r>
              <a:rPr lang="en-US" dirty="0" smtClean="0">
                <a:latin typeface="Times New Roman" pitchFamily="18" charset="0"/>
                <a:cs typeface="Times New Roman" pitchFamily="18" charset="0"/>
              </a:rPr>
              <a:t>Gender (male, female)</a:t>
            </a:r>
          </a:p>
          <a:p>
            <a:pPr marL="0" indent="0">
              <a:buNone/>
              <a:defRPr/>
            </a:pPr>
            <a:endParaRPr lang="en-US" dirty="0" smtClean="0">
              <a:latin typeface="Times New Roman" pitchFamily="18" charset="0"/>
              <a:cs typeface="Times New Roman" pitchFamily="18" charset="0"/>
            </a:endParaRPr>
          </a:p>
          <a:p>
            <a:pPr eaLnBrk="1" hangingPunct="1">
              <a:buFont typeface="Arial" charset="0"/>
              <a:buChar char="•"/>
              <a:defRPr/>
            </a:pPr>
            <a:r>
              <a:rPr lang="en-US" dirty="0" smtClean="0">
                <a:latin typeface="Times New Roman" pitchFamily="18" charset="0"/>
                <a:cs typeface="Times New Roman" pitchFamily="18" charset="0"/>
              </a:rPr>
              <a:t>Smoking status (smoker, nonsmoker)</a:t>
            </a:r>
          </a:p>
          <a:p>
            <a:pPr marL="0" indent="0">
              <a:buNone/>
              <a:defRPr/>
            </a:pPr>
            <a:endParaRPr lang="en-US" dirty="0" smtClean="0">
              <a:latin typeface="Times New Roman" pitchFamily="18" charset="0"/>
              <a:cs typeface="Times New Roman" pitchFamily="18" charset="0"/>
            </a:endParaRPr>
          </a:p>
          <a:p>
            <a:pPr eaLnBrk="1" hangingPunct="1">
              <a:buFont typeface="Arial" charset="0"/>
              <a:buChar char="•"/>
              <a:defRPr/>
            </a:pPr>
            <a:r>
              <a:rPr lang="en-US" dirty="0" smtClean="0">
                <a:latin typeface="Times New Roman" pitchFamily="18" charset="0"/>
                <a:cs typeface="Times New Roman" pitchFamily="18" charset="0"/>
              </a:rPr>
              <a:t>Socioeconomic status (poor, middle, rich)</a:t>
            </a:r>
          </a:p>
          <a:p>
            <a:pPr eaLnBrk="1" hangingPunct="1">
              <a:buFontTx/>
              <a:buNone/>
              <a:defRPr/>
            </a:pP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6000965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4931">
                                            <p:txEl>
                                              <p:pRg st="0" end="0"/>
                                            </p:txEl>
                                          </p:spTgt>
                                        </p:tgtEl>
                                        <p:attrNameLst>
                                          <p:attrName>style.visibility</p:attrName>
                                        </p:attrNameLst>
                                      </p:cBhvr>
                                      <p:to>
                                        <p:strVal val="visible"/>
                                      </p:to>
                                    </p:set>
                                    <p:anim calcmode="lin" valueType="num">
                                      <p:cBhvr additive="base">
                                        <p:cTn id="7" dur="500" fill="hold"/>
                                        <p:tgtEl>
                                          <p:spTgt spid="1249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49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4931">
                                            <p:txEl>
                                              <p:pRg st="2" end="2"/>
                                            </p:txEl>
                                          </p:spTgt>
                                        </p:tgtEl>
                                        <p:attrNameLst>
                                          <p:attrName>style.visibility</p:attrName>
                                        </p:attrNameLst>
                                      </p:cBhvr>
                                      <p:to>
                                        <p:strVal val="visible"/>
                                      </p:to>
                                    </p:set>
                                    <p:anim calcmode="lin" valueType="num">
                                      <p:cBhvr additive="base">
                                        <p:cTn id="13" dur="500" fill="hold"/>
                                        <p:tgtEl>
                                          <p:spTgt spid="12493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49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4931">
                                            <p:txEl>
                                              <p:pRg st="4" end="4"/>
                                            </p:txEl>
                                          </p:spTgt>
                                        </p:tgtEl>
                                        <p:attrNameLst>
                                          <p:attrName>style.visibility</p:attrName>
                                        </p:attrNameLst>
                                      </p:cBhvr>
                                      <p:to>
                                        <p:strVal val="visible"/>
                                      </p:to>
                                    </p:set>
                                    <p:anim calcmode="lin" valueType="num">
                                      <p:cBhvr additive="base">
                                        <p:cTn id="19" dur="500" fill="hold"/>
                                        <p:tgtEl>
                                          <p:spTgt spid="12493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493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1981200" y="585789"/>
            <a:ext cx="8229600" cy="5540375"/>
          </a:xfrm>
        </p:spPr>
        <p:txBody>
          <a:bodyPr/>
          <a:lstStyle/>
          <a:p>
            <a:pPr eaLnBrk="1" hangingPunct="1">
              <a:buFont typeface="Arial" charset="0"/>
              <a:buChar char="•"/>
              <a:defRPr/>
            </a:pPr>
            <a:r>
              <a:rPr lang="en-US" dirty="0" smtClean="0"/>
              <a:t>A qualitative variable with </a:t>
            </a:r>
            <a:r>
              <a:rPr lang="en-US" b="1" i="1" dirty="0" smtClean="0"/>
              <a:t>c</a:t>
            </a:r>
            <a:r>
              <a:rPr lang="en-US" dirty="0" smtClean="0"/>
              <a:t> groups should be represented by </a:t>
            </a:r>
            <a:r>
              <a:rPr lang="en-US" b="1" i="1" dirty="0" smtClean="0"/>
              <a:t>c-1</a:t>
            </a:r>
            <a:r>
              <a:rPr lang="en-US" dirty="0" smtClean="0"/>
              <a:t> indicator variables, each taking on values 0 and 1.</a:t>
            </a:r>
          </a:p>
          <a:p>
            <a:pPr marL="0" indent="0">
              <a:buNone/>
              <a:defRPr/>
            </a:pPr>
            <a:endParaRPr lang="en-US" dirty="0" smtClean="0"/>
          </a:p>
          <a:p>
            <a:pPr lvl="1" eaLnBrk="1" hangingPunct="1">
              <a:buFont typeface="Arial" charset="0"/>
              <a:buChar char="–"/>
              <a:defRPr/>
            </a:pPr>
            <a:r>
              <a:rPr lang="en-US" dirty="0" smtClean="0"/>
              <a:t>2 groups, 1 indicator variables</a:t>
            </a:r>
          </a:p>
          <a:p>
            <a:pPr lvl="1" eaLnBrk="1" hangingPunct="1">
              <a:buFont typeface="Arial" charset="0"/>
              <a:buChar char="–"/>
              <a:defRPr/>
            </a:pPr>
            <a:r>
              <a:rPr lang="en-US" dirty="0" smtClean="0"/>
              <a:t>3 groups, 2 indicator variables</a:t>
            </a:r>
          </a:p>
          <a:p>
            <a:pPr lvl="1" eaLnBrk="1" hangingPunct="1">
              <a:buFont typeface="Arial" charset="0"/>
              <a:buChar char="–"/>
              <a:defRPr/>
            </a:pPr>
            <a:r>
              <a:rPr lang="en-US" dirty="0" smtClean="0"/>
              <a:t>4 groups, 3 indicator variables</a:t>
            </a:r>
          </a:p>
          <a:p>
            <a:pPr lvl="1" eaLnBrk="1" hangingPunct="1">
              <a:buFont typeface="Arial" charset="0"/>
              <a:buChar char="–"/>
              <a:defRPr/>
            </a:pPr>
            <a:r>
              <a:rPr lang="en-US" dirty="0" smtClean="0"/>
              <a:t>and so on…</a:t>
            </a:r>
          </a:p>
        </p:txBody>
      </p:sp>
    </p:spTree>
    <p:extLst>
      <p:ext uri="{BB962C8B-B14F-4D97-AF65-F5344CB8AC3E}">
        <p14:creationId xmlns:p14="http://schemas.microsoft.com/office/powerpoint/2010/main" val="2588837342"/>
      </p:ext>
    </p:extLst>
  </p:cSld>
  <p:clrMapOvr>
    <a:masterClrMapping/>
  </p:clrMapOvr>
  <p:transition>
    <p:split dir="in"/>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smtClean="0">
                <a:solidFill>
                  <a:srgbClr val="C00000"/>
                </a:solidFill>
              </a:rPr>
              <a:t>Example</a:t>
            </a:r>
          </a:p>
        </p:txBody>
      </p:sp>
      <p:sp>
        <p:nvSpPr>
          <p:cNvPr id="5123" name="Content Placeholder 2"/>
          <p:cNvSpPr>
            <a:spLocks noGrp="1"/>
          </p:cNvSpPr>
          <p:nvPr>
            <p:ph idx="1"/>
          </p:nvPr>
        </p:nvSpPr>
        <p:spPr/>
        <p:txBody>
          <a:bodyPr/>
          <a:lstStyle/>
          <a:p>
            <a:r>
              <a:rPr lang="en-US" altLang="en-US" smtClean="0"/>
              <a:t>The manager of a small sales force wants to know whether average monthly salary is different for males and females in the sales force.  He obtains data on monthly salary and experience (in months) for each of the 9 employees as shown on the next slide.</a:t>
            </a:r>
          </a:p>
        </p:txBody>
      </p:sp>
    </p:spTree>
    <p:extLst>
      <p:ext uri="{BB962C8B-B14F-4D97-AF65-F5344CB8AC3E}">
        <p14:creationId xmlns:p14="http://schemas.microsoft.com/office/powerpoint/2010/main" val="3790226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2344738" y="492125"/>
          <a:ext cx="7485064" cy="5807080"/>
        </p:xfrm>
        <a:graphic>
          <a:graphicData uri="http://schemas.openxmlformats.org/drawingml/2006/table">
            <a:tbl>
              <a:tblPr firstRow="1" bandRow="1">
                <a:tableStyleId>{EB344D84-9AFB-497E-A393-DC336BA19D2E}</a:tableStyleId>
              </a:tblPr>
              <a:tblGrid>
                <a:gridCol w="1871266">
                  <a:extLst>
                    <a:ext uri="{9D8B030D-6E8A-4147-A177-3AD203B41FA5}">
                      <a16:colId xmlns:a16="http://schemas.microsoft.com/office/drawing/2014/main" val="20000"/>
                    </a:ext>
                  </a:extLst>
                </a:gridCol>
                <a:gridCol w="1871266">
                  <a:extLst>
                    <a:ext uri="{9D8B030D-6E8A-4147-A177-3AD203B41FA5}">
                      <a16:colId xmlns:a16="http://schemas.microsoft.com/office/drawing/2014/main" val="20001"/>
                    </a:ext>
                  </a:extLst>
                </a:gridCol>
                <a:gridCol w="1871266">
                  <a:extLst>
                    <a:ext uri="{9D8B030D-6E8A-4147-A177-3AD203B41FA5}">
                      <a16:colId xmlns:a16="http://schemas.microsoft.com/office/drawing/2014/main" val="20002"/>
                    </a:ext>
                  </a:extLst>
                </a:gridCol>
                <a:gridCol w="1871266">
                  <a:extLst>
                    <a:ext uri="{9D8B030D-6E8A-4147-A177-3AD203B41FA5}">
                      <a16:colId xmlns:a16="http://schemas.microsoft.com/office/drawing/2014/main" val="20003"/>
                    </a:ext>
                  </a:extLst>
                </a:gridCol>
              </a:tblGrid>
              <a:tr h="580708">
                <a:tc>
                  <a:txBody>
                    <a:bodyPr/>
                    <a:lstStyle/>
                    <a:p>
                      <a:pPr algn="ctr" fontAlgn="b"/>
                      <a:r>
                        <a:rPr lang="en-US" sz="1400" b="0" i="0" u="none" strike="noStrike" baseline="0" dirty="0">
                          <a:solidFill>
                            <a:srgbClr val="000000"/>
                          </a:solidFill>
                          <a:latin typeface="Calibri"/>
                        </a:rPr>
                        <a:t>Employee</a:t>
                      </a:r>
                    </a:p>
                  </a:txBody>
                  <a:tcPr marL="9525" marR="9525" marT="9525" marB="0" anchor="b"/>
                </a:tc>
                <a:tc>
                  <a:txBody>
                    <a:bodyPr/>
                    <a:lstStyle/>
                    <a:p>
                      <a:pPr algn="ctr" fontAlgn="b"/>
                      <a:r>
                        <a:rPr lang="en-US" sz="1400" b="0" i="0" u="none" strike="noStrike" baseline="0">
                          <a:solidFill>
                            <a:srgbClr val="000000"/>
                          </a:solidFill>
                          <a:latin typeface="Calibri"/>
                        </a:rPr>
                        <a:t>Salary</a:t>
                      </a:r>
                    </a:p>
                  </a:txBody>
                  <a:tcPr marL="9525" marR="9525" marT="9525" marB="0" anchor="b"/>
                </a:tc>
                <a:tc>
                  <a:txBody>
                    <a:bodyPr/>
                    <a:lstStyle/>
                    <a:p>
                      <a:pPr algn="ctr" fontAlgn="b"/>
                      <a:r>
                        <a:rPr lang="en-US" sz="1400" b="0" i="0" u="none" strike="noStrike" baseline="0">
                          <a:solidFill>
                            <a:srgbClr val="000000"/>
                          </a:solidFill>
                          <a:latin typeface="Calibri"/>
                        </a:rPr>
                        <a:t>Gender</a:t>
                      </a:r>
                    </a:p>
                  </a:txBody>
                  <a:tcPr marL="9525" marR="9525" marT="9525" marB="0" anchor="b"/>
                </a:tc>
                <a:tc>
                  <a:txBody>
                    <a:bodyPr/>
                    <a:lstStyle/>
                    <a:p>
                      <a:pPr algn="ctr" fontAlgn="b"/>
                      <a:r>
                        <a:rPr lang="en-US" sz="1400" b="0" i="0" u="none" strike="noStrike" baseline="0">
                          <a:solidFill>
                            <a:srgbClr val="000000"/>
                          </a:solidFill>
                          <a:latin typeface="Calibri"/>
                        </a:rPr>
                        <a:t>Experience</a:t>
                      </a:r>
                    </a:p>
                  </a:txBody>
                  <a:tcPr marL="9525" marR="9525" marT="9525" marB="0" anchor="b"/>
                </a:tc>
                <a:extLst>
                  <a:ext uri="{0D108BD9-81ED-4DB2-BD59-A6C34878D82A}">
                    <a16:rowId xmlns:a16="http://schemas.microsoft.com/office/drawing/2014/main" val="10000"/>
                  </a:ext>
                </a:extLst>
              </a:tr>
              <a:tr h="580708">
                <a:tc>
                  <a:txBody>
                    <a:bodyPr/>
                    <a:lstStyle/>
                    <a:p>
                      <a:pPr algn="ctr" fontAlgn="b"/>
                      <a:r>
                        <a:rPr lang="en-US" sz="1400" b="0" i="0" u="none" strike="noStrike" baseline="0">
                          <a:solidFill>
                            <a:srgbClr val="000000"/>
                          </a:solidFill>
                          <a:latin typeface="Calibri"/>
                        </a:rPr>
                        <a:t>1</a:t>
                      </a:r>
                    </a:p>
                  </a:txBody>
                  <a:tcPr marL="9525" marR="9525" marT="9525" marB="0" anchor="b"/>
                </a:tc>
                <a:tc>
                  <a:txBody>
                    <a:bodyPr/>
                    <a:lstStyle/>
                    <a:p>
                      <a:pPr algn="ctr" fontAlgn="b"/>
                      <a:r>
                        <a:rPr lang="en-US" sz="1400" b="0" i="0" u="none" strike="noStrike" baseline="0">
                          <a:solidFill>
                            <a:srgbClr val="000000"/>
                          </a:solidFill>
                          <a:latin typeface="Calibri"/>
                        </a:rPr>
                        <a:t>7.5</a:t>
                      </a:r>
                    </a:p>
                  </a:txBody>
                  <a:tcPr marL="9525" marR="9525" marT="9525" marB="0" anchor="b"/>
                </a:tc>
                <a:tc>
                  <a:txBody>
                    <a:bodyPr/>
                    <a:lstStyle/>
                    <a:p>
                      <a:pPr algn="ctr" fontAlgn="b"/>
                      <a:r>
                        <a:rPr lang="en-US" sz="1400" b="0" i="0" u="none" strike="noStrike" baseline="0">
                          <a:solidFill>
                            <a:srgbClr val="000000"/>
                          </a:solidFill>
                          <a:latin typeface="Calibri"/>
                        </a:rPr>
                        <a:t>Male</a:t>
                      </a:r>
                    </a:p>
                  </a:txBody>
                  <a:tcPr marL="9525" marR="9525" marT="9525" marB="0" anchor="b"/>
                </a:tc>
                <a:tc>
                  <a:txBody>
                    <a:bodyPr/>
                    <a:lstStyle/>
                    <a:p>
                      <a:pPr algn="ctr" fontAlgn="b"/>
                      <a:r>
                        <a:rPr lang="en-US" sz="1400" b="0" i="0" u="none" strike="noStrike" baseline="0">
                          <a:solidFill>
                            <a:srgbClr val="000000"/>
                          </a:solidFill>
                          <a:latin typeface="Calibri"/>
                        </a:rPr>
                        <a:t>6</a:t>
                      </a:r>
                    </a:p>
                  </a:txBody>
                  <a:tcPr marL="9525" marR="9525" marT="9525" marB="0" anchor="b"/>
                </a:tc>
                <a:extLst>
                  <a:ext uri="{0D108BD9-81ED-4DB2-BD59-A6C34878D82A}">
                    <a16:rowId xmlns:a16="http://schemas.microsoft.com/office/drawing/2014/main" val="10001"/>
                  </a:ext>
                </a:extLst>
              </a:tr>
              <a:tr h="580708">
                <a:tc>
                  <a:txBody>
                    <a:bodyPr/>
                    <a:lstStyle/>
                    <a:p>
                      <a:pPr algn="ctr" fontAlgn="b"/>
                      <a:r>
                        <a:rPr lang="en-US" sz="1400" b="0" i="0" u="none" strike="noStrike" baseline="0">
                          <a:solidFill>
                            <a:srgbClr val="000000"/>
                          </a:solidFill>
                          <a:latin typeface="Calibri"/>
                        </a:rPr>
                        <a:t>2</a:t>
                      </a:r>
                    </a:p>
                  </a:txBody>
                  <a:tcPr marL="9525" marR="9525" marT="9525" marB="0" anchor="b"/>
                </a:tc>
                <a:tc>
                  <a:txBody>
                    <a:bodyPr/>
                    <a:lstStyle/>
                    <a:p>
                      <a:pPr algn="ctr" fontAlgn="b"/>
                      <a:r>
                        <a:rPr lang="en-US" sz="1400" b="0" i="0" u="none" strike="noStrike" baseline="0">
                          <a:solidFill>
                            <a:srgbClr val="000000"/>
                          </a:solidFill>
                          <a:latin typeface="Calibri"/>
                        </a:rPr>
                        <a:t>8.6</a:t>
                      </a:r>
                    </a:p>
                  </a:txBody>
                  <a:tcPr marL="9525" marR="9525" marT="9525" marB="0" anchor="b"/>
                </a:tc>
                <a:tc>
                  <a:txBody>
                    <a:bodyPr/>
                    <a:lstStyle/>
                    <a:p>
                      <a:pPr algn="ctr" fontAlgn="b"/>
                      <a:r>
                        <a:rPr lang="en-US" sz="1400" b="0" i="0" u="none" strike="noStrike" baseline="0">
                          <a:solidFill>
                            <a:srgbClr val="000000"/>
                          </a:solidFill>
                          <a:latin typeface="Calibri"/>
                        </a:rPr>
                        <a:t>Male</a:t>
                      </a:r>
                    </a:p>
                  </a:txBody>
                  <a:tcPr marL="9525" marR="9525" marT="9525" marB="0" anchor="b"/>
                </a:tc>
                <a:tc>
                  <a:txBody>
                    <a:bodyPr/>
                    <a:lstStyle/>
                    <a:p>
                      <a:pPr algn="ctr" fontAlgn="b"/>
                      <a:r>
                        <a:rPr lang="en-US" sz="1400" b="0" i="0" u="none" strike="noStrike" baseline="0">
                          <a:solidFill>
                            <a:srgbClr val="000000"/>
                          </a:solidFill>
                          <a:latin typeface="Calibri"/>
                        </a:rPr>
                        <a:t>10</a:t>
                      </a:r>
                    </a:p>
                  </a:txBody>
                  <a:tcPr marL="9525" marR="9525" marT="9525" marB="0" anchor="b"/>
                </a:tc>
                <a:extLst>
                  <a:ext uri="{0D108BD9-81ED-4DB2-BD59-A6C34878D82A}">
                    <a16:rowId xmlns:a16="http://schemas.microsoft.com/office/drawing/2014/main" val="10002"/>
                  </a:ext>
                </a:extLst>
              </a:tr>
              <a:tr h="580708">
                <a:tc>
                  <a:txBody>
                    <a:bodyPr/>
                    <a:lstStyle/>
                    <a:p>
                      <a:pPr algn="ctr" fontAlgn="b"/>
                      <a:r>
                        <a:rPr lang="en-US" sz="1400" b="0" i="0" u="none" strike="noStrike" baseline="0">
                          <a:solidFill>
                            <a:srgbClr val="000000"/>
                          </a:solidFill>
                          <a:latin typeface="Calibri"/>
                        </a:rPr>
                        <a:t>3</a:t>
                      </a:r>
                    </a:p>
                  </a:txBody>
                  <a:tcPr marL="9525" marR="9525" marT="9525" marB="0" anchor="b"/>
                </a:tc>
                <a:tc>
                  <a:txBody>
                    <a:bodyPr/>
                    <a:lstStyle/>
                    <a:p>
                      <a:pPr algn="ctr" fontAlgn="b"/>
                      <a:r>
                        <a:rPr lang="en-US" sz="1400" b="0" i="0" u="none" strike="noStrike" baseline="0">
                          <a:solidFill>
                            <a:srgbClr val="000000"/>
                          </a:solidFill>
                          <a:latin typeface="Calibri"/>
                        </a:rPr>
                        <a:t>9.1</a:t>
                      </a:r>
                    </a:p>
                  </a:txBody>
                  <a:tcPr marL="9525" marR="9525" marT="9525" marB="0" anchor="b"/>
                </a:tc>
                <a:tc>
                  <a:txBody>
                    <a:bodyPr/>
                    <a:lstStyle/>
                    <a:p>
                      <a:pPr algn="ctr" fontAlgn="b"/>
                      <a:r>
                        <a:rPr lang="en-US" sz="1400" b="0" i="0" u="none" strike="noStrike" baseline="0" dirty="0">
                          <a:solidFill>
                            <a:srgbClr val="000000"/>
                          </a:solidFill>
                          <a:latin typeface="Calibri"/>
                        </a:rPr>
                        <a:t>Male</a:t>
                      </a:r>
                    </a:p>
                  </a:txBody>
                  <a:tcPr marL="9525" marR="9525" marT="9525" marB="0" anchor="b"/>
                </a:tc>
                <a:tc>
                  <a:txBody>
                    <a:bodyPr/>
                    <a:lstStyle/>
                    <a:p>
                      <a:pPr algn="ctr" fontAlgn="b"/>
                      <a:r>
                        <a:rPr lang="en-US" sz="1400" b="0" i="0" u="none" strike="noStrike" baseline="0">
                          <a:solidFill>
                            <a:srgbClr val="000000"/>
                          </a:solidFill>
                          <a:latin typeface="Calibri"/>
                        </a:rPr>
                        <a:t>12</a:t>
                      </a:r>
                    </a:p>
                  </a:txBody>
                  <a:tcPr marL="9525" marR="9525" marT="9525" marB="0" anchor="b"/>
                </a:tc>
                <a:extLst>
                  <a:ext uri="{0D108BD9-81ED-4DB2-BD59-A6C34878D82A}">
                    <a16:rowId xmlns:a16="http://schemas.microsoft.com/office/drawing/2014/main" val="10003"/>
                  </a:ext>
                </a:extLst>
              </a:tr>
              <a:tr h="580708">
                <a:tc>
                  <a:txBody>
                    <a:bodyPr/>
                    <a:lstStyle/>
                    <a:p>
                      <a:pPr algn="ctr" fontAlgn="b"/>
                      <a:r>
                        <a:rPr lang="en-US" sz="1400" b="0" i="0" u="none" strike="noStrike" baseline="0">
                          <a:solidFill>
                            <a:srgbClr val="000000"/>
                          </a:solidFill>
                          <a:latin typeface="Calibri"/>
                        </a:rPr>
                        <a:t>4</a:t>
                      </a:r>
                    </a:p>
                  </a:txBody>
                  <a:tcPr marL="9525" marR="9525" marT="9525" marB="0" anchor="b"/>
                </a:tc>
                <a:tc>
                  <a:txBody>
                    <a:bodyPr/>
                    <a:lstStyle/>
                    <a:p>
                      <a:pPr algn="ctr" fontAlgn="b"/>
                      <a:r>
                        <a:rPr lang="en-US" sz="1400" b="0" i="0" u="none" strike="noStrike" baseline="0">
                          <a:solidFill>
                            <a:srgbClr val="000000"/>
                          </a:solidFill>
                          <a:latin typeface="Calibri"/>
                        </a:rPr>
                        <a:t>10.3</a:t>
                      </a:r>
                    </a:p>
                  </a:txBody>
                  <a:tcPr marL="9525" marR="9525" marT="9525" marB="0" anchor="b"/>
                </a:tc>
                <a:tc>
                  <a:txBody>
                    <a:bodyPr/>
                    <a:lstStyle/>
                    <a:p>
                      <a:pPr algn="ctr" fontAlgn="b"/>
                      <a:r>
                        <a:rPr lang="en-US" sz="1400" b="0" i="0" u="none" strike="noStrike" baseline="0">
                          <a:solidFill>
                            <a:srgbClr val="000000"/>
                          </a:solidFill>
                          <a:latin typeface="Calibri"/>
                        </a:rPr>
                        <a:t>Male</a:t>
                      </a:r>
                    </a:p>
                  </a:txBody>
                  <a:tcPr marL="9525" marR="9525" marT="9525" marB="0" anchor="b"/>
                </a:tc>
                <a:tc>
                  <a:txBody>
                    <a:bodyPr/>
                    <a:lstStyle/>
                    <a:p>
                      <a:pPr algn="ctr" fontAlgn="b"/>
                      <a:r>
                        <a:rPr lang="en-US" sz="1400" b="0" i="0" u="none" strike="noStrike" baseline="0">
                          <a:solidFill>
                            <a:srgbClr val="000000"/>
                          </a:solidFill>
                          <a:latin typeface="Calibri"/>
                        </a:rPr>
                        <a:t>18</a:t>
                      </a:r>
                    </a:p>
                  </a:txBody>
                  <a:tcPr marL="9525" marR="9525" marT="9525" marB="0" anchor="b"/>
                </a:tc>
                <a:extLst>
                  <a:ext uri="{0D108BD9-81ED-4DB2-BD59-A6C34878D82A}">
                    <a16:rowId xmlns:a16="http://schemas.microsoft.com/office/drawing/2014/main" val="10004"/>
                  </a:ext>
                </a:extLst>
              </a:tr>
              <a:tr h="580708">
                <a:tc>
                  <a:txBody>
                    <a:bodyPr/>
                    <a:lstStyle/>
                    <a:p>
                      <a:pPr algn="ctr" fontAlgn="b"/>
                      <a:r>
                        <a:rPr lang="en-US" sz="1400" b="0" i="0" u="none" strike="noStrike" baseline="0">
                          <a:solidFill>
                            <a:srgbClr val="000000"/>
                          </a:solidFill>
                          <a:latin typeface="Calibri"/>
                        </a:rPr>
                        <a:t>5</a:t>
                      </a:r>
                    </a:p>
                  </a:txBody>
                  <a:tcPr marL="9525" marR="9525" marT="9525" marB="0" anchor="b"/>
                </a:tc>
                <a:tc>
                  <a:txBody>
                    <a:bodyPr/>
                    <a:lstStyle/>
                    <a:p>
                      <a:pPr algn="ctr" fontAlgn="b"/>
                      <a:r>
                        <a:rPr lang="en-US" sz="1400" b="0" i="0" u="none" strike="noStrike" baseline="0">
                          <a:solidFill>
                            <a:srgbClr val="000000"/>
                          </a:solidFill>
                          <a:latin typeface="Calibri"/>
                        </a:rPr>
                        <a:t>13</a:t>
                      </a:r>
                    </a:p>
                  </a:txBody>
                  <a:tcPr marL="9525" marR="9525" marT="9525" marB="0" anchor="b"/>
                </a:tc>
                <a:tc>
                  <a:txBody>
                    <a:bodyPr/>
                    <a:lstStyle/>
                    <a:p>
                      <a:pPr algn="ctr" fontAlgn="b"/>
                      <a:r>
                        <a:rPr lang="en-US" sz="1400" b="0" i="0" u="none" strike="noStrike" baseline="0">
                          <a:solidFill>
                            <a:srgbClr val="000000"/>
                          </a:solidFill>
                          <a:latin typeface="Calibri"/>
                        </a:rPr>
                        <a:t>Male</a:t>
                      </a:r>
                    </a:p>
                  </a:txBody>
                  <a:tcPr marL="9525" marR="9525" marT="9525" marB="0" anchor="b"/>
                </a:tc>
                <a:tc>
                  <a:txBody>
                    <a:bodyPr/>
                    <a:lstStyle/>
                    <a:p>
                      <a:pPr algn="ctr" fontAlgn="b"/>
                      <a:r>
                        <a:rPr lang="en-US" sz="1400" b="0" i="0" u="none" strike="noStrike" baseline="0">
                          <a:solidFill>
                            <a:srgbClr val="000000"/>
                          </a:solidFill>
                          <a:latin typeface="Calibri"/>
                        </a:rPr>
                        <a:t>30</a:t>
                      </a:r>
                    </a:p>
                  </a:txBody>
                  <a:tcPr marL="9525" marR="9525" marT="9525" marB="0" anchor="b"/>
                </a:tc>
                <a:extLst>
                  <a:ext uri="{0D108BD9-81ED-4DB2-BD59-A6C34878D82A}">
                    <a16:rowId xmlns:a16="http://schemas.microsoft.com/office/drawing/2014/main" val="10005"/>
                  </a:ext>
                </a:extLst>
              </a:tr>
              <a:tr h="580708">
                <a:tc>
                  <a:txBody>
                    <a:bodyPr/>
                    <a:lstStyle/>
                    <a:p>
                      <a:pPr algn="ctr" fontAlgn="b"/>
                      <a:r>
                        <a:rPr lang="en-US" sz="1400" b="0" i="0" u="none" strike="noStrike" baseline="0">
                          <a:solidFill>
                            <a:srgbClr val="000000"/>
                          </a:solidFill>
                          <a:latin typeface="Calibri"/>
                        </a:rPr>
                        <a:t>6</a:t>
                      </a:r>
                    </a:p>
                  </a:txBody>
                  <a:tcPr marL="9525" marR="9525" marT="9525" marB="0" anchor="b"/>
                </a:tc>
                <a:tc>
                  <a:txBody>
                    <a:bodyPr/>
                    <a:lstStyle/>
                    <a:p>
                      <a:pPr algn="ctr" fontAlgn="b"/>
                      <a:r>
                        <a:rPr lang="en-US" sz="1400" b="0" i="0" u="none" strike="noStrike" baseline="0">
                          <a:solidFill>
                            <a:srgbClr val="000000"/>
                          </a:solidFill>
                          <a:latin typeface="Calibri"/>
                        </a:rPr>
                        <a:t>6.2</a:t>
                      </a:r>
                    </a:p>
                  </a:txBody>
                  <a:tcPr marL="9525" marR="9525" marT="9525" marB="0" anchor="b"/>
                </a:tc>
                <a:tc>
                  <a:txBody>
                    <a:bodyPr/>
                    <a:lstStyle/>
                    <a:p>
                      <a:pPr algn="ctr" fontAlgn="b"/>
                      <a:r>
                        <a:rPr lang="en-US" sz="1400" b="0" i="0" u="none" strike="noStrike" baseline="0">
                          <a:solidFill>
                            <a:srgbClr val="000000"/>
                          </a:solidFill>
                          <a:latin typeface="Calibri"/>
                        </a:rPr>
                        <a:t>Female</a:t>
                      </a:r>
                    </a:p>
                  </a:txBody>
                  <a:tcPr marL="9525" marR="9525" marT="9525" marB="0" anchor="b"/>
                </a:tc>
                <a:tc>
                  <a:txBody>
                    <a:bodyPr/>
                    <a:lstStyle/>
                    <a:p>
                      <a:pPr algn="ctr" fontAlgn="b"/>
                      <a:r>
                        <a:rPr lang="en-US" sz="1400" b="0" i="0" u="none" strike="noStrike" baseline="0">
                          <a:solidFill>
                            <a:srgbClr val="000000"/>
                          </a:solidFill>
                          <a:latin typeface="Calibri"/>
                        </a:rPr>
                        <a:t>5</a:t>
                      </a:r>
                    </a:p>
                  </a:txBody>
                  <a:tcPr marL="9525" marR="9525" marT="9525" marB="0" anchor="b"/>
                </a:tc>
                <a:extLst>
                  <a:ext uri="{0D108BD9-81ED-4DB2-BD59-A6C34878D82A}">
                    <a16:rowId xmlns:a16="http://schemas.microsoft.com/office/drawing/2014/main" val="10006"/>
                  </a:ext>
                </a:extLst>
              </a:tr>
              <a:tr h="580708">
                <a:tc>
                  <a:txBody>
                    <a:bodyPr/>
                    <a:lstStyle/>
                    <a:p>
                      <a:pPr algn="ctr" fontAlgn="b"/>
                      <a:r>
                        <a:rPr lang="en-US" sz="1400" b="0" i="0" u="none" strike="noStrike" baseline="0">
                          <a:solidFill>
                            <a:srgbClr val="000000"/>
                          </a:solidFill>
                          <a:latin typeface="Calibri"/>
                        </a:rPr>
                        <a:t>7</a:t>
                      </a:r>
                    </a:p>
                  </a:txBody>
                  <a:tcPr marL="9525" marR="9525" marT="9525" marB="0" anchor="b"/>
                </a:tc>
                <a:tc>
                  <a:txBody>
                    <a:bodyPr/>
                    <a:lstStyle/>
                    <a:p>
                      <a:pPr algn="ctr" fontAlgn="b"/>
                      <a:r>
                        <a:rPr lang="en-US" sz="1400" b="0" i="0" u="none" strike="noStrike" baseline="0">
                          <a:solidFill>
                            <a:srgbClr val="000000"/>
                          </a:solidFill>
                          <a:latin typeface="Calibri"/>
                        </a:rPr>
                        <a:t>8.7</a:t>
                      </a:r>
                    </a:p>
                  </a:txBody>
                  <a:tcPr marL="9525" marR="9525" marT="9525" marB="0" anchor="b"/>
                </a:tc>
                <a:tc>
                  <a:txBody>
                    <a:bodyPr/>
                    <a:lstStyle/>
                    <a:p>
                      <a:pPr algn="ctr" fontAlgn="b"/>
                      <a:r>
                        <a:rPr lang="en-US" sz="1400" b="0" i="0" u="none" strike="noStrike" baseline="0">
                          <a:solidFill>
                            <a:srgbClr val="000000"/>
                          </a:solidFill>
                          <a:latin typeface="Calibri"/>
                        </a:rPr>
                        <a:t>Female</a:t>
                      </a:r>
                    </a:p>
                  </a:txBody>
                  <a:tcPr marL="9525" marR="9525" marT="9525" marB="0" anchor="b"/>
                </a:tc>
                <a:tc>
                  <a:txBody>
                    <a:bodyPr/>
                    <a:lstStyle/>
                    <a:p>
                      <a:pPr algn="ctr" fontAlgn="b"/>
                      <a:r>
                        <a:rPr lang="en-US" sz="1400" b="0" i="0" u="none" strike="noStrike" baseline="0" dirty="0">
                          <a:solidFill>
                            <a:srgbClr val="000000"/>
                          </a:solidFill>
                          <a:latin typeface="Calibri"/>
                        </a:rPr>
                        <a:t>13</a:t>
                      </a:r>
                    </a:p>
                  </a:txBody>
                  <a:tcPr marL="9525" marR="9525" marT="9525" marB="0" anchor="b"/>
                </a:tc>
                <a:extLst>
                  <a:ext uri="{0D108BD9-81ED-4DB2-BD59-A6C34878D82A}">
                    <a16:rowId xmlns:a16="http://schemas.microsoft.com/office/drawing/2014/main" val="10007"/>
                  </a:ext>
                </a:extLst>
              </a:tr>
              <a:tr h="580708">
                <a:tc>
                  <a:txBody>
                    <a:bodyPr/>
                    <a:lstStyle/>
                    <a:p>
                      <a:pPr algn="ctr" fontAlgn="b"/>
                      <a:r>
                        <a:rPr lang="en-US" sz="1400" b="0" i="0" u="none" strike="noStrike" baseline="0">
                          <a:solidFill>
                            <a:srgbClr val="000000"/>
                          </a:solidFill>
                          <a:latin typeface="Calibri"/>
                        </a:rPr>
                        <a:t>8</a:t>
                      </a:r>
                    </a:p>
                  </a:txBody>
                  <a:tcPr marL="9525" marR="9525" marT="9525" marB="0" anchor="b"/>
                </a:tc>
                <a:tc>
                  <a:txBody>
                    <a:bodyPr/>
                    <a:lstStyle/>
                    <a:p>
                      <a:pPr algn="ctr" fontAlgn="b"/>
                      <a:r>
                        <a:rPr lang="en-US" sz="1400" b="0" i="0" u="none" strike="noStrike" baseline="0">
                          <a:solidFill>
                            <a:srgbClr val="000000"/>
                          </a:solidFill>
                          <a:latin typeface="Calibri"/>
                        </a:rPr>
                        <a:t>9.4</a:t>
                      </a:r>
                    </a:p>
                  </a:txBody>
                  <a:tcPr marL="9525" marR="9525" marT="9525" marB="0" anchor="b"/>
                </a:tc>
                <a:tc>
                  <a:txBody>
                    <a:bodyPr/>
                    <a:lstStyle/>
                    <a:p>
                      <a:pPr algn="ctr" fontAlgn="b"/>
                      <a:r>
                        <a:rPr lang="en-US" sz="1400" b="0" i="0" u="none" strike="noStrike" baseline="0">
                          <a:solidFill>
                            <a:srgbClr val="000000"/>
                          </a:solidFill>
                          <a:latin typeface="Calibri"/>
                        </a:rPr>
                        <a:t>Female</a:t>
                      </a:r>
                    </a:p>
                  </a:txBody>
                  <a:tcPr marL="9525" marR="9525" marT="9525" marB="0" anchor="b"/>
                </a:tc>
                <a:tc>
                  <a:txBody>
                    <a:bodyPr/>
                    <a:lstStyle/>
                    <a:p>
                      <a:pPr algn="ctr" fontAlgn="b"/>
                      <a:r>
                        <a:rPr lang="en-US" sz="1400" b="0" i="0" u="none" strike="noStrike" baseline="0">
                          <a:solidFill>
                            <a:srgbClr val="000000"/>
                          </a:solidFill>
                          <a:latin typeface="Calibri"/>
                        </a:rPr>
                        <a:t>15</a:t>
                      </a:r>
                    </a:p>
                  </a:txBody>
                  <a:tcPr marL="9525" marR="9525" marT="9525" marB="0" anchor="b"/>
                </a:tc>
                <a:extLst>
                  <a:ext uri="{0D108BD9-81ED-4DB2-BD59-A6C34878D82A}">
                    <a16:rowId xmlns:a16="http://schemas.microsoft.com/office/drawing/2014/main" val="10008"/>
                  </a:ext>
                </a:extLst>
              </a:tr>
              <a:tr h="580708">
                <a:tc>
                  <a:txBody>
                    <a:bodyPr/>
                    <a:lstStyle/>
                    <a:p>
                      <a:pPr algn="ctr" fontAlgn="b"/>
                      <a:r>
                        <a:rPr lang="en-US" sz="1400" b="0" i="0" u="none" strike="noStrike" baseline="0">
                          <a:solidFill>
                            <a:srgbClr val="000000"/>
                          </a:solidFill>
                          <a:latin typeface="Calibri"/>
                        </a:rPr>
                        <a:t>9</a:t>
                      </a:r>
                    </a:p>
                  </a:txBody>
                  <a:tcPr marL="9525" marR="9525" marT="9525" marB="0" anchor="b"/>
                </a:tc>
                <a:tc>
                  <a:txBody>
                    <a:bodyPr/>
                    <a:lstStyle/>
                    <a:p>
                      <a:pPr algn="ctr" fontAlgn="b"/>
                      <a:r>
                        <a:rPr lang="en-US" sz="1400" b="0" i="0" u="none" strike="noStrike" baseline="0">
                          <a:solidFill>
                            <a:srgbClr val="000000"/>
                          </a:solidFill>
                          <a:latin typeface="Calibri"/>
                        </a:rPr>
                        <a:t>9.8</a:t>
                      </a:r>
                    </a:p>
                  </a:txBody>
                  <a:tcPr marL="9525" marR="9525" marT="9525" marB="0" anchor="b"/>
                </a:tc>
                <a:tc>
                  <a:txBody>
                    <a:bodyPr/>
                    <a:lstStyle/>
                    <a:p>
                      <a:pPr algn="ctr" fontAlgn="b"/>
                      <a:r>
                        <a:rPr lang="en-US" sz="1400" b="0" i="0" u="none" strike="noStrike" baseline="0">
                          <a:solidFill>
                            <a:srgbClr val="000000"/>
                          </a:solidFill>
                          <a:latin typeface="Calibri"/>
                        </a:rPr>
                        <a:t>Female</a:t>
                      </a:r>
                    </a:p>
                  </a:txBody>
                  <a:tcPr marL="9525" marR="9525" marT="9525" marB="0" anchor="b"/>
                </a:tc>
                <a:tc>
                  <a:txBody>
                    <a:bodyPr/>
                    <a:lstStyle/>
                    <a:p>
                      <a:pPr algn="ctr" fontAlgn="b"/>
                      <a:r>
                        <a:rPr lang="en-US" sz="1400" b="0" i="0" u="none" strike="noStrike" baseline="0" dirty="0">
                          <a:solidFill>
                            <a:srgbClr val="000000"/>
                          </a:solidFill>
                          <a:latin typeface="Calibri"/>
                        </a:rPr>
                        <a:t>21</a:t>
                      </a:r>
                    </a:p>
                  </a:txBody>
                  <a:tcPr marL="9525" marR="9525" marT="9525" marB="0" anchor="b"/>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345645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marL="838200" indent="-838200"/>
            <a:r>
              <a:rPr lang="en-US" altLang="en-US" sz="4000">
                <a:solidFill>
                  <a:srgbClr val="C00000"/>
                </a:solidFill>
              </a:rPr>
              <a:t>Dummy Variables, More than two levels</a:t>
            </a:r>
            <a:endParaRPr lang="en-US" altLang="en-US" smtClean="0">
              <a:solidFill>
                <a:srgbClr val="C00000"/>
              </a:solidFill>
            </a:endParaRPr>
          </a:p>
        </p:txBody>
      </p:sp>
      <p:sp>
        <p:nvSpPr>
          <p:cNvPr id="578563" name="Rectangle 3"/>
          <p:cNvSpPr>
            <a:spLocks noGrp="1" noChangeArrowheads="1"/>
          </p:cNvSpPr>
          <p:nvPr>
            <p:ph type="body" idx="1"/>
          </p:nvPr>
        </p:nvSpPr>
        <p:spPr>
          <a:xfrm>
            <a:off x="1981200" y="1600200"/>
            <a:ext cx="8229600" cy="2825750"/>
          </a:xfrm>
        </p:spPr>
        <p:txBody>
          <a:bodyPr>
            <a:normAutofit lnSpcReduction="10000"/>
          </a:bodyPr>
          <a:lstStyle/>
          <a:p>
            <a:pPr marL="0" indent="0">
              <a:lnSpc>
                <a:spcPct val="80000"/>
              </a:lnSpc>
              <a:buNone/>
            </a:pPr>
            <a:r>
              <a:rPr lang="en-US" altLang="en-US" sz="2000"/>
              <a:t>For categorical variables with </a:t>
            </a:r>
            <a:r>
              <a:rPr lang="en-US" altLang="en-US" sz="2000" i="1"/>
              <a:t>k </a:t>
            </a:r>
            <a:r>
              <a:rPr lang="en-US" altLang="en-US" sz="2000"/>
              <a:t>categories, use </a:t>
            </a:r>
            <a:r>
              <a:rPr lang="en-US" altLang="en-US" sz="2000" i="1"/>
              <a:t>k</a:t>
            </a:r>
            <a:r>
              <a:rPr lang="en-US" altLang="en-US" sz="2000"/>
              <a:t>–1 dummy variables </a:t>
            </a:r>
          </a:p>
          <a:p>
            <a:pPr marL="0" indent="0">
              <a:lnSpc>
                <a:spcPct val="80000"/>
              </a:lnSpc>
              <a:buNone/>
            </a:pPr>
            <a:endParaRPr lang="en-US" altLang="en-US" sz="2000"/>
          </a:p>
          <a:p>
            <a:pPr marL="0" indent="0">
              <a:lnSpc>
                <a:spcPct val="80000"/>
              </a:lnSpc>
              <a:buNone/>
            </a:pPr>
            <a:r>
              <a:rPr lang="en-US" altLang="en-US" sz="2000"/>
              <a:t>SMOKE2 has three levels, initially coded </a:t>
            </a:r>
          </a:p>
          <a:p>
            <a:pPr marL="0" indent="0">
              <a:lnSpc>
                <a:spcPct val="80000"/>
              </a:lnSpc>
              <a:buNone/>
            </a:pPr>
            <a:r>
              <a:rPr lang="en-US" altLang="en-US" sz="2000"/>
              <a:t>0 = non-smoker </a:t>
            </a:r>
          </a:p>
          <a:p>
            <a:pPr marL="0" indent="0">
              <a:lnSpc>
                <a:spcPct val="80000"/>
              </a:lnSpc>
              <a:buNone/>
            </a:pPr>
            <a:r>
              <a:rPr lang="en-US" altLang="en-US" sz="2000"/>
              <a:t>1 = former smoker</a:t>
            </a:r>
          </a:p>
          <a:p>
            <a:pPr marL="0" indent="0">
              <a:lnSpc>
                <a:spcPct val="80000"/>
              </a:lnSpc>
              <a:buNone/>
            </a:pPr>
            <a:r>
              <a:rPr lang="en-US" altLang="en-US" sz="2000"/>
              <a:t>2 = current smoker</a:t>
            </a:r>
          </a:p>
          <a:p>
            <a:pPr marL="0" indent="0">
              <a:lnSpc>
                <a:spcPct val="80000"/>
              </a:lnSpc>
              <a:buNone/>
            </a:pPr>
            <a:endParaRPr lang="en-US" altLang="en-US" sz="2000"/>
          </a:p>
          <a:p>
            <a:pPr marL="0" indent="0">
              <a:lnSpc>
                <a:spcPct val="80000"/>
              </a:lnSpc>
              <a:buNone/>
            </a:pPr>
            <a:r>
              <a:rPr lang="en-US" altLang="en-US" sz="2000"/>
              <a:t>Use </a:t>
            </a:r>
            <a:r>
              <a:rPr lang="en-US" altLang="en-US" sz="2000" i="1"/>
              <a:t>k</a:t>
            </a:r>
            <a:r>
              <a:rPr lang="en-US" altLang="en-US" sz="2000"/>
              <a:t> – 1 = 3 – 1 = 2 dummy variables to code this information like this:</a:t>
            </a:r>
          </a:p>
        </p:txBody>
      </p:sp>
      <p:pic>
        <p:nvPicPr>
          <p:cNvPr id="57856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25" y="4518025"/>
            <a:ext cx="6992938" cy="156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22936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78563">
                                            <p:txEl>
                                              <p:pRg st="0" end="0"/>
                                            </p:txEl>
                                          </p:spTgt>
                                        </p:tgtEl>
                                        <p:attrNameLst>
                                          <p:attrName>style.visibility</p:attrName>
                                        </p:attrNameLst>
                                      </p:cBhvr>
                                      <p:to>
                                        <p:strVal val="visible"/>
                                      </p:to>
                                    </p:set>
                                    <p:animEffect transition="in" filter="fade">
                                      <p:cBhvr>
                                        <p:cTn id="7" dur="1000"/>
                                        <p:tgtEl>
                                          <p:spTgt spid="578563">
                                            <p:txEl>
                                              <p:pRg st="0" end="0"/>
                                            </p:txEl>
                                          </p:spTgt>
                                        </p:tgtEl>
                                      </p:cBhvr>
                                    </p:animEffect>
                                    <p:anim calcmode="lin" valueType="num">
                                      <p:cBhvr>
                                        <p:cTn id="8" dur="1000" fill="hold"/>
                                        <p:tgtEl>
                                          <p:spTgt spid="57856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7856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78563">
                                            <p:txEl>
                                              <p:pRg st="2" end="2"/>
                                            </p:txEl>
                                          </p:spTgt>
                                        </p:tgtEl>
                                        <p:attrNameLst>
                                          <p:attrName>style.visibility</p:attrName>
                                        </p:attrNameLst>
                                      </p:cBhvr>
                                      <p:to>
                                        <p:strVal val="visible"/>
                                      </p:to>
                                    </p:set>
                                    <p:animEffect transition="in" filter="fade">
                                      <p:cBhvr>
                                        <p:cTn id="14" dur="1000"/>
                                        <p:tgtEl>
                                          <p:spTgt spid="578563">
                                            <p:txEl>
                                              <p:pRg st="2" end="2"/>
                                            </p:txEl>
                                          </p:spTgt>
                                        </p:tgtEl>
                                      </p:cBhvr>
                                    </p:animEffect>
                                    <p:anim calcmode="lin" valueType="num">
                                      <p:cBhvr>
                                        <p:cTn id="15" dur="1000" fill="hold"/>
                                        <p:tgtEl>
                                          <p:spTgt spid="57856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7856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78563">
                                            <p:txEl>
                                              <p:pRg st="3" end="3"/>
                                            </p:txEl>
                                          </p:spTgt>
                                        </p:tgtEl>
                                        <p:attrNameLst>
                                          <p:attrName>style.visibility</p:attrName>
                                        </p:attrNameLst>
                                      </p:cBhvr>
                                      <p:to>
                                        <p:strVal val="visible"/>
                                      </p:to>
                                    </p:set>
                                    <p:animEffect transition="in" filter="fade">
                                      <p:cBhvr>
                                        <p:cTn id="21" dur="1000"/>
                                        <p:tgtEl>
                                          <p:spTgt spid="578563">
                                            <p:txEl>
                                              <p:pRg st="3" end="3"/>
                                            </p:txEl>
                                          </p:spTgt>
                                        </p:tgtEl>
                                      </p:cBhvr>
                                    </p:animEffect>
                                    <p:anim calcmode="lin" valueType="num">
                                      <p:cBhvr>
                                        <p:cTn id="22" dur="1000" fill="hold"/>
                                        <p:tgtEl>
                                          <p:spTgt spid="57856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57856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78563">
                                            <p:txEl>
                                              <p:pRg st="4" end="4"/>
                                            </p:txEl>
                                          </p:spTgt>
                                        </p:tgtEl>
                                        <p:attrNameLst>
                                          <p:attrName>style.visibility</p:attrName>
                                        </p:attrNameLst>
                                      </p:cBhvr>
                                      <p:to>
                                        <p:strVal val="visible"/>
                                      </p:to>
                                    </p:set>
                                    <p:animEffect transition="in" filter="fade">
                                      <p:cBhvr>
                                        <p:cTn id="28" dur="1000"/>
                                        <p:tgtEl>
                                          <p:spTgt spid="578563">
                                            <p:txEl>
                                              <p:pRg st="4" end="4"/>
                                            </p:txEl>
                                          </p:spTgt>
                                        </p:tgtEl>
                                      </p:cBhvr>
                                    </p:animEffect>
                                    <p:anim calcmode="lin" valueType="num">
                                      <p:cBhvr>
                                        <p:cTn id="29" dur="1000" fill="hold"/>
                                        <p:tgtEl>
                                          <p:spTgt spid="57856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7856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78563">
                                            <p:txEl>
                                              <p:pRg st="5" end="5"/>
                                            </p:txEl>
                                          </p:spTgt>
                                        </p:tgtEl>
                                        <p:attrNameLst>
                                          <p:attrName>style.visibility</p:attrName>
                                        </p:attrNameLst>
                                      </p:cBhvr>
                                      <p:to>
                                        <p:strVal val="visible"/>
                                      </p:to>
                                    </p:set>
                                    <p:animEffect transition="in" filter="fade">
                                      <p:cBhvr>
                                        <p:cTn id="35" dur="1000"/>
                                        <p:tgtEl>
                                          <p:spTgt spid="578563">
                                            <p:txEl>
                                              <p:pRg st="5" end="5"/>
                                            </p:txEl>
                                          </p:spTgt>
                                        </p:tgtEl>
                                      </p:cBhvr>
                                    </p:animEffect>
                                    <p:anim calcmode="lin" valueType="num">
                                      <p:cBhvr>
                                        <p:cTn id="36" dur="1000" fill="hold"/>
                                        <p:tgtEl>
                                          <p:spTgt spid="57856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57856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78563">
                                            <p:txEl>
                                              <p:pRg st="7" end="7"/>
                                            </p:txEl>
                                          </p:spTgt>
                                        </p:tgtEl>
                                        <p:attrNameLst>
                                          <p:attrName>style.visibility</p:attrName>
                                        </p:attrNameLst>
                                      </p:cBhvr>
                                      <p:to>
                                        <p:strVal val="visible"/>
                                      </p:to>
                                    </p:set>
                                    <p:animEffect transition="in" filter="fade">
                                      <p:cBhvr>
                                        <p:cTn id="42" dur="1000"/>
                                        <p:tgtEl>
                                          <p:spTgt spid="578563">
                                            <p:txEl>
                                              <p:pRg st="7" end="7"/>
                                            </p:txEl>
                                          </p:spTgt>
                                        </p:tgtEl>
                                      </p:cBhvr>
                                    </p:animEffect>
                                    <p:anim calcmode="lin" valueType="num">
                                      <p:cBhvr>
                                        <p:cTn id="43" dur="1000" fill="hold"/>
                                        <p:tgtEl>
                                          <p:spTgt spid="57856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57856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578566"/>
                                        </p:tgtEl>
                                        <p:attrNameLst>
                                          <p:attrName>style.visibility</p:attrName>
                                        </p:attrNameLst>
                                      </p:cBhvr>
                                      <p:to>
                                        <p:strVal val="visible"/>
                                      </p:to>
                                    </p:set>
                                    <p:animEffect transition="in" filter="blinds(horizontal)">
                                      <p:cBhvr>
                                        <p:cTn id="49" dur="500"/>
                                        <p:tgtEl>
                                          <p:spTgt spid="578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rtlCol="0">
            <a:normAutofit/>
          </a:bodyPr>
          <a:lstStyle/>
          <a:p>
            <a:pPr>
              <a:defRPr/>
            </a:pPr>
            <a:r>
              <a:rPr lang="en-US" sz="3600" dirty="0">
                <a:solidFill>
                  <a:srgbClr val="C00000"/>
                </a:solidFill>
                <a:cs typeface="Times New Roman" pitchFamily="18" charset="0"/>
              </a:rPr>
              <a:t>Representing 3-level Job Grade using dummy variables Job_1 and Job_2</a:t>
            </a:r>
          </a:p>
        </p:txBody>
      </p:sp>
      <p:pic>
        <p:nvPicPr>
          <p:cNvPr id="8195" name="Picture 7"/>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2906713" y="2511426"/>
            <a:ext cx="6553200" cy="3051175"/>
          </a:xfrm>
        </p:spPr>
      </p:pic>
      <p:sp>
        <p:nvSpPr>
          <p:cNvPr id="8196" name="Text Box 8"/>
          <p:cNvSpPr txBox="1">
            <a:spLocks noChangeArrowheads="1"/>
          </p:cNvSpPr>
          <p:nvPr/>
        </p:nvSpPr>
        <p:spPr bwMode="auto">
          <a:xfrm>
            <a:off x="4876800" y="6172201"/>
            <a:ext cx="48006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400">
                <a:latin typeface="Times New Roman" panose="02020603050405020304" pitchFamily="18" charset="0"/>
              </a:rPr>
              <a:t>Job Grade 3 is the reference category</a:t>
            </a:r>
          </a:p>
        </p:txBody>
      </p:sp>
      <p:sp>
        <p:nvSpPr>
          <p:cNvPr id="8197" name="Line 9"/>
          <p:cNvSpPr>
            <a:spLocks noChangeShapeType="1"/>
          </p:cNvSpPr>
          <p:nvPr/>
        </p:nvSpPr>
        <p:spPr bwMode="auto">
          <a:xfrm flipH="1" flipV="1">
            <a:off x="5410200" y="5562600"/>
            <a:ext cx="9144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198" name="Line 10"/>
          <p:cNvSpPr>
            <a:spLocks noChangeShapeType="1"/>
          </p:cNvSpPr>
          <p:nvPr/>
        </p:nvSpPr>
        <p:spPr bwMode="auto">
          <a:xfrm flipV="1">
            <a:off x="6400800" y="5638800"/>
            <a:ext cx="6096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199" name="Line 11"/>
          <p:cNvSpPr>
            <a:spLocks noChangeShapeType="1"/>
          </p:cNvSpPr>
          <p:nvPr/>
        </p:nvSpPr>
        <p:spPr bwMode="auto">
          <a:xfrm flipV="1">
            <a:off x="6400800" y="5562600"/>
            <a:ext cx="20574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2113305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911350" y="1138238"/>
          <a:ext cx="8229600" cy="1463676"/>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65919">
                <a:tc>
                  <a:txBody>
                    <a:bodyPr/>
                    <a:lstStyle/>
                    <a:p>
                      <a:r>
                        <a:rPr lang="en-US" sz="1800"/>
                        <a:t>Religion</a:t>
                      </a:r>
                    </a:p>
                  </a:txBody>
                  <a:tcPr marT="45740" marB="45740" anchor="ctr">
                    <a:lnL>
                      <a:noFill/>
                    </a:lnL>
                    <a:lnR>
                      <a:noFill/>
                    </a:lnR>
                    <a:lnT>
                      <a:noFill/>
                    </a:lnT>
                    <a:lnB>
                      <a:noFill/>
                    </a:lnB>
                    <a:solidFill>
                      <a:srgbClr val="FFFFFF"/>
                    </a:solidFill>
                  </a:tcPr>
                </a:tc>
                <a:tc>
                  <a:txBody>
                    <a:bodyPr/>
                    <a:lstStyle/>
                    <a:p>
                      <a:r>
                        <a:rPr lang="en-US" sz="1800"/>
                        <a:t>Code</a:t>
                      </a:r>
                    </a:p>
                  </a:txBody>
                  <a:tcPr marT="45740" marB="45740" anchor="ctr">
                    <a:lnL>
                      <a:noFill/>
                    </a:lnL>
                    <a:lnR>
                      <a:noFill/>
                    </a:lnR>
                    <a:lnT>
                      <a:noFill/>
                    </a:lnT>
                    <a:lnB>
                      <a:noFill/>
                    </a:lnB>
                    <a:solidFill>
                      <a:srgbClr val="FFFFFF"/>
                    </a:solidFill>
                  </a:tcPr>
                </a:tc>
                <a:extLst>
                  <a:ext uri="{0D108BD9-81ED-4DB2-BD59-A6C34878D82A}">
                    <a16:rowId xmlns:a16="http://schemas.microsoft.com/office/drawing/2014/main" val="10000"/>
                  </a:ext>
                </a:extLst>
              </a:tr>
              <a:tr h="365919">
                <a:tc>
                  <a:txBody>
                    <a:bodyPr/>
                    <a:lstStyle/>
                    <a:p>
                      <a:r>
                        <a:rPr lang="en-US" sz="1800"/>
                        <a:t>Christian</a:t>
                      </a:r>
                    </a:p>
                  </a:txBody>
                  <a:tcPr marT="45740" marB="45740" anchor="ctr">
                    <a:lnL>
                      <a:noFill/>
                    </a:lnL>
                    <a:lnR>
                      <a:noFill/>
                    </a:lnR>
                    <a:lnT>
                      <a:noFill/>
                    </a:lnT>
                    <a:lnB>
                      <a:noFill/>
                    </a:lnB>
                    <a:solidFill>
                      <a:srgbClr val="FFFFFF"/>
                    </a:solidFill>
                  </a:tcPr>
                </a:tc>
                <a:tc>
                  <a:txBody>
                    <a:bodyPr/>
                    <a:lstStyle/>
                    <a:p>
                      <a:r>
                        <a:rPr lang="en-US" sz="1800"/>
                        <a:t>1</a:t>
                      </a:r>
                    </a:p>
                  </a:txBody>
                  <a:tcPr marT="45740" marB="45740" anchor="ctr">
                    <a:lnL>
                      <a:noFill/>
                    </a:lnL>
                    <a:lnR>
                      <a:noFill/>
                    </a:lnR>
                    <a:lnT>
                      <a:noFill/>
                    </a:lnT>
                    <a:lnB>
                      <a:noFill/>
                    </a:lnB>
                    <a:solidFill>
                      <a:srgbClr val="FFFFFF"/>
                    </a:solidFill>
                  </a:tcPr>
                </a:tc>
                <a:extLst>
                  <a:ext uri="{0D108BD9-81ED-4DB2-BD59-A6C34878D82A}">
                    <a16:rowId xmlns:a16="http://schemas.microsoft.com/office/drawing/2014/main" val="10001"/>
                  </a:ext>
                </a:extLst>
              </a:tr>
              <a:tr h="365919">
                <a:tc>
                  <a:txBody>
                    <a:bodyPr/>
                    <a:lstStyle/>
                    <a:p>
                      <a:r>
                        <a:rPr lang="en-US" sz="1800"/>
                        <a:t>Muslim</a:t>
                      </a:r>
                    </a:p>
                  </a:txBody>
                  <a:tcPr marT="45740" marB="45740" anchor="ctr">
                    <a:lnL>
                      <a:noFill/>
                    </a:lnL>
                    <a:lnR>
                      <a:noFill/>
                    </a:lnR>
                    <a:lnT>
                      <a:noFill/>
                    </a:lnT>
                    <a:lnB>
                      <a:noFill/>
                    </a:lnB>
                    <a:solidFill>
                      <a:srgbClr val="FFFFFF"/>
                    </a:solidFill>
                  </a:tcPr>
                </a:tc>
                <a:tc>
                  <a:txBody>
                    <a:bodyPr/>
                    <a:lstStyle/>
                    <a:p>
                      <a:r>
                        <a:rPr lang="en-US" sz="1800"/>
                        <a:t>2</a:t>
                      </a:r>
                    </a:p>
                  </a:txBody>
                  <a:tcPr marT="45740" marB="45740" anchor="ctr">
                    <a:lnL>
                      <a:noFill/>
                    </a:lnL>
                    <a:lnR>
                      <a:noFill/>
                    </a:lnR>
                    <a:lnT>
                      <a:noFill/>
                    </a:lnT>
                    <a:lnB>
                      <a:noFill/>
                    </a:lnB>
                    <a:solidFill>
                      <a:srgbClr val="FFFFFF"/>
                    </a:solidFill>
                  </a:tcPr>
                </a:tc>
                <a:extLst>
                  <a:ext uri="{0D108BD9-81ED-4DB2-BD59-A6C34878D82A}">
                    <a16:rowId xmlns:a16="http://schemas.microsoft.com/office/drawing/2014/main" val="10002"/>
                  </a:ext>
                </a:extLst>
              </a:tr>
              <a:tr h="365919">
                <a:tc>
                  <a:txBody>
                    <a:bodyPr/>
                    <a:lstStyle/>
                    <a:p>
                      <a:r>
                        <a:rPr lang="en-US" sz="1800"/>
                        <a:t>Atheist</a:t>
                      </a:r>
                    </a:p>
                  </a:txBody>
                  <a:tcPr marT="45740" marB="45740" anchor="ctr">
                    <a:lnL>
                      <a:noFill/>
                    </a:lnL>
                    <a:lnR>
                      <a:noFill/>
                    </a:lnR>
                    <a:lnT>
                      <a:noFill/>
                    </a:lnT>
                    <a:lnB>
                      <a:noFill/>
                    </a:lnB>
                    <a:solidFill>
                      <a:srgbClr val="FFFFFF"/>
                    </a:solidFill>
                  </a:tcPr>
                </a:tc>
                <a:tc>
                  <a:txBody>
                    <a:bodyPr/>
                    <a:lstStyle/>
                    <a:p>
                      <a:r>
                        <a:rPr lang="en-US" sz="1800" dirty="0"/>
                        <a:t>3</a:t>
                      </a:r>
                    </a:p>
                  </a:txBody>
                  <a:tcPr marT="45740" marB="45740" anchor="ctr">
                    <a:lnL>
                      <a:noFill/>
                    </a:lnL>
                    <a:lnR>
                      <a:noFill/>
                    </a:lnR>
                    <a:lnT>
                      <a:noFill/>
                    </a:lnT>
                    <a:lnB>
                      <a:noFill/>
                    </a:lnB>
                    <a:solidFill>
                      <a:srgbClr val="FFFFFF"/>
                    </a:solidFill>
                  </a:tcPr>
                </a:tc>
                <a:extLst>
                  <a:ext uri="{0D108BD9-81ED-4DB2-BD59-A6C34878D82A}">
                    <a16:rowId xmlns:a16="http://schemas.microsoft.com/office/drawing/2014/main" val="10003"/>
                  </a:ext>
                </a:extLst>
              </a:tr>
            </a:tbl>
          </a:graphicData>
        </a:graphic>
      </p:graphicFrame>
      <p:graphicFrame>
        <p:nvGraphicFramePr>
          <p:cNvPr id="4" name="Table 3"/>
          <p:cNvGraphicFramePr>
            <a:graphicFrameLocks noGrp="1"/>
          </p:cNvGraphicFramePr>
          <p:nvPr/>
        </p:nvGraphicFramePr>
        <p:xfrm>
          <a:off x="1992313" y="3448050"/>
          <a:ext cx="8229600" cy="1463676"/>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65919">
                <a:tc>
                  <a:txBody>
                    <a:bodyPr/>
                    <a:lstStyle/>
                    <a:p>
                      <a:r>
                        <a:rPr lang="en-US" sz="1800"/>
                        <a:t>Religion</a:t>
                      </a:r>
                    </a:p>
                  </a:txBody>
                  <a:tcPr marT="45740" marB="45740" anchor="ctr">
                    <a:lnL>
                      <a:noFill/>
                    </a:lnL>
                    <a:lnR>
                      <a:noFill/>
                    </a:lnR>
                    <a:lnT>
                      <a:noFill/>
                    </a:lnT>
                    <a:lnB>
                      <a:noFill/>
                    </a:lnB>
                    <a:solidFill>
                      <a:srgbClr val="FFFFFF"/>
                    </a:solidFill>
                  </a:tcPr>
                </a:tc>
                <a:tc>
                  <a:txBody>
                    <a:bodyPr/>
                    <a:lstStyle/>
                    <a:p>
                      <a:r>
                        <a:rPr lang="en-US" sz="1800"/>
                        <a:t>Christian</a:t>
                      </a:r>
                    </a:p>
                  </a:txBody>
                  <a:tcPr marT="45740" marB="45740" anchor="ctr">
                    <a:lnL>
                      <a:noFill/>
                    </a:lnL>
                    <a:lnR>
                      <a:noFill/>
                    </a:lnR>
                    <a:lnT>
                      <a:noFill/>
                    </a:lnT>
                    <a:lnB>
                      <a:noFill/>
                    </a:lnB>
                    <a:solidFill>
                      <a:srgbClr val="FFFFFF"/>
                    </a:solidFill>
                  </a:tcPr>
                </a:tc>
                <a:tc>
                  <a:txBody>
                    <a:bodyPr/>
                    <a:lstStyle/>
                    <a:p>
                      <a:r>
                        <a:rPr lang="en-US" sz="1800"/>
                        <a:t>Muslim</a:t>
                      </a:r>
                    </a:p>
                  </a:txBody>
                  <a:tcPr marT="45740" marB="45740" anchor="ctr">
                    <a:lnL>
                      <a:noFill/>
                    </a:lnL>
                    <a:lnR>
                      <a:noFill/>
                    </a:lnR>
                    <a:lnT>
                      <a:noFill/>
                    </a:lnT>
                    <a:lnB>
                      <a:noFill/>
                    </a:lnB>
                    <a:solidFill>
                      <a:srgbClr val="FFFFFF"/>
                    </a:solidFill>
                  </a:tcPr>
                </a:tc>
                <a:extLst>
                  <a:ext uri="{0D108BD9-81ED-4DB2-BD59-A6C34878D82A}">
                    <a16:rowId xmlns:a16="http://schemas.microsoft.com/office/drawing/2014/main" val="10000"/>
                  </a:ext>
                </a:extLst>
              </a:tr>
              <a:tr h="365919">
                <a:tc>
                  <a:txBody>
                    <a:bodyPr/>
                    <a:lstStyle/>
                    <a:p>
                      <a:r>
                        <a:rPr lang="en-US" sz="1800"/>
                        <a:t>Christian</a:t>
                      </a:r>
                    </a:p>
                  </a:txBody>
                  <a:tcPr marT="45740" marB="45740" anchor="ctr">
                    <a:lnL>
                      <a:noFill/>
                    </a:lnL>
                    <a:lnR>
                      <a:noFill/>
                    </a:lnR>
                    <a:lnT>
                      <a:noFill/>
                    </a:lnT>
                    <a:lnB>
                      <a:noFill/>
                    </a:lnB>
                    <a:solidFill>
                      <a:srgbClr val="FFFFFF"/>
                    </a:solidFill>
                  </a:tcPr>
                </a:tc>
                <a:tc>
                  <a:txBody>
                    <a:bodyPr/>
                    <a:lstStyle/>
                    <a:p>
                      <a:r>
                        <a:rPr lang="en-US" sz="1800"/>
                        <a:t>1</a:t>
                      </a:r>
                    </a:p>
                  </a:txBody>
                  <a:tcPr marT="45740" marB="45740" anchor="ctr">
                    <a:lnL>
                      <a:noFill/>
                    </a:lnL>
                    <a:lnR>
                      <a:noFill/>
                    </a:lnR>
                    <a:lnT>
                      <a:noFill/>
                    </a:lnT>
                    <a:lnB>
                      <a:noFill/>
                    </a:lnB>
                    <a:solidFill>
                      <a:srgbClr val="FFFFFF"/>
                    </a:solidFill>
                  </a:tcPr>
                </a:tc>
                <a:tc>
                  <a:txBody>
                    <a:bodyPr/>
                    <a:lstStyle/>
                    <a:p>
                      <a:r>
                        <a:rPr lang="en-US" sz="1800"/>
                        <a:t>0</a:t>
                      </a:r>
                    </a:p>
                  </a:txBody>
                  <a:tcPr marT="45740" marB="45740" anchor="ctr">
                    <a:lnL>
                      <a:noFill/>
                    </a:lnL>
                    <a:lnR>
                      <a:noFill/>
                    </a:lnR>
                    <a:lnT>
                      <a:noFill/>
                    </a:lnT>
                    <a:lnB>
                      <a:noFill/>
                    </a:lnB>
                    <a:solidFill>
                      <a:srgbClr val="FFFFFF"/>
                    </a:solidFill>
                  </a:tcPr>
                </a:tc>
                <a:extLst>
                  <a:ext uri="{0D108BD9-81ED-4DB2-BD59-A6C34878D82A}">
                    <a16:rowId xmlns:a16="http://schemas.microsoft.com/office/drawing/2014/main" val="10001"/>
                  </a:ext>
                </a:extLst>
              </a:tr>
              <a:tr h="365919">
                <a:tc>
                  <a:txBody>
                    <a:bodyPr/>
                    <a:lstStyle/>
                    <a:p>
                      <a:r>
                        <a:rPr lang="en-US" sz="1800"/>
                        <a:t>Muslim</a:t>
                      </a:r>
                    </a:p>
                  </a:txBody>
                  <a:tcPr marT="45740" marB="45740" anchor="ctr">
                    <a:lnL>
                      <a:noFill/>
                    </a:lnL>
                    <a:lnR>
                      <a:noFill/>
                    </a:lnR>
                    <a:lnT>
                      <a:noFill/>
                    </a:lnT>
                    <a:lnB>
                      <a:noFill/>
                    </a:lnB>
                    <a:solidFill>
                      <a:srgbClr val="FFFFFF"/>
                    </a:solidFill>
                  </a:tcPr>
                </a:tc>
                <a:tc>
                  <a:txBody>
                    <a:bodyPr/>
                    <a:lstStyle/>
                    <a:p>
                      <a:r>
                        <a:rPr lang="en-US" sz="1800"/>
                        <a:t>0</a:t>
                      </a:r>
                    </a:p>
                  </a:txBody>
                  <a:tcPr marT="45740" marB="45740" anchor="ctr">
                    <a:lnL>
                      <a:noFill/>
                    </a:lnL>
                    <a:lnR>
                      <a:noFill/>
                    </a:lnR>
                    <a:lnT>
                      <a:noFill/>
                    </a:lnT>
                    <a:lnB>
                      <a:noFill/>
                    </a:lnB>
                    <a:solidFill>
                      <a:srgbClr val="FFFFFF"/>
                    </a:solidFill>
                  </a:tcPr>
                </a:tc>
                <a:tc>
                  <a:txBody>
                    <a:bodyPr/>
                    <a:lstStyle/>
                    <a:p>
                      <a:r>
                        <a:rPr lang="en-US" sz="1800"/>
                        <a:t>1</a:t>
                      </a:r>
                    </a:p>
                  </a:txBody>
                  <a:tcPr marT="45740" marB="45740" anchor="ctr">
                    <a:lnL>
                      <a:noFill/>
                    </a:lnL>
                    <a:lnR>
                      <a:noFill/>
                    </a:lnR>
                    <a:lnT>
                      <a:noFill/>
                    </a:lnT>
                    <a:lnB>
                      <a:noFill/>
                    </a:lnB>
                    <a:solidFill>
                      <a:srgbClr val="FFFFFF"/>
                    </a:solidFill>
                  </a:tcPr>
                </a:tc>
                <a:extLst>
                  <a:ext uri="{0D108BD9-81ED-4DB2-BD59-A6C34878D82A}">
                    <a16:rowId xmlns:a16="http://schemas.microsoft.com/office/drawing/2014/main" val="10002"/>
                  </a:ext>
                </a:extLst>
              </a:tr>
              <a:tr h="365919">
                <a:tc>
                  <a:txBody>
                    <a:bodyPr/>
                    <a:lstStyle/>
                    <a:p>
                      <a:r>
                        <a:rPr lang="en-US" sz="1800"/>
                        <a:t>Atheist</a:t>
                      </a:r>
                    </a:p>
                  </a:txBody>
                  <a:tcPr marT="45740" marB="45740" anchor="ctr">
                    <a:lnL>
                      <a:noFill/>
                    </a:lnL>
                    <a:lnR>
                      <a:noFill/>
                    </a:lnR>
                    <a:lnT>
                      <a:noFill/>
                    </a:lnT>
                    <a:lnB>
                      <a:noFill/>
                    </a:lnB>
                    <a:solidFill>
                      <a:srgbClr val="FFFFFF"/>
                    </a:solidFill>
                  </a:tcPr>
                </a:tc>
                <a:tc>
                  <a:txBody>
                    <a:bodyPr/>
                    <a:lstStyle/>
                    <a:p>
                      <a:r>
                        <a:rPr lang="en-US" sz="1800"/>
                        <a:t>0</a:t>
                      </a:r>
                    </a:p>
                  </a:txBody>
                  <a:tcPr marT="45740" marB="45740" anchor="ctr">
                    <a:lnL>
                      <a:noFill/>
                    </a:lnL>
                    <a:lnR>
                      <a:noFill/>
                    </a:lnR>
                    <a:lnT>
                      <a:noFill/>
                    </a:lnT>
                    <a:lnB>
                      <a:noFill/>
                    </a:lnB>
                    <a:solidFill>
                      <a:srgbClr val="FFFFFF"/>
                    </a:solidFill>
                  </a:tcPr>
                </a:tc>
                <a:tc>
                  <a:txBody>
                    <a:bodyPr/>
                    <a:lstStyle/>
                    <a:p>
                      <a:r>
                        <a:rPr lang="en-US" sz="1800" dirty="0"/>
                        <a:t>0</a:t>
                      </a:r>
                    </a:p>
                  </a:txBody>
                  <a:tcPr marT="45740" marB="45740" anchor="ctr">
                    <a:lnL>
                      <a:noFill/>
                    </a:lnL>
                    <a:lnR>
                      <a:noFill/>
                    </a:lnR>
                    <a:lnT>
                      <a:noFill/>
                    </a:lnT>
                    <a:lnB>
                      <a:noFill/>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227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ctrTitle"/>
          </p:nvPr>
        </p:nvSpPr>
        <p:spPr/>
        <p:txBody>
          <a:bodyPr>
            <a:normAutofit fontScale="90000"/>
          </a:bodyPr>
          <a:lstStyle/>
          <a:p>
            <a:pPr eaLnBrk="1" hangingPunct="1"/>
            <a:r>
              <a:rPr lang="en-US" altLang="en-US" smtClean="0">
                <a:solidFill>
                  <a:srgbClr val="C00000"/>
                </a:solidFill>
              </a:rPr>
              <a:t>An example </a:t>
            </a:r>
            <a:br>
              <a:rPr lang="en-US" altLang="en-US" smtClean="0">
                <a:solidFill>
                  <a:srgbClr val="C00000"/>
                </a:solidFill>
              </a:rPr>
            </a:br>
            <a:r>
              <a:rPr lang="en-US" altLang="en-US" smtClean="0">
                <a:solidFill>
                  <a:srgbClr val="C00000"/>
                </a:solidFill>
              </a:rPr>
              <a:t>with one qualitative predictor</a:t>
            </a:r>
          </a:p>
        </p:txBody>
      </p:sp>
      <p:sp>
        <p:nvSpPr>
          <p:cNvPr id="152581" name="Rectangle 5"/>
          <p:cNvSpPr>
            <a:spLocks noGrp="1" noChangeArrowheads="1"/>
          </p:cNvSpPr>
          <p:nvPr>
            <p:ph type="subTitle" idx="1"/>
          </p:nvPr>
        </p:nvSpPr>
        <p:spPr/>
        <p:txBody>
          <a:bodyPr rtlCol="0">
            <a:normAutofit/>
          </a:bodyPr>
          <a:lstStyle/>
          <a:p>
            <a:pPr>
              <a:defRPr/>
            </a:pPr>
            <a:endParaRPr lang="en-US" smtClean="0"/>
          </a:p>
        </p:txBody>
      </p:sp>
    </p:spTree>
    <p:extLst>
      <p:ext uri="{BB962C8B-B14F-4D97-AF65-F5344CB8AC3E}">
        <p14:creationId xmlns:p14="http://schemas.microsoft.com/office/powerpoint/2010/main" val="1064991107"/>
      </p:ext>
    </p:extLst>
  </p:cSld>
  <p:clrMapOvr>
    <a:masterClrMapping/>
  </p:clrMapOvr>
  <p:transition>
    <p:cover dir="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628</Words>
  <Application>Microsoft Office PowerPoint</Application>
  <PresentationFormat>Widescreen</PresentationFormat>
  <Paragraphs>180</Paragraphs>
  <Slides>16</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5" baseType="lpstr">
      <vt:lpstr>Arial</vt:lpstr>
      <vt:lpstr>Calibri</vt:lpstr>
      <vt:lpstr>Calibri Light</vt:lpstr>
      <vt:lpstr>Courier New</vt:lpstr>
      <vt:lpstr>Cumberland AMT</vt:lpstr>
      <vt:lpstr>Greek Symbols</vt:lpstr>
      <vt:lpstr>Times New Roman</vt:lpstr>
      <vt:lpstr>Office Theme</vt:lpstr>
      <vt:lpstr>Microsoft Equation 3.0</vt:lpstr>
      <vt:lpstr>Simple Linear Regression with Qualitative  predictor variables </vt:lpstr>
      <vt:lpstr>Examples of  qualitative predictor variables</vt:lpstr>
      <vt:lpstr>PowerPoint Presentation</vt:lpstr>
      <vt:lpstr>Example</vt:lpstr>
      <vt:lpstr>PowerPoint Presentation</vt:lpstr>
      <vt:lpstr>Dummy Variables, More than two levels</vt:lpstr>
      <vt:lpstr>Representing 3-level Job Grade using dummy variables Job_1 and Job_2</vt:lpstr>
      <vt:lpstr>PowerPoint Presentation</vt:lpstr>
      <vt:lpstr>An example  with one qualitative predictor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NC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Linear Regression with Qualitative  predictor variables</dc:title>
  <dc:creator>Paul Rajamanickam Savariappan</dc:creator>
  <cp:lastModifiedBy>Paul Rajamanickam Savariappan</cp:lastModifiedBy>
  <cp:revision>2</cp:revision>
  <dcterms:created xsi:type="dcterms:W3CDTF">2018-11-12T16:19:22Z</dcterms:created>
  <dcterms:modified xsi:type="dcterms:W3CDTF">2018-11-12T16:30:11Z</dcterms:modified>
</cp:coreProperties>
</file>