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0" r:id="rId1"/>
  </p:sldMasterIdLst>
  <p:handoutMasterIdLst>
    <p:handoutMasterId r:id="rId71"/>
  </p:handoutMasterIdLst>
  <p:sldIdLst>
    <p:sldId id="262" r:id="rId2"/>
    <p:sldId id="290" r:id="rId3"/>
    <p:sldId id="291" r:id="rId4"/>
    <p:sldId id="292" r:id="rId5"/>
    <p:sldId id="326" r:id="rId6"/>
    <p:sldId id="293" r:id="rId7"/>
    <p:sldId id="294" r:id="rId8"/>
    <p:sldId id="295" r:id="rId9"/>
    <p:sldId id="296" r:id="rId10"/>
    <p:sldId id="380" r:id="rId11"/>
    <p:sldId id="297" r:id="rId12"/>
    <p:sldId id="381" r:id="rId13"/>
    <p:sldId id="299" r:id="rId14"/>
    <p:sldId id="300" r:id="rId15"/>
    <p:sldId id="378" r:id="rId16"/>
    <p:sldId id="301" r:id="rId17"/>
    <p:sldId id="379" r:id="rId18"/>
    <p:sldId id="298" r:id="rId19"/>
    <p:sldId id="324" r:id="rId20"/>
    <p:sldId id="327" r:id="rId21"/>
    <p:sldId id="328" r:id="rId22"/>
    <p:sldId id="307" r:id="rId23"/>
    <p:sldId id="30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25" r:id="rId32"/>
    <p:sldId id="336" r:id="rId33"/>
    <p:sldId id="335" r:id="rId34"/>
    <p:sldId id="337" r:id="rId35"/>
    <p:sldId id="267" r:id="rId36"/>
    <p:sldId id="318" r:id="rId37"/>
    <p:sldId id="319" r:id="rId38"/>
    <p:sldId id="338" r:id="rId39"/>
    <p:sldId id="339" r:id="rId40"/>
    <p:sldId id="340" r:id="rId41"/>
    <p:sldId id="341" r:id="rId42"/>
    <p:sldId id="320" r:id="rId43"/>
    <p:sldId id="321" r:id="rId44"/>
    <p:sldId id="322" r:id="rId45"/>
    <p:sldId id="323" r:id="rId46"/>
    <p:sldId id="332" r:id="rId47"/>
    <p:sldId id="345" r:id="rId48"/>
    <p:sldId id="344" r:id="rId49"/>
    <p:sldId id="346" r:id="rId50"/>
    <p:sldId id="342" r:id="rId51"/>
    <p:sldId id="343" r:id="rId52"/>
    <p:sldId id="347" r:id="rId53"/>
    <p:sldId id="351" r:id="rId54"/>
    <p:sldId id="360" r:id="rId55"/>
    <p:sldId id="363" r:id="rId56"/>
    <p:sldId id="364" r:id="rId57"/>
    <p:sldId id="365" r:id="rId58"/>
    <p:sldId id="362" r:id="rId59"/>
    <p:sldId id="356" r:id="rId60"/>
    <p:sldId id="357" r:id="rId61"/>
    <p:sldId id="358" r:id="rId62"/>
    <p:sldId id="359" r:id="rId63"/>
    <p:sldId id="367" r:id="rId64"/>
    <p:sldId id="383" r:id="rId65"/>
    <p:sldId id="369" r:id="rId66"/>
    <p:sldId id="371" r:id="rId67"/>
    <p:sldId id="373" r:id="rId68"/>
    <p:sldId id="375" r:id="rId69"/>
    <p:sldId id="377" r:id="rId70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Greek Symbols" panose="020B0604020202020204"/>
      <p:regular r:id="rId76"/>
    </p:embeddedFont>
  </p:embeddedFontLst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8" autoAdjust="0"/>
    <p:restoredTop sz="94610" autoAdjust="0"/>
  </p:normalViewPr>
  <p:slideViewPr>
    <p:cSldViewPr snapToGrid="0">
      <p:cViewPr varScale="1">
        <p:scale>
          <a:sx n="109" d="100"/>
          <a:sy n="109" d="100"/>
        </p:scale>
        <p:origin x="15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5.wmf"/><Relationship Id="rId7" Type="http://schemas.openxmlformats.org/officeDocument/2006/relationships/image" Target="../media/image59.e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58.wmf"/><Relationship Id="rId10" Type="http://schemas.openxmlformats.org/officeDocument/2006/relationships/image" Target="../media/image61.wmf"/><Relationship Id="rId4" Type="http://schemas.openxmlformats.org/officeDocument/2006/relationships/image" Target="../media/image57.wmf"/><Relationship Id="rId9" Type="http://schemas.openxmlformats.org/officeDocument/2006/relationships/image" Target="../media/image6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1.wmf"/><Relationship Id="rId7" Type="http://schemas.openxmlformats.org/officeDocument/2006/relationships/image" Target="../media/image62.emf"/><Relationship Id="rId2" Type="http://schemas.openxmlformats.org/officeDocument/2006/relationships/image" Target="../media/image50.wmf"/><Relationship Id="rId1" Type="http://schemas.openxmlformats.org/officeDocument/2006/relationships/image" Target="../media/image42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image" Target="../media/image6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67FE590A-E275-4202-A1F8-012EE4FA6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16C28-E1E8-475B-8CD9-5EC109ABF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5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582AD-A791-4A66-9062-63CF6E794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7A7F-585E-4340-BC10-CD0D97C83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7E3367E2-3E0C-45B4-AA2C-8DA502794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F4DD8C2E-0A64-45DA-8A1B-92AEFD7B0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6AA3-E14D-465F-B3EC-382DDEFF1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8DFDC-750A-4696-B854-E5520503B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2B442-F0B6-45C7-9C69-7EF2C8207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69A8F-793F-45BF-84D2-AFB89D0BF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74CDA-C63C-466E-BCA5-AC7E0AB86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7104-4A39-4D9C-8B94-36C1668A2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46CA-0C2D-48F3-B8F2-202F1776C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A4503-BC01-4023-948C-3D8290D09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614E80-5E0D-44D8-9496-CD33B475E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46.wmf"/><Relationship Id="rId10" Type="http://schemas.openxmlformats.org/officeDocument/2006/relationships/image" Target="../media/image44.wmf"/><Relationship Id="rId19" Type="http://schemas.openxmlformats.org/officeDocument/2006/relationships/image" Target="../media/image48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62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49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56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8.wmf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3.bin"/><Relationship Id="rId25" Type="http://schemas.openxmlformats.org/officeDocument/2006/relationships/image" Target="../media/image6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2.bin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1.wmf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77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49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48.wmf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5.bin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49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4.bin"/><Relationship Id="rId22" Type="http://schemas.openxmlformats.org/officeDocument/2006/relationships/image" Target="../media/image6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9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9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Fixing problems with the model</a:t>
            </a:r>
            <a:r>
              <a:rPr lang="en-US" altLang="en-US" baseline="-25000" smtClean="0">
                <a:solidFill>
                  <a:srgbClr val="C00000"/>
                </a:solidFill>
                <a:sym typeface="Greek Symbols" pitchFamily="18" charset="2"/>
              </a:rPr>
              <a:t> 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33CC"/>
                </a:solidFill>
              </a:rPr>
              <a:t>Transforming the data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so that the simple linear regression model is okay for the transformed data.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Breusch-Pagan test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2818FA"/>
                </a:solidFill>
                <a:latin typeface="Times New Roman" pitchFamily="18" charset="0"/>
              </a:rPr>
              <a:t>Ho: The error variance is constant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2818FA"/>
                </a:solidFill>
                <a:latin typeface="Times New Roman" pitchFamily="18" charset="0"/>
              </a:rPr>
              <a:t>Ha: Not Ho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bptest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studentize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>
              <a:buFont typeface="Arial" charset="0"/>
              <a:buChar char="•"/>
              <a:defRPr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-Pagan test</a:t>
            </a:r>
          </a:p>
          <a:p>
            <a:pPr>
              <a:buFont typeface="Arial" charset="0"/>
              <a:buChar char="•"/>
              <a:defRPr/>
            </a:pPr>
            <a:endParaRPr lang="en-US" sz="24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model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 = 0.2115,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p-value = 0.6456</a:t>
            </a:r>
          </a:p>
          <a:p>
            <a:pPr>
              <a:buFont typeface="Arial" charset="0"/>
              <a:buChar char="•"/>
              <a:defRPr/>
            </a:pPr>
            <a:endParaRPr lang="en-US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Normal probability plot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141413" y="1739900"/>
          <a:ext cx="7392987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739900"/>
                        <a:ext cx="7392987" cy="498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100763" y="6080125"/>
            <a:ext cx="214630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r>
              <a:rPr lang="en-US" altLang="en-US" smtClean="0">
                <a:solidFill>
                  <a:srgbClr val="C00000"/>
                </a:solidFill>
              </a:rPr>
              <a:t>Shapiro-Wilk normality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model$residuals</a:t>
            </a: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Shapiro-Wilk normality test</a:t>
            </a:r>
          </a:p>
          <a:p>
            <a:pPr>
              <a:buFont typeface="Arial" charset="0"/>
              <a:buChar char="•"/>
              <a:defRPr/>
            </a:pPr>
            <a:endParaRPr 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model$residuals</a:t>
            </a:r>
            <a:endParaRPr 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= 0.9475, p-value = 0.5616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 the 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774700" y="2033588"/>
            <a:ext cx="37687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time	 prop	 log10_time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	 0.84	  0.00000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5	 0.71	  0.69897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15	 0.61	  1.17609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30	 0.56	  1.47712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60	 0.54	  1.77815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120	 0.47	  2.07918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240	 0.45	  2.38021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480	 0.38	  2.68124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720	 0.36	  2.85733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1440	 0.26	  3.15836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2880	 0.20	  3.45939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5760	 0.16	  3.76042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10080	 0.08	  4.00346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987925" y="3340100"/>
            <a:ext cx="3863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Change (“transform”) the predictor time to log</a:t>
            </a:r>
            <a:r>
              <a:rPr lang="en-US" altLang="en-US" sz="2400" baseline="-25000">
                <a:solidFill>
                  <a:srgbClr val="0033CC"/>
                </a:solidFill>
                <a:latin typeface="Times New Roman" pitchFamily="18" charset="0"/>
              </a:rPr>
              <a:t>10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(time).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22300" y="1889125"/>
            <a:ext cx="3889375" cy="4621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4987925" y="4665663"/>
            <a:ext cx="33940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R Code:</a:t>
            </a:r>
          </a:p>
          <a:p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log10_time=log10(time)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Fitted line plot </a:t>
            </a:r>
            <a:br>
              <a:rPr lang="en-US" sz="4000" smtClean="0"/>
            </a:br>
            <a:r>
              <a:rPr lang="en-US" sz="4000" smtClean="0"/>
              <a:t>using transformed </a:t>
            </a:r>
            <a:r>
              <a:rPr lang="en-US" sz="4000" i="1" smtClean="0"/>
              <a:t>X</a:t>
            </a:r>
            <a:r>
              <a:rPr lang="en-US" sz="4000" smtClean="0"/>
              <a:t> values</a:t>
            </a: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1208088" y="1903413"/>
          <a:ext cx="6702425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903413"/>
                        <a:ext cx="6702425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104775" y="1725613"/>
          <a:ext cx="4913313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1725613"/>
                        <a:ext cx="4913313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3976688" y="1751013"/>
          <a:ext cx="4886325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Mtb Graph" r:id="rId5" imgW="6703009" imgH="4582858" progId="MinitabGraph.Document">
                  <p:embed/>
                </p:oleObj>
              </mc:Choice>
              <mc:Fallback>
                <p:oleObj name="Mtb Graph" r:id="rId5" imgW="6703009" imgH="4582858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1751013"/>
                        <a:ext cx="4886325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692150" y="738188"/>
            <a:ext cx="266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</a:rPr>
              <a:t>Before Transform X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5286375" y="750888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</a:rPr>
              <a:t>After transform 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Residuals vs. fits plot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using transformed </a:t>
            </a:r>
            <a:r>
              <a:rPr lang="en-US" sz="4000" i="1" dirty="0" smtClean="0">
                <a:solidFill>
                  <a:srgbClr val="C00000"/>
                </a:solidFill>
              </a:rPr>
              <a:t>X</a:t>
            </a:r>
            <a:r>
              <a:rPr lang="en-US" sz="4000" dirty="0" smtClean="0">
                <a:solidFill>
                  <a:srgbClr val="C00000"/>
                </a:solidFill>
              </a:rPr>
              <a:t> values 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068388" y="1860550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60550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200025" y="2486025"/>
          <a:ext cx="4149725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486025"/>
                        <a:ext cx="4149725" cy="382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4748213" y="2238375"/>
          <a:ext cx="4233862" cy="43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Mtb Graph" r:id="rId5" imgW="7082600" imgH="4842091" progId="MinitabGraph.Document">
                  <p:embed/>
                </p:oleObj>
              </mc:Choice>
              <mc:Fallback>
                <p:oleObj name="Mtb Graph" r:id="rId5" imgW="7082600" imgH="4842091" progId="MinitabGraph.Documen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2238375"/>
                        <a:ext cx="4233862" cy="432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27075" y="1360488"/>
            <a:ext cx="26495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</a:rPr>
              <a:t>Before Transformation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838825" y="1360488"/>
            <a:ext cx="25193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</a:rPr>
              <a:t>After Transformation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Normal probability plot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using transformed </a:t>
            </a:r>
            <a:r>
              <a:rPr lang="en-US" sz="4000" i="1" dirty="0" smtClean="0">
                <a:solidFill>
                  <a:srgbClr val="C00000"/>
                </a:solidFill>
              </a:rPr>
              <a:t>X</a:t>
            </a:r>
            <a:r>
              <a:rPr lang="en-US" sz="4000" dirty="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984250" y="183515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83515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5876925" y="6059488"/>
            <a:ext cx="2146300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Predicting new proportion 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379413" y="2122488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Estimated regression function:</a:t>
            </a: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874838" y="2862263"/>
          <a:ext cx="52879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1905000" imgH="254000" progId="Equation.3">
                  <p:embed/>
                </p:oleObj>
              </mc:Choice>
              <mc:Fallback>
                <p:oleObj name="Equation" r:id="rId3" imgW="19050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862263"/>
                        <a:ext cx="52879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79413" y="3913188"/>
            <a:ext cx="8461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Therefore, we predict the proportion of words recalled after 1000 minutes is: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2187575" y="4816475"/>
          <a:ext cx="4794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5" imgW="1916868" imgH="482391" progId="Equation.3">
                  <p:embed/>
                </p:oleObj>
              </mc:Choice>
              <mc:Fallback>
                <p:oleObj name="Equation" r:id="rId5" imgW="1916868" imgH="4823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816475"/>
                        <a:ext cx="47942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1609725" y="2682875"/>
            <a:ext cx="5986463" cy="108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1706563" y="4668838"/>
            <a:ext cx="5548312" cy="1598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Options for fixing problems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with the model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Abandon simple linear regression model and find a more appropriate – but typically more complex – model.</a:t>
            </a:r>
          </a:p>
          <a:p>
            <a:pPr eaLnBrk="1" hangingPunct="1"/>
            <a:r>
              <a:rPr lang="en-US" altLang="en-US" b="1" smtClean="0">
                <a:solidFill>
                  <a:srgbClr val="0033CC"/>
                </a:solidFill>
              </a:rPr>
              <a:t>Transform the data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so that the simple linear regression model works for the transformed data.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Predicting new proportion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420688" y="1924050"/>
            <a:ext cx="836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Predicted Values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New    Fit    SE Fit       95.0% CI     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95.0%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    0.299   0.00765   (0.282, 0.316)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(0.245, 0.353)</a:t>
            </a:r>
            <a:r>
              <a:rPr lang="en-US" altLang="en-US" sz="2000" b="1">
                <a:latin typeface="Courier New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Values of Predictors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New Obs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log10tim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          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3.00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304800" y="1755775"/>
            <a:ext cx="8643938" cy="317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366713" y="5387975"/>
            <a:ext cx="8461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We can be 95% confident that a person will recall between 24.5% and 35.3% of the words after 1000 minutes.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Transforming the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 only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Transforming the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 only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Appropriate when </a:t>
            </a:r>
            <a:r>
              <a:rPr lang="en-US" altLang="en-US" b="1" smtClean="0">
                <a:solidFill>
                  <a:srgbClr val="0033CC"/>
                </a:solidFill>
              </a:rPr>
              <a:t>non-normality</a:t>
            </a:r>
            <a:r>
              <a:rPr lang="en-US" altLang="en-US" smtClean="0"/>
              <a:t> and/or </a:t>
            </a:r>
            <a:r>
              <a:rPr lang="en-US" altLang="en-US" b="1" smtClean="0">
                <a:solidFill>
                  <a:srgbClr val="0033CC"/>
                </a:solidFill>
              </a:rPr>
              <a:t>unequal variances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are the problems.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transformation on </a:t>
            </a:r>
            <a:r>
              <a:rPr lang="en-US" altLang="en-US" i="1" smtClean="0"/>
              <a:t>Y</a:t>
            </a:r>
            <a:r>
              <a:rPr lang="en-US" altLang="en-US" smtClean="0"/>
              <a:t> may also help to “straighten out” a curved relationship.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Gestation time and birth weight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for mammals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00038" y="2190750"/>
            <a:ext cx="49974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Mammal    </a:t>
            </a:r>
            <a:r>
              <a:rPr lang="en-US" altLang="en-US" sz="2000" b="1" dirty="0" err="1">
                <a:latin typeface="Courier New" pitchFamily="49" charset="0"/>
              </a:rPr>
              <a:t>Birthwgt</a:t>
            </a:r>
            <a:r>
              <a:rPr lang="en-US" altLang="en-US" sz="2000" b="1" dirty="0">
                <a:latin typeface="Courier New" pitchFamily="49" charset="0"/>
              </a:rPr>
              <a:t>   Gestation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Goat	      2.75        155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Sheep	      4.00        175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Deer	      0.48        190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Porcupine	1.50        210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Bear	      0.37        213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Hippo   	50.00       243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Horse	      30.00       340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Camel	      40.00       380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Zebra	      40.00       390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Giraffe	98.00	      457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Elephant	113.00	670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535613" y="3024188"/>
            <a:ext cx="32416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Predictor 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Birthwgt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= birth weight, in kg, of mammal.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Response 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Gestation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= number of days until birth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31775" y="2024063"/>
            <a:ext cx="4937125" cy="407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0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Fitted line plot</a:t>
            </a: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306513" y="1844675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844675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Residual vs. fits plot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1079500" y="173990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73990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Normal probability plot</a:t>
            </a:r>
          </a:p>
        </p:txBody>
      </p:sp>
      <p:graphicFrame>
        <p:nvGraphicFramePr>
          <p:cNvPr id="296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35555"/>
              </p:ext>
            </p:extLst>
          </p:nvPr>
        </p:nvGraphicFramePr>
        <p:xfrm>
          <a:off x="1156660" y="1662002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660" y="1662002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5876925" y="5931897"/>
            <a:ext cx="2146300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 the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39813" y="1887538"/>
            <a:ext cx="66675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Mammal    Birthwgt   Gestation   log10Gest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Goat	      2.75	      155	    2.19033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Sheep	      4.00	      175	    2.24304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Deer	      0.48	      190	    2.27875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Porcupine	1.50	      210	    2.32222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Bear	      0.37	      213	    2.32838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Hippo	     50.00	      243	    2.38561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Horse	     30.00	      340	    2.53148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Camel	     40.00	      380	    2.57978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Zebra	     40.00	      390	    2.59106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Giraffe    98.00	      457	    2.65992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Elephant  113.00	      670	    2.82607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31788" y="6134100"/>
            <a:ext cx="863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Change (“transform”) the response 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Gestation 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to 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log</a:t>
            </a:r>
            <a:r>
              <a:rPr lang="en-US" altLang="en-US" sz="2400" b="1" baseline="-25000">
                <a:solidFill>
                  <a:srgbClr val="0033CC"/>
                </a:solidFill>
                <a:latin typeface="Times New Roman" pitchFamily="18" charset="0"/>
              </a:rPr>
              <a:t>10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(Gestation)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.</a:t>
            </a:r>
            <a:endParaRPr lang="en-US" altLang="en-US" sz="2400" b="1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938213" y="1804988"/>
            <a:ext cx="6937375" cy="403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Fitted line plot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1257300" y="18796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8796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Residual vs. fits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1208088" y="19177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9177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Abandoning the model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756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Try a different function, like a quadratic (Ch. 8) or an exponential function (Ch. 14).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b="1" dirty="0" smtClean="0">
                <a:solidFill>
                  <a:srgbClr val="0033CC"/>
                </a:solidFill>
              </a:rPr>
              <a:t>unequal error variances</a:t>
            </a:r>
            <a:r>
              <a:rPr lang="en-US" altLang="en-US" sz="2800" dirty="0" smtClean="0">
                <a:solidFill>
                  <a:srgbClr val="0033CC"/>
                </a:solidFill>
              </a:rPr>
              <a:t>: </a:t>
            </a:r>
            <a:r>
              <a:rPr lang="en-US" altLang="en-US" sz="2800" dirty="0" smtClean="0"/>
              <a:t>use weighted least squares (Ch. 11).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b="1" dirty="0" smtClean="0">
                <a:solidFill>
                  <a:srgbClr val="0033CC"/>
                </a:solidFill>
              </a:rPr>
              <a:t>error terms are not independent</a:t>
            </a:r>
            <a:r>
              <a:rPr lang="en-US" altLang="en-US" sz="2800" dirty="0" smtClean="0">
                <a:solidFill>
                  <a:srgbClr val="0033CC"/>
                </a:solidFill>
              </a:rPr>
              <a:t>: </a:t>
            </a:r>
            <a:r>
              <a:rPr lang="en-US" altLang="en-US" sz="2800" dirty="0" smtClean="0"/>
              <a:t>try fitting a </a:t>
            </a:r>
            <a:r>
              <a:rPr lang="en-US" altLang="en-US" sz="2800" dirty="0" smtClean="0"/>
              <a:t>  time </a:t>
            </a:r>
            <a:r>
              <a:rPr lang="en-US" altLang="en-US" sz="2800" dirty="0" smtClean="0"/>
              <a:t>series model (Ch. 13).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b="1" dirty="0" smtClean="0">
                <a:solidFill>
                  <a:srgbClr val="0033CC"/>
                </a:solidFill>
              </a:rPr>
              <a:t>important predictor variables omitted</a:t>
            </a:r>
            <a:r>
              <a:rPr lang="en-US" altLang="en-US" sz="2800" dirty="0" smtClean="0">
                <a:solidFill>
                  <a:srgbClr val="0033CC"/>
                </a:solidFill>
              </a:rPr>
              <a:t>: </a:t>
            </a:r>
            <a:r>
              <a:rPr lang="en-US" altLang="en-US" sz="2800" dirty="0" smtClean="0"/>
              <a:t>try fitting a multiple regression model (Ch. 6).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b="1" dirty="0" smtClean="0">
                <a:solidFill>
                  <a:srgbClr val="0033CC"/>
                </a:solidFill>
              </a:rPr>
              <a:t>outlier</a:t>
            </a:r>
            <a:r>
              <a:rPr lang="en-US" altLang="en-US" sz="2800" dirty="0" smtClean="0">
                <a:solidFill>
                  <a:srgbClr val="0033CC"/>
                </a:solidFill>
              </a:rPr>
              <a:t>: </a:t>
            </a:r>
            <a:r>
              <a:rPr lang="en-US" altLang="en-US" sz="2800" dirty="0" smtClean="0"/>
              <a:t>use robust estimation procedure (Ch. 10).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Normal probability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1068388" y="1849438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49438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5911850" y="6075363"/>
            <a:ext cx="2041525" cy="61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Predicting new gestation 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512763" y="1768475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Estimated regression function:</a:t>
            </a:r>
          </a:p>
        </p:txBody>
      </p:sp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1238250" y="2447925"/>
          <a:ext cx="6661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3" imgW="2400300" imgH="254000" progId="Equation.3">
                  <p:embed/>
                </p:oleObj>
              </mc:Choice>
              <mc:Fallback>
                <p:oleObj name="Equation" r:id="rId3" imgW="24003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447925"/>
                        <a:ext cx="6661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561975" y="3365500"/>
            <a:ext cx="241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Therefore, since:</a:t>
            </a:r>
          </a:p>
        </p:txBody>
      </p:sp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1119188" y="3856038"/>
          <a:ext cx="68389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5" imgW="2463800" imgH="254000" progId="Equation.3">
                  <p:embed/>
                </p:oleObj>
              </mc:Choice>
              <mc:Fallback>
                <p:oleObj name="Equation" r:id="rId5" imgW="24638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856038"/>
                        <a:ext cx="68389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627063" y="4625975"/>
            <a:ext cx="77422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we predict the gestation length of another mammal at 50 kgs to be:</a:t>
            </a:r>
          </a:p>
        </p:txBody>
      </p:sp>
      <p:graphicFrame>
        <p:nvGraphicFramePr>
          <p:cNvPr id="34824" name="Object 11"/>
          <p:cNvGraphicFramePr>
            <a:graphicFrameLocks noChangeAspect="1"/>
          </p:cNvGraphicFramePr>
          <p:nvPr/>
        </p:nvGraphicFramePr>
        <p:xfrm>
          <a:off x="1597025" y="5578475"/>
          <a:ext cx="5746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7" imgW="2070100" imgH="228600" progId="Equation.3">
                  <p:embed/>
                </p:oleObj>
              </mc:Choice>
              <mc:Fallback>
                <p:oleObj name="Equation" r:id="rId7" imgW="20701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578475"/>
                        <a:ext cx="57467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12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Predicting new gestation </a:t>
            </a:r>
          </a:p>
        </p:txBody>
      </p:sp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2</a:t>
            </a: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358775" y="1814513"/>
            <a:ext cx="84486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Predicted Values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New  Fit    SE Fit       95.0% CI       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95.0%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   2.5186  0.0306  (2.4494, 2.5878)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(2.2951, 2.7421)</a:t>
            </a:r>
            <a:r>
              <a:rPr lang="en-US" altLang="en-US" sz="2000" b="1">
                <a:latin typeface="Courier New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Values of Predictors for New Observations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New 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Birthwgt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       </a:t>
            </a:r>
            <a:r>
              <a:rPr lang="en-US" altLang="en-US" sz="2000" b="1">
                <a:solidFill>
                  <a:schemeClr val="hlink"/>
                </a:solidFill>
                <a:latin typeface="Courier New" pitchFamily="49" charset="0"/>
              </a:rPr>
              <a:t> 50.0</a:t>
            </a: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55588" y="1670050"/>
            <a:ext cx="8643937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35846" name="Object 12"/>
          <p:cNvGraphicFramePr>
            <a:graphicFrameLocks noChangeAspect="1"/>
          </p:cNvGraphicFramePr>
          <p:nvPr/>
        </p:nvGraphicFramePr>
        <p:xfrm>
          <a:off x="409575" y="5133975"/>
          <a:ext cx="23939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5133975"/>
                        <a:ext cx="23939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3"/>
          <p:cNvGraphicFramePr>
            <a:graphicFrameLocks noChangeAspect="1"/>
          </p:cNvGraphicFramePr>
          <p:nvPr/>
        </p:nvGraphicFramePr>
        <p:xfrm>
          <a:off x="404813" y="5821363"/>
          <a:ext cx="24606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5" imgW="939392" imgH="203112" progId="Equation.3">
                  <p:embed/>
                </p:oleObj>
              </mc:Choice>
              <mc:Fallback>
                <p:oleObj name="Equation" r:id="rId5" imgW="939392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821363"/>
                        <a:ext cx="24606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14"/>
          <p:cNvSpPr>
            <a:spLocks noChangeArrowheads="1"/>
          </p:cNvSpPr>
          <p:nvPr/>
        </p:nvSpPr>
        <p:spPr bwMode="auto">
          <a:xfrm>
            <a:off x="280988" y="5035550"/>
            <a:ext cx="2743200" cy="148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49" name="Text Box 15"/>
          <p:cNvSpPr txBox="1">
            <a:spLocks noChangeArrowheads="1"/>
          </p:cNvSpPr>
          <p:nvPr/>
        </p:nvSpPr>
        <p:spPr bwMode="auto">
          <a:xfrm>
            <a:off x="3316288" y="5181600"/>
            <a:ext cx="5559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We can be 95% confident that the gestation length for a new mammal at 50 kgs will be between 197.3 and 552.2 days.</a:t>
            </a:r>
          </a:p>
        </p:txBody>
      </p:sp>
      <p:sp>
        <p:nvSpPr>
          <p:cNvPr id="35850" name="Rectangle 16"/>
          <p:cNvSpPr>
            <a:spLocks noChangeArrowheads="1"/>
          </p:cNvSpPr>
          <p:nvPr/>
        </p:nvSpPr>
        <p:spPr bwMode="auto">
          <a:xfrm>
            <a:off x="3194050" y="5059363"/>
            <a:ext cx="5705475" cy="1427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Transforming both </a:t>
            </a:r>
            <a:br>
              <a:rPr lang="en-US" altLang="en-US" smtClean="0">
                <a:solidFill>
                  <a:srgbClr val="C00000"/>
                </a:solidFill>
              </a:rPr>
            </a:br>
            <a:r>
              <a:rPr lang="en-US" altLang="en-US" smtClean="0">
                <a:solidFill>
                  <a:srgbClr val="C00000"/>
                </a:solidFill>
              </a:rPr>
              <a:t>the 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>
                <a:solidFill>
                  <a:srgbClr val="C00000"/>
                </a:solidFill>
              </a:rPr>
              <a:t> and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274638"/>
            <a:ext cx="8491537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Transforming both the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Appropriate when the error terms are </a:t>
            </a:r>
            <a:r>
              <a:rPr lang="en-US" altLang="en-US" b="1" smtClean="0">
                <a:solidFill>
                  <a:srgbClr val="0033CC"/>
                </a:solidFill>
              </a:rPr>
              <a:t>not normal</a:t>
            </a:r>
            <a:r>
              <a:rPr lang="en-US" altLang="en-US" smtClean="0"/>
              <a:t>, have </a:t>
            </a:r>
            <a:r>
              <a:rPr lang="en-US" altLang="en-US" b="1" smtClean="0">
                <a:solidFill>
                  <a:srgbClr val="0033CC"/>
                </a:solidFill>
              </a:rPr>
              <a:t>unequal variances</a:t>
            </a:r>
            <a:r>
              <a:rPr lang="en-US" altLang="en-US" smtClean="0"/>
              <a:t>, and the function is </a:t>
            </a:r>
            <a:r>
              <a:rPr lang="en-US" altLang="en-US" b="1" smtClean="0">
                <a:solidFill>
                  <a:srgbClr val="0033CC"/>
                </a:solidFill>
              </a:rPr>
              <a:t>not linear</a:t>
            </a:r>
            <a:r>
              <a:rPr lang="en-US" altLang="en-US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Transforming the </a:t>
            </a:r>
            <a:r>
              <a:rPr lang="en-US" altLang="en-US" i="1" smtClean="0"/>
              <a:t>Y</a:t>
            </a:r>
            <a:r>
              <a:rPr lang="en-US" altLang="en-US" smtClean="0"/>
              <a:t> values corrects the problems with the error terms (and may help the non-linearity).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Transforming the </a:t>
            </a:r>
            <a:r>
              <a:rPr lang="en-US" altLang="en-US" i="1" smtClean="0"/>
              <a:t>X</a:t>
            </a:r>
            <a:r>
              <a:rPr lang="en-US" altLang="en-US" smtClean="0"/>
              <a:t> values corrects the non-linearity.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>
          <a:xfrm>
            <a:off x="434975" y="555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Diameter </a:t>
            </a:r>
            <a:r>
              <a:rPr lang="en-US" altLang="en-US" sz="2800" smtClean="0">
                <a:solidFill>
                  <a:srgbClr val="C00000"/>
                </a:solidFill>
              </a:rPr>
              <a:t>(inches)</a:t>
            </a:r>
            <a:r>
              <a:rPr lang="en-US" altLang="en-US" sz="4000" smtClean="0">
                <a:solidFill>
                  <a:srgbClr val="C00000"/>
                </a:solidFill>
              </a:rPr>
              <a:t> and volume </a:t>
            </a:r>
            <a:r>
              <a:rPr lang="en-US" altLang="en-US" sz="2800" smtClean="0">
                <a:solidFill>
                  <a:srgbClr val="C00000"/>
                </a:solidFill>
              </a:rPr>
              <a:t>(cu. ft.)</a:t>
            </a:r>
            <a:r>
              <a:rPr lang="en-US" altLang="en-US" sz="4000" smtClean="0">
                <a:solidFill>
                  <a:srgbClr val="C00000"/>
                </a:solidFill>
              </a:rPr>
              <a:t>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of 70 shortleaf pines</a:t>
            </a:r>
          </a:p>
        </p:txBody>
      </p:sp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  <p:graphicFrame>
        <p:nvGraphicFramePr>
          <p:cNvPr id="38916" name="Object 8"/>
          <p:cNvGraphicFramePr>
            <a:graphicFrameLocks noChangeAspect="1"/>
          </p:cNvGraphicFramePr>
          <p:nvPr/>
        </p:nvGraphicFramePr>
        <p:xfrm>
          <a:off x="1282700" y="19431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9431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Residuals vs. fits plot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  <p:graphicFrame>
        <p:nvGraphicFramePr>
          <p:cNvPr id="39940" name="Object 7"/>
          <p:cNvGraphicFramePr>
            <a:graphicFrameLocks noChangeAspect="1"/>
          </p:cNvGraphicFramePr>
          <p:nvPr/>
        </p:nvGraphicFramePr>
        <p:xfrm>
          <a:off x="1031875" y="176530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76530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probability plot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  <p:graphicFrame>
        <p:nvGraphicFramePr>
          <p:cNvPr id="40964" name="Object 8"/>
          <p:cNvGraphicFramePr>
            <a:graphicFrameLocks noChangeAspect="1"/>
          </p:cNvGraphicFramePr>
          <p:nvPr/>
        </p:nvGraphicFramePr>
        <p:xfrm>
          <a:off x="1019175" y="1751013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751013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5924550" y="5973763"/>
            <a:ext cx="1951038" cy="68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 the </a:t>
            </a:r>
            <a:r>
              <a:rPr lang="en-US" altLang="en-US" i="1" smtClean="0">
                <a:solidFill>
                  <a:srgbClr val="C00000"/>
                </a:solidFill>
              </a:rPr>
              <a:t>Y</a:t>
            </a:r>
            <a:r>
              <a:rPr lang="en-US" altLang="en-US" smtClean="0">
                <a:solidFill>
                  <a:srgbClr val="C00000"/>
                </a:solidFill>
              </a:rPr>
              <a:t> values only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347663" y="1643063"/>
            <a:ext cx="42052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Diameter Volume   logVol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4.4     2.0   0.69315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4.6     2.2   0.78846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5.0     3.0   1.09861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5.1     4.3   1.45862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5.1     3.0   1.09861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5.2     2.9   1.06471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5.2     3.5   1.25276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5.5     3.4   1.22378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5.5     5.0   1.60944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5.6     7.2   1.97408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5.9     6.4   1.85630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5.9     5.6   1.72277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7.5     7.7   2.04122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7.6    10.3   2.33214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… and so on …</a:t>
            </a: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230188" y="1524000"/>
            <a:ext cx="4389437" cy="509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5156200" y="3011488"/>
            <a:ext cx="3609975" cy="1074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5400675" y="3108325"/>
            <a:ext cx="3268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Transform response </a:t>
            </a:r>
            <a:r>
              <a:rPr lang="en-US" altLang="en-US" sz="2400" b="1">
                <a:latin typeface="Times New Roman" pitchFamily="18" charset="0"/>
              </a:rPr>
              <a:t>volume</a:t>
            </a:r>
            <a:r>
              <a:rPr lang="en-US" altLang="en-US" sz="2400">
                <a:latin typeface="Times New Roman" pitchFamily="18" charset="0"/>
              </a:rPr>
              <a:t> to </a:t>
            </a:r>
            <a:r>
              <a:rPr lang="en-US" altLang="en-US" sz="2400" b="1">
                <a:latin typeface="Times New Roman" pitchFamily="18" charset="0"/>
              </a:rPr>
              <a:t>log</a:t>
            </a:r>
            <a:r>
              <a:rPr lang="en-US" altLang="en-US" sz="2400" b="1" baseline="-25000">
                <a:latin typeface="Times New Roman" pitchFamily="18" charset="0"/>
              </a:rPr>
              <a:t>e</a:t>
            </a:r>
            <a:r>
              <a:rPr lang="en-US" altLang="en-US" sz="2400" b="1">
                <a:latin typeface="Times New Roman" pitchFamily="18" charset="0"/>
              </a:rPr>
              <a:t>(volume)</a:t>
            </a:r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Fitted line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1208088" y="19177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9177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Choices for transforming the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 </a:t>
            </a:r>
            <a:r>
              <a:rPr lang="en-US" altLang="en-US" i="1" smtClean="0"/>
              <a:t>X</a:t>
            </a:r>
            <a:r>
              <a:rPr lang="en-US" altLang="en-US" smtClean="0"/>
              <a:t> values only. </a:t>
            </a:r>
            <a:r>
              <a:rPr lang="en-US" altLang="en-US" b="1" smtClean="0">
                <a:solidFill>
                  <a:srgbClr val="0033CC"/>
                </a:solidFill>
              </a:rPr>
              <a:t>(</a:t>
            </a:r>
            <a:r>
              <a:rPr lang="en-US" altLang="en-US" smtClean="0">
                <a:solidFill>
                  <a:srgbClr val="0033CC"/>
                </a:solidFill>
              </a:rPr>
              <a:t>If </a:t>
            </a:r>
            <a:r>
              <a:rPr lang="en-US" altLang="en-US" b="1" smtClean="0">
                <a:solidFill>
                  <a:srgbClr val="0033CC"/>
                </a:solidFill>
              </a:rPr>
              <a:t>not linear)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Transform </a:t>
            </a:r>
            <a:r>
              <a:rPr lang="en-US" altLang="en-US" i="1" smtClean="0"/>
              <a:t>Y</a:t>
            </a:r>
            <a:r>
              <a:rPr lang="en-US" altLang="en-US" smtClean="0"/>
              <a:t> values only.</a:t>
            </a:r>
          </a:p>
          <a:p>
            <a:pPr eaLnBrk="1" hangingPunct="1"/>
            <a:r>
              <a:rPr lang="en-US" altLang="en-US" smtClean="0"/>
              <a:t>Transform both the </a:t>
            </a:r>
            <a:r>
              <a:rPr lang="en-US" altLang="en-US" i="1" smtClean="0"/>
              <a:t>X</a:t>
            </a:r>
            <a:r>
              <a:rPr lang="en-US" altLang="en-US" smtClean="0"/>
              <a:t> and the </a:t>
            </a:r>
            <a:r>
              <a:rPr lang="en-US" altLang="en-US" i="1" smtClean="0"/>
              <a:t>Y</a:t>
            </a:r>
            <a:r>
              <a:rPr lang="en-US" altLang="en-US" smtClean="0"/>
              <a:t> values.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Residuals vs. fits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1044575" y="1860550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860550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Normal probability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1055688" y="1789113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789113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5924550" y="6035675"/>
            <a:ext cx="1987550" cy="66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 both the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236538" y="1606550"/>
            <a:ext cx="54133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Diameter Volume  logDiam   logVol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4.4     2.0   1.48160   0.69315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4.6     2.2   1.52606   0.78846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5.0     3.0   1.60944   1.09861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5.1     4.3   1.62924   1.45862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5.1     3.0   1.62924   1.09861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5.2     2.9   1.64866   1.06471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5.2     3.5   1.64866   1.25276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5.5     3.4   1.70475   1.22378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5.5     5.0   1.70475   1.60944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5.6     7.2   1.72277   1.97408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5.9     6.4   1.77495   1.85630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5.9     5.6   1.77495   1.72277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7.5     7.7   2.01490   2.04122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7.6    10.3   2.02815   2.33214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… and so on …</a:t>
            </a: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5815013" y="3194050"/>
            <a:ext cx="31464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Transform predictor </a:t>
            </a:r>
            <a:r>
              <a:rPr lang="en-US" altLang="en-US" sz="2400" b="1">
                <a:latin typeface="Times New Roman" pitchFamily="18" charset="0"/>
              </a:rPr>
              <a:t>diameter</a:t>
            </a:r>
            <a:r>
              <a:rPr lang="en-US" altLang="en-US" sz="2400">
                <a:latin typeface="Times New Roman" pitchFamily="18" charset="0"/>
              </a:rPr>
              <a:t> to </a:t>
            </a:r>
            <a:r>
              <a:rPr lang="en-US" altLang="en-US" sz="2400" b="1">
                <a:latin typeface="Times New Roman" pitchFamily="18" charset="0"/>
              </a:rPr>
              <a:t>log</a:t>
            </a:r>
            <a:r>
              <a:rPr lang="en-US" altLang="en-US" sz="2400" b="1" baseline="-25000">
                <a:latin typeface="Times New Roman" pitchFamily="18" charset="0"/>
              </a:rPr>
              <a:t>e</a:t>
            </a:r>
            <a:r>
              <a:rPr lang="en-US" altLang="en-US" sz="2400" b="1">
                <a:latin typeface="Times New Roman" pitchFamily="18" charset="0"/>
              </a:rPr>
              <a:t>(diameter)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Transform response </a:t>
            </a:r>
            <a:r>
              <a:rPr lang="en-US" altLang="en-US" sz="2400" b="1">
                <a:latin typeface="Times New Roman" pitchFamily="18" charset="0"/>
              </a:rPr>
              <a:t>volume</a:t>
            </a:r>
            <a:r>
              <a:rPr lang="en-US" altLang="en-US" sz="2400">
                <a:latin typeface="Times New Roman" pitchFamily="18" charset="0"/>
              </a:rPr>
              <a:t> to </a:t>
            </a:r>
            <a:r>
              <a:rPr lang="en-US" altLang="en-US" sz="2400" b="1">
                <a:latin typeface="Times New Roman" pitchFamily="18" charset="0"/>
              </a:rPr>
              <a:t>log</a:t>
            </a:r>
            <a:r>
              <a:rPr lang="en-US" altLang="en-US" sz="2400" b="1" baseline="-25000">
                <a:latin typeface="Times New Roman" pitchFamily="18" charset="0"/>
              </a:rPr>
              <a:t>e</a:t>
            </a:r>
            <a:r>
              <a:rPr lang="en-US" altLang="en-US" sz="2400" b="1">
                <a:latin typeface="Times New Roman" pitchFamily="18" charset="0"/>
              </a:rPr>
              <a:t>(volume)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47638" y="1543050"/>
            <a:ext cx="5499100" cy="5145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5876925" y="3097213"/>
            <a:ext cx="3048000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Fitted line plot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  <p:graphicFrame>
        <p:nvGraphicFramePr>
          <p:cNvPr id="47108" name="Object 7"/>
          <p:cNvGraphicFramePr>
            <a:graphicFrameLocks noChangeAspect="1"/>
          </p:cNvGraphicFramePr>
          <p:nvPr/>
        </p:nvGraphicFramePr>
        <p:xfrm>
          <a:off x="1160463" y="1892300"/>
          <a:ext cx="6702425" cy="45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892300"/>
                        <a:ext cx="6702425" cy="458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Residual plot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1068388" y="1849438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49438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Normal probability plot using transformed </a:t>
            </a:r>
            <a:r>
              <a:rPr lang="en-US" altLang="en-US" sz="4000" i="1" smtClean="0">
                <a:solidFill>
                  <a:srgbClr val="C00000"/>
                </a:solidFill>
              </a:rPr>
              <a:t>X</a:t>
            </a:r>
            <a:r>
              <a:rPr lang="en-US" altLang="en-US" sz="4000" smtClean="0">
                <a:solidFill>
                  <a:srgbClr val="C00000"/>
                </a:solidFill>
              </a:rPr>
              <a:t> and </a:t>
            </a:r>
            <a:r>
              <a:rPr lang="en-US" altLang="en-US" sz="4000" i="1" smtClean="0">
                <a:solidFill>
                  <a:srgbClr val="C00000"/>
                </a:solidFill>
              </a:rPr>
              <a:t>Y</a:t>
            </a:r>
            <a:r>
              <a:rPr lang="en-US" altLang="en-US" sz="4000" smtClean="0">
                <a:solidFill>
                  <a:srgbClr val="C00000"/>
                </a:solidFill>
              </a:rPr>
              <a:t> values</a:t>
            </a: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3</a:t>
            </a:r>
          </a:p>
        </p:txBody>
      </p:sp>
      <p:graphicFrame>
        <p:nvGraphicFramePr>
          <p:cNvPr id="49156" name="Object 8"/>
          <p:cNvGraphicFramePr>
            <a:graphicFrameLocks noChangeAspect="1"/>
          </p:cNvGraphicFramePr>
          <p:nvPr/>
        </p:nvGraphicFramePr>
        <p:xfrm>
          <a:off x="1093788" y="1801813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801813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5924550" y="6035675"/>
            <a:ext cx="1987550" cy="66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 strategies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413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Effects of transformations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33CC"/>
                </a:solidFill>
              </a:rPr>
              <a:t>Transforming the </a:t>
            </a:r>
            <a:r>
              <a:rPr lang="en-US" altLang="en-US" b="1" i="1" dirty="0" smtClean="0">
                <a:solidFill>
                  <a:srgbClr val="0033CC"/>
                </a:solidFill>
              </a:rPr>
              <a:t>Y</a:t>
            </a:r>
            <a:r>
              <a:rPr lang="en-US" altLang="en-US" b="1" dirty="0" smtClean="0">
                <a:solidFill>
                  <a:srgbClr val="0033CC"/>
                </a:solidFill>
              </a:rPr>
              <a:t> values</a:t>
            </a:r>
            <a:r>
              <a:rPr lang="en-US" altLang="en-US" dirty="0" smtClean="0">
                <a:solidFill>
                  <a:srgbClr val="0033CC"/>
                </a:solidFill>
              </a:rPr>
              <a:t> </a:t>
            </a:r>
            <a:r>
              <a:rPr lang="en-US" altLang="en-US" dirty="0" smtClean="0"/>
              <a:t>corrects the problems with the error terms – and may simultaneously help non-linearity.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b="1" dirty="0" smtClean="0">
                <a:solidFill>
                  <a:srgbClr val="0033CC"/>
                </a:solidFill>
              </a:rPr>
              <a:t>Transforming the </a:t>
            </a:r>
            <a:r>
              <a:rPr lang="en-US" altLang="en-US" b="1" i="1" dirty="0" smtClean="0">
                <a:solidFill>
                  <a:srgbClr val="0033CC"/>
                </a:solidFill>
              </a:rPr>
              <a:t>X</a:t>
            </a:r>
            <a:r>
              <a:rPr lang="en-US" altLang="en-US" b="1" dirty="0" smtClean="0">
                <a:solidFill>
                  <a:srgbClr val="0033CC"/>
                </a:solidFill>
              </a:rPr>
              <a:t> values</a:t>
            </a:r>
            <a:r>
              <a:rPr lang="en-US" altLang="en-US" dirty="0" smtClean="0">
                <a:solidFill>
                  <a:srgbClr val="0033CC"/>
                </a:solidFill>
              </a:rPr>
              <a:t> </a:t>
            </a:r>
            <a:r>
              <a:rPr lang="en-US" altLang="en-US" u="sng" dirty="0" smtClean="0">
                <a:solidFill>
                  <a:srgbClr val="0033CC"/>
                </a:solidFill>
              </a:rPr>
              <a:t>can only </a:t>
            </a:r>
            <a:r>
              <a:rPr lang="en-US" altLang="en-US" dirty="0" smtClean="0"/>
              <a:t>correct non-linearity.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Transformation strategies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form of the relationship between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is known, then it may be possible to </a:t>
            </a:r>
            <a:r>
              <a:rPr lang="en-US" altLang="en-US" b="1" dirty="0" smtClean="0">
                <a:solidFill>
                  <a:srgbClr val="0033CC"/>
                </a:solidFill>
              </a:rPr>
              <a:t>find a linearizing transformation analytically</a:t>
            </a:r>
            <a:r>
              <a:rPr lang="en-US" altLang="en-US" dirty="0" smtClean="0">
                <a:solidFill>
                  <a:srgbClr val="0033CC"/>
                </a:solidFill>
              </a:rPr>
              <a:t>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Fitting a regression model </a:t>
            </a:r>
            <a:r>
              <a:rPr lang="en-US" altLang="en-US" b="1" dirty="0" smtClean="0"/>
              <a:t>empirically</a:t>
            </a:r>
            <a:r>
              <a:rPr lang="en-US" altLang="en-US" dirty="0" smtClean="0"/>
              <a:t> generally requires </a:t>
            </a:r>
            <a:r>
              <a:rPr lang="en-US" altLang="en-US" b="1" dirty="0" smtClean="0"/>
              <a:t>trial and error</a:t>
            </a:r>
            <a:r>
              <a:rPr lang="en-US" altLang="en-US" dirty="0" smtClean="0"/>
              <a:t> –  try different transformations to see which does best.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Transformation strategies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/>
              <a:t>Finding a linearizing transformation analytically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Transforming the </a:t>
            </a:r>
            <a:r>
              <a:rPr lang="en-US" altLang="en-US" i="1" smtClean="0">
                <a:solidFill>
                  <a:srgbClr val="C00000"/>
                </a:solidFill>
              </a:rPr>
              <a:t>X</a:t>
            </a:r>
            <a:r>
              <a:rPr lang="en-US" altLang="en-US" smtClean="0">
                <a:solidFill>
                  <a:srgbClr val="C00000"/>
                </a:solidFill>
              </a:rPr>
              <a:t> values only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Knowing functional relationship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is of the power form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877888" y="2524125"/>
            <a:ext cx="713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If the relationship between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>
                <a:latin typeface="Times New Roman" pitchFamily="18" charset="0"/>
              </a:rPr>
              <a:t> and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>
                <a:latin typeface="Times New Roman" pitchFamily="18" charset="0"/>
              </a:rPr>
              <a:t> is of the </a:t>
            </a:r>
            <a:r>
              <a:rPr lang="en-US" altLang="en-US" sz="2400" b="1" dirty="0">
                <a:solidFill>
                  <a:srgbClr val="0033CC"/>
                </a:solidFill>
                <a:latin typeface="Times New Roman" pitchFamily="18" charset="0"/>
              </a:rPr>
              <a:t>power form</a:t>
            </a:r>
            <a:r>
              <a:rPr lang="en-US" alt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3756025" y="3144838"/>
          <a:ext cx="1416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3" imgW="533169" imgH="228501" progId="Equation.3">
                  <p:embed/>
                </p:oleObj>
              </mc:Choice>
              <mc:Fallback>
                <p:oleObj name="Equation" r:id="rId3" imgW="5331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3144838"/>
                        <a:ext cx="14160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877888" y="4108450"/>
            <a:ext cx="708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taking log of both sides transforms it into a linear form: </a:t>
            </a:r>
          </a:p>
        </p:txBody>
      </p:sp>
      <p:graphicFrame>
        <p:nvGraphicFramePr>
          <p:cNvPr id="54278" name="Object 7"/>
          <p:cNvGraphicFramePr>
            <a:graphicFrameLocks noChangeAspect="1"/>
          </p:cNvGraphicFramePr>
          <p:nvPr/>
        </p:nvGraphicFramePr>
        <p:xfrm>
          <a:off x="2411413" y="4991100"/>
          <a:ext cx="42148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5" imgW="1587500" imgH="228600" progId="Equation.3">
                  <p:embed/>
                </p:oleObj>
              </mc:Choice>
              <mc:Fallback>
                <p:oleObj name="Equation" r:id="rId5" imgW="1587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91100"/>
                        <a:ext cx="42148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Knowing functional relationship </a:t>
            </a:r>
            <a:br>
              <a:rPr lang="en-US" altLang="en-US" sz="4000" smtClean="0">
                <a:solidFill>
                  <a:srgbClr val="C00000"/>
                </a:solidFill>
              </a:rPr>
            </a:br>
            <a:r>
              <a:rPr lang="en-US" altLang="en-US" sz="4000" smtClean="0">
                <a:solidFill>
                  <a:srgbClr val="C00000"/>
                </a:solidFill>
              </a:rPr>
              <a:t>is of the exponential form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77888" y="2524125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If the relationship between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dirty="0">
                <a:latin typeface="Times New Roman" pitchFamily="18" charset="0"/>
              </a:rPr>
              <a:t> and </a:t>
            </a:r>
            <a:r>
              <a:rPr lang="en-US" altLang="en-US" sz="2400" i="1" dirty="0">
                <a:latin typeface="Times New Roman" pitchFamily="18" charset="0"/>
              </a:rPr>
              <a:t>y</a:t>
            </a:r>
            <a:r>
              <a:rPr lang="en-US" altLang="en-US" sz="2400" dirty="0">
                <a:latin typeface="Times New Roman" pitchFamily="18" charset="0"/>
              </a:rPr>
              <a:t> is of </a:t>
            </a:r>
            <a:r>
              <a:rPr lang="en-US" altLang="en-US" sz="2400" b="1" dirty="0">
                <a:solidFill>
                  <a:srgbClr val="0033CC"/>
                </a:solidFill>
                <a:latin typeface="Times New Roman" pitchFamily="18" charset="0"/>
              </a:rPr>
              <a:t>exponential form</a:t>
            </a:r>
            <a:r>
              <a:rPr lang="en-US" altLang="en-US" sz="2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722688" y="3144838"/>
          <a:ext cx="14827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3" imgW="558800" imgH="228600" progId="Equation.3">
                  <p:embed/>
                </p:oleObj>
              </mc:Choice>
              <mc:Fallback>
                <p:oleObj name="Equation" r:id="rId3" imgW="558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144838"/>
                        <a:ext cx="14827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77888" y="4108450"/>
            <a:ext cx="754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taking log of both sides transforms it into a linear form: 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849563" y="4991100"/>
          <a:ext cx="33385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5" imgW="1257300" imgH="228600" progId="Equation.3">
                  <p:embed/>
                </p:oleObj>
              </mc:Choice>
              <mc:Fallback>
                <p:oleObj name="Equation" r:id="rId5" imgW="1257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4991100"/>
                        <a:ext cx="33385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 strategies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Finding a transformation </a:t>
            </a:r>
            <a:br>
              <a:rPr lang="en-US" b="1" dirty="0" smtClean="0"/>
            </a:br>
            <a:r>
              <a:rPr lang="en-US" b="1" dirty="0" smtClean="0"/>
              <a:t>for Non normality and Unequal Error variance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3222625" y="1154113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00000"/>
                </a:solidFill>
                <a:latin typeface="Times New Roman" pitchFamily="18" charset="0"/>
              </a:rPr>
              <a:t>Look Page 132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C00000"/>
                </a:solidFill>
              </a:rPr>
              <a:t>Family of power transformations</a:t>
            </a:r>
            <a:br>
              <a:rPr lang="en-US" altLang="en-US" sz="4000" b="1" smtClean="0">
                <a:solidFill>
                  <a:srgbClr val="C00000"/>
                </a:solidFill>
              </a:rPr>
            </a:br>
            <a:r>
              <a:rPr lang="en-US" altLang="en-US" sz="4000" b="1" smtClean="0">
                <a:solidFill>
                  <a:srgbClr val="C00000"/>
                </a:solidFill>
              </a:rPr>
              <a:t>(Box-Cox Transformation)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828675" y="1962150"/>
            <a:ext cx="7473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The </a:t>
            </a:r>
            <a:r>
              <a:rPr lang="en-US" altLang="en-US" sz="2400" b="1">
                <a:latin typeface="Times New Roman" pitchFamily="18" charset="0"/>
              </a:rPr>
              <a:t>most common transformation</a:t>
            </a:r>
            <a:r>
              <a:rPr lang="en-US" altLang="en-US" sz="2400">
                <a:latin typeface="Times New Roman" pitchFamily="18" charset="0"/>
              </a:rPr>
              <a:t> involves transforming the response by taking it to some power </a:t>
            </a:r>
            <a:r>
              <a:rPr lang="el-GR" altLang="en-US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en-US" sz="2400">
                <a:latin typeface="Times New Roman" pitchFamily="18" charset="0"/>
              </a:rPr>
              <a:t>.  That is:</a:t>
            </a:r>
          </a:p>
        </p:txBody>
      </p:sp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3646488" y="2813050"/>
          <a:ext cx="1587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3" imgW="482391" imgH="228501" progId="Equation.3">
                  <p:embed/>
                </p:oleObj>
              </mc:Choice>
              <mc:Fallback>
                <p:oleObj name="Equation" r:id="rId3" imgW="482391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813050"/>
                        <a:ext cx="1587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828675" y="3633788"/>
            <a:ext cx="7437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Most commonly, for interpretation reasons, </a:t>
            </a:r>
            <a:r>
              <a:rPr lang="el-GR" altLang="en-US" sz="2400">
                <a:latin typeface="Times New Roman" pitchFamily="18" charset="0"/>
              </a:rPr>
              <a:t>λ</a:t>
            </a:r>
            <a:r>
              <a:rPr lang="en-US" altLang="en-US" sz="2400">
                <a:latin typeface="Times New Roman" pitchFamily="18" charset="0"/>
              </a:rPr>
              <a:t> is a number between -1 and 2, such as -1, -0.5, 0, 0.5, (1), 1.5, and 2.</a:t>
            </a:r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828675" y="4657725"/>
            <a:ext cx="6913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 = 0</a:t>
            </a:r>
            <a:r>
              <a:rPr lang="en-US" altLang="en-US" sz="2400">
                <a:latin typeface="Times New Roman" pitchFamily="18" charset="0"/>
              </a:rPr>
              <a:t>, the transformation is taken to be the log transformation. That is:</a:t>
            </a:r>
          </a:p>
        </p:txBody>
      </p:sp>
      <p:graphicFrame>
        <p:nvGraphicFramePr>
          <p:cNvPr id="57351" name="Object 9"/>
          <p:cNvGraphicFramePr>
            <a:graphicFrameLocks noChangeAspect="1"/>
          </p:cNvGraphicFramePr>
          <p:nvPr/>
        </p:nvGraphicFramePr>
        <p:xfrm>
          <a:off x="3346450" y="5635625"/>
          <a:ext cx="2298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635625"/>
                        <a:ext cx="2298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1"/>
          <p:cNvSpPr txBox="1">
            <a:spLocks noChangeArrowheads="1"/>
          </p:cNvSpPr>
          <p:nvPr/>
        </p:nvSpPr>
        <p:spPr bwMode="auto">
          <a:xfrm>
            <a:off x="642938" y="315913"/>
            <a:ext cx="74120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 = 2</a:t>
            </a:r>
            <a:r>
              <a:rPr lang="en-US" altLang="en-US" sz="2400">
                <a:latin typeface="Times New Roman" pitchFamily="18" charset="0"/>
              </a:rPr>
              <a:t>, the transformation is taken to be the square  transformation. That is:</a:t>
            </a:r>
          </a:p>
        </p:txBody>
      </p:sp>
      <p:graphicFrame>
        <p:nvGraphicFramePr>
          <p:cNvPr id="58371" name="Object 9"/>
          <p:cNvGraphicFramePr>
            <a:graphicFrameLocks noChangeAspect="1"/>
          </p:cNvGraphicFramePr>
          <p:nvPr/>
        </p:nvGraphicFramePr>
        <p:xfrm>
          <a:off x="3373438" y="1119188"/>
          <a:ext cx="15446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3" imgW="469900" imgH="228600" progId="Equation.3">
                  <p:embed/>
                </p:oleObj>
              </mc:Choice>
              <mc:Fallback>
                <p:oleObj name="Equation" r:id="rId3" imgW="469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1119188"/>
                        <a:ext cx="15446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719138" y="1862138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 = 0.5</a:t>
            </a:r>
            <a:r>
              <a:rPr lang="en-US" altLang="en-US" sz="2400">
                <a:latin typeface="Times New Roman" pitchFamily="18" charset="0"/>
              </a:rPr>
              <a:t>, the transformation is taken to be the square  root transformation. That is: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3182938" y="2697163"/>
          <a:ext cx="17541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5" imgW="533169" imgH="241195" progId="Equation.3">
                  <p:embed/>
                </p:oleObj>
              </mc:Choice>
              <mc:Fallback>
                <p:oleObj name="Equation" r:id="rId5" imgW="533169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697163"/>
                        <a:ext cx="17541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804863" y="3711575"/>
            <a:ext cx="7315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 = - 0.5</a:t>
            </a:r>
            <a:r>
              <a:rPr lang="en-US" altLang="en-US" sz="2400">
                <a:latin typeface="Times New Roman" pitchFamily="18" charset="0"/>
              </a:rPr>
              <a:t>, the transformation is taken to be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3063875" y="4148138"/>
          <a:ext cx="20415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7" imgW="558800" imgH="419100" progId="Equation.3">
                  <p:embed/>
                </p:oleObj>
              </mc:Choice>
              <mc:Fallback>
                <p:oleObj name="Equation" r:id="rId7" imgW="558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148138"/>
                        <a:ext cx="20415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1055688" y="5399088"/>
            <a:ext cx="745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When </a:t>
            </a:r>
            <a:r>
              <a:rPr lang="el-GR" altLang="en-US" sz="2400" b="1">
                <a:solidFill>
                  <a:srgbClr val="0033CC"/>
                </a:solidFill>
                <a:latin typeface="Times New Roman" pitchFamily="18" charset="0"/>
              </a:rPr>
              <a:t>λ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 = -1</a:t>
            </a:r>
            <a:r>
              <a:rPr lang="en-US" altLang="en-US" sz="2400">
                <a:latin typeface="Times New Roman" pitchFamily="18" charset="0"/>
              </a:rPr>
              <a:t>, the transformation is taken to be </a:t>
            </a:r>
          </a:p>
        </p:txBody>
      </p:sp>
      <p:graphicFrame>
        <p:nvGraphicFramePr>
          <p:cNvPr id="58377" name="Object 5"/>
          <p:cNvGraphicFramePr>
            <a:graphicFrameLocks noChangeAspect="1"/>
          </p:cNvGraphicFramePr>
          <p:nvPr/>
        </p:nvGraphicFramePr>
        <p:xfrm>
          <a:off x="3260725" y="5819775"/>
          <a:ext cx="16240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9" imgW="444307" imgH="393529" progId="Equation.3">
                  <p:embed/>
                </p:oleObj>
              </mc:Choice>
              <mc:Fallback>
                <p:oleObj name="Equation" r:id="rId9" imgW="44430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819775"/>
                        <a:ext cx="16240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The </a:t>
            </a:r>
            <a:r>
              <a:rPr lang="en-US" altLang="en-US" b="1" dirty="0" smtClean="0">
                <a:solidFill>
                  <a:srgbClr val="C00000"/>
                </a:solidFill>
              </a:rPr>
              <a:t>Box-Cox</a:t>
            </a:r>
            <a:r>
              <a:rPr lang="en-US" altLang="en-US" dirty="0" smtClean="0">
                <a:solidFill>
                  <a:srgbClr val="C00000"/>
                </a:solidFill>
              </a:rPr>
              <a:t> procedure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Box-Cox</a:t>
            </a:r>
            <a:r>
              <a:rPr lang="en-US" altLang="en-US" smtClean="0"/>
              <a:t> procedure chooses an optimal transformation to remediate deviations from the assumptions of the linear regression model.  </a:t>
            </a:r>
          </a:p>
          <a:p>
            <a:r>
              <a:rPr lang="en-US" altLang="en-US" smtClean="0"/>
              <a:t>For the linear model College, we give the R commands: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&gt; library(MASS)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&gt; boxcox(model)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"/>
          <a:stretch>
            <a:fillRect/>
          </a:stretch>
        </p:blipFill>
        <p:spPr bwMode="auto">
          <a:xfrm>
            <a:off x="1284288" y="206375"/>
            <a:ext cx="6259512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315913" y="4919663"/>
            <a:ext cx="86217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The dotted vertical line indicates that the ideal value of </a:t>
            </a:r>
            <a:r>
              <a:rPr lang="en-US" altLang="en-US" sz="2400" i="1">
                <a:latin typeface="Times New Roman" pitchFamily="18" charset="0"/>
              </a:rPr>
              <a:t>λ </a:t>
            </a:r>
            <a:r>
              <a:rPr lang="en-US" altLang="en-US" sz="2400">
                <a:latin typeface="Times New Roman" pitchFamily="18" charset="0"/>
              </a:rPr>
              <a:t>is about 1.5.  To refine our estimate, we can change the range of  </a:t>
            </a:r>
            <a:r>
              <a:rPr lang="en-US" altLang="en-US" sz="2400" i="1">
                <a:latin typeface="Times New Roman" pitchFamily="18" charset="0"/>
              </a:rPr>
              <a:t>λ  </a:t>
            </a:r>
            <a:r>
              <a:rPr lang="en-US" altLang="en-US" sz="2400">
                <a:latin typeface="Times New Roman" pitchFamily="18" charset="0"/>
              </a:rPr>
              <a:t>to, say, from 1 to 2 by steps of 0.1: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&gt; </a:t>
            </a: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</a:rPr>
              <a:t>boxcox(College, lambda = seq(1, 2, 0.1))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/>
          <a:stretch>
            <a:fillRect/>
          </a:stretch>
        </p:blipFill>
        <p:spPr bwMode="auto">
          <a:xfrm>
            <a:off x="2057400" y="1012825"/>
            <a:ext cx="52800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Transformation strategies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Finding a transformation </a:t>
            </a:r>
            <a:br>
              <a:rPr lang="en-US" b="1" dirty="0" smtClean="0"/>
            </a:br>
            <a:r>
              <a:rPr lang="en-US" b="1" dirty="0" smtClean="0"/>
              <a:t>for Nonlinear with constant Error variance</a:t>
            </a:r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2644775" y="1143000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C00000"/>
                </a:solidFill>
                <a:latin typeface="Times New Roman" pitchFamily="18" charset="0"/>
              </a:rPr>
              <a:t>Look Page 130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Possible transformations</a:t>
            </a:r>
          </a:p>
        </p:txBody>
      </p:sp>
      <p:graphicFrame>
        <p:nvGraphicFramePr>
          <p:cNvPr id="63491" name="Object 5"/>
          <p:cNvGraphicFramePr>
            <a:graphicFrameLocks noChangeAspect="1"/>
          </p:cNvGraphicFramePr>
          <p:nvPr/>
        </p:nvGraphicFramePr>
        <p:xfrm>
          <a:off x="300038" y="2057400"/>
          <a:ext cx="5726112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057400"/>
                        <a:ext cx="5726112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69" name="Group 81"/>
          <p:cNvGraphicFramePr>
            <a:graphicFrameLocks noGrp="1"/>
          </p:cNvGraphicFramePr>
          <p:nvPr/>
        </p:nvGraphicFramePr>
        <p:xfrm>
          <a:off x="6218238" y="2000250"/>
          <a:ext cx="2584450" cy="40354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512" name="Object 28"/>
          <p:cNvGraphicFramePr>
            <a:graphicFrameLocks noChangeAspect="1"/>
          </p:cNvGraphicFramePr>
          <p:nvPr/>
        </p:nvGraphicFramePr>
        <p:xfrm>
          <a:off x="6600825" y="2900363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900363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3" name="Object 30"/>
          <p:cNvGraphicFramePr>
            <a:graphicFrameLocks noChangeAspect="1"/>
          </p:cNvGraphicFramePr>
          <p:nvPr/>
        </p:nvGraphicFramePr>
        <p:xfrm>
          <a:off x="6672263" y="22494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Equation" r:id="rId7" imgW="139700" imgH="139700" progId="Equation.3">
                  <p:embed/>
                </p:oleObj>
              </mc:Choice>
              <mc:Fallback>
                <p:oleObj name="Equation" r:id="rId7" imgW="139700" imgH="139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2494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31"/>
          <p:cNvGraphicFramePr>
            <a:graphicFrameLocks noChangeAspect="1"/>
          </p:cNvGraphicFramePr>
          <p:nvPr/>
        </p:nvGraphicFramePr>
        <p:xfrm>
          <a:off x="7929563" y="22209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2209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32"/>
          <p:cNvGraphicFramePr>
            <a:graphicFrameLocks noChangeAspect="1"/>
          </p:cNvGraphicFramePr>
          <p:nvPr/>
        </p:nvGraphicFramePr>
        <p:xfrm>
          <a:off x="7929563" y="29813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1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9813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34"/>
          <p:cNvGraphicFramePr>
            <a:graphicFrameLocks noChangeAspect="1"/>
          </p:cNvGraphicFramePr>
          <p:nvPr/>
        </p:nvGraphicFramePr>
        <p:xfrm>
          <a:off x="7929563" y="37560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Equation" r:id="rId13" imgW="139579" imgH="164957" progId="Equation.3">
                  <p:embed/>
                </p:oleObj>
              </mc:Choice>
              <mc:Fallback>
                <p:oleObj name="Equation" r:id="rId13" imgW="139579" imgH="16495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37560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35"/>
          <p:cNvGraphicFramePr>
            <a:graphicFrameLocks noChangeAspect="1"/>
          </p:cNvGraphicFramePr>
          <p:nvPr/>
        </p:nvGraphicFramePr>
        <p:xfrm>
          <a:off x="7627938" y="4562475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name="Equation" r:id="rId14" imgW="355292" imgH="203024" progId="Equation.3">
                  <p:embed/>
                </p:oleObj>
              </mc:Choice>
              <mc:Fallback>
                <p:oleObj name="Equation" r:id="rId14" imgW="355292" imgH="20302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4562475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6"/>
          <p:cNvGraphicFramePr>
            <a:graphicFrameLocks noChangeAspect="1"/>
          </p:cNvGraphicFramePr>
          <p:nvPr/>
        </p:nvGraphicFramePr>
        <p:xfrm>
          <a:off x="7635875" y="5207000"/>
          <a:ext cx="981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4" name="Equation" r:id="rId16" imgW="380835" imgH="330057" progId="Equation.3">
                  <p:embed/>
                </p:oleObj>
              </mc:Choice>
              <mc:Fallback>
                <p:oleObj name="Equation" r:id="rId16" imgW="380835" imgH="33005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5207000"/>
                        <a:ext cx="9810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7"/>
          <p:cNvGraphicFramePr>
            <a:graphicFrameLocks noChangeAspect="1"/>
          </p:cNvGraphicFramePr>
          <p:nvPr/>
        </p:nvGraphicFramePr>
        <p:xfrm>
          <a:off x="6600825" y="3735388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5" name="Equation" r:id="rId18" imgW="190417" imgH="203112" progId="Equation.3">
                  <p:embed/>
                </p:oleObj>
              </mc:Choice>
              <mc:Fallback>
                <p:oleObj name="Equation" r:id="rId18" imgW="190417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735388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8"/>
          <p:cNvGraphicFramePr>
            <a:graphicFrameLocks noChangeAspect="1"/>
          </p:cNvGraphicFramePr>
          <p:nvPr/>
        </p:nvGraphicFramePr>
        <p:xfrm>
          <a:off x="6672263" y="46450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6" name="Equation" r:id="rId20" imgW="139700" imgH="139700" progId="Equation.3">
                  <p:embed/>
                </p:oleObj>
              </mc:Choice>
              <mc:Fallback>
                <p:oleObj name="Equation" r:id="rId20" imgW="139700" imgH="1397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6450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1" name="Object 39"/>
          <p:cNvGraphicFramePr>
            <a:graphicFrameLocks noChangeAspect="1"/>
          </p:cNvGraphicFramePr>
          <p:nvPr/>
        </p:nvGraphicFramePr>
        <p:xfrm>
          <a:off x="6672263" y="5364163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7" name="Equation" r:id="rId22" imgW="139700" imgH="139700" progId="Equation.3">
                  <p:embed/>
                </p:oleObj>
              </mc:Choice>
              <mc:Fallback>
                <p:oleObj name="Equation" r:id="rId22" imgW="1397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5364163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C00000"/>
                </a:solidFill>
              </a:rPr>
              <a:t>Transforming the X values only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Appropriate </a:t>
            </a:r>
            <a:r>
              <a:rPr lang="en-US" altLang="en-US" b="1" u="sng" smtClean="0">
                <a:solidFill>
                  <a:srgbClr val="0033CC"/>
                </a:solidFill>
              </a:rPr>
              <a:t>when</a:t>
            </a:r>
            <a:r>
              <a:rPr lang="en-US" altLang="en-US" u="sng" smtClean="0">
                <a:solidFill>
                  <a:srgbClr val="0033CC"/>
                </a:solidFill>
              </a:rPr>
              <a:t> </a:t>
            </a:r>
            <a:r>
              <a:rPr lang="en-US" altLang="en-US" b="1" u="sng" smtClean="0">
                <a:solidFill>
                  <a:srgbClr val="0033CC"/>
                </a:solidFill>
              </a:rPr>
              <a:t>non-linearity is the only problem</a:t>
            </a:r>
            <a:r>
              <a:rPr lang="en-US" altLang="en-US" u="sng" smtClean="0">
                <a:solidFill>
                  <a:srgbClr val="0033CC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– </a:t>
            </a:r>
            <a:r>
              <a:rPr lang="en-US" altLang="en-US" smtClean="0">
                <a:solidFill>
                  <a:srgbClr val="FF0000"/>
                </a:solidFill>
              </a:rPr>
              <a:t>normality and equal variance okay with the model.</a:t>
            </a:r>
          </a:p>
          <a:p>
            <a:pPr eaLnBrk="1" hangingPunct="1"/>
            <a:r>
              <a:rPr lang="en-US" altLang="en-US" smtClean="0"/>
              <a:t>Transforming the </a:t>
            </a:r>
            <a:r>
              <a:rPr lang="en-US" altLang="en-US" i="1" smtClean="0"/>
              <a:t>Y</a:t>
            </a:r>
            <a:r>
              <a:rPr lang="en-US" altLang="en-US" smtClean="0"/>
              <a:t> values would likely change the well-behaved error terms into badly-behaved error terms.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Possible transformations</a:t>
            </a:r>
          </a:p>
        </p:txBody>
      </p:sp>
      <p:graphicFrame>
        <p:nvGraphicFramePr>
          <p:cNvPr id="475140" name="Group 4"/>
          <p:cNvGraphicFramePr>
            <a:graphicFrameLocks noGrp="1"/>
          </p:cNvGraphicFramePr>
          <p:nvPr/>
        </p:nvGraphicFramePr>
        <p:xfrm>
          <a:off x="6218238" y="2000250"/>
          <a:ext cx="2584450" cy="40354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535" name="Object 28"/>
          <p:cNvGraphicFramePr>
            <a:graphicFrameLocks noChangeAspect="1"/>
          </p:cNvGraphicFramePr>
          <p:nvPr/>
        </p:nvGraphicFramePr>
        <p:xfrm>
          <a:off x="7975600" y="3770313"/>
          <a:ext cx="390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1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3770313"/>
                        <a:ext cx="390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9"/>
          <p:cNvGraphicFramePr>
            <a:graphicFrameLocks noChangeAspect="1"/>
          </p:cNvGraphicFramePr>
          <p:nvPr/>
        </p:nvGraphicFramePr>
        <p:xfrm>
          <a:off x="6723063" y="22494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2" name="Equation" r:id="rId5" imgW="139700" imgH="139700" progId="Equation.3">
                  <p:embed/>
                </p:oleObj>
              </mc:Choice>
              <mc:Fallback>
                <p:oleObj name="Equation" r:id="rId5" imgW="139700" imgH="139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2494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30"/>
          <p:cNvGraphicFramePr>
            <a:graphicFrameLocks noChangeAspect="1"/>
          </p:cNvGraphicFramePr>
          <p:nvPr/>
        </p:nvGraphicFramePr>
        <p:xfrm>
          <a:off x="7975600" y="22209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3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22209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31"/>
          <p:cNvGraphicFramePr>
            <a:graphicFrameLocks noChangeAspect="1"/>
          </p:cNvGraphicFramePr>
          <p:nvPr/>
        </p:nvGraphicFramePr>
        <p:xfrm>
          <a:off x="7975600" y="29813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4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29813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32"/>
          <p:cNvGraphicFramePr>
            <a:graphicFrameLocks noChangeAspect="1"/>
          </p:cNvGraphicFramePr>
          <p:nvPr/>
        </p:nvGraphicFramePr>
        <p:xfrm>
          <a:off x="7905750" y="5287963"/>
          <a:ext cx="5318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5" name="Equation" r:id="rId10" imgW="190500" imgH="228600" progId="Equation.3">
                  <p:embed/>
                </p:oleObj>
              </mc:Choice>
              <mc:Fallback>
                <p:oleObj name="Equation" r:id="rId10" imgW="1905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287963"/>
                        <a:ext cx="5318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33"/>
          <p:cNvGraphicFramePr>
            <a:graphicFrameLocks noChangeAspect="1"/>
          </p:cNvGraphicFramePr>
          <p:nvPr/>
        </p:nvGraphicFramePr>
        <p:xfrm>
          <a:off x="6421438" y="2940050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6" name="Equation" r:id="rId12" imgW="355292" imgH="203024" progId="Equation.3">
                  <p:embed/>
                </p:oleObj>
              </mc:Choice>
              <mc:Fallback>
                <p:oleObj name="Equation" r:id="rId12" imgW="355292" imgH="20302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2940050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1" name="Object 34"/>
          <p:cNvGraphicFramePr>
            <a:graphicFrameLocks noChangeAspect="1"/>
          </p:cNvGraphicFramePr>
          <p:nvPr/>
        </p:nvGraphicFramePr>
        <p:xfrm>
          <a:off x="6459538" y="3605213"/>
          <a:ext cx="9159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7" name="Equation" r:id="rId14" imgW="355292" imgH="304536" progId="Equation.3">
                  <p:embed/>
                </p:oleObj>
              </mc:Choice>
              <mc:Fallback>
                <p:oleObj name="Equation" r:id="rId14" imgW="355292" imgH="3045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3605213"/>
                        <a:ext cx="9159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35"/>
          <p:cNvGraphicFramePr>
            <a:graphicFrameLocks noChangeAspect="1"/>
          </p:cNvGraphicFramePr>
          <p:nvPr/>
        </p:nvGraphicFramePr>
        <p:xfrm>
          <a:off x="7905750" y="4514850"/>
          <a:ext cx="5318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8" name="Equation" r:id="rId16" imgW="190500" imgH="228600" progId="Equation.3">
                  <p:embed/>
                </p:oleObj>
              </mc:Choice>
              <mc:Fallback>
                <p:oleObj name="Equation" r:id="rId16" imgW="1905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4514850"/>
                        <a:ext cx="5318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6"/>
          <p:cNvGraphicFramePr>
            <a:graphicFrameLocks noChangeAspect="1"/>
          </p:cNvGraphicFramePr>
          <p:nvPr/>
        </p:nvGraphicFramePr>
        <p:xfrm>
          <a:off x="6723063" y="46450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9" name="Equation" r:id="rId18" imgW="139700" imgH="139700" progId="Equation.3">
                  <p:embed/>
                </p:oleObj>
              </mc:Choice>
              <mc:Fallback>
                <p:oleObj name="Equation" r:id="rId18" imgW="139700" imgH="139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46450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4" name="Object 37"/>
          <p:cNvGraphicFramePr>
            <a:graphicFrameLocks noChangeAspect="1"/>
          </p:cNvGraphicFramePr>
          <p:nvPr/>
        </p:nvGraphicFramePr>
        <p:xfrm>
          <a:off x="6723063" y="5364163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20" imgW="139700" imgH="139700" progId="Equation.3">
                  <p:embed/>
                </p:oleObj>
              </mc:Choice>
              <mc:Fallback>
                <p:oleObj name="Equation" r:id="rId20" imgW="139700" imgH="139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5364163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5" name="Object 38"/>
          <p:cNvGraphicFramePr>
            <a:graphicFrameLocks noChangeAspect="1"/>
          </p:cNvGraphicFramePr>
          <p:nvPr/>
        </p:nvGraphicFramePr>
        <p:xfrm>
          <a:off x="323850" y="2092325"/>
          <a:ext cx="5656263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Mtb Graph" r:id="rId21" imgW="7082600" imgH="4842091" progId="MinitabGraph.Document">
                  <p:embed/>
                </p:oleObj>
              </mc:Choice>
              <mc:Fallback>
                <p:oleObj name="Mtb Graph" r:id="rId21" imgW="7082600" imgH="4842091" progId="MinitabGraph.Documen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92325"/>
                        <a:ext cx="5656263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Possible transformations</a:t>
            </a:r>
          </a:p>
        </p:txBody>
      </p:sp>
      <p:graphicFrame>
        <p:nvGraphicFramePr>
          <p:cNvPr id="476204" name="Group 44"/>
          <p:cNvGraphicFramePr>
            <a:graphicFrameLocks noGrp="1"/>
          </p:cNvGraphicFramePr>
          <p:nvPr/>
        </p:nvGraphicFramePr>
        <p:xfrm>
          <a:off x="6230938" y="1682750"/>
          <a:ext cx="2584450" cy="48609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5562" name="Object 29"/>
          <p:cNvGraphicFramePr>
            <a:graphicFrameLocks noChangeAspect="1"/>
          </p:cNvGraphicFramePr>
          <p:nvPr/>
        </p:nvGraphicFramePr>
        <p:xfrm>
          <a:off x="6661150" y="19700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0" name="Equation" r:id="rId3" imgW="139700" imgH="139700" progId="Equation.3">
                  <p:embed/>
                </p:oleObj>
              </mc:Choice>
              <mc:Fallback>
                <p:oleObj name="Equation" r:id="rId3" imgW="139700" imgH="139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9700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30"/>
          <p:cNvGraphicFramePr>
            <a:graphicFrameLocks noChangeAspect="1"/>
          </p:cNvGraphicFramePr>
          <p:nvPr/>
        </p:nvGraphicFramePr>
        <p:xfrm>
          <a:off x="7953375" y="19288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1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5" y="19288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31"/>
          <p:cNvGraphicFramePr>
            <a:graphicFrameLocks noChangeAspect="1"/>
          </p:cNvGraphicFramePr>
          <p:nvPr/>
        </p:nvGraphicFramePr>
        <p:xfrm>
          <a:off x="7942263" y="27146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27146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32"/>
          <p:cNvGraphicFramePr>
            <a:graphicFrameLocks noChangeAspect="1"/>
          </p:cNvGraphicFramePr>
          <p:nvPr/>
        </p:nvGraphicFramePr>
        <p:xfrm>
          <a:off x="7953375" y="34385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5" y="34385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6" name="Object 33"/>
          <p:cNvGraphicFramePr>
            <a:graphicFrameLocks noChangeAspect="1"/>
          </p:cNvGraphicFramePr>
          <p:nvPr/>
        </p:nvGraphicFramePr>
        <p:xfrm>
          <a:off x="7688263" y="5840413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Equation" r:id="rId10" imgW="355292" imgH="203024" progId="Equation.3">
                  <p:embed/>
                </p:oleObj>
              </mc:Choice>
              <mc:Fallback>
                <p:oleObj name="Equation" r:id="rId10" imgW="355292" imgH="20302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263" y="5840413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4"/>
          <p:cNvGraphicFramePr>
            <a:graphicFrameLocks noChangeAspect="1"/>
          </p:cNvGraphicFramePr>
          <p:nvPr/>
        </p:nvGraphicFramePr>
        <p:xfrm>
          <a:off x="7585075" y="4889500"/>
          <a:ext cx="982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Equation" r:id="rId12" imgW="380835" imgH="330057" progId="Equation.3">
                  <p:embed/>
                </p:oleObj>
              </mc:Choice>
              <mc:Fallback>
                <p:oleObj name="Equation" r:id="rId12" imgW="380835" imgH="33005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4889500"/>
                        <a:ext cx="9826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36"/>
          <p:cNvGraphicFramePr>
            <a:graphicFrameLocks noChangeAspect="1"/>
          </p:cNvGraphicFramePr>
          <p:nvPr/>
        </p:nvGraphicFramePr>
        <p:xfrm>
          <a:off x="6721475" y="431482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6" name="Equation" r:id="rId14" imgW="139700" imgH="139700" progId="Equation.3">
                  <p:embed/>
                </p:oleObj>
              </mc:Choice>
              <mc:Fallback>
                <p:oleObj name="Equation" r:id="rId14" imgW="139700" imgH="139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4314825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9" name="Object 37"/>
          <p:cNvGraphicFramePr>
            <a:graphicFrameLocks noChangeAspect="1"/>
          </p:cNvGraphicFramePr>
          <p:nvPr/>
        </p:nvGraphicFramePr>
        <p:xfrm>
          <a:off x="6745288" y="51450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7" name="Equation" r:id="rId16" imgW="139700" imgH="139700" progId="Equation.3">
                  <p:embed/>
                </p:oleObj>
              </mc:Choice>
              <mc:Fallback>
                <p:oleObj name="Equation" r:id="rId16" imgW="139700" imgH="139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1450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0" name="Object 38"/>
          <p:cNvGraphicFramePr>
            <a:graphicFrameLocks noChangeAspect="1"/>
          </p:cNvGraphicFramePr>
          <p:nvPr/>
        </p:nvGraphicFramePr>
        <p:xfrm>
          <a:off x="215900" y="2093913"/>
          <a:ext cx="5565775" cy="38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8" name="Mtb Graph" r:id="rId17" imgW="7082600" imgH="4842091" progId="MinitabGraph.Document">
                  <p:embed/>
                </p:oleObj>
              </mc:Choice>
              <mc:Fallback>
                <p:oleObj name="Mtb Graph" r:id="rId17" imgW="7082600" imgH="4842091" progId="MinitabGraph.Documen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093913"/>
                        <a:ext cx="5565775" cy="380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45"/>
          <p:cNvGraphicFramePr>
            <a:graphicFrameLocks noChangeAspect="1"/>
          </p:cNvGraphicFramePr>
          <p:nvPr/>
        </p:nvGraphicFramePr>
        <p:xfrm>
          <a:off x="6434138" y="5853113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9" name="Equation" r:id="rId19" imgW="355292" imgH="203024" progId="Equation.3">
                  <p:embed/>
                </p:oleObj>
              </mc:Choice>
              <mc:Fallback>
                <p:oleObj name="Equation" r:id="rId19" imgW="355292" imgH="20302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5853113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2" name="Object 46"/>
          <p:cNvGraphicFramePr>
            <a:graphicFrameLocks noChangeAspect="1"/>
          </p:cNvGraphicFramePr>
          <p:nvPr/>
        </p:nvGraphicFramePr>
        <p:xfrm>
          <a:off x="7632700" y="4225925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Equation" r:id="rId21" imgW="355292" imgH="203024" progId="Equation.3">
                  <p:embed/>
                </p:oleObj>
              </mc:Choice>
              <mc:Fallback>
                <p:oleObj name="Equation" r:id="rId21" imgW="355292" imgH="20302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25925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3" name="Object 47"/>
          <p:cNvGraphicFramePr>
            <a:graphicFrameLocks noChangeAspect="1"/>
          </p:cNvGraphicFramePr>
          <p:nvPr/>
        </p:nvGraphicFramePr>
        <p:xfrm>
          <a:off x="6457950" y="2646363"/>
          <a:ext cx="993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1" name="Equation" r:id="rId22" imgW="355292" imgH="203024" progId="Equation.3">
                  <p:embed/>
                </p:oleObj>
              </mc:Choice>
              <mc:Fallback>
                <p:oleObj name="Equation" r:id="rId22" imgW="355292" imgH="2030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2646363"/>
                        <a:ext cx="993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4" name="Object 48"/>
          <p:cNvGraphicFramePr>
            <a:graphicFrameLocks noChangeAspect="1"/>
          </p:cNvGraphicFramePr>
          <p:nvPr/>
        </p:nvGraphicFramePr>
        <p:xfrm>
          <a:off x="6453188" y="3294063"/>
          <a:ext cx="9175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2" name="Equation" r:id="rId24" imgW="355292" imgH="304536" progId="Equation.3">
                  <p:embed/>
                </p:oleObj>
              </mc:Choice>
              <mc:Fallback>
                <p:oleObj name="Equation" r:id="rId24" imgW="355292" imgH="30453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3294063"/>
                        <a:ext cx="9175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Possible transformations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6218238" y="2000250"/>
          <a:ext cx="2584450" cy="40354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583" name="Object 28"/>
          <p:cNvGraphicFramePr>
            <a:graphicFrameLocks noChangeAspect="1"/>
          </p:cNvGraphicFramePr>
          <p:nvPr/>
        </p:nvGraphicFramePr>
        <p:xfrm>
          <a:off x="6600825" y="2900363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3" imgW="190417" imgH="203112" progId="Equation.3">
                  <p:embed/>
                </p:oleObj>
              </mc:Choice>
              <mc:Fallback>
                <p:oleObj name="Equation" r:id="rId3" imgW="190417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900363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9"/>
          <p:cNvGraphicFramePr>
            <a:graphicFrameLocks noChangeAspect="1"/>
          </p:cNvGraphicFramePr>
          <p:nvPr/>
        </p:nvGraphicFramePr>
        <p:xfrm>
          <a:off x="6672263" y="224948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0" name="Equation" r:id="rId5" imgW="139700" imgH="139700" progId="Equation.3">
                  <p:embed/>
                </p:oleObj>
              </mc:Choice>
              <mc:Fallback>
                <p:oleObj name="Equation" r:id="rId5" imgW="139700" imgH="139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24948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30"/>
          <p:cNvGraphicFramePr>
            <a:graphicFrameLocks noChangeAspect="1"/>
          </p:cNvGraphicFramePr>
          <p:nvPr/>
        </p:nvGraphicFramePr>
        <p:xfrm>
          <a:off x="7929563" y="2220913"/>
          <a:ext cx="390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220913"/>
                        <a:ext cx="3905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31"/>
          <p:cNvGraphicFramePr>
            <a:graphicFrameLocks noChangeAspect="1"/>
          </p:cNvGraphicFramePr>
          <p:nvPr/>
        </p:nvGraphicFramePr>
        <p:xfrm>
          <a:off x="7929563" y="29813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2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9813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32"/>
          <p:cNvGraphicFramePr>
            <a:graphicFrameLocks noChangeAspect="1"/>
          </p:cNvGraphicFramePr>
          <p:nvPr/>
        </p:nvGraphicFramePr>
        <p:xfrm>
          <a:off x="7929563" y="3756025"/>
          <a:ext cx="39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3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3756025"/>
                        <a:ext cx="390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35"/>
          <p:cNvGraphicFramePr>
            <a:graphicFrameLocks noChangeAspect="1"/>
          </p:cNvGraphicFramePr>
          <p:nvPr/>
        </p:nvGraphicFramePr>
        <p:xfrm>
          <a:off x="6600825" y="3735388"/>
          <a:ext cx="5318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4" name="Equation" r:id="rId12" imgW="190417" imgH="203112" progId="Equation.3">
                  <p:embed/>
                </p:oleObj>
              </mc:Choice>
              <mc:Fallback>
                <p:oleObj name="Equation" r:id="rId12" imgW="190417" imgH="20311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735388"/>
                        <a:ext cx="5318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36"/>
          <p:cNvGraphicFramePr>
            <a:graphicFrameLocks noChangeAspect="1"/>
          </p:cNvGraphicFramePr>
          <p:nvPr/>
        </p:nvGraphicFramePr>
        <p:xfrm>
          <a:off x="6672263" y="4694238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5" name="Equation" r:id="rId14" imgW="139700" imgH="139700" progId="Equation.3">
                  <p:embed/>
                </p:oleObj>
              </mc:Choice>
              <mc:Fallback>
                <p:oleObj name="Equation" r:id="rId14" imgW="139700" imgH="139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694238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37"/>
          <p:cNvGraphicFramePr>
            <a:graphicFrameLocks noChangeAspect="1"/>
          </p:cNvGraphicFramePr>
          <p:nvPr/>
        </p:nvGraphicFramePr>
        <p:xfrm>
          <a:off x="6697663" y="5473700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6" name="Equation" r:id="rId16" imgW="139700" imgH="139700" progId="Equation.3">
                  <p:embed/>
                </p:oleObj>
              </mc:Choice>
              <mc:Fallback>
                <p:oleObj name="Equation" r:id="rId16" imgW="139700" imgH="139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5473700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8"/>
          <p:cNvGraphicFramePr>
            <a:graphicFrameLocks noChangeAspect="1"/>
          </p:cNvGraphicFramePr>
          <p:nvPr/>
        </p:nvGraphicFramePr>
        <p:xfrm>
          <a:off x="325438" y="2141538"/>
          <a:ext cx="5495925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Mtb Graph" r:id="rId17" imgW="7082600" imgH="4842091" progId="MinitabGraph.Document">
                  <p:embed/>
                </p:oleObj>
              </mc:Choice>
              <mc:Fallback>
                <p:oleObj name="Mtb Graph" r:id="rId17" imgW="7082600" imgH="4842091" progId="MinitabGraph.Documen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141538"/>
                        <a:ext cx="5495925" cy="3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9"/>
          <p:cNvGraphicFramePr>
            <a:graphicFrameLocks noChangeAspect="1"/>
          </p:cNvGraphicFramePr>
          <p:nvPr/>
        </p:nvGraphicFramePr>
        <p:xfrm>
          <a:off x="7837488" y="4481513"/>
          <a:ext cx="5318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8" name="Equation" r:id="rId19" imgW="190500" imgH="228600" progId="Equation.3">
                  <p:embed/>
                </p:oleObj>
              </mc:Choice>
              <mc:Fallback>
                <p:oleObj name="Equation" r:id="rId19" imgW="19050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4481513"/>
                        <a:ext cx="5318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40"/>
          <p:cNvGraphicFramePr>
            <a:graphicFrameLocks noChangeAspect="1"/>
          </p:cNvGraphicFramePr>
          <p:nvPr/>
        </p:nvGraphicFramePr>
        <p:xfrm>
          <a:off x="7824788" y="5267325"/>
          <a:ext cx="5318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9" name="Equation" r:id="rId21" imgW="190500" imgH="228600" progId="Equation.3">
                  <p:embed/>
                </p:oleObj>
              </mc:Choice>
              <mc:Fallback>
                <p:oleObj name="Equation" r:id="rId21" imgW="1905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5267325"/>
                        <a:ext cx="5318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228575D-C05C-41E3-9695-EF3DAD53FB9D}" type="slidenum">
              <a:rPr lang="en-US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844675" y="0"/>
          <a:ext cx="55848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Scanned Photo" r:id="rId3" imgW="4819048" imgH="5915851" progId="MSPhotoEdScan.3">
                  <p:embed/>
                </p:oleObj>
              </mc:Choice>
              <mc:Fallback>
                <p:oleObj name="Scanned Photo" r:id="rId3" imgW="4819048" imgH="5915851" progId="MSPhotoEdSca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0"/>
                        <a:ext cx="55848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600" smtClean="0"/>
              <a:t>Lowess (Smoothed) Plots</a:t>
            </a:r>
            <a:r>
              <a:rPr lang="en-US" altLang="en-US" smtClean="0"/>
              <a:t> 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altLang="en-US" sz="2800" smtClean="0"/>
              <a:t>Nonparametric method of obtaining a smooth plot of the regression relation between </a:t>
            </a:r>
            <a:r>
              <a:rPr lang="en-US" altLang="en-US" sz="2800" i="1" smtClean="0"/>
              <a:t>Y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X</a:t>
            </a:r>
            <a:endParaRPr lang="en-US" altLang="en-US" sz="2800" smtClean="0"/>
          </a:p>
          <a:p>
            <a:r>
              <a:rPr lang="en-US" altLang="en-US" sz="2800" smtClean="0"/>
              <a:t>Fits regression in small neighborhoods around points along the regression line on the X axis</a:t>
            </a:r>
          </a:p>
          <a:p>
            <a:r>
              <a:rPr lang="en-US" altLang="en-US" sz="2800" smtClean="0"/>
              <a:t>Weights observations closer to the specific point higher than more distant points</a:t>
            </a:r>
          </a:p>
          <a:p>
            <a:r>
              <a:rPr lang="en-US" altLang="en-US" sz="2800" smtClean="0"/>
              <a:t>Re-weights after fitting, putting lower weights on larger residuals (in absolute value)</a:t>
            </a:r>
          </a:p>
          <a:p>
            <a:r>
              <a:rPr lang="en-US" altLang="en-US" sz="2800" smtClean="0"/>
              <a:t>Obtains fitted value for each point after “final” regression is fit</a:t>
            </a:r>
          </a:p>
          <a:p>
            <a:r>
              <a:rPr lang="en-US" altLang="en-US" sz="2800" smtClean="0"/>
              <a:t>Model is plotted along with linear fit, and confidence bands, linear fit is good if lowess lies within bands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1143000"/>
          </a:xfr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2800" u="sng" smtClean="0">
                <a:latin typeface="Arial" pitchFamily="34" charset="0"/>
              </a:rPr>
              <a:t>Example</a:t>
            </a:r>
            <a:r>
              <a:rPr lang="en-US" altLang="en-US" sz="2800" smtClean="0">
                <a:latin typeface="Arial" pitchFamily="34" charset="0"/>
              </a:rPr>
              <a:t>: Predicting brain weight from body weight in mammals via SLR</a:t>
            </a:r>
          </a:p>
        </p:txBody>
      </p:sp>
      <p:sp>
        <p:nvSpPr>
          <p:cNvPr id="69635" name="Text Box 395"/>
          <p:cNvSpPr txBox="1">
            <a:spLocks noChangeArrowheads="1"/>
          </p:cNvSpPr>
          <p:nvPr/>
        </p:nvSpPr>
        <p:spPr bwMode="auto">
          <a:xfrm>
            <a:off x="438150" y="1524000"/>
            <a:ext cx="8531225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Data are average brain (Y, g) and body (X, kg) weights for 62 species of mammals (2 omitted). Source: Allison &amp; Chicchetti (1976), </a:t>
            </a:r>
            <a:r>
              <a:rPr lang="en-US" altLang="en-US" sz="2000" i="1">
                <a:latin typeface="Times New Roman" pitchFamily="18" charset="0"/>
              </a:rPr>
              <a:t>Science</a:t>
            </a:r>
            <a:r>
              <a:rPr lang="en-US" altLang="en-US" sz="200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Times New Roman" pitchFamily="18" charset="0"/>
              </a:rPr>
              <a:t>Species (common name)</a:t>
            </a:r>
            <a:r>
              <a:rPr lang="en-US" altLang="en-US" sz="2000">
                <a:latin typeface="Times New Roman" pitchFamily="18" charset="0"/>
              </a:rPr>
              <a:t> 	</a:t>
            </a:r>
            <a:r>
              <a:rPr lang="en-US" altLang="en-US" sz="2000" u="sng">
                <a:latin typeface="Times New Roman" pitchFamily="18" charset="0"/>
              </a:rPr>
              <a:t>body weight</a:t>
            </a:r>
            <a:r>
              <a:rPr lang="en-US" altLang="en-US" sz="2000">
                <a:latin typeface="Times New Roman" pitchFamily="18" charset="0"/>
              </a:rPr>
              <a:t> 	</a:t>
            </a:r>
            <a:r>
              <a:rPr lang="en-US" altLang="en-US" sz="2000" u="sng">
                <a:latin typeface="Times New Roman" pitchFamily="18" charset="0"/>
              </a:rPr>
              <a:t>brain weight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Arctic fox			3.385		44.500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Owl monkey			0.480		15.499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Horse				521.000	               655.000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Kangaroo			35.000		56.000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Human				62.000		1320.000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African elephant		              6654.000	5712.000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Asian elephant			2547.000	4603.000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…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Chimpanzee			52.160		440.000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Tree shrew			0.104		2.500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Red fox				4.235		50.400</a:t>
            </a:r>
          </a:p>
        </p:txBody>
      </p:sp>
      <p:sp>
        <p:nvSpPr>
          <p:cNvPr id="69636" name="Rectangle 396"/>
          <p:cNvSpPr>
            <a:spLocks noChangeArrowheads="1"/>
          </p:cNvSpPr>
          <p:nvPr/>
        </p:nvSpPr>
        <p:spPr bwMode="auto">
          <a:xfrm>
            <a:off x="342900" y="5400675"/>
            <a:ext cx="6819900" cy="704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9637" name="Text Box 397"/>
          <p:cNvSpPr txBox="1">
            <a:spLocks noChangeArrowheads="1"/>
          </p:cNvSpPr>
          <p:nvPr/>
        </p:nvSpPr>
        <p:spPr bwMode="auto">
          <a:xfrm>
            <a:off x="7810500" y="5486400"/>
            <a:ext cx="1039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Omit</a:t>
            </a:r>
          </a:p>
        </p:txBody>
      </p:sp>
      <p:sp>
        <p:nvSpPr>
          <p:cNvPr id="69638" name="Line 398"/>
          <p:cNvSpPr>
            <a:spLocks noChangeShapeType="1"/>
          </p:cNvSpPr>
          <p:nvPr/>
        </p:nvSpPr>
        <p:spPr bwMode="auto">
          <a:xfrm flipH="1">
            <a:off x="7277100" y="5676900"/>
            <a:ext cx="4762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285750" y="857250"/>
            <a:ext cx="23622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itchFamily="18" charset="0"/>
              </a:rPr>
              <a:t>Scatterplot of data is non-informative. Most species have  small weights compared to the elephants.</a:t>
            </a:r>
          </a:p>
        </p:txBody>
      </p:sp>
      <p:pic>
        <p:nvPicPr>
          <p:cNvPr id="7065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66700"/>
            <a:ext cx="5848350" cy="317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050" y="3475038"/>
            <a:ext cx="5499100" cy="294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Text Box 13"/>
          <p:cNvSpPr txBox="1">
            <a:spLocks noChangeArrowheads="1"/>
          </p:cNvSpPr>
          <p:nvPr/>
        </p:nvSpPr>
        <p:spPr bwMode="auto">
          <a:xfrm>
            <a:off x="6115050" y="3867150"/>
            <a:ext cx="2743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itchFamily="18" charset="0"/>
              </a:rPr>
              <a:t>Viewing only those mammals with body weight below 300kgs suggests transforming to a log scale to linearize the relationship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" y="0"/>
            <a:ext cx="7880350" cy="4868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304800" y="4838700"/>
            <a:ext cx="809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Scatterplot looks linear. Fitted regression equation is:</a:t>
            </a:r>
          </a:p>
        </p:txBody>
      </p:sp>
      <p:graphicFrame>
        <p:nvGraphicFramePr>
          <p:cNvPr id="7168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5314950"/>
          <a:ext cx="4400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4" imgW="1790700" imgH="203200" progId="Equation.3">
                  <p:embed/>
                </p:oleObj>
              </mc:Choice>
              <mc:Fallback>
                <p:oleObj name="Equation" r:id="rId4" imgW="1790700" imgH="203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14950"/>
                        <a:ext cx="44005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9"/>
          <p:cNvSpPr txBox="1">
            <a:spLocks noChangeArrowheads="1"/>
          </p:cNvSpPr>
          <p:nvPr/>
        </p:nvSpPr>
        <p:spPr bwMode="auto">
          <a:xfrm>
            <a:off x="323850" y="5905500"/>
            <a:ext cx="6724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Body weight is a very significant predictor of brain weight (p-value&lt;0.0001). Also, R</a:t>
            </a:r>
            <a:r>
              <a:rPr lang="en-US" altLang="en-US" sz="2400" baseline="30000">
                <a:latin typeface="Times New Roman" pitchFamily="18" charset="0"/>
              </a:rPr>
              <a:t>2</a:t>
            </a:r>
            <a:r>
              <a:rPr lang="en-US" altLang="en-US" sz="2400">
                <a:latin typeface="Times New Roman" pitchFamily="18" charset="0"/>
              </a:rPr>
              <a:t>=0.922.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5750"/>
            <a:ext cx="4038600" cy="464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7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4800"/>
            <a:ext cx="4057650" cy="4583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419100" y="4972050"/>
            <a:ext cx="8229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Residual plot shows no obvious violations of the zero mean and constant variance assumption.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QQ-Plot demonstrates that the normality assumption for the residuals is plausible. </a:t>
            </a:r>
          </a:p>
        </p:txBody>
      </p:sp>
      <p:sp>
        <p:nvSpPr>
          <p:cNvPr id="72709" name="Line 12"/>
          <p:cNvSpPr>
            <a:spLocks noChangeShapeType="1"/>
          </p:cNvSpPr>
          <p:nvPr/>
        </p:nvSpPr>
        <p:spPr bwMode="auto">
          <a:xfrm flipH="1">
            <a:off x="3219450" y="533400"/>
            <a:ext cx="590550" cy="342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Text Box 13"/>
          <p:cNvSpPr txBox="1">
            <a:spLocks noChangeArrowheads="1"/>
          </p:cNvSpPr>
          <p:nvPr/>
        </p:nvSpPr>
        <p:spPr bwMode="auto">
          <a:xfrm>
            <a:off x="3848100" y="285750"/>
            <a:ext cx="1123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human</a:t>
            </a:r>
          </a:p>
        </p:txBody>
      </p:sp>
      <p:sp>
        <p:nvSpPr>
          <p:cNvPr id="72711" name="Line 14"/>
          <p:cNvSpPr>
            <a:spLocks noChangeShapeType="1"/>
          </p:cNvSpPr>
          <p:nvPr/>
        </p:nvSpPr>
        <p:spPr bwMode="auto">
          <a:xfrm flipH="1" flipV="1">
            <a:off x="2609850" y="4171950"/>
            <a:ext cx="971550" cy="4953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Text Box 15"/>
          <p:cNvSpPr txBox="1">
            <a:spLocks noChangeArrowheads="1"/>
          </p:cNvSpPr>
          <p:nvPr/>
        </p:nvSpPr>
        <p:spPr bwMode="auto">
          <a:xfrm>
            <a:off x="3581400" y="4495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opossum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42900" y="304800"/>
            <a:ext cx="85534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u="sng">
                <a:latin typeface="Times New Roman" pitchFamily="18" charset="0"/>
              </a:rPr>
              <a:t>Decision:</a:t>
            </a:r>
            <a:r>
              <a:rPr lang="en-US" altLang="en-US" sz="2000">
                <a:latin typeface="Times New Roman" pitchFamily="18" charset="0"/>
              </a:rPr>
              <a:t> Leave out man (he doesn’t really fit in with the rest of the mammals) and re-run the analysis.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u="sng">
                <a:latin typeface="Times New Roman" pitchFamily="18" charset="0"/>
              </a:rPr>
              <a:t>Feature</a:t>
            </a:r>
            <a:r>
              <a:rPr lang="en-US" altLang="en-US" sz="2000">
                <a:latin typeface="Times New Roman" pitchFamily="18" charset="0"/>
              </a:rPr>
              <a:t>	       </a:t>
            </a:r>
            <a:r>
              <a:rPr lang="en-US" altLang="en-US" sz="2000" b="1" u="sng">
                <a:latin typeface="Times New Roman" pitchFamily="18" charset="0"/>
              </a:rPr>
              <a:t>Full Model</a:t>
            </a:r>
            <a:r>
              <a:rPr lang="en-US" altLang="en-US" sz="2000">
                <a:latin typeface="Times New Roman" pitchFamily="18" charset="0"/>
              </a:rPr>
              <a:t>	     </a:t>
            </a:r>
            <a:r>
              <a:rPr lang="en-US" altLang="en-US" sz="2000" b="1" u="sng">
                <a:latin typeface="Times New Roman" pitchFamily="18" charset="0"/>
              </a:rPr>
              <a:t>Omit Human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		2.111		2.090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		0.755		0.745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		0.029		0.027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R</a:t>
            </a:r>
            <a:r>
              <a:rPr lang="en-US" altLang="en-US" sz="2000" baseline="30000">
                <a:latin typeface="Times New Roman" pitchFamily="18" charset="0"/>
              </a:rPr>
              <a:t>2		</a:t>
            </a:r>
            <a:r>
              <a:rPr lang="en-US" altLang="en-US" sz="2000">
                <a:latin typeface="Times New Roman" pitchFamily="18" charset="0"/>
              </a:rPr>
              <a:t>0.922		0.929</a:t>
            </a:r>
            <a:endParaRPr lang="en-US" altLang="en-US" sz="2000" baseline="3000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Slope p-value	&lt; 0.0001	&lt; 0.0001 </a:t>
            </a:r>
            <a:r>
              <a:rPr lang="en-US" altLang="en-US" sz="2000" baseline="30000">
                <a:latin typeface="Times New Roman" pitchFamily="18" charset="0"/>
              </a:rPr>
              <a:t>		</a:t>
            </a:r>
          </a:p>
        </p:txBody>
      </p:sp>
      <p:graphicFrame>
        <p:nvGraphicFramePr>
          <p:cNvPr id="7373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00050" y="1447800"/>
          <a:ext cx="552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3" imgW="190417" imgH="253890" progId="Equation.3">
                  <p:embed/>
                </p:oleObj>
              </mc:Choice>
              <mc:Fallback>
                <p:oleObj name="Equation" r:id="rId3" imgW="190417" imgH="25389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447800"/>
                        <a:ext cx="552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700" y="2428875"/>
          <a:ext cx="965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5" imgW="469696" imgH="241195" progId="Equation.3">
                  <p:embed/>
                </p:oleObj>
              </mc:Choice>
              <mc:Fallback>
                <p:oleObj name="Equation" r:id="rId5" imgW="469696" imgH="241195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428875"/>
                        <a:ext cx="965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6400" y="1939925"/>
          <a:ext cx="520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939925"/>
                        <a:ext cx="5207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14"/>
          <p:cNvSpPr txBox="1">
            <a:spLocks noChangeArrowheads="1"/>
          </p:cNvSpPr>
          <p:nvPr/>
        </p:nvSpPr>
        <p:spPr bwMode="auto">
          <a:xfrm>
            <a:off x="284163" y="4078288"/>
            <a:ext cx="8459787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Even though results don’t change much, we will go with this last model:</a:t>
            </a:r>
          </a:p>
        </p:txBody>
      </p:sp>
      <p:graphicFrame>
        <p:nvGraphicFramePr>
          <p:cNvPr id="73735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55738" y="4857750"/>
          <a:ext cx="57705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9" imgW="1816100" imgH="457200" progId="Equation.3">
                  <p:embed/>
                </p:oleObj>
              </mc:Choice>
              <mc:Fallback>
                <p:oleObj name="Equation" r:id="rId9" imgW="1816100" imgH="4572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857750"/>
                        <a:ext cx="5770562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Memory retention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20713" y="1982788"/>
            <a:ext cx="20478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time	 prop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	 0.84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5	 0.71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15	 0.61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30	 0.56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60	 0.54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120	 0.47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240	 0.45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480	 0.38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720	 0.36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1440	 0.26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2880	 0.20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5760	 0.16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10080	 0.08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317875" y="2449513"/>
            <a:ext cx="53768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itchFamily="18" charset="0"/>
              </a:rPr>
              <a:t> 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Subjects asked to memorize a list of disconnected items.  Asked to recall them at various times up to a week later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Predictor 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time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= time, in minutes, since initially memorized the list.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Response </a:t>
            </a:r>
            <a:r>
              <a:rPr lang="en-US" altLang="en-US" sz="2400" b="1">
                <a:solidFill>
                  <a:srgbClr val="0033CC"/>
                </a:solidFill>
                <a:latin typeface="Times New Roman" pitchFamily="18" charset="0"/>
              </a:rPr>
              <a:t>prop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 = proportion of items recalled correctly.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377825" y="1828800"/>
            <a:ext cx="2389188" cy="460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206750" y="2292350"/>
            <a:ext cx="5461000" cy="341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Fitted line plot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428750" y="1830388"/>
          <a:ext cx="6702425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Mtb Graph" r:id="rId3" imgW="6703009" imgH="4582858" progId="MinitabGraph.Document">
                  <p:embed/>
                </p:oleObj>
              </mc:Choice>
              <mc:Fallback>
                <p:oleObj name="Mtb Graph" r:id="rId3" imgW="6703009" imgH="4582858" progId="MinitabGraph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30388"/>
                        <a:ext cx="6702425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Residual vs. fits plot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987425" y="1690688"/>
          <a:ext cx="7081838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690688"/>
                        <a:ext cx="7081838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95263" y="1587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itchFamily="34" charset="0"/>
              </a:rPr>
              <a:t>Example 1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ixing problems with the model 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Options for fixing problems &amp;#x0D;&amp;#x0A;with the model&amp;quot;&quot;/&gt;&lt;property id=&quot;20307&quot; value=&quot;290&quot;/&gt;&lt;/object&gt;&lt;object type=&quot;3&quot; unique_id=&quot;10006&quot;&gt;&lt;property id=&quot;20148&quot; value=&quot;5&quot;/&gt;&lt;property id=&quot;20300&quot; value=&quot;Slide 3 - &amp;quot;Abandoning the model&amp;quot;&quot;/&gt;&lt;property id=&quot;20307&quot; value=&quot;291&quot;/&gt;&lt;/object&gt;&lt;object type=&quot;3&quot; unique_id=&quot;10007&quot;&gt;&lt;property id=&quot;20148&quot; value=&quot;5&quot;/&gt;&lt;property id=&quot;20300&quot; value=&quot;Slide 4 - &amp;quot;Choices for transforming the data&amp;quot;&quot;/&gt;&lt;property id=&quot;20307&quot; value=&quot;292&quot;/&gt;&lt;/object&gt;&lt;object type=&quot;3&quot; unique_id=&quot;10008&quot;&gt;&lt;property id=&quot;20148&quot; value=&quot;5&quot;/&gt;&lt;property id=&quot;20300&quot; value=&quot;Slide 5 - &amp;quot;Transforming the X values only&amp;quot;&quot;/&gt;&lt;property id=&quot;20307&quot; value=&quot;326&quot;/&gt;&lt;/object&gt;&lt;object type=&quot;3&quot; unique_id=&quot;10009&quot;&gt;&lt;property id=&quot;20148&quot; value=&quot;5&quot;/&gt;&lt;property id=&quot;20300&quot; value=&quot;Slide 6 - &amp;quot;Transforming the X values only&amp;quot;&quot;/&gt;&lt;property id=&quot;20307&quot; value=&quot;293&quot;/&gt;&lt;/object&gt;&lt;object type=&quot;3&quot; unique_id=&quot;10010&quot;&gt;&lt;property id=&quot;20148&quot; value=&quot;5&quot;/&gt;&lt;property id=&quot;20300&quot; value=&quot;Slide 7 - &amp;quot;Memory retention&amp;quot;&quot;/&gt;&lt;property id=&quot;20307&quot; value=&quot;294&quot;/&gt;&lt;/object&gt;&lt;object type=&quot;3&quot; unique_id=&quot;10011&quot;&gt;&lt;property id=&quot;20148&quot; value=&quot;5&quot;/&gt;&lt;property id=&quot;20300&quot; value=&quot;Slide 8 - &amp;quot;Fitted line plot&amp;quot;&quot;/&gt;&lt;property id=&quot;20307&quot; value=&quot;295&quot;/&gt;&lt;/object&gt;&lt;object type=&quot;3&quot; unique_id=&quot;10012&quot;&gt;&lt;property id=&quot;20148&quot; value=&quot;5&quot;/&gt;&lt;property id=&quot;20300&quot; value=&quot;Slide 9 - &amp;quot;Residual vs. fits plot&amp;quot;&quot;/&gt;&lt;property id=&quot;20307&quot; value=&quot;296&quot;/&gt;&lt;/object&gt;&lt;object type=&quot;3&quot; unique_id=&quot;10013&quot;&gt;&lt;property id=&quot;20148&quot; value=&quot;5&quot;/&gt;&lt;property id=&quot;20300&quot; value=&quot;Slide 10 - &amp;quot;Normal probability plot&amp;quot;&quot;/&gt;&lt;property id=&quot;20307&quot; value=&quot;297&quot;/&gt;&lt;/object&gt;&lt;object type=&quot;3&quot; unique_id=&quot;10014&quot;&gt;&lt;property id=&quot;20148&quot; value=&quot;5&quot;/&gt;&lt;property id=&quot;20300&quot; value=&quot;Slide 11 - &amp;quot;Transform the X values&amp;quot;&quot;/&gt;&lt;property id=&quot;20307&quot; value=&quot;299&quot;/&gt;&lt;/object&gt;&lt;object type=&quot;3&quot; unique_id=&quot;10015&quot;&gt;&lt;property id=&quot;20148&quot; value=&quot;5&quot;/&gt;&lt;property id=&quot;20300&quot; value=&quot;Slide 12 - &amp;quot;Fitted line plot &amp;#x0D;&amp;#x0A;using transformed X values&amp;quot;&quot;/&gt;&lt;property id=&quot;20307&quot; value=&quot;300&quot;/&gt;&lt;/object&gt;&lt;object type=&quot;3&quot; unique_id=&quot;10016&quot;&gt;&lt;property id=&quot;20148&quot; value=&quot;5&quot;/&gt;&lt;property id=&quot;20300&quot; value=&quot;Slide 13 - &amp;quot;Residuals vs. fits plot &amp;#x0D;&amp;#x0A;using transformed X values &amp;quot;&quot;/&gt;&lt;property id=&quot;20307&quot; value=&quot;301&quot;/&gt;&lt;/object&gt;&lt;object type=&quot;3&quot; unique_id=&quot;10017&quot;&gt;&lt;property id=&quot;20148&quot; value=&quot;5&quot;/&gt;&lt;property id=&quot;20300&quot; value=&quot;Slide 14 - &amp;quot;Normal probability plot&amp;#x0D;&amp;#x0A;using transformed X values&amp;quot;&quot;/&gt;&lt;property id=&quot;20307&quot; value=&quot;298&quot;/&gt;&lt;/object&gt;&lt;object type=&quot;3&quot; unique_id=&quot;10018&quot;&gt;&lt;property id=&quot;20148&quot; value=&quot;5&quot;/&gt;&lt;property id=&quot;20300&quot; value=&quot;Slide 15 - &amp;quot;Predicting new proportion &amp;quot;&quot;/&gt;&lt;property id=&quot;20307&quot; value=&quot;324&quot;/&gt;&lt;/object&gt;&lt;object type=&quot;3&quot; unique_id=&quot;10019&quot;&gt;&lt;property id=&quot;20148&quot; value=&quot;5&quot;/&gt;&lt;property id=&quot;20300&quot; value=&quot;Slide 16 - &amp;quot;Predicting new proportion&amp;quot;&quot;/&gt;&lt;property id=&quot;20307&quot; value=&quot;327&quot;/&gt;&lt;/object&gt;&lt;object type=&quot;3&quot; unique_id=&quot;10020&quot;&gt;&lt;property id=&quot;20148&quot; value=&quot;5&quot;/&gt;&lt;property id=&quot;20300&quot; value=&quot;Slide 17 - &amp;quot;Transforming the Y values only&amp;quot;&quot;/&gt;&lt;property id=&quot;20307&quot; value=&quot;328&quot;/&gt;&lt;/object&gt;&lt;object type=&quot;3&quot; unique_id=&quot;10021&quot;&gt;&lt;property id=&quot;20148&quot; value=&quot;5&quot;/&gt;&lt;property id=&quot;20300&quot; value=&quot;Slide 18 - &amp;quot;Transforming the Y values only&amp;quot;&quot;/&gt;&lt;property id=&quot;20307&quot; value=&quot;307&quot;/&gt;&lt;/object&gt;&lt;object type=&quot;3&quot; unique_id=&quot;10022&quot;&gt;&lt;property id=&quot;20148&quot; value=&quot;5&quot;/&gt;&lt;property id=&quot;20300&quot; value=&quot;Slide 19 - &amp;quot;Gestation time and birth weight &amp;#x0D;&amp;#x0A;for mammals&amp;quot;&quot;/&gt;&lt;property id=&quot;20307&quot; value=&quot;309&quot;/&gt;&lt;/object&gt;&lt;object type=&quot;3&quot; unique_id=&quot;10023&quot;&gt;&lt;property id=&quot;20148&quot; value=&quot;5&quot;/&gt;&lt;property id=&quot;20300&quot; value=&quot;Slide 20 - &amp;quot;Fitted line plot&amp;quot;&quot;/&gt;&lt;property id=&quot;20307&quot; value=&quot;311&quot;/&gt;&lt;/object&gt;&lt;object type=&quot;3&quot; unique_id=&quot;10024&quot;&gt;&lt;property id=&quot;20148&quot; value=&quot;5&quot;/&gt;&lt;property id=&quot;20300&quot; value=&quot;Slide 21 - &amp;quot;Residual vs. fits plot&amp;quot;&quot;/&gt;&lt;property id=&quot;20307&quot; value=&quot;312&quot;/&gt;&lt;/object&gt;&lt;object type=&quot;3&quot; unique_id=&quot;10025&quot;&gt;&lt;property id=&quot;20148&quot; value=&quot;5&quot;/&gt;&lt;property id=&quot;20300&quot; value=&quot;Slide 22 - &amp;quot;Normal probability plot&amp;quot;&quot;/&gt;&lt;property id=&quot;20307&quot; value=&quot;313&quot;/&gt;&lt;/object&gt;&lt;object type=&quot;3&quot; unique_id=&quot;10026&quot;&gt;&lt;property id=&quot;20148&quot; value=&quot;5&quot;/&gt;&lt;property id=&quot;20300&quot; value=&quot;Slide 23 - &amp;quot;Transform the Y values&amp;quot;&quot;/&gt;&lt;property id=&quot;20307&quot; value=&quot;314&quot;/&gt;&lt;/object&gt;&lt;object type=&quot;3&quot; unique_id=&quot;10027&quot;&gt;&lt;property id=&quot;20148&quot; value=&quot;5&quot;/&gt;&lt;property id=&quot;20300&quot; value=&quot;Slide 24 - &amp;quot;Fitted line plot &amp;#x0D;&amp;#x0A;using transformed Y values&amp;quot;&quot;/&gt;&lt;property id=&quot;20307&quot; value=&quot;315&quot;/&gt;&lt;/object&gt;&lt;object type=&quot;3&quot; unique_id=&quot;10028&quot;&gt;&lt;property id=&quot;20148&quot; value=&quot;5&quot;/&gt;&lt;property id=&quot;20300&quot; value=&quot;Slide 25 - &amp;quot;Residual vs. fits plot&amp;#x0D;&amp;#x0A;using transformed Y values&amp;quot;&quot;/&gt;&lt;property id=&quot;20307&quot; value=&quot;316&quot;/&gt;&lt;/object&gt;&lt;object type=&quot;3&quot; unique_id=&quot;10029&quot;&gt;&lt;property id=&quot;20148&quot; value=&quot;5&quot;/&gt;&lt;property id=&quot;20300&quot; value=&quot;Slide 26 - &amp;quot;Normal probability plot&amp;#x0D;&amp;#x0A;using transformed Y values&amp;quot;&quot;/&gt;&lt;property id=&quot;20307&quot; value=&quot;317&quot;/&gt;&lt;/object&gt;&lt;object type=&quot;3&quot; unique_id=&quot;10030&quot;&gt;&lt;property id=&quot;20148&quot; value=&quot;5&quot;/&gt;&lt;property id=&quot;20300&quot; value=&quot;Slide 27 - &amp;quot;Predicting new gestation &amp;quot;&quot;/&gt;&lt;property id=&quot;20307&quot; value=&quot;325&quot;/&gt;&lt;/object&gt;&lt;object type=&quot;3&quot; unique_id=&quot;10031&quot;&gt;&lt;property id=&quot;20148&quot; value=&quot;5&quot;/&gt;&lt;property id=&quot;20300&quot; value=&quot;Slide 28 - &amp;quot;Predicting new gestation &amp;quot;&quot;/&gt;&lt;property id=&quot;20307&quot; value=&quot;336&quot;/&gt;&lt;/object&gt;&lt;object type=&quot;3&quot; unique_id=&quot;10032&quot;&gt;&lt;property id=&quot;20148&quot; value=&quot;5&quot;/&gt;&lt;property id=&quot;20300&quot; value=&quot;Slide 29 - &amp;quot;Transforming both &amp;#x0D;&amp;#x0A;the X and Y values&amp;quot;&quot;/&gt;&lt;property id=&quot;20307&quot; value=&quot;335&quot;/&gt;&lt;/object&gt;&lt;object type=&quot;3&quot; unique_id=&quot;10033&quot;&gt;&lt;property id=&quot;20148&quot; value=&quot;5&quot;/&gt;&lt;property id=&quot;20300&quot; value=&quot;Slide 30 - &amp;quot;Transforming both the X and Y values&amp;quot;&quot;/&gt;&lt;property id=&quot;20307&quot; value=&quot;337&quot;/&gt;&lt;/object&gt;&lt;object type=&quot;3&quot; unique_id=&quot;10034&quot;&gt;&lt;property id=&quot;20148&quot; value=&quot;5&quot;/&gt;&lt;property id=&quot;20300&quot; value=&quot;Slide 31 - &amp;quot;Diameter (inches) and volume (cu. ft.) &amp;#x0D;&amp;#x0A;of 70 shortleaf pines&amp;quot;&quot;/&gt;&lt;property id=&quot;20307&quot; value=&quot;267&quot;/&gt;&lt;/object&gt;&lt;object type=&quot;3&quot; unique_id=&quot;10035&quot;&gt;&lt;property id=&quot;20148&quot; value=&quot;5&quot;/&gt;&lt;property id=&quot;20300&quot; value=&quot;Slide 32 - &amp;quot;Residuals vs. fits plot&amp;quot;&quot;/&gt;&lt;property id=&quot;20307&quot; value=&quot;318&quot;/&gt;&lt;/object&gt;&lt;object type=&quot;3&quot; unique_id=&quot;10036&quot;&gt;&lt;property id=&quot;20148&quot; value=&quot;5&quot;/&gt;&lt;property id=&quot;20300&quot; value=&quot;Slide 33 - &amp;quot;Normal probability plot&amp;quot;&quot;/&gt;&lt;property id=&quot;20307&quot; value=&quot;319&quot;/&gt;&lt;/object&gt;&lt;object type=&quot;3&quot; unique_id=&quot;10037&quot;&gt;&lt;property id=&quot;20148&quot; value=&quot;5&quot;/&gt;&lt;property id=&quot;20300&quot; value=&quot;Slide 34 - &amp;quot;Transform the Y values only&amp;quot;&quot;/&gt;&lt;property id=&quot;20307&quot; value=&quot;338&quot;/&gt;&lt;/object&gt;&lt;object type=&quot;3&quot; unique_id=&quot;10038&quot;&gt;&lt;property id=&quot;20148&quot; value=&quot;5&quot;/&gt;&lt;property id=&quot;20300&quot; value=&quot;Slide 35 - &amp;quot;Fitted line plot&amp;#x0D;&amp;#x0A;using transformed Y values&amp;quot;&quot;/&gt;&lt;property id=&quot;20307&quot; value=&quot;339&quot;/&gt;&lt;/object&gt;&lt;object type=&quot;3&quot; unique_id=&quot;10039&quot;&gt;&lt;property id=&quot;20148&quot; value=&quot;5&quot;/&gt;&lt;property id=&quot;20300&quot; value=&quot;Slide 36 - &amp;quot;Residuals vs. fits plot&amp;#x0D;&amp;#x0A;using transformed Y values&amp;quot;&quot;/&gt;&lt;property id=&quot;20307&quot; value=&quot;340&quot;/&gt;&lt;/object&gt;&lt;object type=&quot;3&quot; unique_id=&quot;10040&quot;&gt;&lt;property id=&quot;20148&quot; value=&quot;5&quot;/&gt;&lt;property id=&quot;20300&quot; value=&quot;Slide 37 - &amp;quot;Normal probability plot&amp;#x0D;&amp;#x0A;using transformed Y values&amp;quot;&quot;/&gt;&lt;property id=&quot;20307&quot; value=&quot;341&quot;/&gt;&lt;/object&gt;&lt;object type=&quot;3&quot; unique_id=&quot;10041&quot;&gt;&lt;property id=&quot;20148&quot; value=&quot;5&quot;/&gt;&lt;property id=&quot;20300&quot; value=&quot;Slide 38 - &amp;quot;Transform both the X and Y values&amp;quot;&quot;/&gt;&lt;property id=&quot;20307&quot; value=&quot;320&quot;/&gt;&lt;/object&gt;&lt;object type=&quot;3&quot; unique_id=&quot;10042&quot;&gt;&lt;property id=&quot;20148&quot; value=&quot;5&quot;/&gt;&lt;property id=&quot;20300&quot; value=&quot;Slide 39 - &amp;quot;Fitted line plot&amp;#x0D;&amp;#x0A;using transformed X and Y values&amp;quot;&quot;/&gt;&lt;property id=&quot;20307&quot; value=&quot;321&quot;/&gt;&lt;/object&gt;&lt;object type=&quot;3&quot; unique_id=&quot;10043&quot;&gt;&lt;property id=&quot;20148&quot; value=&quot;5&quot;/&gt;&lt;property id=&quot;20300&quot; value=&quot;Slide 40 - &amp;quot;Residual plot &amp;#x0D;&amp;#x0A;using transformed X and Y values&amp;quot;&quot;/&gt;&lt;property id=&quot;20307&quot; value=&quot;322&quot;/&gt;&lt;/object&gt;&lt;object type=&quot;3&quot; unique_id=&quot;10044&quot;&gt;&lt;property id=&quot;20148&quot; value=&quot;5&quot;/&gt;&lt;property id=&quot;20300&quot; value=&quot;Slide 41 - &amp;quot;Normal probability plot using transformed X and Y values&amp;quot;&quot;/&gt;&lt;property id=&quot;20307&quot; value=&quot;323&quot;/&gt;&lt;/object&gt;&lt;object type=&quot;3&quot; unique_id=&quot;10045&quot;&gt;&lt;property id=&quot;20148&quot; value=&quot;5&quot;/&gt;&lt;property id=&quot;20300&quot; value=&quot;Slide 42 - &amp;quot;Transformation strategies&amp;quot;&quot;/&gt;&lt;property id=&quot;20307&quot; value=&quot;332&quot;/&gt;&lt;/object&gt;&lt;object type=&quot;3&quot; unique_id=&quot;10046&quot;&gt;&lt;property id=&quot;20148&quot; value=&quot;5&quot;/&gt;&lt;property id=&quot;20300&quot; value=&quot;Slide 43 - &amp;quot;Effects of transformations &amp;quot;&quot;/&gt;&lt;property id=&quot;20307&quot; value=&quot;345&quot;/&gt;&lt;/object&gt;&lt;object type=&quot;3&quot; unique_id=&quot;10047&quot;&gt;&lt;property id=&quot;20148&quot; value=&quot;5&quot;/&gt;&lt;property id=&quot;20300&quot; value=&quot;Slide 44 - &amp;quot;Transformation strategies&amp;quot;&quot;/&gt;&lt;property id=&quot;20307&quot; value=&quot;344&quot;/&gt;&lt;/object&gt;&lt;object type=&quot;3&quot; unique_id=&quot;10048&quot;&gt;&lt;property id=&quot;20148&quot; value=&quot;5&quot;/&gt;&lt;property id=&quot;20300&quot; value=&quot;Slide 45 - &amp;quot;Transformation strategies&amp;quot;&quot;/&gt;&lt;property id=&quot;20307&quot; value=&quot;346&quot;/&gt;&lt;/object&gt;&lt;object type=&quot;3&quot; unique_id=&quot;10049&quot;&gt;&lt;property id=&quot;20148&quot; value=&quot;5&quot;/&gt;&lt;property id=&quot;20300&quot; value=&quot;Slide 46 - &amp;quot;Knowing functional relationship &amp;#x0D;&amp;#x0A;is of the power form&amp;quot;&quot;/&gt;&lt;property id=&quot;20307&quot; value=&quot;342&quot;/&gt;&lt;/object&gt;&lt;object type=&quot;3&quot; unique_id=&quot;10050&quot;&gt;&lt;property id=&quot;20148&quot; value=&quot;5&quot;/&gt;&lt;property id=&quot;20300&quot; value=&quot;Slide 47 - &amp;quot;Knowing functional relationship &amp;#x0D;&amp;#x0A;is of the exponential form&amp;quot;&quot;/&gt;&lt;property id=&quot;20307&quot; value=&quot;343&quot;/&gt;&lt;/object&gt;&lt;object type=&quot;3&quot; unique_id=&quot;10051&quot;&gt;&lt;property id=&quot;20148&quot; value=&quot;5&quot;/&gt;&lt;property id=&quot;20300&quot; value=&quot;Slide 48 - &amp;quot;Transformation strategies&amp;quot;&quot;/&gt;&lt;property id=&quot;20307&quot; value=&quot;347&quot;/&gt;&lt;/object&gt;&lt;object type=&quot;3&quot; unique_id=&quot;10052&quot;&gt;&lt;property id=&quot;20148&quot; value=&quot;5&quot;/&gt;&lt;property id=&quot;20300&quot; value=&quot;Slide 49 - &amp;quot;Family of power transformations&amp;#x0D;&amp;#x0A;(Box-Cox Transformation)&amp;quot;&quot;/&gt;&lt;property id=&quot;20307&quot; value=&quot;351&quot;/&gt;&lt;/object&gt;&lt;object type=&quot;3&quot; unique_id=&quot;10056&quot;&gt;&lt;property id=&quot;20148&quot; value=&quot;5&quot;/&gt;&lt;property id=&quot;20300&quot; value=&quot;Slide 55 - &amp;quot;Possible transformations&amp;quot;&quot;/&gt;&lt;property id=&quot;20307&quot; value=&quot;356&quot;/&gt;&lt;/object&gt;&lt;object type=&quot;3&quot; unique_id=&quot;10057&quot;&gt;&lt;property id=&quot;20148&quot; value=&quot;5&quot;/&gt;&lt;property id=&quot;20300&quot; value=&quot;Slide 56 - &amp;quot;Possible transformations&amp;quot;&quot;/&gt;&lt;property id=&quot;20307&quot; value=&quot;357&quot;/&gt;&lt;/object&gt;&lt;object type=&quot;3&quot; unique_id=&quot;10058&quot;&gt;&lt;property id=&quot;20148&quot; value=&quot;5&quot;/&gt;&lt;property id=&quot;20300&quot; value=&quot;Slide 57 - &amp;quot;Possible transformations&amp;quot;&quot;/&gt;&lt;property id=&quot;20307&quot; value=&quot;358&quot;/&gt;&lt;/object&gt;&lt;object type=&quot;3&quot; unique_id=&quot;10059&quot;&gt;&lt;property id=&quot;20148&quot; value=&quot;5&quot;/&gt;&lt;property id=&quot;20300&quot; value=&quot;Slide 58 - &amp;quot;Possible transformations&amp;quot;&quot;/&gt;&lt;property id=&quot;20307&quot; value=&quot;359&quot;/&gt;&lt;/object&gt;&lt;object type=&quot;3&quot; unique_id=&quot;10390&quot;&gt;&lt;property id=&quot;20148&quot; value=&quot;5&quot;/&gt;&lt;property id=&quot;20300&quot; value=&quot;Slide 50&quot;/&gt;&lt;property id=&quot;20307&quot; value=&quot;360&quot;/&gt;&lt;/object&gt;&lt;object type=&quot;3&quot; unique_id=&quot;10615&quot;&gt;&lt;property id=&quot;20148&quot; value=&quot;5&quot;/&gt;&lt;property id=&quot;20300&quot; value=&quot;Slide 54 - &amp;quot;Transformation strategies&amp;quot;&quot;/&gt;&lt;property id=&quot;20307&quot; value=&quot;362&quot;/&gt;&lt;/object&gt;&lt;object type=&quot;3&quot; unique_id=&quot;11414&quot;&gt;&lt;property id=&quot;20148&quot; value=&quot;5&quot;/&gt;&lt;property id=&quot;20300&quot; value=&quot;Slide 51 - &amp;quot;The Box-Cox procedure&amp;quot;&quot;/&gt;&lt;property id=&quot;20307&quot; value=&quot;363&quot;/&gt;&lt;/object&gt;&lt;object type=&quot;3&quot; unique_id=&quot;11415&quot;&gt;&lt;property id=&quot;20148&quot; value=&quot;5&quot;/&gt;&lt;property id=&quot;20300&quot; value=&quot;Slide 52&quot;/&gt;&lt;property id=&quot;20307&quot; value=&quot;364&quot;/&gt;&lt;/object&gt;&lt;object type=&quot;3&quot; unique_id=&quot;11416&quot;&gt;&lt;property id=&quot;20148&quot; value=&quot;5&quot;/&gt;&lt;property id=&quot;20300&quot; value=&quot;Slide 53&quot;/&gt;&lt;property id=&quot;20307&quot; value=&quot;365&quot;/&gt;&lt;/object&gt;&lt;object type=&quot;3&quot; unique_id=&quot;17946&quot;&gt;&lt;property id=&quot;20148&quot; value=&quot;5&quot;/&gt;&lt;property id=&quot;20300&quot; value=&quot;Slide 59&quot;/&gt;&lt;property id=&quot;20307&quot; value=&quot;367&quot;/&gt;&lt;/object&gt;&lt;object type=&quot;3&quot; unique_id=&quot;17947&quot;&gt;&lt;property id=&quot;20148&quot; value=&quot;5&quot;/&gt;&lt;property id=&quot;20300&quot; value=&quot;Slide 60 - &amp;quot;Example: Predicting brain weight from body weight in mammals via SLR&amp;quot;&quot;/&gt;&lt;property id=&quot;20307&quot; value=&quot;369&quot;/&gt;&lt;/object&gt;&lt;object type=&quot;3&quot; unique_id=&quot;17948&quot;&gt;&lt;property id=&quot;20148&quot; value=&quot;5&quot;/&gt;&lt;property id=&quot;20300&quot; value=&quot;Slide 61&quot;/&gt;&lt;property id=&quot;20307&quot; value=&quot;371&quot;/&gt;&lt;/object&gt;&lt;object type=&quot;3&quot; unique_id=&quot;17949&quot;&gt;&lt;property id=&quot;20148&quot; value=&quot;5&quot;/&gt;&lt;property id=&quot;20300&quot; value=&quot;Slide 62&quot;/&gt;&lt;property id=&quot;20307&quot; value=&quot;373&quot;/&gt;&lt;/object&gt;&lt;object type=&quot;3&quot; unique_id=&quot;17950&quot;&gt;&lt;property id=&quot;20148&quot; value=&quot;5&quot;/&gt;&lt;property id=&quot;20300&quot; value=&quot;Slide 63&quot;/&gt;&lt;property id=&quot;20307&quot; value=&quot;375&quot;/&gt;&lt;/object&gt;&lt;object type=&quot;3&quot; unique_id=&quot;18276&quot;&gt;&lt;property id=&quot;20148&quot; value=&quot;5&quot;/&gt;&lt;property id=&quot;20300&quot; value=&quot;Slide 64&quot;/&gt;&lt;property id=&quot;20307&quot; value=&quot;3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1670</Words>
  <Application>Microsoft Office PowerPoint</Application>
  <PresentationFormat>On-screen Show (4:3)</PresentationFormat>
  <Paragraphs>315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Times New Roman</vt:lpstr>
      <vt:lpstr>Calibri</vt:lpstr>
      <vt:lpstr>Arial</vt:lpstr>
      <vt:lpstr>Greek Symbols</vt:lpstr>
      <vt:lpstr>Courier New</vt:lpstr>
      <vt:lpstr>Office Theme</vt:lpstr>
      <vt:lpstr>Mtb Graph</vt:lpstr>
      <vt:lpstr>Equation</vt:lpstr>
      <vt:lpstr>Scanned Photo</vt:lpstr>
      <vt:lpstr>Fixing problems with the model </vt:lpstr>
      <vt:lpstr>Options for fixing problems  with the model</vt:lpstr>
      <vt:lpstr>Abandoning the model</vt:lpstr>
      <vt:lpstr>Choices for transforming the data</vt:lpstr>
      <vt:lpstr>Transforming the X values only</vt:lpstr>
      <vt:lpstr>Transforming the X values only</vt:lpstr>
      <vt:lpstr>Memory retention</vt:lpstr>
      <vt:lpstr>Fitted line plot</vt:lpstr>
      <vt:lpstr>Residual vs. fits plot</vt:lpstr>
      <vt:lpstr>Breusch-Pagan test </vt:lpstr>
      <vt:lpstr>Normal probability plot</vt:lpstr>
      <vt:lpstr> Shapiro-Wilk normality test</vt:lpstr>
      <vt:lpstr>Transform the X values</vt:lpstr>
      <vt:lpstr>Fitted line plot  using transformed X values</vt:lpstr>
      <vt:lpstr>PowerPoint Presentation</vt:lpstr>
      <vt:lpstr>Residuals vs. fits plot  using transformed X values </vt:lpstr>
      <vt:lpstr>PowerPoint Presentation</vt:lpstr>
      <vt:lpstr>Normal probability plot using transformed X values</vt:lpstr>
      <vt:lpstr>Predicting new proportion </vt:lpstr>
      <vt:lpstr>Predicting new proportion</vt:lpstr>
      <vt:lpstr>Transforming the Y values only</vt:lpstr>
      <vt:lpstr>Transforming the Y values only</vt:lpstr>
      <vt:lpstr>Gestation time and birth weight  for mammals</vt:lpstr>
      <vt:lpstr>Fitted line plot</vt:lpstr>
      <vt:lpstr>Residual vs. fits plot</vt:lpstr>
      <vt:lpstr>Normal probability plot</vt:lpstr>
      <vt:lpstr>Transform the Y values</vt:lpstr>
      <vt:lpstr>Fitted line plot  using transformed Y values</vt:lpstr>
      <vt:lpstr>Residual vs. fits plot using transformed Y values</vt:lpstr>
      <vt:lpstr>Normal probability plot using transformed Y values</vt:lpstr>
      <vt:lpstr>Predicting new gestation </vt:lpstr>
      <vt:lpstr>Predicting new gestation </vt:lpstr>
      <vt:lpstr>Transforming both  the X and Y values</vt:lpstr>
      <vt:lpstr>Transforming both the X and Y values</vt:lpstr>
      <vt:lpstr>Diameter (inches) and volume (cu. ft.)  of 70 shortleaf pines</vt:lpstr>
      <vt:lpstr>Residuals vs. fits plot</vt:lpstr>
      <vt:lpstr>Normal probability plot</vt:lpstr>
      <vt:lpstr>Transform the Y values only</vt:lpstr>
      <vt:lpstr>Fitted line plot using transformed Y values</vt:lpstr>
      <vt:lpstr>Residuals vs. fits plot using transformed Y values</vt:lpstr>
      <vt:lpstr>Normal probability plot using transformed Y values</vt:lpstr>
      <vt:lpstr>Transform both the X and Y values</vt:lpstr>
      <vt:lpstr>Fitted line plot using transformed X and Y values</vt:lpstr>
      <vt:lpstr>Residual plot  using transformed X and Y values</vt:lpstr>
      <vt:lpstr>Normal probability plot using transformed X and Y values</vt:lpstr>
      <vt:lpstr>Transformation strategies</vt:lpstr>
      <vt:lpstr>Effects of transformations </vt:lpstr>
      <vt:lpstr>Transformation strategies</vt:lpstr>
      <vt:lpstr>Transformation strategies</vt:lpstr>
      <vt:lpstr>Knowing functional relationship  is of the power form</vt:lpstr>
      <vt:lpstr>Knowing functional relationship  is of the exponential form</vt:lpstr>
      <vt:lpstr>Transformation strategies</vt:lpstr>
      <vt:lpstr>Family of power transformations (Box-Cox Transformation)</vt:lpstr>
      <vt:lpstr>PowerPoint Presentation</vt:lpstr>
      <vt:lpstr>The Box-Cox procedure</vt:lpstr>
      <vt:lpstr>PowerPoint Presentation</vt:lpstr>
      <vt:lpstr>PowerPoint Presentation</vt:lpstr>
      <vt:lpstr>Transformation strategies</vt:lpstr>
      <vt:lpstr>Possible transformations</vt:lpstr>
      <vt:lpstr>Possible transformations</vt:lpstr>
      <vt:lpstr>Possible transformations</vt:lpstr>
      <vt:lpstr>Possible transformations</vt:lpstr>
      <vt:lpstr>PowerPoint Presentation</vt:lpstr>
      <vt:lpstr>Lowess (Smoothed) Plots </vt:lpstr>
      <vt:lpstr>Example: Predicting brain weight from body weight in mammals via SLR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Broad Overview of Key Statistical Concepts</dc:title>
  <dc:creator>LSimon</dc:creator>
  <cp:lastModifiedBy>Paul Rajamanickam Savariappan</cp:lastModifiedBy>
  <cp:revision>199</cp:revision>
  <cp:lastPrinted>1999-01-28T21:00:58Z</cp:lastPrinted>
  <dcterms:created xsi:type="dcterms:W3CDTF">2002-09-16T17:15:16Z</dcterms:created>
  <dcterms:modified xsi:type="dcterms:W3CDTF">2018-11-19T14:34:56Z</dcterms:modified>
</cp:coreProperties>
</file>