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88" r:id="rId3"/>
    <p:sldId id="290" r:id="rId4"/>
    <p:sldId id="292" r:id="rId5"/>
    <p:sldId id="294" r:id="rId6"/>
    <p:sldId id="262" r:id="rId7"/>
    <p:sldId id="258" r:id="rId8"/>
    <p:sldId id="299" r:id="rId9"/>
    <p:sldId id="265" r:id="rId10"/>
    <p:sldId id="314" r:id="rId11"/>
    <p:sldId id="343" r:id="rId12"/>
    <p:sldId id="264" r:id="rId13"/>
    <p:sldId id="300" r:id="rId14"/>
    <p:sldId id="318" r:id="rId15"/>
    <p:sldId id="320" r:id="rId16"/>
    <p:sldId id="266" r:id="rId17"/>
    <p:sldId id="335" r:id="rId18"/>
    <p:sldId id="336" r:id="rId19"/>
    <p:sldId id="337" r:id="rId20"/>
    <p:sldId id="307" r:id="rId21"/>
    <p:sldId id="308" r:id="rId22"/>
    <p:sldId id="322" r:id="rId23"/>
    <p:sldId id="323" r:id="rId24"/>
    <p:sldId id="324" r:id="rId25"/>
    <p:sldId id="259" r:id="rId26"/>
    <p:sldId id="271" r:id="rId27"/>
    <p:sldId id="345" r:id="rId28"/>
    <p:sldId id="273" r:id="rId29"/>
    <p:sldId id="260" r:id="rId30"/>
    <p:sldId id="270" r:id="rId31"/>
    <p:sldId id="274" r:id="rId32"/>
    <p:sldId id="302" r:id="rId33"/>
    <p:sldId id="275" r:id="rId34"/>
    <p:sldId id="277" r:id="rId35"/>
    <p:sldId id="278" r:id="rId36"/>
    <p:sldId id="279" r:id="rId37"/>
    <p:sldId id="280" r:id="rId38"/>
    <p:sldId id="338" r:id="rId39"/>
    <p:sldId id="339" r:id="rId40"/>
    <p:sldId id="340" r:id="rId41"/>
    <p:sldId id="281" r:id="rId42"/>
    <p:sldId id="347" r:id="rId43"/>
    <p:sldId id="261" r:id="rId44"/>
    <p:sldId id="341" r:id="rId45"/>
    <p:sldId id="284" r:id="rId46"/>
    <p:sldId id="285" r:id="rId47"/>
    <p:sldId id="283" r:id="rId48"/>
    <p:sldId id="303" r:id="rId49"/>
    <p:sldId id="286" r:id="rId50"/>
  </p:sldIdLst>
  <p:sldSz cx="9144000" cy="6858000" type="screen4x3"/>
  <p:notesSz cx="6858000" cy="9144000"/>
  <p:custDataLst>
    <p:tags r:id="rId52"/>
  </p:custDataLst>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15" d="100"/>
          <a:sy n="115" d="100"/>
        </p:scale>
        <p:origin x="216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0.wmf"/><Relationship Id="rId1" Type="http://schemas.openxmlformats.org/officeDocument/2006/relationships/image" Target="../media/image52.png"/><Relationship Id="rId4"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70.png"/><Relationship Id="rId1" Type="http://schemas.openxmlformats.org/officeDocument/2006/relationships/image" Target="../media/image68.wmf"/><Relationship Id="rId4"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png"/><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6012E69-9E9A-4927-9D18-24A2C0AF4032}" type="datetimeFigureOut">
              <a:rPr lang="en-US"/>
              <a:pPr>
                <a:defRPr/>
              </a:pPr>
              <a:t>8/23/2018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B799E89-FC25-40C8-AFB0-D68078DB101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2707"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310628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276945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240073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3288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63486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14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112659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144854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270272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391649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               </a:t>
            </a:r>
            <a:r>
              <a:rPr lang="en-US" sz="1200">
                <a:solidFill>
                  <a:srgbClr val="000000"/>
                </a:solidFill>
                <a:latin typeface="Times New Roman" pitchFamily="18" charset="0"/>
                <a:cs typeface="Times New Roman" pitchFamily="18" charset="0"/>
              </a:rPr>
              <a:t>Copyright (c) 2004 Brooks/Cole, a division of Thomson Learning, Inc.</a:t>
            </a:r>
            <a:r>
              <a:rPr lang="en-US" sz="1200">
                <a:latin typeface="Times New Roman" pitchFamily="18" charset="0"/>
              </a:rPr>
              <a:t> </a:t>
            </a:r>
          </a:p>
          <a:p>
            <a:pPr>
              <a:defRPr/>
            </a:pPr>
            <a:endParaRPr lang="en-US"/>
          </a:p>
        </p:txBody>
      </p:sp>
    </p:spTree>
    <p:extLst>
      <p:ext uri="{BB962C8B-B14F-4D97-AF65-F5344CB8AC3E}">
        <p14:creationId xmlns:p14="http://schemas.microsoft.com/office/powerpoint/2010/main" val="425977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553200"/>
            <a:ext cx="601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21.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30.bin"/><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35.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37.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9.bin"/><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8.jpeg"/><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42.bin"/><Relationship Id="rId10" Type="http://schemas.openxmlformats.org/officeDocument/2006/relationships/image" Target="../media/image41.wmf"/><Relationship Id="rId4" Type="http://schemas.openxmlformats.org/officeDocument/2006/relationships/image" Target="../media/image39.wmf"/><Relationship Id="rId9"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46.bin"/><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4.wmf"/></Relationships>
</file>

<file path=ppt/slides/_rels/slide31.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6.wmf"/><Relationship Id="rId5" Type="http://schemas.openxmlformats.org/officeDocument/2006/relationships/oleObject" Target="../embeddings/oleObject50.bin"/><Relationship Id="rId4" Type="http://schemas.openxmlformats.org/officeDocument/2006/relationships/image" Target="../media/image45.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9.wmf"/><Relationship Id="rId5" Type="http://schemas.openxmlformats.org/officeDocument/2006/relationships/oleObject" Target="../embeddings/oleObject53.bin"/><Relationship Id="rId4" Type="http://schemas.openxmlformats.org/officeDocument/2006/relationships/image" Target="../media/image4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1.wmf"/><Relationship Id="rId5" Type="http://schemas.openxmlformats.org/officeDocument/2006/relationships/oleObject" Target="../embeddings/oleObject55.bin"/><Relationship Id="rId4" Type="http://schemas.openxmlformats.org/officeDocument/2006/relationships/image" Target="../media/image50.wmf"/></Relationships>
</file>

<file path=ppt/slides/_rels/slide3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0.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4.wmf"/><Relationship Id="rId4" Type="http://schemas.openxmlformats.org/officeDocument/2006/relationships/image" Target="../media/image52.png"/><Relationship Id="rId9" Type="http://schemas.openxmlformats.org/officeDocument/2006/relationships/oleObject" Target="../embeddings/oleObject59.bin"/></Relationships>
</file>

<file path=ppt/slides/_rels/slide37.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6.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2.wmf"/><Relationship Id="rId5" Type="http://schemas.openxmlformats.org/officeDocument/2006/relationships/oleObject" Target="../embeddings/oleObject67.bin"/><Relationship Id="rId4" Type="http://schemas.openxmlformats.org/officeDocument/2006/relationships/image" Target="../media/image6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5.wmf"/><Relationship Id="rId5" Type="http://schemas.openxmlformats.org/officeDocument/2006/relationships/oleObject" Target="../embeddings/oleObject69.bin"/><Relationship Id="rId4" Type="http://schemas.openxmlformats.org/officeDocument/2006/relationships/image" Target="../media/image64.wmf"/></Relationships>
</file>

<file path=ppt/slides/_rels/slide4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68.wmf"/><Relationship Id="rId5" Type="http://schemas.openxmlformats.org/officeDocument/2006/relationships/oleObject" Target="../embeddings/oleObject72.bin"/><Relationship Id="rId4" Type="http://schemas.openxmlformats.org/officeDocument/2006/relationships/image" Target="../media/image67.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0.png"/><Relationship Id="rId11" Type="http://schemas.openxmlformats.org/officeDocument/2006/relationships/image" Target="../media/image71.wmf"/><Relationship Id="rId5" Type="http://schemas.openxmlformats.org/officeDocument/2006/relationships/oleObject" Target="../embeddings/oleObject75.bin"/><Relationship Id="rId10" Type="http://schemas.openxmlformats.org/officeDocument/2006/relationships/oleObject" Target="../embeddings/oleObject78.bin"/><Relationship Id="rId4" Type="http://schemas.openxmlformats.org/officeDocument/2006/relationships/image" Target="../media/image68.wmf"/><Relationship Id="rId9" Type="http://schemas.openxmlformats.org/officeDocument/2006/relationships/image" Target="../media/image54.wmf"/></Relationships>
</file>

<file path=ppt/slides/_rels/slide48.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4.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8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6.bin"/><Relationship Id="rId7" Type="http://schemas.openxmlformats.org/officeDocument/2006/relationships/image" Target="../media/image8.png"/><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oleObject" Target="../embeddings/oleObject10.bin"/><Relationship Id="rId4" Type="http://schemas.openxmlformats.org/officeDocument/2006/relationships/image" Target="../media/image5.wmf"/><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4.wmf"/><Relationship Id="rId2" Type="http://schemas.openxmlformats.org/officeDocument/2006/relationships/slideLayout" Target="../slideLayouts/slideLayout7.xml"/><Relationship Id="rId16" Type="http://schemas.openxmlformats.org/officeDocument/2006/relationships/image" Target="../media/image16.wmf"/><Relationship Id="rId1" Type="http://schemas.openxmlformats.org/officeDocument/2006/relationships/vmlDrawing" Target="../drawings/vmlDrawing6.vml"/><Relationship Id="rId6" Type="http://schemas.openxmlformats.org/officeDocument/2006/relationships/image" Target="../media/image11.png"/><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6.bin"/><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09600" y="1143000"/>
            <a:ext cx="769620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dirty="0">
                <a:latin typeface="Times New Roman" panose="02020603050405020304" pitchFamily="18" charset="0"/>
              </a:rPr>
              <a:t>Chapter 7</a:t>
            </a:r>
          </a:p>
          <a:p>
            <a:pPr algn="ctr" eaLnBrk="1" hangingPunct="1">
              <a:spcBef>
                <a:spcPct val="50000"/>
              </a:spcBef>
              <a:buFontTx/>
              <a:buNone/>
            </a:pPr>
            <a:r>
              <a:rPr lang="en-US" altLang="en-US" sz="4400" dirty="0">
                <a:solidFill>
                  <a:srgbClr val="C00000"/>
                </a:solidFill>
                <a:latin typeface="Times New Roman" panose="02020603050405020304" pitchFamily="18" charset="0"/>
              </a:rPr>
              <a:t>Statistical Intervals Based on a                 Single Sample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111126"/>
            <a:ext cx="8229600" cy="1143000"/>
          </a:xfrm>
        </p:spPr>
        <p:txBody>
          <a:bodyPr/>
          <a:lstStyle/>
          <a:p>
            <a:pPr defTabSz="852488"/>
            <a:r>
              <a:rPr lang="en-US" altLang="en-US" dirty="0" smtClean="0">
                <a:solidFill>
                  <a:srgbClr val="C00000"/>
                </a:solidFill>
                <a:latin typeface="Times New Roman" panose="02020603050405020304" pitchFamily="18" charset="0"/>
                <a:cs typeface="Times New Roman" panose="02020603050405020304" pitchFamily="18" charset="0"/>
              </a:rPr>
              <a:t>Confidence Intervals</a:t>
            </a:r>
          </a:p>
        </p:txBody>
      </p:sp>
      <p:sp>
        <p:nvSpPr>
          <p:cNvPr id="27651" name="Freeform 3"/>
          <p:cNvSpPr>
            <a:spLocks/>
          </p:cNvSpPr>
          <p:nvPr/>
        </p:nvSpPr>
        <p:spPr bwMode="auto">
          <a:xfrm>
            <a:off x="1914525" y="2754313"/>
            <a:ext cx="1819275" cy="979487"/>
          </a:xfrm>
          <a:custGeom>
            <a:avLst/>
            <a:gdLst>
              <a:gd name="T0" fmla="*/ 0 w 1068"/>
              <a:gd name="T1" fmla="*/ 2147483647 h 429"/>
              <a:gd name="T2" fmla="*/ 2147483647 w 1068"/>
              <a:gd name="T3" fmla="*/ 2147483647 h 429"/>
              <a:gd name="T4" fmla="*/ 2147483647 w 1068"/>
              <a:gd name="T5" fmla="*/ 0 h 429"/>
              <a:gd name="T6" fmla="*/ 0 w 1068"/>
              <a:gd name="T7" fmla="*/ 0 h 429"/>
              <a:gd name="T8" fmla="*/ 0 w 1068"/>
              <a:gd name="T9" fmla="*/ 2147483647 h 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8" h="429">
                <a:moveTo>
                  <a:pt x="0" y="428"/>
                </a:moveTo>
                <a:lnTo>
                  <a:pt x="1067" y="428"/>
                </a:lnTo>
                <a:lnTo>
                  <a:pt x="1067" y="0"/>
                </a:lnTo>
                <a:lnTo>
                  <a:pt x="0" y="0"/>
                </a:lnTo>
                <a:lnTo>
                  <a:pt x="0" y="428"/>
                </a:lnTo>
              </a:path>
            </a:pathLst>
          </a:custGeom>
          <a:solidFill>
            <a:srgbClr val="CCFFFF"/>
          </a:solidFill>
          <a:ln w="25400" cap="rnd" cmpd="sng">
            <a:solidFill>
              <a:srgbClr val="1A1A1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 name="Rectangle 4"/>
          <p:cNvSpPr>
            <a:spLocks noChangeArrowheads="1"/>
          </p:cNvSpPr>
          <p:nvPr/>
        </p:nvSpPr>
        <p:spPr bwMode="auto">
          <a:xfrm>
            <a:off x="1905000" y="2819400"/>
            <a:ext cx="1836738"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a:latin typeface="Times New Roman" panose="02020603050405020304" pitchFamily="18" charset="0"/>
              </a:rPr>
              <a:t>Population </a:t>
            </a:r>
          </a:p>
          <a:p>
            <a:pPr algn="ctr">
              <a:spcBef>
                <a:spcPct val="0"/>
              </a:spcBef>
              <a:buFontTx/>
              <a:buNone/>
            </a:pPr>
            <a:r>
              <a:rPr lang="en-US" altLang="en-US" sz="2400" b="1">
                <a:latin typeface="Times New Roman" panose="02020603050405020304" pitchFamily="18" charset="0"/>
              </a:rPr>
              <a:t>Mean</a:t>
            </a:r>
          </a:p>
        </p:txBody>
      </p:sp>
      <p:sp>
        <p:nvSpPr>
          <p:cNvPr id="27653" name="Freeform 5"/>
          <p:cNvSpPr>
            <a:spLocks/>
          </p:cNvSpPr>
          <p:nvPr/>
        </p:nvSpPr>
        <p:spPr bwMode="auto">
          <a:xfrm>
            <a:off x="2971800" y="4343400"/>
            <a:ext cx="1814513" cy="1179513"/>
          </a:xfrm>
          <a:custGeom>
            <a:avLst/>
            <a:gdLst>
              <a:gd name="T0" fmla="*/ 0 w 1143"/>
              <a:gd name="T1" fmla="*/ 2147483647 h 743"/>
              <a:gd name="T2" fmla="*/ 2147483647 w 1143"/>
              <a:gd name="T3" fmla="*/ 2147483647 h 743"/>
              <a:gd name="T4" fmla="*/ 2147483647 w 1143"/>
              <a:gd name="T5" fmla="*/ 0 h 743"/>
              <a:gd name="T6" fmla="*/ 0 w 1143"/>
              <a:gd name="T7" fmla="*/ 0 h 743"/>
              <a:gd name="T8" fmla="*/ 0 w 1143"/>
              <a:gd name="T9" fmla="*/ 2147483647 h 7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3" h="743">
                <a:moveTo>
                  <a:pt x="0" y="742"/>
                </a:moveTo>
                <a:lnTo>
                  <a:pt x="1142" y="742"/>
                </a:lnTo>
                <a:lnTo>
                  <a:pt x="1142" y="0"/>
                </a:lnTo>
                <a:lnTo>
                  <a:pt x="0" y="0"/>
                </a:lnTo>
                <a:lnTo>
                  <a:pt x="0" y="742"/>
                </a:lnTo>
              </a:path>
            </a:pathLst>
          </a:custGeom>
          <a:solidFill>
            <a:srgbClr val="CCFFFF"/>
          </a:solidFill>
          <a:ln w="25400" cap="rnd" cmpd="sng">
            <a:solidFill>
              <a:srgbClr val="1A1A1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Rectangle 6"/>
          <p:cNvSpPr>
            <a:spLocks noChangeArrowheads="1"/>
          </p:cNvSpPr>
          <p:nvPr/>
        </p:nvSpPr>
        <p:spPr bwMode="auto">
          <a:xfrm>
            <a:off x="2895600" y="4781550"/>
            <a:ext cx="19272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latin typeface="Times New Roman" panose="02020603050405020304" pitchFamily="18" charset="0"/>
              </a:rPr>
              <a:t> </a:t>
            </a:r>
            <a:r>
              <a:rPr lang="el-GR" altLang="en-US" sz="2400" b="1">
                <a:latin typeface="Times New Roman" panose="02020603050405020304" pitchFamily="18" charset="0"/>
              </a:rPr>
              <a:t>σ</a:t>
            </a:r>
            <a:r>
              <a:rPr lang="en-US" altLang="en-US" sz="2400" b="1">
                <a:latin typeface="Times New Roman" panose="02020603050405020304" pitchFamily="18" charset="0"/>
              </a:rPr>
              <a:t> Unknown</a:t>
            </a:r>
          </a:p>
        </p:txBody>
      </p:sp>
      <p:sp>
        <p:nvSpPr>
          <p:cNvPr id="27655" name="Freeform 7"/>
          <p:cNvSpPr>
            <a:spLocks/>
          </p:cNvSpPr>
          <p:nvPr/>
        </p:nvSpPr>
        <p:spPr bwMode="auto">
          <a:xfrm>
            <a:off x="3657600" y="1295400"/>
            <a:ext cx="1981200" cy="1006475"/>
          </a:xfrm>
          <a:custGeom>
            <a:avLst/>
            <a:gdLst>
              <a:gd name="T0" fmla="*/ 0 w 1115"/>
              <a:gd name="T1" fmla="*/ 2147483647 h 514"/>
              <a:gd name="T2" fmla="*/ 2147483647 w 1115"/>
              <a:gd name="T3" fmla="*/ 2147483647 h 514"/>
              <a:gd name="T4" fmla="*/ 2147483647 w 1115"/>
              <a:gd name="T5" fmla="*/ 0 h 514"/>
              <a:gd name="T6" fmla="*/ 0 w 1115"/>
              <a:gd name="T7" fmla="*/ 0 h 514"/>
              <a:gd name="T8" fmla="*/ 0 w 1115"/>
              <a:gd name="T9" fmla="*/ 2147483647 h 5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 h="514">
                <a:moveTo>
                  <a:pt x="0" y="513"/>
                </a:moveTo>
                <a:lnTo>
                  <a:pt x="1114" y="513"/>
                </a:lnTo>
                <a:lnTo>
                  <a:pt x="1114" y="0"/>
                </a:lnTo>
                <a:lnTo>
                  <a:pt x="0" y="0"/>
                </a:lnTo>
                <a:lnTo>
                  <a:pt x="0" y="513"/>
                </a:lnTo>
              </a:path>
            </a:pathLst>
          </a:custGeom>
          <a:solidFill>
            <a:srgbClr val="CCFFFF"/>
          </a:solidFill>
          <a:ln w="25400" cap="rnd" cmpd="sng">
            <a:solidFill>
              <a:srgbClr val="1A1A1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Rectangle 8"/>
          <p:cNvSpPr>
            <a:spLocks noChangeArrowheads="1"/>
          </p:cNvSpPr>
          <p:nvPr/>
        </p:nvSpPr>
        <p:spPr bwMode="auto">
          <a:xfrm>
            <a:off x="3733800" y="1371600"/>
            <a:ext cx="1839913" cy="4540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dirty="0">
                <a:latin typeface="Times New Roman" panose="02020603050405020304" pitchFamily="18" charset="0"/>
              </a:rPr>
              <a:t>Confidence</a:t>
            </a:r>
          </a:p>
        </p:txBody>
      </p:sp>
      <p:sp>
        <p:nvSpPr>
          <p:cNvPr id="27657" name="Rectangle 9"/>
          <p:cNvSpPr>
            <a:spLocks noChangeArrowheads="1"/>
          </p:cNvSpPr>
          <p:nvPr/>
        </p:nvSpPr>
        <p:spPr bwMode="auto">
          <a:xfrm>
            <a:off x="3935413" y="1735138"/>
            <a:ext cx="1435100" cy="4540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latin typeface="Times New Roman" panose="02020603050405020304" pitchFamily="18" charset="0"/>
              </a:rPr>
              <a:t>Intervals</a:t>
            </a:r>
          </a:p>
        </p:txBody>
      </p:sp>
      <p:sp>
        <p:nvSpPr>
          <p:cNvPr id="27658" name="Freeform 10"/>
          <p:cNvSpPr>
            <a:spLocks/>
          </p:cNvSpPr>
          <p:nvPr/>
        </p:nvSpPr>
        <p:spPr bwMode="auto">
          <a:xfrm>
            <a:off x="6172200" y="2743200"/>
            <a:ext cx="2057400" cy="1066800"/>
          </a:xfrm>
          <a:custGeom>
            <a:avLst/>
            <a:gdLst>
              <a:gd name="T0" fmla="*/ 0 w 1241"/>
              <a:gd name="T1" fmla="*/ 2147483647 h 436"/>
              <a:gd name="T2" fmla="*/ 2147483647 w 1241"/>
              <a:gd name="T3" fmla="*/ 2147483647 h 436"/>
              <a:gd name="T4" fmla="*/ 2147483647 w 1241"/>
              <a:gd name="T5" fmla="*/ 0 h 436"/>
              <a:gd name="T6" fmla="*/ 0 w 1241"/>
              <a:gd name="T7" fmla="*/ 0 h 436"/>
              <a:gd name="T8" fmla="*/ 0 w 1241"/>
              <a:gd name="T9" fmla="*/ 2147483647 h 4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1" h="436">
                <a:moveTo>
                  <a:pt x="0" y="435"/>
                </a:moveTo>
                <a:lnTo>
                  <a:pt x="1240" y="435"/>
                </a:lnTo>
                <a:lnTo>
                  <a:pt x="1240" y="0"/>
                </a:lnTo>
                <a:lnTo>
                  <a:pt x="0" y="0"/>
                </a:lnTo>
                <a:lnTo>
                  <a:pt x="0" y="435"/>
                </a:lnTo>
              </a:path>
            </a:pathLst>
          </a:custGeom>
          <a:solidFill>
            <a:srgbClr val="CCFFFF"/>
          </a:solidFill>
          <a:ln w="25400" cap="rnd" cmpd="sng">
            <a:solidFill>
              <a:srgbClr val="1A1A1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Rectangle 11"/>
          <p:cNvSpPr>
            <a:spLocks noChangeArrowheads="1"/>
          </p:cNvSpPr>
          <p:nvPr/>
        </p:nvSpPr>
        <p:spPr bwMode="auto">
          <a:xfrm>
            <a:off x="6288088" y="2876550"/>
            <a:ext cx="1865312"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a:latin typeface="Times New Roman" panose="02020603050405020304" pitchFamily="18" charset="0"/>
              </a:rPr>
              <a:t>Population</a:t>
            </a:r>
          </a:p>
          <a:p>
            <a:pPr algn="ctr">
              <a:spcBef>
                <a:spcPct val="0"/>
              </a:spcBef>
              <a:buFontTx/>
              <a:buNone/>
            </a:pPr>
            <a:r>
              <a:rPr lang="en-US" altLang="en-US" sz="2400" b="1">
                <a:latin typeface="Times New Roman" panose="02020603050405020304" pitchFamily="18" charset="0"/>
              </a:rPr>
              <a:t>Proportion</a:t>
            </a:r>
          </a:p>
        </p:txBody>
      </p:sp>
      <p:sp>
        <p:nvSpPr>
          <p:cNvPr id="27660" name="Freeform 12"/>
          <p:cNvSpPr>
            <a:spLocks/>
          </p:cNvSpPr>
          <p:nvPr/>
        </p:nvSpPr>
        <p:spPr bwMode="auto">
          <a:xfrm>
            <a:off x="914400" y="4343400"/>
            <a:ext cx="1724025" cy="1179513"/>
          </a:xfrm>
          <a:custGeom>
            <a:avLst/>
            <a:gdLst>
              <a:gd name="T0" fmla="*/ 0 w 1086"/>
              <a:gd name="T1" fmla="*/ 2147483647 h 743"/>
              <a:gd name="T2" fmla="*/ 2147483647 w 1086"/>
              <a:gd name="T3" fmla="*/ 2147483647 h 743"/>
              <a:gd name="T4" fmla="*/ 2147483647 w 1086"/>
              <a:gd name="T5" fmla="*/ 0 h 743"/>
              <a:gd name="T6" fmla="*/ 0 w 1086"/>
              <a:gd name="T7" fmla="*/ 0 h 743"/>
              <a:gd name="T8" fmla="*/ 0 w 1086"/>
              <a:gd name="T9" fmla="*/ 2147483647 h 7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6" h="743">
                <a:moveTo>
                  <a:pt x="0" y="742"/>
                </a:moveTo>
                <a:lnTo>
                  <a:pt x="1085" y="742"/>
                </a:lnTo>
                <a:lnTo>
                  <a:pt x="1085" y="0"/>
                </a:lnTo>
                <a:lnTo>
                  <a:pt x="0" y="0"/>
                </a:lnTo>
                <a:lnTo>
                  <a:pt x="0" y="742"/>
                </a:lnTo>
              </a:path>
            </a:pathLst>
          </a:custGeom>
          <a:solidFill>
            <a:srgbClr val="FFFFCC"/>
          </a:solidFill>
          <a:ln w="25400" cap="rnd" cmpd="sng">
            <a:solidFill>
              <a:srgbClr val="1A1A1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Rectangle 13"/>
          <p:cNvSpPr>
            <a:spLocks noChangeArrowheads="1"/>
          </p:cNvSpPr>
          <p:nvPr/>
        </p:nvSpPr>
        <p:spPr bwMode="auto">
          <a:xfrm>
            <a:off x="990600" y="4781550"/>
            <a:ext cx="157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latin typeface="Times New Roman" panose="02020603050405020304" pitchFamily="18" charset="0"/>
              </a:rPr>
              <a:t> </a:t>
            </a:r>
            <a:r>
              <a:rPr lang="el-GR" altLang="en-US" sz="2400" b="1">
                <a:latin typeface="Times New Roman" panose="02020603050405020304" pitchFamily="18" charset="0"/>
              </a:rPr>
              <a:t>σ</a:t>
            </a:r>
            <a:r>
              <a:rPr lang="en-US" altLang="en-US" sz="2400" b="1">
                <a:latin typeface="Times New Roman" panose="02020603050405020304" pitchFamily="18" charset="0"/>
              </a:rPr>
              <a:t> Known</a:t>
            </a:r>
          </a:p>
        </p:txBody>
      </p:sp>
      <p:sp>
        <p:nvSpPr>
          <p:cNvPr id="27662" name="Rectangle 14"/>
          <p:cNvSpPr>
            <a:spLocks noChangeArrowheads="1"/>
          </p:cNvSpPr>
          <p:nvPr/>
        </p:nvSpPr>
        <p:spPr bwMode="auto">
          <a:xfrm>
            <a:off x="2362200" y="50069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27663" name="Line 15"/>
          <p:cNvSpPr>
            <a:spLocks noChangeShapeType="1"/>
          </p:cNvSpPr>
          <p:nvPr/>
        </p:nvSpPr>
        <p:spPr bwMode="auto">
          <a:xfrm>
            <a:off x="4648200" y="2286000"/>
            <a:ext cx="0"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4" name="Line 16"/>
          <p:cNvSpPr>
            <a:spLocks noChangeShapeType="1"/>
          </p:cNvSpPr>
          <p:nvPr/>
        </p:nvSpPr>
        <p:spPr bwMode="auto">
          <a:xfrm>
            <a:off x="2819400" y="2514600"/>
            <a:ext cx="4343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5" name="Line 17"/>
          <p:cNvSpPr>
            <a:spLocks noChangeShapeType="1"/>
          </p:cNvSpPr>
          <p:nvPr/>
        </p:nvSpPr>
        <p:spPr bwMode="auto">
          <a:xfrm>
            <a:off x="2819400" y="2514600"/>
            <a:ext cx="0"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6" name="Line 18"/>
          <p:cNvSpPr>
            <a:spLocks noChangeShapeType="1"/>
          </p:cNvSpPr>
          <p:nvPr/>
        </p:nvSpPr>
        <p:spPr bwMode="auto">
          <a:xfrm>
            <a:off x="7162800" y="2514600"/>
            <a:ext cx="0"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7" name="Line 19"/>
          <p:cNvSpPr>
            <a:spLocks noChangeShapeType="1"/>
          </p:cNvSpPr>
          <p:nvPr/>
        </p:nvSpPr>
        <p:spPr bwMode="auto">
          <a:xfrm>
            <a:off x="2819400" y="3733800"/>
            <a:ext cx="0"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8" name="Line 20"/>
          <p:cNvSpPr>
            <a:spLocks noChangeShapeType="1"/>
          </p:cNvSpPr>
          <p:nvPr/>
        </p:nvSpPr>
        <p:spPr bwMode="auto">
          <a:xfrm>
            <a:off x="1752600" y="3962400"/>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9" name="Line 21"/>
          <p:cNvSpPr>
            <a:spLocks noChangeShapeType="1"/>
          </p:cNvSpPr>
          <p:nvPr/>
        </p:nvSpPr>
        <p:spPr bwMode="auto">
          <a:xfrm>
            <a:off x="1752600" y="3962400"/>
            <a:ext cx="0" cy="3810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0" name="Line 22"/>
          <p:cNvSpPr>
            <a:spLocks noChangeShapeType="1"/>
          </p:cNvSpPr>
          <p:nvPr/>
        </p:nvSpPr>
        <p:spPr bwMode="auto">
          <a:xfrm>
            <a:off x="3810000" y="3962400"/>
            <a:ext cx="0" cy="3810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381000" y="990600"/>
            <a:ext cx="8382000" cy="1511300"/>
          </a:xfrm>
        </p:spPr>
        <p:txBody>
          <a:bodyPr/>
          <a:lstStyle/>
          <a:p>
            <a:pPr marL="0" indent="0" algn="ctr" defTabSz="852488">
              <a:buNone/>
            </a:pPr>
            <a:r>
              <a:rPr lang="en-US" altLang="en-US" sz="4400" dirty="0" smtClean="0">
                <a:solidFill>
                  <a:srgbClr val="C00000"/>
                </a:solidFill>
                <a:latin typeface="Times New Roman" panose="02020603050405020304" pitchFamily="18" charset="0"/>
                <a:cs typeface="Times New Roman" panose="02020603050405020304" pitchFamily="18" charset="0"/>
              </a:rPr>
              <a:t>The general formula for all confidence intervals is:</a:t>
            </a:r>
          </a:p>
        </p:txBody>
      </p:sp>
      <p:sp>
        <p:nvSpPr>
          <p:cNvPr id="29699" name="Rectangle 4"/>
          <p:cNvSpPr>
            <a:spLocks noChangeArrowheads="1"/>
          </p:cNvSpPr>
          <p:nvPr/>
        </p:nvSpPr>
        <p:spPr bwMode="auto">
          <a:xfrm>
            <a:off x="304800" y="3149600"/>
            <a:ext cx="8534400" cy="528638"/>
          </a:xfrm>
          <a:prstGeom prst="rect">
            <a:avLst/>
          </a:prstGeom>
          <a:solidFill>
            <a:srgbClr val="FFFFD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latin typeface="Times New Roman" panose="02020603050405020304" pitchFamily="18" charset="0"/>
              </a:rPr>
              <a:t>Point Estimate </a:t>
            </a:r>
            <a:r>
              <a:rPr lang="en-US" altLang="en-US" sz="2800" b="1">
                <a:latin typeface="Times New Roman" panose="02020603050405020304" pitchFamily="18" charset="0"/>
                <a:sym typeface="Symbol" panose="05050102010706020507" pitchFamily="18" charset="2"/>
              </a:rPr>
              <a:t> (Critical Value)*(Standard Error)</a:t>
            </a:r>
          </a:p>
        </p:txBody>
      </p:sp>
    </p:spTree>
    <p:extLst>
      <p:ext uri="{BB962C8B-B14F-4D97-AF65-F5344CB8AC3E}">
        <p14:creationId xmlns:p14="http://schemas.microsoft.com/office/powerpoint/2010/main" val="1252006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447800" y="685800"/>
            <a:ext cx="624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solidFill>
                  <a:srgbClr val="C00000"/>
                </a:solidFill>
                <a:latin typeface="Times New Roman" panose="02020603050405020304" pitchFamily="18" charset="0"/>
              </a:rPr>
              <a:t>Other Levels of Confidence</a:t>
            </a:r>
          </a:p>
        </p:txBody>
      </p:sp>
      <p:graphicFrame>
        <p:nvGraphicFramePr>
          <p:cNvPr id="28675" name="Object 5"/>
          <p:cNvGraphicFramePr>
            <a:graphicFrameLocks noChangeAspect="1"/>
          </p:cNvGraphicFramePr>
          <p:nvPr/>
        </p:nvGraphicFramePr>
        <p:xfrm>
          <a:off x="1828800" y="4114800"/>
          <a:ext cx="5207000" cy="1277938"/>
        </p:xfrm>
        <a:graphic>
          <a:graphicData uri="http://schemas.openxmlformats.org/presentationml/2006/ole">
            <mc:AlternateContent xmlns:mc="http://schemas.openxmlformats.org/markup-compatibility/2006">
              <mc:Choice xmlns:v="urn:schemas-microsoft-com:vml" Requires="v">
                <p:oleObj spid="_x0000_s28697" name="Equation" r:id="rId3" imgW="1866900" imgH="457200" progId="Equation.DSMT4">
                  <p:embed/>
                </p:oleObj>
              </mc:Choice>
              <mc:Fallback>
                <p:oleObj name="Equation" r:id="rId3" imgW="18669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114800"/>
                        <a:ext cx="5207000" cy="127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Text Box 6"/>
          <p:cNvSpPr txBox="1">
            <a:spLocks noChangeArrowheads="1"/>
          </p:cNvSpPr>
          <p:nvPr/>
        </p:nvSpPr>
        <p:spPr bwMode="auto">
          <a:xfrm>
            <a:off x="609600" y="1752600"/>
            <a:ext cx="74676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latin typeface="Times New Roman" panose="02020603050405020304" pitchFamily="18" charset="0"/>
              </a:rPr>
              <a:t>A                       confidence interval for the mean      of a normal population </a:t>
            </a:r>
            <a:r>
              <a:rPr lang="en-US" altLang="en-US" sz="3600" u="sng" dirty="0">
                <a:solidFill>
                  <a:srgbClr val="0033CC"/>
                </a:solidFill>
                <a:latin typeface="Times New Roman" panose="02020603050405020304" pitchFamily="18" charset="0"/>
              </a:rPr>
              <a:t>when the value of  </a:t>
            </a:r>
            <a:r>
              <a:rPr lang="el-GR" altLang="en-US" sz="3600" u="sng" dirty="0">
                <a:solidFill>
                  <a:srgbClr val="0033CC"/>
                </a:solidFill>
                <a:latin typeface="Times New Roman" panose="02020603050405020304" pitchFamily="18" charset="0"/>
              </a:rPr>
              <a:t>σ</a:t>
            </a:r>
            <a:r>
              <a:rPr lang="en-US" altLang="en-US" sz="3600" u="sng" dirty="0">
                <a:solidFill>
                  <a:srgbClr val="0033CC"/>
                </a:solidFill>
                <a:latin typeface="Times New Roman" panose="02020603050405020304" pitchFamily="18" charset="0"/>
              </a:rPr>
              <a:t>  is known </a:t>
            </a:r>
            <a:r>
              <a:rPr lang="en-US" altLang="en-US" sz="3600" dirty="0">
                <a:latin typeface="Times New Roman" panose="02020603050405020304" pitchFamily="18" charset="0"/>
              </a:rPr>
              <a:t>is given by</a:t>
            </a:r>
          </a:p>
        </p:txBody>
      </p:sp>
      <p:graphicFrame>
        <p:nvGraphicFramePr>
          <p:cNvPr id="28677" name="Object 8"/>
          <p:cNvGraphicFramePr>
            <a:graphicFrameLocks noChangeAspect="1"/>
          </p:cNvGraphicFramePr>
          <p:nvPr/>
        </p:nvGraphicFramePr>
        <p:xfrm>
          <a:off x="2514600" y="2438400"/>
          <a:ext cx="477838" cy="517525"/>
        </p:xfrm>
        <a:graphic>
          <a:graphicData uri="http://schemas.openxmlformats.org/presentationml/2006/ole">
            <mc:AlternateContent xmlns:mc="http://schemas.openxmlformats.org/markup-compatibility/2006">
              <mc:Choice xmlns:v="urn:schemas-microsoft-com:vml" Requires="v">
                <p:oleObj spid="_x0000_s28698" name="Equation" r:id="rId5" imgW="152268" imgH="164957" progId="Equation.DSMT4">
                  <p:embed/>
                </p:oleObj>
              </mc:Choice>
              <mc:Fallback>
                <p:oleObj name="Equation" r:id="rId5" imgW="152268" imgH="164957"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438400"/>
                        <a:ext cx="4778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9"/>
          <p:cNvGraphicFramePr>
            <a:graphicFrameLocks noChangeAspect="1"/>
          </p:cNvGraphicFramePr>
          <p:nvPr/>
        </p:nvGraphicFramePr>
        <p:xfrm>
          <a:off x="1219200" y="1828800"/>
          <a:ext cx="2428875" cy="636588"/>
        </p:xfrm>
        <a:graphic>
          <a:graphicData uri="http://schemas.openxmlformats.org/presentationml/2006/ole">
            <mc:AlternateContent xmlns:mc="http://schemas.openxmlformats.org/markup-compatibility/2006">
              <mc:Choice xmlns:v="urn:schemas-microsoft-com:vml" Requires="v">
                <p:oleObj spid="_x0000_s28699" name="Equation" r:id="rId7" imgW="774364" imgH="203112" progId="Equation.DSMT4">
                  <p:embed/>
                </p:oleObj>
              </mc:Choice>
              <mc:Fallback>
                <p:oleObj name="Equation" r:id="rId7" imgW="774364" imgH="203112"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1828800"/>
                        <a:ext cx="24288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0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136775"/>
            <a:ext cx="89408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4572000" y="3276600"/>
            <a:ext cx="0" cy="23622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1747" name="Object 3"/>
          <p:cNvGraphicFramePr>
            <a:graphicFrameLocks noChangeAspect="1"/>
          </p:cNvGraphicFramePr>
          <p:nvPr/>
        </p:nvGraphicFramePr>
        <p:xfrm>
          <a:off x="4191000" y="2895600"/>
          <a:ext cx="673100" cy="376238"/>
        </p:xfrm>
        <a:graphic>
          <a:graphicData uri="http://schemas.openxmlformats.org/presentationml/2006/ole">
            <mc:AlternateContent xmlns:mc="http://schemas.openxmlformats.org/markup-compatibility/2006">
              <mc:Choice xmlns:v="urn:schemas-microsoft-com:vml" Requires="v">
                <p:oleObj spid="_x0000_s31830" name="Equation" r:id="rId3" imgW="431613" imgH="241195" progId="Equation.3">
                  <p:embed/>
                </p:oleObj>
              </mc:Choice>
              <mc:Fallback>
                <p:oleObj name="Equation" r:id="rId3" imgW="431613"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95600"/>
                        <a:ext cx="673100" cy="37623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8" name="Rectangle 4"/>
          <p:cNvSpPr>
            <a:spLocks noChangeArrowheads="1"/>
          </p:cNvSpPr>
          <p:nvPr/>
        </p:nvSpPr>
        <p:spPr bwMode="auto">
          <a:xfrm>
            <a:off x="228600" y="2819400"/>
            <a:ext cx="2209800" cy="2895600"/>
          </a:xfrm>
          <a:prstGeom prst="rect">
            <a:avLst/>
          </a:prstGeom>
          <a:solidFill>
            <a:srgbClr val="FFFFD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31749" name="Freeform 5"/>
          <p:cNvSpPr>
            <a:spLocks/>
          </p:cNvSpPr>
          <p:nvPr/>
        </p:nvSpPr>
        <p:spPr bwMode="auto">
          <a:xfrm>
            <a:off x="2584450" y="2146300"/>
            <a:ext cx="1222375" cy="604838"/>
          </a:xfrm>
          <a:custGeom>
            <a:avLst/>
            <a:gdLst>
              <a:gd name="T0" fmla="*/ 2147483647 w 770"/>
              <a:gd name="T1" fmla="*/ 2147483647 h 381"/>
              <a:gd name="T2" fmla="*/ 0 w 770"/>
              <a:gd name="T3" fmla="*/ 2147483647 h 381"/>
              <a:gd name="T4" fmla="*/ 2147483647 w 770"/>
              <a:gd name="T5" fmla="*/ 2147483647 h 381"/>
              <a:gd name="T6" fmla="*/ 2147483647 w 770"/>
              <a:gd name="T7" fmla="*/ 2147483647 h 381"/>
              <a:gd name="T8" fmla="*/ 2147483647 w 770"/>
              <a:gd name="T9" fmla="*/ 2147483647 h 381"/>
              <a:gd name="T10" fmla="*/ 2147483647 w 770"/>
              <a:gd name="T11" fmla="*/ 0 h 381"/>
              <a:gd name="T12" fmla="*/ 2147483647 w 770"/>
              <a:gd name="T13" fmla="*/ 2147483647 h 3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0" h="381">
                <a:moveTo>
                  <a:pt x="768" y="381"/>
                </a:moveTo>
                <a:lnTo>
                  <a:pt x="0" y="378"/>
                </a:lnTo>
                <a:lnTo>
                  <a:pt x="365" y="292"/>
                </a:lnTo>
                <a:lnTo>
                  <a:pt x="538" y="203"/>
                </a:lnTo>
                <a:lnTo>
                  <a:pt x="660" y="116"/>
                </a:lnTo>
                <a:lnTo>
                  <a:pt x="770" y="0"/>
                </a:lnTo>
                <a:lnTo>
                  <a:pt x="770" y="352"/>
                </a:lnTo>
              </a:path>
            </a:pathLst>
          </a:custGeom>
          <a:solidFill>
            <a:srgbClr val="FFFF99"/>
          </a:solidFill>
          <a:ln>
            <a:noFill/>
          </a:ln>
          <a:effectLst/>
          <a:extLst>
            <a:ext uri="{91240B29-F687-4F45-9708-019B960494DF}">
              <a14:hiddenLine xmlns:a14="http://schemas.microsoft.com/office/drawing/2010/main" w="9525"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Freeform 6"/>
          <p:cNvSpPr>
            <a:spLocks/>
          </p:cNvSpPr>
          <p:nvPr/>
        </p:nvSpPr>
        <p:spPr bwMode="auto">
          <a:xfrm>
            <a:off x="5408613" y="2146300"/>
            <a:ext cx="1176337" cy="604838"/>
          </a:xfrm>
          <a:custGeom>
            <a:avLst/>
            <a:gdLst>
              <a:gd name="T0" fmla="*/ 2147483647 w 741"/>
              <a:gd name="T1" fmla="*/ 2147483647 h 381"/>
              <a:gd name="T2" fmla="*/ 2147483647 w 741"/>
              <a:gd name="T3" fmla="*/ 2147483647 h 381"/>
              <a:gd name="T4" fmla="*/ 2147483647 w 741"/>
              <a:gd name="T5" fmla="*/ 2147483647 h 381"/>
              <a:gd name="T6" fmla="*/ 2147483647 w 741"/>
              <a:gd name="T7" fmla="*/ 2147483647 h 381"/>
              <a:gd name="T8" fmla="*/ 2147483647 w 741"/>
              <a:gd name="T9" fmla="*/ 2147483647 h 381"/>
              <a:gd name="T10" fmla="*/ 0 w 741"/>
              <a:gd name="T11" fmla="*/ 0 h 381"/>
              <a:gd name="T12" fmla="*/ 0 w 741"/>
              <a:gd name="T13" fmla="*/ 2147483647 h 3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1" h="381">
                <a:moveTo>
                  <a:pt x="3" y="381"/>
                </a:moveTo>
                <a:lnTo>
                  <a:pt x="741" y="378"/>
                </a:lnTo>
                <a:lnTo>
                  <a:pt x="429" y="300"/>
                </a:lnTo>
                <a:lnTo>
                  <a:pt x="279" y="246"/>
                </a:lnTo>
                <a:lnTo>
                  <a:pt x="120" y="132"/>
                </a:lnTo>
                <a:lnTo>
                  <a:pt x="0" y="0"/>
                </a:lnTo>
                <a:lnTo>
                  <a:pt x="0" y="352"/>
                </a:lnTo>
              </a:path>
            </a:pathLst>
          </a:custGeom>
          <a:solidFill>
            <a:srgbClr val="FFFF9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3808413" y="21463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Line 8"/>
          <p:cNvSpPr>
            <a:spLocks noChangeShapeType="1"/>
          </p:cNvSpPr>
          <p:nvPr/>
        </p:nvSpPr>
        <p:spPr bwMode="auto">
          <a:xfrm>
            <a:off x="5408613" y="21463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Rectangle 9"/>
          <p:cNvSpPr>
            <a:spLocks noGrp="1" noChangeArrowheads="1"/>
          </p:cNvSpPr>
          <p:nvPr>
            <p:ph type="title"/>
          </p:nvPr>
        </p:nvSpPr>
        <p:spPr>
          <a:xfrm>
            <a:off x="304800" y="152400"/>
            <a:ext cx="8478838" cy="762000"/>
          </a:xfrm>
        </p:spPr>
        <p:txBody>
          <a:bodyPr/>
          <a:lstStyle/>
          <a:p>
            <a:pPr defTabSz="852488"/>
            <a:r>
              <a:rPr lang="en-US" altLang="en-US" dirty="0" smtClean="0">
                <a:solidFill>
                  <a:srgbClr val="C00000"/>
                </a:solidFill>
                <a:latin typeface="Times New Roman" panose="02020603050405020304" pitchFamily="18" charset="0"/>
                <a:cs typeface="Times New Roman" panose="02020603050405020304" pitchFamily="18" charset="0"/>
              </a:rPr>
              <a:t>Interval and Level of Confidence</a:t>
            </a:r>
          </a:p>
        </p:txBody>
      </p:sp>
      <p:sp>
        <p:nvSpPr>
          <p:cNvPr id="31754" name="Rectangle 10"/>
          <p:cNvSpPr>
            <a:spLocks noChangeArrowheads="1"/>
          </p:cNvSpPr>
          <p:nvPr/>
        </p:nvSpPr>
        <p:spPr bwMode="auto">
          <a:xfrm>
            <a:off x="3352800" y="5715000"/>
            <a:ext cx="2514600" cy="46672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a:latin typeface="Times New Roman" panose="02020603050405020304" pitchFamily="18" charset="0"/>
              </a:rPr>
              <a:t>Confidence Intervals</a:t>
            </a:r>
            <a:r>
              <a:rPr lang="en-US" altLang="en-US" sz="2400">
                <a:latin typeface="Tahoma" panose="020B0604030504040204" pitchFamily="34" charset="0"/>
              </a:rPr>
              <a:t> </a:t>
            </a:r>
          </a:p>
        </p:txBody>
      </p:sp>
      <p:sp>
        <p:nvSpPr>
          <p:cNvPr id="31755" name="Line 11"/>
          <p:cNvSpPr>
            <a:spLocks noChangeShapeType="1"/>
          </p:cNvSpPr>
          <p:nvPr/>
        </p:nvSpPr>
        <p:spPr bwMode="auto">
          <a:xfrm>
            <a:off x="4570413" y="1450975"/>
            <a:ext cx="0" cy="1238250"/>
          </a:xfrm>
          <a:prstGeom prst="line">
            <a:avLst/>
          </a:prstGeom>
          <a:noFill/>
          <a:ln w="19050" cap="rnd">
            <a:solidFill>
              <a:srgbClr val="0066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Rectangle 12"/>
          <p:cNvSpPr>
            <a:spLocks noChangeArrowheads="1"/>
          </p:cNvSpPr>
          <p:nvPr/>
        </p:nvSpPr>
        <p:spPr bwMode="auto">
          <a:xfrm>
            <a:off x="304800" y="2819400"/>
            <a:ext cx="2127250" cy="276383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50000"/>
              </a:spcBef>
              <a:buFontTx/>
              <a:buNone/>
            </a:pPr>
            <a:r>
              <a:rPr lang="en-US" altLang="en-US" sz="2800">
                <a:latin typeface="Tahoma" panose="020B0604030504040204" pitchFamily="34" charset="0"/>
              </a:rPr>
              <a:t>Intervals extend from</a:t>
            </a:r>
            <a:br>
              <a:rPr lang="en-US" altLang="en-US" sz="2800">
                <a:latin typeface="Tahoma" panose="020B0604030504040204" pitchFamily="34" charset="0"/>
              </a:rPr>
            </a:br>
            <a:r>
              <a:rPr lang="en-US" altLang="en-US" sz="2800">
                <a:latin typeface="Tahoma" panose="020B0604030504040204" pitchFamily="34" charset="0"/>
              </a:rPr>
              <a:t/>
            </a:r>
            <a:br>
              <a:rPr lang="en-US" altLang="en-US" sz="2800">
                <a:latin typeface="Tahoma" panose="020B0604030504040204" pitchFamily="34" charset="0"/>
              </a:rPr>
            </a:br>
            <a:endParaRPr lang="en-US" altLang="en-US" sz="2800">
              <a:latin typeface="Tahoma" panose="020B0604030504040204" pitchFamily="34" charset="0"/>
            </a:endParaRPr>
          </a:p>
          <a:p>
            <a:pPr>
              <a:lnSpc>
                <a:spcPct val="85000"/>
              </a:lnSpc>
              <a:spcBef>
                <a:spcPct val="50000"/>
              </a:spcBef>
              <a:buFontTx/>
              <a:buNone/>
            </a:pPr>
            <a:r>
              <a:rPr lang="en-US" altLang="en-US" sz="2400">
                <a:latin typeface="Tahoma" panose="020B0604030504040204" pitchFamily="34" charset="0"/>
              </a:rPr>
              <a:t>    to    </a:t>
            </a:r>
            <a:r>
              <a:rPr lang="en-US" altLang="en-US" sz="2800">
                <a:latin typeface="Tahoma" panose="020B0604030504040204" pitchFamily="34" charset="0"/>
              </a:rPr>
              <a:t/>
            </a:r>
            <a:br>
              <a:rPr lang="en-US" altLang="en-US" sz="2800">
                <a:latin typeface="Tahoma" panose="020B0604030504040204" pitchFamily="34" charset="0"/>
              </a:rPr>
            </a:br>
            <a:r>
              <a:rPr lang="en-US" altLang="en-US" sz="2800">
                <a:latin typeface="Tahoma" panose="020B0604030504040204" pitchFamily="34" charset="0"/>
              </a:rPr>
              <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31757" name="Rectangle 13"/>
          <p:cNvSpPr>
            <a:spLocks noChangeArrowheads="1"/>
          </p:cNvSpPr>
          <p:nvPr/>
        </p:nvSpPr>
        <p:spPr bwMode="auto">
          <a:xfrm>
            <a:off x="6746875" y="3606800"/>
            <a:ext cx="2244725" cy="2036763"/>
          </a:xfrm>
          <a:prstGeom prst="rect">
            <a:avLst/>
          </a:prstGeom>
          <a:solidFill>
            <a:srgbClr val="FFFFD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70000"/>
              </a:spcBef>
              <a:buFontTx/>
              <a:buNone/>
            </a:pPr>
            <a:r>
              <a:rPr lang="en-US" altLang="en-US" sz="2400">
                <a:latin typeface="Tahoma" panose="020B0604030504040204" pitchFamily="34" charset="0"/>
              </a:rPr>
              <a:t>100(1-</a:t>
            </a:r>
            <a:r>
              <a:rPr lang="en-US" altLang="en-US" sz="2400">
                <a:latin typeface="Tahoma" panose="020B0604030504040204" pitchFamily="34" charset="0"/>
                <a:sym typeface="Symbol" panose="05050102010706020507" pitchFamily="18" charset="2"/>
              </a:rPr>
              <a:t>)%</a:t>
            </a:r>
            <a:r>
              <a:rPr lang="en-US" altLang="en-US" sz="2400">
                <a:latin typeface="Tahoma" panose="020B0604030504040204" pitchFamily="34" charset="0"/>
              </a:rPr>
              <a:t/>
            </a:r>
            <a:br>
              <a:rPr lang="en-US" altLang="en-US" sz="2400">
                <a:latin typeface="Tahoma" panose="020B0604030504040204" pitchFamily="34" charset="0"/>
              </a:rPr>
            </a:br>
            <a:r>
              <a:rPr lang="en-US" altLang="en-US" sz="2400">
                <a:latin typeface="Tahoma" panose="020B0604030504040204" pitchFamily="34" charset="0"/>
              </a:rPr>
              <a:t>of intervals constructed contain </a:t>
            </a:r>
            <a:r>
              <a:rPr lang="el-GR" altLang="en-US" sz="2400">
                <a:latin typeface="Times New Roman" panose="02020603050405020304" pitchFamily="18" charset="0"/>
              </a:rPr>
              <a:t>μ</a:t>
            </a:r>
            <a:r>
              <a:rPr lang="en-US" altLang="en-US" sz="2400">
                <a:latin typeface="Tahoma" panose="020B0604030504040204" pitchFamily="34" charset="0"/>
              </a:rPr>
              <a:t>; </a:t>
            </a:r>
          </a:p>
          <a:p>
            <a:pPr>
              <a:spcBef>
                <a:spcPct val="30000"/>
              </a:spcBef>
              <a:buFontTx/>
              <a:buNone/>
            </a:pPr>
            <a:r>
              <a:rPr lang="en-US" altLang="en-US" sz="2400">
                <a:latin typeface="Tahoma" panose="020B0604030504040204" pitchFamily="34" charset="0"/>
              </a:rPr>
              <a:t>100</a:t>
            </a:r>
            <a:r>
              <a:rPr lang="en-US" altLang="en-US" sz="2400">
                <a:latin typeface="Tahoma" panose="020B0604030504040204" pitchFamily="34" charset="0"/>
                <a:sym typeface="Symbol" panose="05050102010706020507" pitchFamily="18" charset="2"/>
              </a:rPr>
              <a:t>%</a:t>
            </a:r>
            <a:r>
              <a:rPr lang="en-US" altLang="en-US" sz="2400">
                <a:latin typeface="Tahoma" panose="020B0604030504040204" pitchFamily="34" charset="0"/>
              </a:rPr>
              <a:t> do not.</a:t>
            </a:r>
          </a:p>
        </p:txBody>
      </p:sp>
      <p:sp>
        <p:nvSpPr>
          <p:cNvPr id="31758" name="Line 14"/>
          <p:cNvSpPr>
            <a:spLocks noChangeShapeType="1"/>
          </p:cNvSpPr>
          <p:nvPr/>
        </p:nvSpPr>
        <p:spPr bwMode="auto">
          <a:xfrm>
            <a:off x="4572000" y="2695575"/>
            <a:ext cx="0" cy="158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Freeform 15"/>
          <p:cNvSpPr>
            <a:spLocks/>
          </p:cNvSpPr>
          <p:nvPr/>
        </p:nvSpPr>
        <p:spPr bwMode="auto">
          <a:xfrm>
            <a:off x="4572000" y="1447800"/>
            <a:ext cx="2012950" cy="1258888"/>
          </a:xfrm>
          <a:custGeom>
            <a:avLst/>
            <a:gdLst>
              <a:gd name="T0" fmla="*/ 2147483647 w 1268"/>
              <a:gd name="T1" fmla="*/ 2147483647 h 793"/>
              <a:gd name="T2" fmla="*/ 2147483647 w 1268"/>
              <a:gd name="T3" fmla="*/ 2147483647 h 793"/>
              <a:gd name="T4" fmla="*/ 2147483647 w 1268"/>
              <a:gd name="T5" fmla="*/ 2147483647 h 793"/>
              <a:gd name="T6" fmla="*/ 2147483647 w 1268"/>
              <a:gd name="T7" fmla="*/ 2147483647 h 793"/>
              <a:gd name="T8" fmla="*/ 2147483647 w 1268"/>
              <a:gd name="T9" fmla="*/ 2147483647 h 793"/>
              <a:gd name="T10" fmla="*/ 2147483647 w 1268"/>
              <a:gd name="T11" fmla="*/ 2147483647 h 793"/>
              <a:gd name="T12" fmla="*/ 2147483647 w 1268"/>
              <a:gd name="T13" fmla="*/ 2147483647 h 793"/>
              <a:gd name="T14" fmla="*/ 2147483647 w 1268"/>
              <a:gd name="T15" fmla="*/ 2147483647 h 793"/>
              <a:gd name="T16" fmla="*/ 2147483647 w 1268"/>
              <a:gd name="T17" fmla="*/ 2147483647 h 793"/>
              <a:gd name="T18" fmla="*/ 2147483647 w 1268"/>
              <a:gd name="T19" fmla="*/ 2147483647 h 793"/>
              <a:gd name="T20" fmla="*/ 2147483647 w 1268"/>
              <a:gd name="T21" fmla="*/ 2147483647 h 793"/>
              <a:gd name="T22" fmla="*/ 2147483647 w 1268"/>
              <a:gd name="T23" fmla="*/ 2147483647 h 793"/>
              <a:gd name="T24" fmla="*/ 2147483647 w 1268"/>
              <a:gd name="T25" fmla="*/ 2147483647 h 793"/>
              <a:gd name="T26" fmla="*/ 2147483647 w 1268"/>
              <a:gd name="T27" fmla="*/ 2147483647 h 793"/>
              <a:gd name="T28" fmla="*/ 2147483647 w 1268"/>
              <a:gd name="T29" fmla="*/ 2147483647 h 793"/>
              <a:gd name="T30" fmla="*/ 0 w 1268"/>
              <a:gd name="T31" fmla="*/ 0 h 7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68" h="793">
                <a:moveTo>
                  <a:pt x="1267" y="792"/>
                </a:moveTo>
                <a:lnTo>
                  <a:pt x="1134" y="783"/>
                </a:lnTo>
                <a:lnTo>
                  <a:pt x="1066" y="773"/>
                </a:lnTo>
                <a:lnTo>
                  <a:pt x="999" y="760"/>
                </a:lnTo>
                <a:lnTo>
                  <a:pt x="933" y="743"/>
                </a:lnTo>
                <a:lnTo>
                  <a:pt x="866" y="718"/>
                </a:lnTo>
                <a:lnTo>
                  <a:pt x="800" y="686"/>
                </a:lnTo>
                <a:lnTo>
                  <a:pt x="665" y="593"/>
                </a:lnTo>
                <a:lnTo>
                  <a:pt x="532" y="464"/>
                </a:lnTo>
                <a:lnTo>
                  <a:pt x="399" y="310"/>
                </a:lnTo>
                <a:lnTo>
                  <a:pt x="334" y="230"/>
                </a:lnTo>
                <a:lnTo>
                  <a:pt x="266" y="156"/>
                </a:lnTo>
                <a:lnTo>
                  <a:pt x="199" y="93"/>
                </a:lnTo>
                <a:lnTo>
                  <a:pt x="133" y="42"/>
                </a:lnTo>
                <a:lnTo>
                  <a:pt x="66" y="10"/>
                </a:lnTo>
                <a:lnTo>
                  <a:pt x="0" y="0"/>
                </a:lnTo>
              </a:path>
            </a:pathLst>
          </a:custGeom>
          <a:noFill/>
          <a:ln w="508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0" name="Freeform 16"/>
          <p:cNvSpPr>
            <a:spLocks/>
          </p:cNvSpPr>
          <p:nvPr/>
        </p:nvSpPr>
        <p:spPr bwMode="auto">
          <a:xfrm>
            <a:off x="2589213" y="1450975"/>
            <a:ext cx="2012950" cy="1258888"/>
          </a:xfrm>
          <a:custGeom>
            <a:avLst/>
            <a:gdLst>
              <a:gd name="T0" fmla="*/ 0 w 1268"/>
              <a:gd name="T1" fmla="*/ 2147483647 h 793"/>
              <a:gd name="T2" fmla="*/ 2147483647 w 1268"/>
              <a:gd name="T3" fmla="*/ 2147483647 h 793"/>
              <a:gd name="T4" fmla="*/ 2147483647 w 1268"/>
              <a:gd name="T5" fmla="*/ 2147483647 h 793"/>
              <a:gd name="T6" fmla="*/ 2147483647 w 1268"/>
              <a:gd name="T7" fmla="*/ 2147483647 h 793"/>
              <a:gd name="T8" fmla="*/ 2147483647 w 1268"/>
              <a:gd name="T9" fmla="*/ 2147483647 h 793"/>
              <a:gd name="T10" fmla="*/ 2147483647 w 1268"/>
              <a:gd name="T11" fmla="*/ 2147483647 h 793"/>
              <a:gd name="T12" fmla="*/ 2147483647 w 1268"/>
              <a:gd name="T13" fmla="*/ 2147483647 h 793"/>
              <a:gd name="T14" fmla="*/ 2147483647 w 1268"/>
              <a:gd name="T15" fmla="*/ 2147483647 h 793"/>
              <a:gd name="T16" fmla="*/ 2147483647 w 1268"/>
              <a:gd name="T17" fmla="*/ 2147483647 h 793"/>
              <a:gd name="T18" fmla="*/ 2147483647 w 1268"/>
              <a:gd name="T19" fmla="*/ 2147483647 h 793"/>
              <a:gd name="T20" fmla="*/ 2147483647 w 1268"/>
              <a:gd name="T21" fmla="*/ 2147483647 h 793"/>
              <a:gd name="T22" fmla="*/ 2147483647 w 1268"/>
              <a:gd name="T23" fmla="*/ 2147483647 h 793"/>
              <a:gd name="T24" fmla="*/ 2147483647 w 1268"/>
              <a:gd name="T25" fmla="*/ 2147483647 h 793"/>
              <a:gd name="T26" fmla="*/ 2147483647 w 1268"/>
              <a:gd name="T27" fmla="*/ 2147483647 h 793"/>
              <a:gd name="T28" fmla="*/ 2147483647 w 1268"/>
              <a:gd name="T29" fmla="*/ 2147483647 h 793"/>
              <a:gd name="T30" fmla="*/ 2147483647 w 1268"/>
              <a:gd name="T31" fmla="*/ 0 h 7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68" h="793">
                <a:moveTo>
                  <a:pt x="0" y="792"/>
                </a:moveTo>
                <a:lnTo>
                  <a:pt x="133" y="783"/>
                </a:lnTo>
                <a:lnTo>
                  <a:pt x="199" y="773"/>
                </a:lnTo>
                <a:lnTo>
                  <a:pt x="266" y="760"/>
                </a:lnTo>
                <a:lnTo>
                  <a:pt x="332" y="743"/>
                </a:lnTo>
                <a:lnTo>
                  <a:pt x="399" y="718"/>
                </a:lnTo>
                <a:lnTo>
                  <a:pt x="467" y="686"/>
                </a:lnTo>
                <a:lnTo>
                  <a:pt x="600" y="593"/>
                </a:lnTo>
                <a:lnTo>
                  <a:pt x="733" y="464"/>
                </a:lnTo>
                <a:lnTo>
                  <a:pt x="866" y="310"/>
                </a:lnTo>
                <a:lnTo>
                  <a:pt x="933" y="230"/>
                </a:lnTo>
                <a:lnTo>
                  <a:pt x="999" y="156"/>
                </a:lnTo>
                <a:lnTo>
                  <a:pt x="1066" y="93"/>
                </a:lnTo>
                <a:lnTo>
                  <a:pt x="1132" y="42"/>
                </a:lnTo>
                <a:lnTo>
                  <a:pt x="1199" y="10"/>
                </a:lnTo>
                <a:lnTo>
                  <a:pt x="1267" y="0"/>
                </a:lnTo>
              </a:path>
            </a:pathLst>
          </a:custGeom>
          <a:noFill/>
          <a:ln w="508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Line 17"/>
          <p:cNvSpPr>
            <a:spLocks noChangeShapeType="1"/>
          </p:cNvSpPr>
          <p:nvPr/>
        </p:nvSpPr>
        <p:spPr bwMode="auto">
          <a:xfrm>
            <a:off x="2513013" y="2755900"/>
            <a:ext cx="419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Line 18"/>
          <p:cNvSpPr>
            <a:spLocks noChangeShapeType="1"/>
          </p:cNvSpPr>
          <p:nvPr/>
        </p:nvSpPr>
        <p:spPr bwMode="auto">
          <a:xfrm>
            <a:off x="2663825" y="2224088"/>
            <a:ext cx="1588" cy="1587"/>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Rectangle 19"/>
          <p:cNvSpPr>
            <a:spLocks noChangeArrowheads="1"/>
          </p:cNvSpPr>
          <p:nvPr/>
        </p:nvSpPr>
        <p:spPr bwMode="auto">
          <a:xfrm>
            <a:off x="1371600" y="990600"/>
            <a:ext cx="6570663" cy="45402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400">
                <a:latin typeface="Times New Roman" panose="02020603050405020304" pitchFamily="18" charset="0"/>
              </a:rPr>
              <a:t>Sampling Distribution of the Mean</a:t>
            </a:r>
          </a:p>
        </p:txBody>
      </p:sp>
      <p:sp>
        <p:nvSpPr>
          <p:cNvPr id="31764" name="Freeform 20"/>
          <p:cNvSpPr>
            <a:spLocks/>
          </p:cNvSpPr>
          <p:nvPr/>
        </p:nvSpPr>
        <p:spPr bwMode="auto">
          <a:xfrm>
            <a:off x="6324600" y="3657600"/>
            <a:ext cx="304800" cy="1828800"/>
          </a:xfrm>
          <a:custGeom>
            <a:avLst/>
            <a:gdLst>
              <a:gd name="T0" fmla="*/ 0 w 432"/>
              <a:gd name="T1" fmla="*/ 0 h 1007"/>
              <a:gd name="T2" fmla="*/ 2147483647 w 432"/>
              <a:gd name="T3" fmla="*/ 2147483647 h 1007"/>
              <a:gd name="T4" fmla="*/ 2147483647 w 432"/>
              <a:gd name="T5" fmla="*/ 2147483647 h 1007"/>
              <a:gd name="T6" fmla="*/ 2147483647 w 432"/>
              <a:gd name="T7" fmla="*/ 2147483647 h 1007"/>
              <a:gd name="T8" fmla="*/ 2147483647 w 432"/>
              <a:gd name="T9" fmla="*/ 2147483647 h 1007"/>
              <a:gd name="T10" fmla="*/ 2147483647 w 432"/>
              <a:gd name="T11" fmla="*/ 2147483647 h 1007"/>
              <a:gd name="T12" fmla="*/ 2147483647 w 432"/>
              <a:gd name="T13" fmla="*/ 2147483647 h 1007"/>
              <a:gd name="T14" fmla="*/ 2147483647 w 432"/>
              <a:gd name="T15" fmla="*/ 2147483647 h 1007"/>
              <a:gd name="T16" fmla="*/ 2147483647 w 432"/>
              <a:gd name="T17" fmla="*/ 2147483647 h 1007"/>
              <a:gd name="T18" fmla="*/ 2147483647 w 432"/>
              <a:gd name="T19" fmla="*/ 2147483647 h 1007"/>
              <a:gd name="T20" fmla="*/ 2147483647 w 432"/>
              <a:gd name="T21" fmla="*/ 2147483647 h 1007"/>
              <a:gd name="T22" fmla="*/ 2147483647 w 432"/>
              <a:gd name="T23" fmla="*/ 2147483647 h 1007"/>
              <a:gd name="T24" fmla="*/ 2147483647 w 432"/>
              <a:gd name="T25" fmla="*/ 2147483647 h 1007"/>
              <a:gd name="T26" fmla="*/ 2147483647 w 432"/>
              <a:gd name="T27" fmla="*/ 2147483647 h 1007"/>
              <a:gd name="T28" fmla="*/ 2147483647 w 432"/>
              <a:gd name="T29" fmla="*/ 2147483647 h 1007"/>
              <a:gd name="T30" fmla="*/ 2147483647 w 432"/>
              <a:gd name="T31" fmla="*/ 2147483647 h 1007"/>
              <a:gd name="T32" fmla="*/ 2147483647 w 432"/>
              <a:gd name="T33" fmla="*/ 2147483647 h 1007"/>
              <a:gd name="T34" fmla="*/ 2147483647 w 432"/>
              <a:gd name="T35" fmla="*/ 2147483647 h 1007"/>
              <a:gd name="T36" fmla="*/ 2147483647 w 432"/>
              <a:gd name="T37" fmla="*/ 2147483647 h 1007"/>
              <a:gd name="T38" fmla="*/ 2147483647 w 432"/>
              <a:gd name="T39" fmla="*/ 2147483647 h 1007"/>
              <a:gd name="T40" fmla="*/ 2147483647 w 432"/>
              <a:gd name="T41" fmla="*/ 2147483647 h 1007"/>
              <a:gd name="T42" fmla="*/ 2147483647 w 432"/>
              <a:gd name="T43" fmla="*/ 2147483647 h 1007"/>
              <a:gd name="T44" fmla="*/ 2147483647 w 432"/>
              <a:gd name="T45" fmla="*/ 2147483647 h 1007"/>
              <a:gd name="T46" fmla="*/ 2147483647 w 432"/>
              <a:gd name="T47" fmla="*/ 2147483647 h 1007"/>
              <a:gd name="T48" fmla="*/ 2147483647 w 432"/>
              <a:gd name="T49" fmla="*/ 2147483647 h 1007"/>
              <a:gd name="T50" fmla="*/ 2147483647 w 432"/>
              <a:gd name="T51" fmla="*/ 2147483647 h 1007"/>
              <a:gd name="T52" fmla="*/ 0 w 432"/>
              <a:gd name="T53" fmla="*/ 2147483647 h 10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32" h="1007">
                <a:moveTo>
                  <a:pt x="0" y="0"/>
                </a:moveTo>
                <a:lnTo>
                  <a:pt x="85" y="5"/>
                </a:lnTo>
                <a:lnTo>
                  <a:pt x="150" y="23"/>
                </a:lnTo>
                <a:lnTo>
                  <a:pt x="176" y="34"/>
                </a:lnTo>
                <a:lnTo>
                  <a:pt x="196" y="45"/>
                </a:lnTo>
                <a:lnTo>
                  <a:pt x="209" y="62"/>
                </a:lnTo>
                <a:lnTo>
                  <a:pt x="216" y="79"/>
                </a:lnTo>
                <a:lnTo>
                  <a:pt x="216" y="415"/>
                </a:lnTo>
                <a:lnTo>
                  <a:pt x="222" y="432"/>
                </a:lnTo>
                <a:lnTo>
                  <a:pt x="235" y="449"/>
                </a:lnTo>
                <a:lnTo>
                  <a:pt x="255" y="460"/>
                </a:lnTo>
                <a:lnTo>
                  <a:pt x="281" y="477"/>
                </a:lnTo>
                <a:lnTo>
                  <a:pt x="346" y="494"/>
                </a:lnTo>
                <a:lnTo>
                  <a:pt x="431" y="500"/>
                </a:lnTo>
                <a:lnTo>
                  <a:pt x="346" y="506"/>
                </a:lnTo>
                <a:lnTo>
                  <a:pt x="281" y="528"/>
                </a:lnTo>
                <a:lnTo>
                  <a:pt x="255" y="540"/>
                </a:lnTo>
                <a:lnTo>
                  <a:pt x="235" y="551"/>
                </a:lnTo>
                <a:lnTo>
                  <a:pt x="222" y="568"/>
                </a:lnTo>
                <a:lnTo>
                  <a:pt x="216" y="585"/>
                </a:lnTo>
                <a:lnTo>
                  <a:pt x="216" y="921"/>
                </a:lnTo>
                <a:lnTo>
                  <a:pt x="209" y="938"/>
                </a:lnTo>
                <a:lnTo>
                  <a:pt x="196" y="955"/>
                </a:lnTo>
                <a:lnTo>
                  <a:pt x="176" y="966"/>
                </a:lnTo>
                <a:lnTo>
                  <a:pt x="150" y="983"/>
                </a:lnTo>
                <a:lnTo>
                  <a:pt x="85" y="1000"/>
                </a:lnTo>
                <a:lnTo>
                  <a:pt x="0" y="1006"/>
                </a:lnTo>
              </a:path>
            </a:pathLst>
          </a:custGeom>
          <a:noFill/>
          <a:ln w="28575"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5" name="Line 21"/>
          <p:cNvSpPr>
            <a:spLocks noChangeShapeType="1"/>
          </p:cNvSpPr>
          <p:nvPr/>
        </p:nvSpPr>
        <p:spPr bwMode="auto">
          <a:xfrm>
            <a:off x="3505200" y="4114800"/>
            <a:ext cx="16002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p:cNvSpPr>
            <a:spLocks noChangeShapeType="1"/>
          </p:cNvSpPr>
          <p:nvPr/>
        </p:nvSpPr>
        <p:spPr bwMode="auto">
          <a:xfrm flipH="1">
            <a:off x="5637213" y="2286000"/>
            <a:ext cx="382587" cy="2413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p:cNvSpPr>
            <a:spLocks noChangeShapeType="1"/>
          </p:cNvSpPr>
          <p:nvPr/>
        </p:nvSpPr>
        <p:spPr bwMode="auto">
          <a:xfrm>
            <a:off x="3200400" y="2286000"/>
            <a:ext cx="379413" cy="2413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Line 24"/>
          <p:cNvSpPr>
            <a:spLocks noChangeShapeType="1"/>
          </p:cNvSpPr>
          <p:nvPr/>
        </p:nvSpPr>
        <p:spPr bwMode="auto">
          <a:xfrm flipV="1">
            <a:off x="4572000" y="2743200"/>
            <a:ext cx="0" cy="22860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9" name="Line 25"/>
          <p:cNvSpPr>
            <a:spLocks noChangeShapeType="1"/>
          </p:cNvSpPr>
          <p:nvPr/>
        </p:nvSpPr>
        <p:spPr bwMode="auto">
          <a:xfrm>
            <a:off x="2667000" y="5257800"/>
            <a:ext cx="1600200"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Line 26"/>
          <p:cNvSpPr>
            <a:spLocks noChangeShapeType="1"/>
          </p:cNvSpPr>
          <p:nvPr/>
        </p:nvSpPr>
        <p:spPr bwMode="auto">
          <a:xfrm>
            <a:off x="4267200" y="5486400"/>
            <a:ext cx="16002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1" name="Line 27"/>
          <p:cNvSpPr>
            <a:spLocks noChangeShapeType="1"/>
          </p:cNvSpPr>
          <p:nvPr/>
        </p:nvSpPr>
        <p:spPr bwMode="auto">
          <a:xfrm>
            <a:off x="3352800" y="4419600"/>
            <a:ext cx="16002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Line 28"/>
          <p:cNvSpPr>
            <a:spLocks noChangeShapeType="1"/>
          </p:cNvSpPr>
          <p:nvPr/>
        </p:nvSpPr>
        <p:spPr bwMode="auto">
          <a:xfrm>
            <a:off x="4038600" y="4724400"/>
            <a:ext cx="16002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Line 29"/>
          <p:cNvSpPr>
            <a:spLocks noChangeShapeType="1"/>
          </p:cNvSpPr>
          <p:nvPr/>
        </p:nvSpPr>
        <p:spPr bwMode="auto">
          <a:xfrm>
            <a:off x="3810000" y="5029200"/>
            <a:ext cx="16002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1774" name="Object 30"/>
          <p:cNvGraphicFramePr>
            <a:graphicFrameLocks noChangeAspect="1"/>
          </p:cNvGraphicFramePr>
          <p:nvPr/>
        </p:nvGraphicFramePr>
        <p:xfrm>
          <a:off x="444500" y="3657600"/>
          <a:ext cx="1627188" cy="911225"/>
        </p:xfrm>
        <a:graphic>
          <a:graphicData uri="http://schemas.openxmlformats.org/presentationml/2006/ole">
            <mc:AlternateContent xmlns:mc="http://schemas.openxmlformats.org/markup-compatibility/2006">
              <mc:Choice xmlns:v="urn:schemas-microsoft-com:vml" Requires="v">
                <p:oleObj spid="_x0000_s31831" name="Equation" r:id="rId5" imgW="749300" imgH="419100" progId="Equation.3">
                  <p:embed/>
                </p:oleObj>
              </mc:Choice>
              <mc:Fallback>
                <p:oleObj name="Equation" r:id="rId5" imgW="749300" imgH="41910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0" y="3657600"/>
                        <a:ext cx="1627188"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75" name="Object 31"/>
          <p:cNvGraphicFramePr>
            <a:graphicFrameLocks noChangeAspect="1"/>
          </p:cNvGraphicFramePr>
          <p:nvPr/>
        </p:nvGraphicFramePr>
        <p:xfrm>
          <a:off x="457200" y="4800600"/>
          <a:ext cx="1600200" cy="911225"/>
        </p:xfrm>
        <a:graphic>
          <a:graphicData uri="http://schemas.openxmlformats.org/presentationml/2006/ole">
            <mc:AlternateContent xmlns:mc="http://schemas.openxmlformats.org/markup-compatibility/2006">
              <mc:Choice xmlns:v="urn:schemas-microsoft-com:vml" Requires="v">
                <p:oleObj spid="_x0000_s31832" name="Equation" r:id="rId7" imgW="736600" imgH="419100" progId="Equation.3">
                  <p:embed/>
                </p:oleObj>
              </mc:Choice>
              <mc:Fallback>
                <p:oleObj name="Equation" r:id="rId7" imgW="736600" imgH="41910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800600"/>
                        <a:ext cx="1600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6" name="Line 32"/>
          <p:cNvSpPr>
            <a:spLocks noChangeShapeType="1"/>
          </p:cNvSpPr>
          <p:nvPr/>
        </p:nvSpPr>
        <p:spPr bwMode="auto">
          <a:xfrm>
            <a:off x="2438400" y="4191000"/>
            <a:ext cx="533400" cy="152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7" name="Text Box 33"/>
          <p:cNvSpPr txBox="1">
            <a:spLocks noChangeArrowheads="1"/>
          </p:cNvSpPr>
          <p:nvPr/>
        </p:nvSpPr>
        <p:spPr bwMode="auto">
          <a:xfrm>
            <a:off x="6704013" y="2527300"/>
            <a:ext cx="4572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x</a:t>
            </a:r>
          </a:p>
        </p:txBody>
      </p:sp>
      <p:sp>
        <p:nvSpPr>
          <p:cNvPr id="31778" name="Line 34"/>
          <p:cNvSpPr>
            <a:spLocks noChangeShapeType="1"/>
          </p:cNvSpPr>
          <p:nvPr/>
        </p:nvSpPr>
        <p:spPr bwMode="auto">
          <a:xfrm>
            <a:off x="6856413" y="2679700"/>
            <a:ext cx="1524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9" name="Line 35"/>
          <p:cNvSpPr>
            <a:spLocks noChangeShapeType="1"/>
          </p:cNvSpPr>
          <p:nvPr/>
        </p:nvSpPr>
        <p:spPr bwMode="auto">
          <a:xfrm>
            <a:off x="4114800" y="3657600"/>
            <a:ext cx="16002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0" name="Text Box 36"/>
          <p:cNvSpPr txBox="1">
            <a:spLocks noChangeArrowheads="1"/>
          </p:cNvSpPr>
          <p:nvPr/>
        </p:nvSpPr>
        <p:spPr bwMode="auto">
          <a:xfrm>
            <a:off x="4724400" y="3276600"/>
            <a:ext cx="5334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imes New Roman" panose="02020603050405020304" pitchFamily="18" charset="0"/>
              </a:rPr>
              <a:t>x</a:t>
            </a:r>
            <a:r>
              <a:rPr lang="en-US" altLang="en-US" sz="1800" baseline="-25000">
                <a:latin typeface="Times New Roman" panose="02020603050405020304" pitchFamily="18" charset="0"/>
              </a:rPr>
              <a:t>1</a:t>
            </a:r>
          </a:p>
        </p:txBody>
      </p:sp>
      <p:sp>
        <p:nvSpPr>
          <p:cNvPr id="31781" name="Line 37"/>
          <p:cNvSpPr>
            <a:spLocks noChangeShapeType="1"/>
          </p:cNvSpPr>
          <p:nvPr/>
        </p:nvSpPr>
        <p:spPr bwMode="auto">
          <a:xfrm>
            <a:off x="4876800" y="3352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2" name="Oval 38"/>
          <p:cNvSpPr>
            <a:spLocks noChangeArrowheads="1"/>
          </p:cNvSpPr>
          <p:nvPr/>
        </p:nvSpPr>
        <p:spPr bwMode="auto">
          <a:xfrm>
            <a:off x="4876800" y="3581400"/>
            <a:ext cx="152400" cy="152400"/>
          </a:xfrm>
          <a:prstGeom prst="ellipse">
            <a:avLst/>
          </a:prstGeom>
          <a:solidFill>
            <a:schemeClr val="accent2"/>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31783" name="Text Box 39"/>
          <p:cNvSpPr txBox="1">
            <a:spLocks noChangeArrowheads="1"/>
          </p:cNvSpPr>
          <p:nvPr/>
        </p:nvSpPr>
        <p:spPr bwMode="auto">
          <a:xfrm>
            <a:off x="4038600" y="3733800"/>
            <a:ext cx="5334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imes New Roman" panose="02020603050405020304" pitchFamily="18" charset="0"/>
              </a:rPr>
              <a:t>x</a:t>
            </a:r>
            <a:r>
              <a:rPr lang="en-US" altLang="en-US" sz="1800" baseline="-25000">
                <a:latin typeface="Times New Roman" panose="02020603050405020304" pitchFamily="18" charset="0"/>
              </a:rPr>
              <a:t>2</a:t>
            </a:r>
          </a:p>
        </p:txBody>
      </p:sp>
      <p:sp>
        <p:nvSpPr>
          <p:cNvPr id="31784" name="Line 40"/>
          <p:cNvSpPr>
            <a:spLocks noChangeShapeType="1"/>
          </p:cNvSpPr>
          <p:nvPr/>
        </p:nvSpPr>
        <p:spPr bwMode="auto">
          <a:xfrm>
            <a:off x="4191000" y="38100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5" name="Oval 41"/>
          <p:cNvSpPr>
            <a:spLocks noChangeArrowheads="1"/>
          </p:cNvSpPr>
          <p:nvPr/>
        </p:nvSpPr>
        <p:spPr bwMode="auto">
          <a:xfrm>
            <a:off x="4191000" y="4038600"/>
            <a:ext cx="152400" cy="152400"/>
          </a:xfrm>
          <a:prstGeom prst="ellipse">
            <a:avLst/>
          </a:prstGeom>
          <a:solidFill>
            <a:schemeClr val="accent2"/>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31786" name="Oval 42"/>
          <p:cNvSpPr>
            <a:spLocks noChangeArrowheads="1"/>
          </p:cNvSpPr>
          <p:nvPr/>
        </p:nvSpPr>
        <p:spPr bwMode="auto">
          <a:xfrm>
            <a:off x="4038600" y="4343400"/>
            <a:ext cx="152400" cy="152400"/>
          </a:xfrm>
          <a:prstGeom prst="ellipse">
            <a:avLst/>
          </a:prstGeom>
          <a:solidFill>
            <a:schemeClr val="accent2"/>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31787" name="Oval 43"/>
          <p:cNvSpPr>
            <a:spLocks noChangeArrowheads="1"/>
          </p:cNvSpPr>
          <p:nvPr/>
        </p:nvSpPr>
        <p:spPr bwMode="auto">
          <a:xfrm>
            <a:off x="4724400" y="4648200"/>
            <a:ext cx="152400" cy="152400"/>
          </a:xfrm>
          <a:prstGeom prst="ellipse">
            <a:avLst/>
          </a:prstGeom>
          <a:solidFill>
            <a:schemeClr val="accent2"/>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31788" name="Oval 44"/>
          <p:cNvSpPr>
            <a:spLocks noChangeArrowheads="1"/>
          </p:cNvSpPr>
          <p:nvPr/>
        </p:nvSpPr>
        <p:spPr bwMode="auto">
          <a:xfrm>
            <a:off x="4572000" y="4953000"/>
            <a:ext cx="152400" cy="152400"/>
          </a:xfrm>
          <a:prstGeom prst="ellipse">
            <a:avLst/>
          </a:prstGeom>
          <a:solidFill>
            <a:schemeClr val="accent2"/>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31789" name="Oval 45"/>
          <p:cNvSpPr>
            <a:spLocks noChangeArrowheads="1"/>
          </p:cNvSpPr>
          <p:nvPr/>
        </p:nvSpPr>
        <p:spPr bwMode="auto">
          <a:xfrm>
            <a:off x="3429000" y="5181600"/>
            <a:ext cx="152400" cy="152400"/>
          </a:xfrm>
          <a:prstGeom prst="ellipse">
            <a:avLst/>
          </a:prstGeom>
          <a:solidFill>
            <a:schemeClr val="accent2"/>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31790" name="Oval 46"/>
          <p:cNvSpPr>
            <a:spLocks noChangeArrowheads="1"/>
          </p:cNvSpPr>
          <p:nvPr/>
        </p:nvSpPr>
        <p:spPr bwMode="auto">
          <a:xfrm>
            <a:off x="5029200" y="5410200"/>
            <a:ext cx="152400" cy="152400"/>
          </a:xfrm>
          <a:prstGeom prst="ellipse">
            <a:avLst/>
          </a:prstGeom>
          <a:solidFill>
            <a:schemeClr val="accent2"/>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31791" name="Object 47"/>
          <p:cNvGraphicFramePr>
            <a:graphicFrameLocks noChangeAspect="1"/>
          </p:cNvGraphicFramePr>
          <p:nvPr/>
        </p:nvGraphicFramePr>
        <p:xfrm>
          <a:off x="2667000" y="2057400"/>
          <a:ext cx="533400" cy="355600"/>
        </p:xfrm>
        <a:graphic>
          <a:graphicData uri="http://schemas.openxmlformats.org/presentationml/2006/ole">
            <mc:AlternateContent xmlns:mc="http://schemas.openxmlformats.org/markup-compatibility/2006">
              <mc:Choice xmlns:v="urn:schemas-microsoft-com:vml" Requires="v">
                <p:oleObj spid="_x0000_s31833" name="Equation" r:id="rId9" imgW="266353" imgH="177569" progId="Equation.3">
                  <p:embed/>
                </p:oleObj>
              </mc:Choice>
              <mc:Fallback>
                <p:oleObj name="Equation" r:id="rId9" imgW="266353" imgH="177569"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2057400"/>
                        <a:ext cx="533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2" name="Object 48"/>
          <p:cNvGraphicFramePr>
            <a:graphicFrameLocks noChangeAspect="1"/>
          </p:cNvGraphicFramePr>
          <p:nvPr/>
        </p:nvGraphicFramePr>
        <p:xfrm>
          <a:off x="6019800" y="2057400"/>
          <a:ext cx="533400" cy="355600"/>
        </p:xfrm>
        <a:graphic>
          <a:graphicData uri="http://schemas.openxmlformats.org/presentationml/2006/ole">
            <mc:AlternateContent xmlns:mc="http://schemas.openxmlformats.org/markup-compatibility/2006">
              <mc:Choice xmlns:v="urn:schemas-microsoft-com:vml" Requires="v">
                <p:oleObj spid="_x0000_s31834" name="Equation" r:id="rId11" imgW="266353" imgH="177569" progId="Equation.3">
                  <p:embed/>
                </p:oleObj>
              </mc:Choice>
              <mc:Fallback>
                <p:oleObj name="Equation" r:id="rId11" imgW="266353" imgH="177569"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2057400"/>
                        <a:ext cx="533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3" name="Object 49"/>
          <p:cNvGraphicFramePr>
            <a:graphicFrameLocks noChangeAspect="1"/>
          </p:cNvGraphicFramePr>
          <p:nvPr/>
        </p:nvGraphicFramePr>
        <p:xfrm>
          <a:off x="4267200" y="1981200"/>
          <a:ext cx="685800" cy="355600"/>
        </p:xfrm>
        <a:graphic>
          <a:graphicData uri="http://schemas.openxmlformats.org/presentationml/2006/ole">
            <mc:AlternateContent xmlns:mc="http://schemas.openxmlformats.org/markup-compatibility/2006">
              <mc:Choice xmlns:v="urn:schemas-microsoft-com:vml" Requires="v">
                <p:oleObj spid="_x0000_s31835" name="Equation" r:id="rId12" imgW="342603" imgH="177646" progId="Equation.3">
                  <p:embed/>
                </p:oleObj>
              </mc:Choice>
              <mc:Fallback>
                <p:oleObj name="Equation" r:id="rId12" imgW="342603" imgH="177646" progId="Equation.3">
                  <p:embed/>
                  <p:pic>
                    <p:nvPicPr>
                      <p:cNvPr id="0" name="Object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7200" y="1981200"/>
                        <a:ext cx="685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4294967295"/>
          </p:nvPr>
        </p:nvSpPr>
        <p:spPr bwMode="auto">
          <a:xfrm>
            <a:off x="457200" y="6245225"/>
            <a:ext cx="2133600" cy="476250"/>
          </a:xfrm>
          <a:prstGeom prst="rect">
            <a:avLst/>
          </a:prstGeom>
          <a:ln>
            <a:miter lim="800000"/>
            <a:headEnd/>
            <a:tailEnd/>
          </a:ln>
        </p:spPr>
        <p:txBody>
          <a:bodyPr/>
          <a:lstStyle>
            <a:lvl1pPr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fld id="{A8F4133C-945A-45CF-9313-8307B005EE80}" type="slidenum">
              <a:rPr lang="en-US" altLang="en-US" sz="1400">
                <a:latin typeface="Arial" panose="020B0604020202020204" pitchFamily="34" charset="0"/>
              </a:rPr>
              <a:pPr eaLnBrk="1" hangingPunct="1"/>
              <a:t>15</a:t>
            </a:fld>
            <a:endParaRPr lang="en-US" altLang="en-US" sz="1400">
              <a:latin typeface="Arial" panose="020B0604020202020204" pitchFamily="34" charset="0"/>
            </a:endParaRPr>
          </a:p>
        </p:txBody>
      </p:sp>
      <p:sp>
        <p:nvSpPr>
          <p:cNvPr id="33795" name="Rectangle 2"/>
          <p:cNvSpPr>
            <a:spLocks noGrp="1" noChangeArrowheads="1"/>
          </p:cNvSpPr>
          <p:nvPr>
            <p:ph type="title"/>
          </p:nvPr>
        </p:nvSpPr>
        <p:spPr/>
        <p:txBody>
          <a:bodyPr/>
          <a:lstStyle/>
          <a:p>
            <a:pPr defTabSz="852488"/>
            <a:r>
              <a:rPr lang="en-US" altLang="en-US" dirty="0" smtClean="0">
                <a:solidFill>
                  <a:srgbClr val="C00000"/>
                </a:solidFill>
                <a:latin typeface="Times New Roman" panose="02020603050405020304" pitchFamily="18" charset="0"/>
                <a:cs typeface="Times New Roman" panose="02020603050405020304" pitchFamily="18" charset="0"/>
              </a:rPr>
              <a:t>Margin of Error</a:t>
            </a:r>
          </a:p>
        </p:txBody>
      </p:sp>
      <p:sp>
        <p:nvSpPr>
          <p:cNvPr id="33796" name="Rectangle 3"/>
          <p:cNvSpPr>
            <a:spLocks noGrp="1" noChangeArrowheads="1"/>
          </p:cNvSpPr>
          <p:nvPr>
            <p:ph type="body" idx="1"/>
          </p:nvPr>
        </p:nvSpPr>
        <p:spPr>
          <a:xfrm>
            <a:off x="457200" y="1447800"/>
            <a:ext cx="8229600" cy="1955800"/>
          </a:xfrm>
        </p:spPr>
        <p:txBody>
          <a:bodyPr/>
          <a:lstStyle/>
          <a:p>
            <a:pPr marL="320675" indent="-320675" defTabSz="852488"/>
            <a:r>
              <a:rPr lang="en-US" altLang="en-US" dirty="0" smtClean="0">
                <a:solidFill>
                  <a:srgbClr val="0033CC"/>
                </a:solidFill>
                <a:latin typeface="Times New Roman" panose="02020603050405020304" pitchFamily="18" charset="0"/>
                <a:cs typeface="Times New Roman" panose="02020603050405020304" pitchFamily="18" charset="0"/>
              </a:rPr>
              <a:t>Margin of Error (e):  </a:t>
            </a:r>
            <a:r>
              <a:rPr lang="en-US" altLang="en-US" dirty="0" smtClean="0">
                <a:latin typeface="Times New Roman" panose="02020603050405020304" pitchFamily="18" charset="0"/>
                <a:cs typeface="Times New Roman" panose="02020603050405020304" pitchFamily="18" charset="0"/>
              </a:rPr>
              <a:t>the amount added and subtracted to the point estimate to form the confidence interval</a:t>
            </a:r>
          </a:p>
        </p:txBody>
      </p:sp>
      <p:graphicFrame>
        <p:nvGraphicFramePr>
          <p:cNvPr id="33797" name="Object 4"/>
          <p:cNvGraphicFramePr>
            <a:graphicFrameLocks noChangeAspect="1"/>
          </p:cNvGraphicFramePr>
          <p:nvPr/>
        </p:nvGraphicFramePr>
        <p:xfrm>
          <a:off x="1524000" y="4343400"/>
          <a:ext cx="2479675" cy="1387475"/>
        </p:xfrm>
        <a:graphic>
          <a:graphicData uri="http://schemas.openxmlformats.org/presentationml/2006/ole">
            <mc:AlternateContent xmlns:mc="http://schemas.openxmlformats.org/markup-compatibility/2006">
              <mc:Choice xmlns:v="urn:schemas-microsoft-com:vml" Requires="v">
                <p:oleObj spid="_x0000_s33816" name="Equation" r:id="rId3" imgW="749300" imgH="419100" progId="Equation.3">
                  <p:embed/>
                </p:oleObj>
              </mc:Choice>
              <mc:Fallback>
                <p:oleObj name="Equation" r:id="rId3" imgW="7493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343400"/>
                        <a:ext cx="2479675"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Oval 5"/>
          <p:cNvSpPr>
            <a:spLocks noChangeArrowheads="1"/>
          </p:cNvSpPr>
          <p:nvPr/>
        </p:nvSpPr>
        <p:spPr bwMode="auto">
          <a:xfrm>
            <a:off x="2286000" y="4343400"/>
            <a:ext cx="1905000" cy="1524000"/>
          </a:xfrm>
          <a:prstGeom prst="ellipse">
            <a:avLst/>
          </a:prstGeom>
          <a:noFill/>
          <a:ln w="38100" algn="ctr">
            <a:solidFill>
              <a:schemeClr va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pSp>
        <p:nvGrpSpPr>
          <p:cNvPr id="33799" name="Group 6"/>
          <p:cNvGrpSpPr>
            <a:grpSpLocks/>
          </p:cNvGrpSpPr>
          <p:nvPr/>
        </p:nvGrpSpPr>
        <p:grpSpPr bwMode="auto">
          <a:xfrm rot="356895">
            <a:off x="3643313" y="5475288"/>
            <a:ext cx="2603500" cy="687387"/>
            <a:chOff x="1248" y="2592"/>
            <a:chExt cx="1729" cy="577"/>
          </a:xfrm>
        </p:grpSpPr>
        <p:sp>
          <p:nvSpPr>
            <p:cNvPr id="33802" name="Freeform 7"/>
            <p:cNvSpPr>
              <a:spLocks/>
            </p:cNvSpPr>
            <p:nvPr/>
          </p:nvSpPr>
          <p:spPr bwMode="auto">
            <a:xfrm>
              <a:off x="1248" y="2592"/>
              <a:ext cx="1729" cy="556"/>
            </a:xfrm>
            <a:custGeom>
              <a:avLst/>
              <a:gdLst>
                <a:gd name="T0" fmla="*/ 14 w 1729"/>
                <a:gd name="T1" fmla="*/ 381 h 556"/>
                <a:gd name="T2" fmla="*/ 161 w 1729"/>
                <a:gd name="T3" fmla="*/ 440 h 556"/>
                <a:gd name="T4" fmla="*/ 256 w 1729"/>
                <a:gd name="T5" fmla="*/ 471 h 556"/>
                <a:gd name="T6" fmla="*/ 357 w 1729"/>
                <a:gd name="T7" fmla="*/ 497 h 556"/>
                <a:gd name="T8" fmla="*/ 460 w 1729"/>
                <a:gd name="T9" fmla="*/ 516 h 556"/>
                <a:gd name="T10" fmla="*/ 570 w 1729"/>
                <a:gd name="T11" fmla="*/ 534 h 556"/>
                <a:gd name="T12" fmla="*/ 694 w 1729"/>
                <a:gd name="T13" fmla="*/ 546 h 556"/>
                <a:gd name="T14" fmla="*/ 853 w 1729"/>
                <a:gd name="T15" fmla="*/ 555 h 556"/>
                <a:gd name="T16" fmla="*/ 983 w 1729"/>
                <a:gd name="T17" fmla="*/ 553 h 556"/>
                <a:gd name="T18" fmla="*/ 1101 w 1729"/>
                <a:gd name="T19" fmla="*/ 541 h 556"/>
                <a:gd name="T20" fmla="*/ 1210 w 1729"/>
                <a:gd name="T21" fmla="*/ 521 h 556"/>
                <a:gd name="T22" fmla="*/ 1303 w 1729"/>
                <a:gd name="T23" fmla="*/ 496 h 556"/>
                <a:gd name="T24" fmla="*/ 1379 w 1729"/>
                <a:gd name="T25" fmla="*/ 457 h 556"/>
                <a:gd name="T26" fmla="*/ 1437 w 1729"/>
                <a:gd name="T27" fmla="*/ 401 h 556"/>
                <a:gd name="T28" fmla="*/ 1470 w 1729"/>
                <a:gd name="T29" fmla="*/ 341 h 556"/>
                <a:gd name="T30" fmla="*/ 1481 w 1729"/>
                <a:gd name="T31" fmla="*/ 301 h 556"/>
                <a:gd name="T32" fmla="*/ 1708 w 1729"/>
                <a:gd name="T33" fmla="*/ 409 h 556"/>
                <a:gd name="T34" fmla="*/ 1646 w 1729"/>
                <a:gd name="T35" fmla="*/ 342 h 556"/>
                <a:gd name="T36" fmla="*/ 1592 w 1729"/>
                <a:gd name="T37" fmla="*/ 273 h 556"/>
                <a:gd name="T38" fmla="*/ 1553 w 1729"/>
                <a:gd name="T39" fmla="*/ 206 h 556"/>
                <a:gd name="T40" fmla="*/ 1519 w 1729"/>
                <a:gd name="T41" fmla="*/ 139 h 556"/>
                <a:gd name="T42" fmla="*/ 1491 w 1729"/>
                <a:gd name="T43" fmla="*/ 48 h 556"/>
                <a:gd name="T44" fmla="*/ 1439 w 1729"/>
                <a:gd name="T45" fmla="*/ 11 h 556"/>
                <a:gd name="T46" fmla="*/ 1367 w 1729"/>
                <a:gd name="T47" fmla="*/ 33 h 556"/>
                <a:gd name="T48" fmla="*/ 1308 w 1729"/>
                <a:gd name="T49" fmla="*/ 43 h 556"/>
                <a:gd name="T50" fmla="*/ 1240 w 1729"/>
                <a:gd name="T51" fmla="*/ 43 h 556"/>
                <a:gd name="T52" fmla="*/ 1162 w 1729"/>
                <a:gd name="T53" fmla="*/ 39 h 556"/>
                <a:gd name="T54" fmla="*/ 1075 w 1729"/>
                <a:gd name="T55" fmla="*/ 23 h 556"/>
                <a:gd name="T56" fmla="*/ 1030 w 1729"/>
                <a:gd name="T57" fmla="*/ 56 h 556"/>
                <a:gd name="T58" fmla="*/ 1240 w 1729"/>
                <a:gd name="T59" fmla="*/ 180 h 556"/>
                <a:gd name="T60" fmla="*/ 1190 w 1729"/>
                <a:gd name="T61" fmla="*/ 248 h 556"/>
                <a:gd name="T62" fmla="*/ 1129 w 1729"/>
                <a:gd name="T63" fmla="*/ 304 h 556"/>
                <a:gd name="T64" fmla="*/ 1067 w 1729"/>
                <a:gd name="T65" fmla="*/ 346 h 556"/>
                <a:gd name="T66" fmla="*/ 983 w 1729"/>
                <a:gd name="T67" fmla="*/ 388 h 556"/>
                <a:gd name="T68" fmla="*/ 897 w 1729"/>
                <a:gd name="T69" fmla="*/ 415 h 556"/>
                <a:gd name="T70" fmla="*/ 805 w 1729"/>
                <a:gd name="T71" fmla="*/ 434 h 556"/>
                <a:gd name="T72" fmla="*/ 687 w 1729"/>
                <a:gd name="T73" fmla="*/ 443 h 556"/>
                <a:gd name="T74" fmla="*/ 569 w 1729"/>
                <a:gd name="T75" fmla="*/ 448 h 556"/>
                <a:gd name="T76" fmla="*/ 427 w 1729"/>
                <a:gd name="T77" fmla="*/ 448 h 556"/>
                <a:gd name="T78" fmla="*/ 307 w 1729"/>
                <a:gd name="T79" fmla="*/ 439 h 556"/>
                <a:gd name="T80" fmla="*/ 218 w 1729"/>
                <a:gd name="T81" fmla="*/ 421 h 556"/>
                <a:gd name="T82" fmla="*/ 134 w 1729"/>
                <a:gd name="T83" fmla="*/ 401 h 5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29" h="556">
                  <a:moveTo>
                    <a:pt x="0" y="356"/>
                  </a:moveTo>
                  <a:lnTo>
                    <a:pt x="14" y="381"/>
                  </a:lnTo>
                  <a:lnTo>
                    <a:pt x="102" y="419"/>
                  </a:lnTo>
                  <a:lnTo>
                    <a:pt x="161" y="440"/>
                  </a:lnTo>
                  <a:lnTo>
                    <a:pt x="210" y="454"/>
                  </a:lnTo>
                  <a:lnTo>
                    <a:pt x="256" y="471"/>
                  </a:lnTo>
                  <a:lnTo>
                    <a:pt x="307" y="484"/>
                  </a:lnTo>
                  <a:lnTo>
                    <a:pt x="357" y="497"/>
                  </a:lnTo>
                  <a:lnTo>
                    <a:pt x="412" y="509"/>
                  </a:lnTo>
                  <a:lnTo>
                    <a:pt x="460" y="516"/>
                  </a:lnTo>
                  <a:lnTo>
                    <a:pt x="506" y="525"/>
                  </a:lnTo>
                  <a:lnTo>
                    <a:pt x="570" y="534"/>
                  </a:lnTo>
                  <a:lnTo>
                    <a:pt x="625" y="541"/>
                  </a:lnTo>
                  <a:lnTo>
                    <a:pt x="694" y="546"/>
                  </a:lnTo>
                  <a:lnTo>
                    <a:pt x="783" y="554"/>
                  </a:lnTo>
                  <a:lnTo>
                    <a:pt x="853" y="555"/>
                  </a:lnTo>
                  <a:lnTo>
                    <a:pt x="905" y="554"/>
                  </a:lnTo>
                  <a:lnTo>
                    <a:pt x="983" y="553"/>
                  </a:lnTo>
                  <a:lnTo>
                    <a:pt x="1046" y="549"/>
                  </a:lnTo>
                  <a:lnTo>
                    <a:pt x="1101" y="541"/>
                  </a:lnTo>
                  <a:lnTo>
                    <a:pt x="1159" y="535"/>
                  </a:lnTo>
                  <a:lnTo>
                    <a:pt x="1210" y="521"/>
                  </a:lnTo>
                  <a:lnTo>
                    <a:pt x="1261" y="511"/>
                  </a:lnTo>
                  <a:lnTo>
                    <a:pt x="1303" y="496"/>
                  </a:lnTo>
                  <a:lnTo>
                    <a:pt x="1342" y="477"/>
                  </a:lnTo>
                  <a:lnTo>
                    <a:pt x="1379" y="457"/>
                  </a:lnTo>
                  <a:lnTo>
                    <a:pt x="1412" y="432"/>
                  </a:lnTo>
                  <a:lnTo>
                    <a:pt x="1437" y="401"/>
                  </a:lnTo>
                  <a:lnTo>
                    <a:pt x="1455" y="375"/>
                  </a:lnTo>
                  <a:lnTo>
                    <a:pt x="1470" y="341"/>
                  </a:lnTo>
                  <a:lnTo>
                    <a:pt x="1478" y="317"/>
                  </a:lnTo>
                  <a:lnTo>
                    <a:pt x="1481" y="301"/>
                  </a:lnTo>
                  <a:lnTo>
                    <a:pt x="1728" y="442"/>
                  </a:lnTo>
                  <a:lnTo>
                    <a:pt x="1708" y="409"/>
                  </a:lnTo>
                  <a:lnTo>
                    <a:pt x="1676" y="375"/>
                  </a:lnTo>
                  <a:lnTo>
                    <a:pt x="1646" y="342"/>
                  </a:lnTo>
                  <a:lnTo>
                    <a:pt x="1622" y="308"/>
                  </a:lnTo>
                  <a:lnTo>
                    <a:pt x="1592" y="273"/>
                  </a:lnTo>
                  <a:lnTo>
                    <a:pt x="1574" y="237"/>
                  </a:lnTo>
                  <a:lnTo>
                    <a:pt x="1553" y="206"/>
                  </a:lnTo>
                  <a:lnTo>
                    <a:pt x="1533" y="172"/>
                  </a:lnTo>
                  <a:lnTo>
                    <a:pt x="1519" y="139"/>
                  </a:lnTo>
                  <a:lnTo>
                    <a:pt x="1500" y="94"/>
                  </a:lnTo>
                  <a:lnTo>
                    <a:pt x="1491" y="48"/>
                  </a:lnTo>
                  <a:lnTo>
                    <a:pt x="1468" y="0"/>
                  </a:lnTo>
                  <a:lnTo>
                    <a:pt x="1439" y="11"/>
                  </a:lnTo>
                  <a:lnTo>
                    <a:pt x="1405" y="23"/>
                  </a:lnTo>
                  <a:lnTo>
                    <a:pt x="1367" y="33"/>
                  </a:lnTo>
                  <a:lnTo>
                    <a:pt x="1330" y="40"/>
                  </a:lnTo>
                  <a:lnTo>
                    <a:pt x="1308" y="43"/>
                  </a:lnTo>
                  <a:lnTo>
                    <a:pt x="1278" y="43"/>
                  </a:lnTo>
                  <a:lnTo>
                    <a:pt x="1240" y="43"/>
                  </a:lnTo>
                  <a:lnTo>
                    <a:pt x="1201" y="40"/>
                  </a:lnTo>
                  <a:lnTo>
                    <a:pt x="1162" y="39"/>
                  </a:lnTo>
                  <a:lnTo>
                    <a:pt x="1120" y="30"/>
                  </a:lnTo>
                  <a:lnTo>
                    <a:pt x="1075" y="23"/>
                  </a:lnTo>
                  <a:lnTo>
                    <a:pt x="1004" y="7"/>
                  </a:lnTo>
                  <a:lnTo>
                    <a:pt x="1030" y="56"/>
                  </a:lnTo>
                  <a:lnTo>
                    <a:pt x="1242" y="167"/>
                  </a:lnTo>
                  <a:lnTo>
                    <a:pt x="1240" y="180"/>
                  </a:lnTo>
                  <a:lnTo>
                    <a:pt x="1209" y="218"/>
                  </a:lnTo>
                  <a:lnTo>
                    <a:pt x="1190" y="248"/>
                  </a:lnTo>
                  <a:lnTo>
                    <a:pt x="1154" y="285"/>
                  </a:lnTo>
                  <a:lnTo>
                    <a:pt x="1129" y="304"/>
                  </a:lnTo>
                  <a:lnTo>
                    <a:pt x="1104" y="323"/>
                  </a:lnTo>
                  <a:lnTo>
                    <a:pt x="1067" y="346"/>
                  </a:lnTo>
                  <a:lnTo>
                    <a:pt x="1033" y="370"/>
                  </a:lnTo>
                  <a:lnTo>
                    <a:pt x="983" y="388"/>
                  </a:lnTo>
                  <a:lnTo>
                    <a:pt x="944" y="402"/>
                  </a:lnTo>
                  <a:lnTo>
                    <a:pt x="897" y="415"/>
                  </a:lnTo>
                  <a:lnTo>
                    <a:pt x="846" y="429"/>
                  </a:lnTo>
                  <a:lnTo>
                    <a:pt x="805" y="434"/>
                  </a:lnTo>
                  <a:lnTo>
                    <a:pt x="745" y="441"/>
                  </a:lnTo>
                  <a:lnTo>
                    <a:pt x="687" y="443"/>
                  </a:lnTo>
                  <a:lnTo>
                    <a:pt x="630" y="448"/>
                  </a:lnTo>
                  <a:lnTo>
                    <a:pt x="569" y="448"/>
                  </a:lnTo>
                  <a:lnTo>
                    <a:pt x="495" y="448"/>
                  </a:lnTo>
                  <a:lnTo>
                    <a:pt x="427" y="448"/>
                  </a:lnTo>
                  <a:lnTo>
                    <a:pt x="355" y="442"/>
                  </a:lnTo>
                  <a:lnTo>
                    <a:pt x="307" y="439"/>
                  </a:lnTo>
                  <a:lnTo>
                    <a:pt x="259" y="430"/>
                  </a:lnTo>
                  <a:lnTo>
                    <a:pt x="218" y="421"/>
                  </a:lnTo>
                  <a:lnTo>
                    <a:pt x="173" y="412"/>
                  </a:lnTo>
                  <a:lnTo>
                    <a:pt x="134" y="401"/>
                  </a:lnTo>
                  <a:lnTo>
                    <a:pt x="0" y="356"/>
                  </a:lnTo>
                </a:path>
              </a:pathLst>
            </a:custGeom>
            <a:gradFill rotWithShape="0">
              <a:gsLst>
                <a:gs pos="0">
                  <a:srgbClr val="00DFCA"/>
                </a:gs>
                <a:gs pos="100000">
                  <a:srgbClr val="00C8B5"/>
                </a:gs>
              </a:gsLst>
              <a:path path="rect">
                <a:fillToRect l="100000" b="100000"/>
              </a:path>
            </a:gra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Freeform 8"/>
            <p:cNvSpPr>
              <a:spLocks/>
            </p:cNvSpPr>
            <p:nvPr/>
          </p:nvSpPr>
          <p:spPr bwMode="auto">
            <a:xfrm>
              <a:off x="1258" y="2643"/>
              <a:ext cx="1718" cy="526"/>
            </a:xfrm>
            <a:custGeom>
              <a:avLst/>
              <a:gdLst>
                <a:gd name="T0" fmla="*/ 112 w 1718"/>
                <a:gd name="T1" fmla="*/ 387 h 526"/>
                <a:gd name="T2" fmla="*/ 207 w 1718"/>
                <a:gd name="T3" fmla="*/ 421 h 526"/>
                <a:gd name="T4" fmla="*/ 304 w 1718"/>
                <a:gd name="T5" fmla="*/ 451 h 526"/>
                <a:gd name="T6" fmla="*/ 411 w 1718"/>
                <a:gd name="T7" fmla="*/ 477 h 526"/>
                <a:gd name="T8" fmla="*/ 506 w 1718"/>
                <a:gd name="T9" fmla="*/ 498 h 526"/>
                <a:gd name="T10" fmla="*/ 626 w 1718"/>
                <a:gd name="T11" fmla="*/ 511 h 526"/>
                <a:gd name="T12" fmla="*/ 784 w 1718"/>
                <a:gd name="T13" fmla="*/ 523 h 526"/>
                <a:gd name="T14" fmla="*/ 911 w 1718"/>
                <a:gd name="T15" fmla="*/ 525 h 526"/>
                <a:gd name="T16" fmla="*/ 1044 w 1718"/>
                <a:gd name="T17" fmla="*/ 520 h 526"/>
                <a:gd name="T18" fmla="*/ 1162 w 1718"/>
                <a:gd name="T19" fmla="*/ 508 h 526"/>
                <a:gd name="T20" fmla="*/ 1263 w 1718"/>
                <a:gd name="T21" fmla="*/ 485 h 526"/>
                <a:gd name="T22" fmla="*/ 1346 w 1718"/>
                <a:gd name="T23" fmla="*/ 454 h 526"/>
                <a:gd name="T24" fmla="*/ 1420 w 1718"/>
                <a:gd name="T25" fmla="*/ 412 h 526"/>
                <a:gd name="T26" fmla="*/ 1460 w 1718"/>
                <a:gd name="T27" fmla="*/ 358 h 526"/>
                <a:gd name="T28" fmla="*/ 1488 w 1718"/>
                <a:gd name="T29" fmla="*/ 304 h 526"/>
                <a:gd name="T30" fmla="*/ 1717 w 1718"/>
                <a:gd name="T31" fmla="*/ 393 h 526"/>
                <a:gd name="T32" fmla="*/ 1656 w 1718"/>
                <a:gd name="T33" fmla="*/ 328 h 526"/>
                <a:gd name="T34" fmla="*/ 1607 w 1718"/>
                <a:gd name="T35" fmla="*/ 263 h 526"/>
                <a:gd name="T36" fmla="*/ 1566 w 1718"/>
                <a:gd name="T37" fmla="*/ 200 h 526"/>
                <a:gd name="T38" fmla="*/ 1532 w 1718"/>
                <a:gd name="T39" fmla="*/ 133 h 526"/>
                <a:gd name="T40" fmla="*/ 1500 w 1718"/>
                <a:gd name="T41" fmla="*/ 56 h 526"/>
                <a:gd name="T42" fmla="*/ 1483 w 1718"/>
                <a:gd name="T43" fmla="*/ 0 h 526"/>
                <a:gd name="T44" fmla="*/ 1421 w 1718"/>
                <a:gd name="T45" fmla="*/ 25 h 526"/>
                <a:gd name="T46" fmla="*/ 1348 w 1718"/>
                <a:gd name="T47" fmla="*/ 40 h 526"/>
                <a:gd name="T48" fmla="*/ 1297 w 1718"/>
                <a:gd name="T49" fmla="*/ 43 h 526"/>
                <a:gd name="T50" fmla="*/ 1217 w 1718"/>
                <a:gd name="T51" fmla="*/ 40 h 526"/>
                <a:gd name="T52" fmla="*/ 1136 w 1718"/>
                <a:gd name="T53" fmla="*/ 30 h 526"/>
                <a:gd name="T54" fmla="*/ 1020 w 1718"/>
                <a:gd name="T55" fmla="*/ 7 h 526"/>
                <a:gd name="T56" fmla="*/ 1250 w 1718"/>
                <a:gd name="T57" fmla="*/ 173 h 526"/>
                <a:gd name="T58" fmla="*/ 1200 w 1718"/>
                <a:gd name="T59" fmla="*/ 237 h 526"/>
                <a:gd name="T60" fmla="*/ 1134 w 1718"/>
                <a:gd name="T61" fmla="*/ 290 h 526"/>
                <a:gd name="T62" fmla="*/ 1075 w 1718"/>
                <a:gd name="T63" fmla="*/ 329 h 526"/>
                <a:gd name="T64" fmla="*/ 991 w 1718"/>
                <a:gd name="T65" fmla="*/ 369 h 526"/>
                <a:gd name="T66" fmla="*/ 899 w 1718"/>
                <a:gd name="T67" fmla="*/ 393 h 526"/>
                <a:gd name="T68" fmla="*/ 808 w 1718"/>
                <a:gd name="T69" fmla="*/ 410 h 526"/>
                <a:gd name="T70" fmla="*/ 689 w 1718"/>
                <a:gd name="T71" fmla="*/ 418 h 526"/>
                <a:gd name="T72" fmla="*/ 571 w 1718"/>
                <a:gd name="T73" fmla="*/ 422 h 526"/>
                <a:gd name="T74" fmla="*/ 428 w 1718"/>
                <a:gd name="T75" fmla="*/ 422 h 526"/>
                <a:gd name="T76" fmla="*/ 309 w 1718"/>
                <a:gd name="T77" fmla="*/ 411 h 526"/>
                <a:gd name="T78" fmla="*/ 217 w 1718"/>
                <a:gd name="T79" fmla="*/ 395 h 526"/>
                <a:gd name="T80" fmla="*/ 137 w 1718"/>
                <a:gd name="T81" fmla="*/ 374 h 5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18" h="526">
                  <a:moveTo>
                    <a:pt x="0" y="330"/>
                  </a:moveTo>
                  <a:lnTo>
                    <a:pt x="112" y="387"/>
                  </a:lnTo>
                  <a:lnTo>
                    <a:pt x="154" y="403"/>
                  </a:lnTo>
                  <a:lnTo>
                    <a:pt x="207" y="421"/>
                  </a:lnTo>
                  <a:lnTo>
                    <a:pt x="251" y="434"/>
                  </a:lnTo>
                  <a:lnTo>
                    <a:pt x="304" y="451"/>
                  </a:lnTo>
                  <a:lnTo>
                    <a:pt x="352" y="464"/>
                  </a:lnTo>
                  <a:lnTo>
                    <a:pt x="411" y="477"/>
                  </a:lnTo>
                  <a:lnTo>
                    <a:pt x="461" y="486"/>
                  </a:lnTo>
                  <a:lnTo>
                    <a:pt x="506" y="498"/>
                  </a:lnTo>
                  <a:lnTo>
                    <a:pt x="568" y="504"/>
                  </a:lnTo>
                  <a:lnTo>
                    <a:pt x="626" y="511"/>
                  </a:lnTo>
                  <a:lnTo>
                    <a:pt x="692" y="516"/>
                  </a:lnTo>
                  <a:lnTo>
                    <a:pt x="784" y="523"/>
                  </a:lnTo>
                  <a:lnTo>
                    <a:pt x="851" y="525"/>
                  </a:lnTo>
                  <a:lnTo>
                    <a:pt x="911" y="525"/>
                  </a:lnTo>
                  <a:lnTo>
                    <a:pt x="988" y="523"/>
                  </a:lnTo>
                  <a:lnTo>
                    <a:pt x="1044" y="520"/>
                  </a:lnTo>
                  <a:lnTo>
                    <a:pt x="1100" y="514"/>
                  </a:lnTo>
                  <a:lnTo>
                    <a:pt x="1162" y="508"/>
                  </a:lnTo>
                  <a:lnTo>
                    <a:pt x="1215" y="496"/>
                  </a:lnTo>
                  <a:lnTo>
                    <a:pt x="1263" y="485"/>
                  </a:lnTo>
                  <a:lnTo>
                    <a:pt x="1310" y="470"/>
                  </a:lnTo>
                  <a:lnTo>
                    <a:pt x="1346" y="454"/>
                  </a:lnTo>
                  <a:lnTo>
                    <a:pt x="1384" y="434"/>
                  </a:lnTo>
                  <a:lnTo>
                    <a:pt x="1420" y="412"/>
                  </a:lnTo>
                  <a:lnTo>
                    <a:pt x="1445" y="383"/>
                  </a:lnTo>
                  <a:lnTo>
                    <a:pt x="1460" y="358"/>
                  </a:lnTo>
                  <a:lnTo>
                    <a:pt x="1481" y="327"/>
                  </a:lnTo>
                  <a:lnTo>
                    <a:pt x="1488" y="304"/>
                  </a:lnTo>
                  <a:lnTo>
                    <a:pt x="1503" y="271"/>
                  </a:lnTo>
                  <a:lnTo>
                    <a:pt x="1717" y="393"/>
                  </a:lnTo>
                  <a:lnTo>
                    <a:pt x="1684" y="359"/>
                  </a:lnTo>
                  <a:lnTo>
                    <a:pt x="1656" y="328"/>
                  </a:lnTo>
                  <a:lnTo>
                    <a:pt x="1630" y="297"/>
                  </a:lnTo>
                  <a:lnTo>
                    <a:pt x="1607" y="263"/>
                  </a:lnTo>
                  <a:lnTo>
                    <a:pt x="1583" y="230"/>
                  </a:lnTo>
                  <a:lnTo>
                    <a:pt x="1566" y="200"/>
                  </a:lnTo>
                  <a:lnTo>
                    <a:pt x="1547" y="166"/>
                  </a:lnTo>
                  <a:lnTo>
                    <a:pt x="1532" y="133"/>
                  </a:lnTo>
                  <a:lnTo>
                    <a:pt x="1513" y="92"/>
                  </a:lnTo>
                  <a:lnTo>
                    <a:pt x="1500" y="56"/>
                  </a:lnTo>
                  <a:lnTo>
                    <a:pt x="1494" y="32"/>
                  </a:lnTo>
                  <a:lnTo>
                    <a:pt x="1483" y="0"/>
                  </a:lnTo>
                  <a:lnTo>
                    <a:pt x="1454" y="12"/>
                  </a:lnTo>
                  <a:lnTo>
                    <a:pt x="1421" y="25"/>
                  </a:lnTo>
                  <a:lnTo>
                    <a:pt x="1384" y="33"/>
                  </a:lnTo>
                  <a:lnTo>
                    <a:pt x="1348" y="40"/>
                  </a:lnTo>
                  <a:lnTo>
                    <a:pt x="1321" y="42"/>
                  </a:lnTo>
                  <a:lnTo>
                    <a:pt x="1297" y="43"/>
                  </a:lnTo>
                  <a:lnTo>
                    <a:pt x="1259" y="43"/>
                  </a:lnTo>
                  <a:lnTo>
                    <a:pt x="1217" y="40"/>
                  </a:lnTo>
                  <a:lnTo>
                    <a:pt x="1182" y="38"/>
                  </a:lnTo>
                  <a:lnTo>
                    <a:pt x="1136" y="30"/>
                  </a:lnTo>
                  <a:lnTo>
                    <a:pt x="1091" y="24"/>
                  </a:lnTo>
                  <a:lnTo>
                    <a:pt x="1020" y="7"/>
                  </a:lnTo>
                  <a:lnTo>
                    <a:pt x="1269" y="142"/>
                  </a:lnTo>
                  <a:lnTo>
                    <a:pt x="1250" y="173"/>
                  </a:lnTo>
                  <a:lnTo>
                    <a:pt x="1223" y="208"/>
                  </a:lnTo>
                  <a:lnTo>
                    <a:pt x="1200" y="237"/>
                  </a:lnTo>
                  <a:lnTo>
                    <a:pt x="1160" y="272"/>
                  </a:lnTo>
                  <a:lnTo>
                    <a:pt x="1134" y="290"/>
                  </a:lnTo>
                  <a:lnTo>
                    <a:pt x="1109" y="308"/>
                  </a:lnTo>
                  <a:lnTo>
                    <a:pt x="1075" y="329"/>
                  </a:lnTo>
                  <a:lnTo>
                    <a:pt x="1037" y="350"/>
                  </a:lnTo>
                  <a:lnTo>
                    <a:pt x="991" y="369"/>
                  </a:lnTo>
                  <a:lnTo>
                    <a:pt x="947" y="381"/>
                  </a:lnTo>
                  <a:lnTo>
                    <a:pt x="899" y="393"/>
                  </a:lnTo>
                  <a:lnTo>
                    <a:pt x="848" y="406"/>
                  </a:lnTo>
                  <a:lnTo>
                    <a:pt x="808" y="410"/>
                  </a:lnTo>
                  <a:lnTo>
                    <a:pt x="748" y="415"/>
                  </a:lnTo>
                  <a:lnTo>
                    <a:pt x="689" y="418"/>
                  </a:lnTo>
                  <a:lnTo>
                    <a:pt x="636" y="421"/>
                  </a:lnTo>
                  <a:lnTo>
                    <a:pt x="571" y="422"/>
                  </a:lnTo>
                  <a:lnTo>
                    <a:pt x="498" y="422"/>
                  </a:lnTo>
                  <a:lnTo>
                    <a:pt x="428" y="422"/>
                  </a:lnTo>
                  <a:lnTo>
                    <a:pt x="357" y="414"/>
                  </a:lnTo>
                  <a:lnTo>
                    <a:pt x="309" y="411"/>
                  </a:lnTo>
                  <a:lnTo>
                    <a:pt x="260" y="404"/>
                  </a:lnTo>
                  <a:lnTo>
                    <a:pt x="217" y="395"/>
                  </a:lnTo>
                  <a:lnTo>
                    <a:pt x="174" y="387"/>
                  </a:lnTo>
                  <a:lnTo>
                    <a:pt x="137" y="374"/>
                  </a:lnTo>
                  <a:lnTo>
                    <a:pt x="0" y="330"/>
                  </a:lnTo>
                </a:path>
              </a:pathLst>
            </a:custGeom>
            <a:gradFill rotWithShape="0">
              <a:gsLst>
                <a:gs pos="0">
                  <a:srgbClr val="00DFCA"/>
                </a:gs>
                <a:gs pos="100000">
                  <a:srgbClr val="00C8B5"/>
                </a:gs>
              </a:gsLst>
              <a:path path="rect">
                <a:fillToRect l="100000" b="100000"/>
              </a:path>
            </a:gra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3800" name="Object 9"/>
          <p:cNvGraphicFramePr>
            <a:graphicFrameLocks noChangeAspect="1"/>
          </p:cNvGraphicFramePr>
          <p:nvPr/>
        </p:nvGraphicFramePr>
        <p:xfrm>
          <a:off x="5389563" y="4343400"/>
          <a:ext cx="2520950" cy="1387475"/>
        </p:xfrm>
        <a:graphic>
          <a:graphicData uri="http://schemas.openxmlformats.org/presentationml/2006/ole">
            <mc:AlternateContent xmlns:mc="http://schemas.openxmlformats.org/markup-compatibility/2006">
              <mc:Choice xmlns:v="urn:schemas-microsoft-com:vml" Requires="v">
                <p:oleObj spid="_x0000_s33817" name="Equation" r:id="rId5" imgW="761669" imgH="418918" progId="Equation.3">
                  <p:embed/>
                </p:oleObj>
              </mc:Choice>
              <mc:Fallback>
                <p:oleObj name="Equation" r:id="rId5" imgW="761669" imgH="418918"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9563" y="4343400"/>
                        <a:ext cx="2520950"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Text Box 10"/>
          <p:cNvSpPr txBox="1">
            <a:spLocks noChangeArrowheads="1"/>
          </p:cNvSpPr>
          <p:nvPr/>
        </p:nvSpPr>
        <p:spPr bwMode="auto">
          <a:xfrm>
            <a:off x="762000" y="3265488"/>
            <a:ext cx="7315200" cy="10779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dirty="0">
                <a:latin typeface="Times New Roman" panose="02020603050405020304" pitchFamily="18" charset="0"/>
              </a:rPr>
              <a:t>Example: Margin of error for estimating </a:t>
            </a:r>
            <a:r>
              <a:rPr lang="el-GR" altLang="en-US" dirty="0">
                <a:latin typeface="Times New Roman" panose="02020603050405020304" pitchFamily="18" charset="0"/>
              </a:rPr>
              <a:t>μ</a:t>
            </a:r>
            <a:r>
              <a:rPr lang="en-US" altLang="en-US" dirty="0">
                <a:latin typeface="Times New Roman" panose="02020603050405020304" pitchFamily="18" charset="0"/>
              </a:rPr>
              <a:t>, </a:t>
            </a:r>
            <a:r>
              <a:rPr lang="el-GR" altLang="en-US" dirty="0">
                <a:latin typeface="Times New Roman" panose="02020603050405020304" pitchFamily="18" charset="0"/>
                <a:sym typeface="Symbol" panose="05050102010706020507" pitchFamily="18" charset="2"/>
              </a:rPr>
              <a:t>σ</a:t>
            </a:r>
            <a:r>
              <a:rPr lang="en-US" altLang="en-US" dirty="0">
                <a:latin typeface="Times New Roman" panose="02020603050405020304" pitchFamily="18" charset="0"/>
                <a:sym typeface="Symbol" panose="05050102010706020507" pitchFamily="18" charset="2"/>
              </a:rPr>
              <a:t> known:</a:t>
            </a:r>
            <a:endParaRPr lang="el-GR" altLang="en-US"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3429000" y="6858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Sample Size</a:t>
            </a:r>
          </a:p>
        </p:txBody>
      </p:sp>
      <p:sp>
        <p:nvSpPr>
          <p:cNvPr id="35843" name="Text Box 5"/>
          <p:cNvSpPr txBox="1">
            <a:spLocks noChangeArrowheads="1"/>
          </p:cNvSpPr>
          <p:nvPr/>
        </p:nvSpPr>
        <p:spPr bwMode="auto">
          <a:xfrm>
            <a:off x="1066800" y="1905000"/>
            <a:ext cx="7391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The general formula for the sample size </a:t>
            </a:r>
            <a:r>
              <a:rPr lang="en-US" altLang="en-US" sz="3600" i="1">
                <a:latin typeface="Times New Roman" panose="02020603050405020304" pitchFamily="18" charset="0"/>
              </a:rPr>
              <a:t>n</a:t>
            </a:r>
            <a:r>
              <a:rPr lang="en-US" altLang="en-US" sz="3600">
                <a:latin typeface="Times New Roman" panose="02020603050405020304" pitchFamily="18" charset="0"/>
              </a:rPr>
              <a:t> necessary to ensure an interval width</a:t>
            </a:r>
            <a:r>
              <a:rPr lang="en-US" altLang="en-US" sz="3600" i="1">
                <a:latin typeface="Times New Roman" panose="02020603050405020304" pitchFamily="18" charset="0"/>
              </a:rPr>
              <a:t> w</a:t>
            </a:r>
            <a:r>
              <a:rPr lang="en-US" altLang="en-US" sz="3600">
                <a:latin typeface="Times New Roman" panose="02020603050405020304" pitchFamily="18" charset="0"/>
              </a:rPr>
              <a:t> is</a:t>
            </a:r>
          </a:p>
        </p:txBody>
      </p:sp>
      <p:graphicFrame>
        <p:nvGraphicFramePr>
          <p:cNvPr id="35844" name="Object 6"/>
          <p:cNvGraphicFramePr>
            <a:graphicFrameLocks noChangeAspect="1"/>
          </p:cNvGraphicFramePr>
          <p:nvPr/>
        </p:nvGraphicFramePr>
        <p:xfrm>
          <a:off x="2667000" y="3886200"/>
          <a:ext cx="3200400" cy="1463675"/>
        </p:xfrm>
        <a:graphic>
          <a:graphicData uri="http://schemas.openxmlformats.org/presentationml/2006/ole">
            <mc:AlternateContent xmlns:mc="http://schemas.openxmlformats.org/markup-compatibility/2006">
              <mc:Choice xmlns:v="urn:schemas-microsoft-com:vml" Requires="v">
                <p:oleObj spid="_x0000_s35851" name="Equation" r:id="rId3" imgW="1054100" imgH="482600" progId="Equation.DSMT4">
                  <p:embed/>
                </p:oleObj>
              </mc:Choice>
              <mc:Fallback>
                <p:oleObj name="Equation" r:id="rId3" imgW="1054100" imgH="482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886200"/>
                        <a:ext cx="320040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228600"/>
            <a:ext cx="8229600" cy="1143000"/>
          </a:xfrm>
        </p:spPr>
        <p:txBody>
          <a:bodyPr/>
          <a:lstStyle/>
          <a:p>
            <a:pPr defTabSz="852488"/>
            <a:r>
              <a:rPr lang="en-US" altLang="en-US" dirty="0" smtClean="0">
                <a:solidFill>
                  <a:srgbClr val="C00000"/>
                </a:solidFill>
                <a:latin typeface="Times New Roman" panose="02020603050405020304" pitchFamily="18" charset="0"/>
                <a:cs typeface="Times New Roman" panose="02020603050405020304" pitchFamily="18" charset="0"/>
              </a:rPr>
              <a:t>Determining Sample Size</a:t>
            </a:r>
          </a:p>
        </p:txBody>
      </p:sp>
      <p:sp>
        <p:nvSpPr>
          <p:cNvPr id="36867" name="Rectangle 3"/>
          <p:cNvSpPr>
            <a:spLocks noGrp="1" noChangeArrowheads="1"/>
          </p:cNvSpPr>
          <p:nvPr>
            <p:ph type="body" idx="1"/>
          </p:nvPr>
        </p:nvSpPr>
        <p:spPr>
          <a:xfrm>
            <a:off x="457200" y="1371600"/>
            <a:ext cx="8229600" cy="3111500"/>
          </a:xfrm>
          <a:noFill/>
        </p:spPr>
        <p:txBody>
          <a:bodyPr lIns="85342" tIns="42672" rIns="85342" bIns="42672"/>
          <a:lstStyle/>
          <a:p>
            <a:r>
              <a:rPr lang="en-US" altLang="en-US" sz="3100" dirty="0" smtClean="0">
                <a:latin typeface="Times New Roman" panose="02020603050405020304" pitchFamily="18" charset="0"/>
                <a:cs typeface="Times New Roman" panose="02020603050405020304" pitchFamily="18" charset="0"/>
              </a:rPr>
              <a:t>The required sample size can be found to reach a desired margin of error (e) and level of confidence (1 -</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smtClean="0">
                <a:latin typeface="Times New Roman" panose="02020603050405020304" pitchFamily="18" charset="0"/>
                <a:cs typeface="Times New Roman" panose="02020603050405020304" pitchFamily="18" charset="0"/>
              </a:rPr>
              <a:t>)</a:t>
            </a:r>
          </a:p>
          <a:p>
            <a:endParaRPr lang="en-US" altLang="en-US" sz="2800" dirty="0" smtClean="0">
              <a:latin typeface="Times New Roman" panose="02020603050405020304" pitchFamily="18" charset="0"/>
              <a:cs typeface="Times New Roman" panose="02020603050405020304" pitchFamily="18" charset="0"/>
            </a:endParaRPr>
          </a:p>
          <a:p>
            <a:pPr lvl="1"/>
            <a:r>
              <a:rPr lang="en-US" altLang="en-US" dirty="0" smtClean="0">
                <a:latin typeface="Times New Roman" panose="02020603050405020304" pitchFamily="18" charset="0"/>
                <a:cs typeface="Times New Roman" panose="02020603050405020304" pitchFamily="18" charset="0"/>
              </a:rPr>
              <a:t>Required sample size,  </a:t>
            </a:r>
            <a:r>
              <a:rPr lang="el-GR" altLang="en-US" dirty="0" smtClean="0">
                <a:solidFill>
                  <a:srgbClr val="C00000"/>
                </a:solidFill>
                <a:latin typeface="Times New Roman" panose="02020603050405020304" pitchFamily="18" charset="0"/>
                <a:cs typeface="Times New Roman" panose="02020603050405020304" pitchFamily="18" charset="0"/>
                <a:sym typeface="Symbol" panose="05050102010706020507" pitchFamily="18" charset="2"/>
              </a:rPr>
              <a:t>σ</a:t>
            </a:r>
            <a:r>
              <a:rPr lang="en-US" altLang="en-US" dirty="0" smtClean="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known</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sz="2300" dirty="0" smtClean="0">
                <a:latin typeface="Times New Roman" panose="02020603050405020304" pitchFamily="18" charset="0"/>
                <a:cs typeface="Times New Roman" panose="02020603050405020304" pitchFamily="18" charset="0"/>
              </a:rPr>
              <a:t> </a:t>
            </a:r>
          </a:p>
        </p:txBody>
      </p:sp>
      <p:graphicFrame>
        <p:nvGraphicFramePr>
          <p:cNvPr id="36868" name="Object 4"/>
          <p:cNvGraphicFramePr>
            <a:graphicFrameLocks noChangeAspect="1"/>
          </p:cNvGraphicFramePr>
          <p:nvPr/>
        </p:nvGraphicFramePr>
        <p:xfrm>
          <a:off x="2230438" y="4419600"/>
          <a:ext cx="4475162" cy="1403350"/>
        </p:xfrm>
        <a:graphic>
          <a:graphicData uri="http://schemas.openxmlformats.org/presentationml/2006/ole">
            <mc:AlternateContent xmlns:mc="http://schemas.openxmlformats.org/markup-compatibility/2006">
              <mc:Choice xmlns:v="urn:schemas-microsoft-com:vml" Requires="v">
                <p:oleObj spid="_x0000_s36875" name="Equation" r:id="rId3" imgW="1498600" imgH="469900" progId="Equation.3">
                  <p:embed/>
                </p:oleObj>
              </mc:Choice>
              <mc:Fallback>
                <p:oleObj name="Equation" r:id="rId3" imgW="14986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0438" y="4419600"/>
                        <a:ext cx="4475162" cy="1403350"/>
                      </a:xfrm>
                      <a:prstGeom prst="rect">
                        <a:avLst/>
                      </a:prstGeom>
                      <a:solidFill>
                        <a:srgbClr val="FFFFD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152400"/>
            <a:ext cx="7793038" cy="838200"/>
          </a:xfrm>
        </p:spPr>
        <p:txBody>
          <a:bodyPr/>
          <a:lstStyle/>
          <a:p>
            <a:pPr defTabSz="852488"/>
            <a:r>
              <a:rPr lang="en-US" altLang="en-US" dirty="0" smtClean="0"/>
              <a:t> </a:t>
            </a:r>
            <a:r>
              <a:rPr lang="en-US" altLang="en-US" dirty="0" smtClean="0">
                <a:solidFill>
                  <a:srgbClr val="C00000"/>
                </a:solidFill>
                <a:latin typeface="Times New Roman" panose="02020603050405020304" pitchFamily="18" charset="0"/>
                <a:cs typeface="Times New Roman" panose="02020603050405020304" pitchFamily="18" charset="0"/>
              </a:rPr>
              <a:t>Sample Size Example</a:t>
            </a:r>
          </a:p>
        </p:txBody>
      </p:sp>
      <p:sp>
        <p:nvSpPr>
          <p:cNvPr id="37891" name="Rectangle 3"/>
          <p:cNvSpPr>
            <a:spLocks noGrp="1" noChangeArrowheads="1"/>
          </p:cNvSpPr>
          <p:nvPr>
            <p:ph type="body" idx="1"/>
          </p:nvPr>
        </p:nvSpPr>
        <p:spPr>
          <a:xfrm>
            <a:off x="855663" y="1295400"/>
            <a:ext cx="7219950" cy="1422400"/>
          </a:xfrm>
          <a:solidFill>
            <a:srgbClr val="B5FDFA"/>
          </a:solidFill>
          <a:ln w="12700">
            <a:solidFill>
              <a:schemeClr val="tx1"/>
            </a:solidFill>
            <a:miter lim="800000"/>
            <a:headEnd/>
            <a:tailEnd/>
          </a:ln>
        </p:spPr>
        <p:txBody>
          <a:bodyPr lIns="90488" tIns="44450" rIns="90488" bIns="44450"/>
          <a:lstStyle/>
          <a:p>
            <a:pPr marL="0" indent="0">
              <a:lnSpc>
                <a:spcPct val="105000"/>
              </a:lnSpc>
              <a:buFont typeface="Wingdings" panose="05000000000000000000" pitchFamily="2" charset="2"/>
              <a:buNone/>
            </a:pPr>
            <a:r>
              <a:rPr lang="en-US" altLang="en-US" sz="2800" dirty="0" smtClean="0">
                <a:latin typeface="Times New Roman" panose="02020603050405020304" pitchFamily="18" charset="0"/>
                <a:cs typeface="Times New Roman" panose="02020603050405020304" pitchFamily="18" charset="0"/>
              </a:rPr>
              <a:t>If </a:t>
            </a:r>
            <a:r>
              <a:rPr lang="en-US" altLang="en-US" sz="2800" dirty="0" smtClean="0">
                <a:latin typeface="Times New Roman" panose="02020603050405020304" pitchFamily="18" charset="0"/>
                <a:cs typeface="Times New Roman" panose="02020603050405020304" pitchFamily="18" charset="0"/>
                <a:sym typeface="Symbol" panose="05050102010706020507" pitchFamily="18" charset="2"/>
              </a:rPr>
              <a:t> = 45, w</a:t>
            </a:r>
            <a:r>
              <a:rPr lang="en-US" altLang="en-US" sz="2800" dirty="0" smtClean="0">
                <a:latin typeface="Times New Roman" panose="02020603050405020304" pitchFamily="18" charset="0"/>
                <a:cs typeface="Times New Roman" panose="02020603050405020304" pitchFamily="18" charset="0"/>
              </a:rPr>
              <a:t>hat sample size is needed to be 90% confident of being correct within ± 5?  </a:t>
            </a:r>
          </a:p>
        </p:txBody>
      </p:sp>
      <p:sp>
        <p:nvSpPr>
          <p:cNvPr id="37892" name="Rectangle 4"/>
          <p:cNvSpPr>
            <a:spLocks noChangeArrowheads="1"/>
          </p:cNvSpPr>
          <p:nvPr/>
        </p:nvSpPr>
        <p:spPr bwMode="auto">
          <a:xfrm>
            <a:off x="6627813" y="5473700"/>
            <a:ext cx="2286000" cy="39370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a:latin typeface="Times New Roman" panose="02020603050405020304" pitchFamily="18" charset="0"/>
              </a:rPr>
              <a:t>(Always round up)</a:t>
            </a:r>
          </a:p>
        </p:txBody>
      </p:sp>
      <p:graphicFrame>
        <p:nvGraphicFramePr>
          <p:cNvPr id="37893" name="Object 5"/>
          <p:cNvGraphicFramePr>
            <a:graphicFrameLocks noChangeAspect="1"/>
          </p:cNvGraphicFramePr>
          <p:nvPr/>
        </p:nvGraphicFramePr>
        <p:xfrm>
          <a:off x="1027113" y="2882900"/>
          <a:ext cx="7019925" cy="1285875"/>
        </p:xfrm>
        <a:graphic>
          <a:graphicData uri="http://schemas.openxmlformats.org/presentationml/2006/ole">
            <mc:AlternateContent xmlns:mc="http://schemas.openxmlformats.org/markup-compatibility/2006">
              <mc:Choice xmlns:v="urn:schemas-microsoft-com:vml" Requires="v">
                <p:oleObj spid="_x0000_s37902" name="Equation" r:id="rId3" imgW="2565400" imgH="469900" progId="Equation.3">
                  <p:embed/>
                </p:oleObj>
              </mc:Choice>
              <mc:Fallback>
                <p:oleObj name="Equation" r:id="rId3" imgW="2565400" imgH="469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113" y="2882900"/>
                        <a:ext cx="7019925"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Text Box 6"/>
          <p:cNvSpPr txBox="1">
            <a:spLocks noChangeArrowheads="1"/>
          </p:cNvSpPr>
          <p:nvPr/>
        </p:nvSpPr>
        <p:spPr bwMode="auto">
          <a:xfrm>
            <a:off x="1674813" y="4559300"/>
            <a:ext cx="6400800" cy="531813"/>
          </a:xfrm>
          <a:prstGeom prst="rect">
            <a:avLst/>
          </a:prstGeom>
          <a:solidFill>
            <a:srgbClr val="FFFFD5"/>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latin typeface="Times New Roman" panose="02020603050405020304" pitchFamily="18" charset="0"/>
              </a:rPr>
              <a:t>So the required sample size is </a:t>
            </a:r>
            <a:r>
              <a:rPr lang="en-US" altLang="en-US" sz="2800" b="1">
                <a:solidFill>
                  <a:schemeClr val="folHlink"/>
                </a:solidFill>
                <a:latin typeface="Times New Roman" panose="02020603050405020304" pitchFamily="18" charset="0"/>
              </a:rPr>
              <a:t>n = 220</a:t>
            </a:r>
          </a:p>
        </p:txBody>
      </p:sp>
      <p:sp>
        <p:nvSpPr>
          <p:cNvPr id="37895" name="Line 7"/>
          <p:cNvSpPr>
            <a:spLocks noChangeShapeType="1"/>
          </p:cNvSpPr>
          <p:nvPr/>
        </p:nvSpPr>
        <p:spPr bwMode="auto">
          <a:xfrm flipH="1" flipV="1">
            <a:off x="7618413" y="5092700"/>
            <a:ext cx="7620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solidFill>
                  <a:srgbClr val="C00000"/>
                </a:solidFill>
                <a:latin typeface="Times New Roman" panose="02020603050405020304" pitchFamily="18" charset="0"/>
                <a:cs typeface="Times New Roman" panose="02020603050405020304" pitchFamily="18" charset="0"/>
              </a:rPr>
              <a:t>Sample Size Example</a:t>
            </a:r>
            <a:endParaRPr lang="en-US" altLang="zh-CN" dirty="0" smtClean="0">
              <a:solidFill>
                <a:srgbClr val="C00000"/>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38915" name="Rectangle 3"/>
          <p:cNvSpPr>
            <a:spLocks noGrp="1" noChangeArrowheads="1"/>
          </p:cNvSpPr>
          <p:nvPr>
            <p:ph type="body" idx="1"/>
          </p:nvPr>
        </p:nvSpPr>
        <p:spPr/>
        <p:txBody>
          <a:bodyPr/>
          <a:lstStyle/>
          <a:p>
            <a:pPr eaLnBrk="1" hangingPunct="1"/>
            <a:r>
              <a:rPr lang="en-US" altLang="zh-CN" dirty="0" smtClean="0">
                <a:latin typeface="Times New Roman" panose="02020603050405020304" pitchFamily="18" charset="0"/>
                <a:ea typeface="SimSun" panose="02010600030101010101" pitchFamily="2" charset="-122"/>
                <a:cs typeface="Times New Roman" panose="02020603050405020304" pitchFamily="18" charset="0"/>
              </a:rPr>
              <a:t>A research worker want to determine the average time it takes a mechanic to rotate the tires of a car, and she wants to be able to assert with 95% confidence that the mean of her sample is off by at most </a:t>
            </a:r>
            <a:r>
              <a:rPr lang="en-US" altLang="zh-CN" dirty="0" smtClean="0">
                <a:solidFill>
                  <a:srgbClr val="FF0000"/>
                </a:solidFill>
                <a:latin typeface="Times New Roman" panose="02020603050405020304" pitchFamily="18" charset="0"/>
                <a:ea typeface="SimSun" panose="02010600030101010101" pitchFamily="2" charset="-122"/>
                <a:cs typeface="Times New Roman" panose="02020603050405020304" pitchFamily="18" charset="0"/>
              </a:rPr>
              <a:t>0.5</a:t>
            </a:r>
            <a:r>
              <a:rPr lang="en-US" altLang="zh-CN" dirty="0" smtClean="0">
                <a:latin typeface="Times New Roman" panose="02020603050405020304" pitchFamily="18" charset="0"/>
                <a:ea typeface="SimSun" panose="02010600030101010101" pitchFamily="2" charset="-122"/>
                <a:cs typeface="Times New Roman" panose="02020603050405020304" pitchFamily="18" charset="0"/>
              </a:rPr>
              <a:t> minute. If she can presume from past experience that          minutes, how large a sample will she have to take?</a:t>
            </a:r>
          </a:p>
        </p:txBody>
      </p:sp>
      <p:graphicFrame>
        <p:nvGraphicFramePr>
          <p:cNvPr id="38916" name="Object 4"/>
          <p:cNvGraphicFramePr>
            <a:graphicFrameLocks noChangeAspect="1"/>
          </p:cNvGraphicFramePr>
          <p:nvPr>
            <p:extLst>
              <p:ext uri="{D42A27DB-BD31-4B8C-83A1-F6EECF244321}">
                <p14:modId xmlns:p14="http://schemas.microsoft.com/office/powerpoint/2010/main" val="2184213036"/>
              </p:ext>
            </p:extLst>
          </p:nvPr>
        </p:nvGraphicFramePr>
        <p:xfrm>
          <a:off x="6705600" y="4191000"/>
          <a:ext cx="990600" cy="365125"/>
        </p:xfrm>
        <a:graphic>
          <a:graphicData uri="http://schemas.openxmlformats.org/presentationml/2006/ole">
            <mc:AlternateContent xmlns:mc="http://schemas.openxmlformats.org/markup-compatibility/2006">
              <mc:Choice xmlns:v="urn:schemas-microsoft-com:vml" Requires="v">
                <p:oleObj spid="_x0000_s38930" name="Equation" r:id="rId3" imgW="482181" imgH="177646" progId="Equation.DSMT4">
                  <p:embed/>
                </p:oleObj>
              </mc:Choice>
              <mc:Fallback>
                <p:oleObj name="Equation" r:id="rId3" imgW="482181" imgH="1776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191000"/>
                        <a:ext cx="990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5"/>
          <p:cNvGraphicFramePr>
            <a:graphicFrameLocks noChangeAspect="1"/>
          </p:cNvGraphicFramePr>
          <p:nvPr/>
        </p:nvGraphicFramePr>
        <p:xfrm>
          <a:off x="2133600" y="5638800"/>
          <a:ext cx="3962400" cy="990600"/>
        </p:xfrm>
        <a:graphic>
          <a:graphicData uri="http://schemas.openxmlformats.org/presentationml/2006/ole">
            <mc:AlternateContent xmlns:mc="http://schemas.openxmlformats.org/markup-compatibility/2006">
              <mc:Choice xmlns:v="urn:schemas-microsoft-com:vml" Requires="v">
                <p:oleObj spid="_x0000_s38931" name="Equation" r:id="rId5" imgW="1384300" imgH="393700" progId="Equation.DSMT4">
                  <p:embed/>
                </p:oleObj>
              </mc:Choice>
              <mc:Fallback>
                <p:oleObj name="Equation" r:id="rId5" imgW="1384300" imgH="393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638800"/>
                        <a:ext cx="396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609600" y="685800"/>
            <a:ext cx="8153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dirty="0">
                <a:latin typeface="Times New Roman" panose="02020603050405020304" pitchFamily="18" charset="0"/>
              </a:rPr>
              <a:t>Let </a:t>
            </a:r>
            <a:r>
              <a:rPr lang="en-US" altLang="en-US" i="1"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latin typeface="Times New Roman" panose="02020603050405020304" pitchFamily="18" charset="0"/>
              </a:rPr>
              <a:t>,…, </a:t>
            </a:r>
            <a:r>
              <a:rPr lang="en-US" altLang="en-US" i="1" dirty="0" err="1">
                <a:latin typeface="Times New Roman" panose="02020603050405020304" pitchFamily="18" charset="0"/>
              </a:rPr>
              <a:t>X</a:t>
            </a:r>
            <a:r>
              <a:rPr lang="en-US" altLang="en-US" i="1" baseline="-25000" dirty="0" err="1">
                <a:latin typeface="Times New Roman" panose="02020603050405020304" pitchFamily="18" charset="0"/>
              </a:rPr>
              <a:t>n</a:t>
            </a:r>
            <a:r>
              <a:rPr lang="en-US" altLang="en-US" dirty="0">
                <a:latin typeface="Times New Roman" panose="02020603050405020304" pitchFamily="18" charset="0"/>
              </a:rPr>
              <a:t> be a random sample from a distribution with mean value </a:t>
            </a:r>
            <a:r>
              <a:rPr lang="el-GR" altLang="en-US" dirty="0">
                <a:latin typeface="Times New Roman" panose="02020603050405020304" pitchFamily="18" charset="0"/>
              </a:rPr>
              <a:t>μ</a:t>
            </a:r>
            <a:r>
              <a:rPr lang="en-US" altLang="en-US" dirty="0">
                <a:latin typeface="Times New Roman" panose="02020603050405020304" pitchFamily="18" charset="0"/>
              </a:rPr>
              <a:t>  and standard deviation </a:t>
            </a:r>
            <a:r>
              <a:rPr lang="el-GR" altLang="en-US" dirty="0">
                <a:latin typeface="Times New Roman" panose="02020603050405020304" pitchFamily="18" charset="0"/>
              </a:rPr>
              <a:t>σ</a:t>
            </a:r>
            <a:r>
              <a:rPr lang="en-US" altLang="en-US" dirty="0">
                <a:latin typeface="Times New Roman" panose="02020603050405020304" pitchFamily="18" charset="0"/>
              </a:rPr>
              <a:t>.  Then</a:t>
            </a:r>
          </a:p>
        </p:txBody>
      </p:sp>
      <p:sp>
        <p:nvSpPr>
          <p:cNvPr id="18435" name="TextBox 4"/>
          <p:cNvSpPr txBox="1">
            <a:spLocks noChangeArrowheads="1"/>
          </p:cNvSpPr>
          <p:nvPr/>
        </p:nvSpPr>
        <p:spPr bwMode="auto">
          <a:xfrm>
            <a:off x="2133600" y="2362200"/>
            <a:ext cx="495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18436" name="Object 8"/>
          <p:cNvGraphicFramePr>
            <a:graphicFrameLocks noChangeAspect="1"/>
          </p:cNvGraphicFramePr>
          <p:nvPr/>
        </p:nvGraphicFramePr>
        <p:xfrm>
          <a:off x="2133600" y="2514600"/>
          <a:ext cx="3505200" cy="1673225"/>
        </p:xfrm>
        <a:graphic>
          <a:graphicData uri="http://schemas.openxmlformats.org/presentationml/2006/ole">
            <mc:AlternateContent xmlns:mc="http://schemas.openxmlformats.org/markup-compatibility/2006">
              <mc:Choice xmlns:v="urn:schemas-microsoft-com:vml" Requires="v">
                <p:oleObj spid="_x0000_s18446" name="Equation" r:id="rId3" imgW="1384300" imgH="660400" progId="Equation.DSMT4">
                  <p:embed/>
                </p:oleObj>
              </mc:Choice>
              <mc:Fallback>
                <p:oleObj name="Equation" r:id="rId3" imgW="1384300" imgH="6604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514600"/>
                        <a:ext cx="3505200" cy="167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TextBox 9"/>
          <p:cNvSpPr txBox="1">
            <a:spLocks noChangeArrowheads="1"/>
          </p:cNvSpPr>
          <p:nvPr/>
        </p:nvSpPr>
        <p:spPr bwMode="auto">
          <a:xfrm>
            <a:off x="1828800" y="152400"/>
            <a:ext cx="472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dirty="0">
                <a:solidFill>
                  <a:srgbClr val="C00000"/>
                </a:solidFill>
                <a:latin typeface="Times New Roman" panose="02020603050405020304" pitchFamily="18" charset="0"/>
              </a:rPr>
              <a:t>PROPOSITION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7"/>
          <p:cNvSpPr txBox="1">
            <a:spLocks noChangeArrowheads="1"/>
          </p:cNvSpPr>
          <p:nvPr/>
        </p:nvSpPr>
        <p:spPr bwMode="auto">
          <a:xfrm>
            <a:off x="609600" y="1066800"/>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dirty="0">
                <a:latin typeface="Times New Roman" panose="02020603050405020304" pitchFamily="18" charset="0"/>
              </a:rPr>
              <a:t>A CI is desired for the true </a:t>
            </a:r>
            <a:r>
              <a:rPr lang="en-US" altLang="en-US" sz="3600" dirty="0">
                <a:solidFill>
                  <a:srgbClr val="FF0000"/>
                </a:solidFill>
                <a:latin typeface="Times New Roman" panose="02020603050405020304" pitchFamily="18" charset="0"/>
              </a:rPr>
              <a:t>average stray-load loss </a:t>
            </a:r>
            <a:r>
              <a:rPr lang="en-US" altLang="en-US" sz="3600" dirty="0">
                <a:latin typeface="Times New Roman" panose="02020603050405020304" pitchFamily="18" charset="0"/>
              </a:rPr>
              <a:t> (watts) for a certain type of induction motor when the line current is held at 10 amps for a speed of 1500 rpm.  Assume that stray-load loss is normally distributed with     = 3.0.</a:t>
            </a:r>
          </a:p>
          <a:p>
            <a:pPr eaLnBrk="1" hangingPunct="1">
              <a:spcBef>
                <a:spcPct val="0"/>
              </a:spcBef>
              <a:buFontTx/>
              <a:buNone/>
            </a:pPr>
            <a:endParaRPr lang="en-US" altLang="en-US" sz="3600" dirty="0">
              <a:latin typeface="Times New Roman" panose="02020603050405020304" pitchFamily="18" charset="0"/>
            </a:endParaRPr>
          </a:p>
        </p:txBody>
      </p:sp>
      <p:sp>
        <p:nvSpPr>
          <p:cNvPr id="3993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39940" name="Object 6"/>
          <p:cNvGraphicFramePr>
            <a:graphicFrameLocks noChangeAspect="1"/>
          </p:cNvGraphicFramePr>
          <p:nvPr/>
        </p:nvGraphicFramePr>
        <p:xfrm>
          <a:off x="3657600" y="3962400"/>
          <a:ext cx="457200" cy="457200"/>
        </p:xfrm>
        <a:graphic>
          <a:graphicData uri="http://schemas.openxmlformats.org/presentationml/2006/ole">
            <mc:AlternateContent xmlns:mc="http://schemas.openxmlformats.org/markup-compatibility/2006">
              <mc:Choice xmlns:v="urn:schemas-microsoft-com:vml" Requires="v">
                <p:oleObj spid="_x0000_s39957" r:id="rId3" imgW="152334" imgH="139639" progId="Equation.DSMT4">
                  <p:embed/>
                </p:oleObj>
              </mc:Choice>
              <mc:Fallback>
                <p:oleObj r:id="rId3" imgW="152334" imgH="13963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962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TextBox 10"/>
          <p:cNvSpPr txBox="1">
            <a:spLocks noChangeArrowheads="1"/>
          </p:cNvSpPr>
          <p:nvPr/>
        </p:nvSpPr>
        <p:spPr bwMode="auto">
          <a:xfrm>
            <a:off x="533400" y="4724400"/>
            <a:ext cx="7696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How large must </a:t>
            </a:r>
            <a:r>
              <a:rPr lang="en-US" altLang="en-US" sz="3600" i="1">
                <a:latin typeface="Times New Roman" panose="02020603050405020304" pitchFamily="18" charset="0"/>
              </a:rPr>
              <a:t>n</a:t>
            </a:r>
            <a:r>
              <a:rPr lang="en-US" altLang="en-US" sz="3600">
                <a:latin typeface="Times New Roman" panose="02020603050405020304" pitchFamily="18" charset="0"/>
              </a:rPr>
              <a:t> be if the width of the 99% interval for     is to be 1.0?</a:t>
            </a:r>
          </a:p>
          <a:p>
            <a:pPr eaLnBrk="1" hangingPunct="1">
              <a:spcBef>
                <a:spcPct val="0"/>
              </a:spcBef>
              <a:buFontTx/>
              <a:buNone/>
            </a:pPr>
            <a:endParaRPr lang="en-US" altLang="en-US" sz="3600">
              <a:latin typeface="Times New Roman" panose="02020603050405020304" pitchFamily="18" charset="0"/>
            </a:endParaRPr>
          </a:p>
        </p:txBody>
      </p:sp>
      <p:sp>
        <p:nvSpPr>
          <p:cNvPr id="3994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39943" name="Object 8"/>
          <p:cNvGraphicFramePr>
            <a:graphicFrameLocks noChangeAspect="1"/>
          </p:cNvGraphicFramePr>
          <p:nvPr/>
        </p:nvGraphicFramePr>
        <p:xfrm>
          <a:off x="3657600" y="5410200"/>
          <a:ext cx="457200" cy="457200"/>
        </p:xfrm>
        <a:graphic>
          <a:graphicData uri="http://schemas.openxmlformats.org/presentationml/2006/ole">
            <mc:AlternateContent xmlns:mc="http://schemas.openxmlformats.org/markup-compatibility/2006">
              <mc:Choice xmlns:v="urn:schemas-microsoft-com:vml" Requires="v">
                <p:oleObj spid="_x0000_s39958" r:id="rId5" imgW="152268" imgH="164957" progId="Equation.DSMT4">
                  <p:embed/>
                </p:oleObj>
              </mc:Choice>
              <mc:Fallback>
                <p:oleObj r:id="rId5" imgW="152268" imgH="164957"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541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4" name="TextBox 13"/>
          <p:cNvSpPr txBox="1">
            <a:spLocks noChangeArrowheads="1"/>
          </p:cNvSpPr>
          <p:nvPr/>
        </p:nvSpPr>
        <p:spPr bwMode="auto">
          <a:xfrm>
            <a:off x="2209800" y="381000"/>
            <a:ext cx="5257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400" dirty="0">
                <a:solidFill>
                  <a:srgbClr val="C00000"/>
                </a:solidFill>
                <a:latin typeface="Times New Roman" panose="02020603050405020304" pitchFamily="18" charset="0"/>
              </a:rPr>
              <a:t>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3429000" y="6858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Sample Size</a:t>
            </a:r>
          </a:p>
        </p:txBody>
      </p:sp>
      <p:sp>
        <p:nvSpPr>
          <p:cNvPr id="40963" name="Text Box 5"/>
          <p:cNvSpPr txBox="1">
            <a:spLocks noChangeArrowheads="1"/>
          </p:cNvSpPr>
          <p:nvPr/>
        </p:nvSpPr>
        <p:spPr bwMode="auto">
          <a:xfrm>
            <a:off x="762000" y="1447800"/>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The general formula for the sample size </a:t>
            </a:r>
            <a:r>
              <a:rPr lang="en-US" altLang="en-US" sz="3600" i="1">
                <a:latin typeface="Times New Roman" panose="02020603050405020304" pitchFamily="18" charset="0"/>
              </a:rPr>
              <a:t>n</a:t>
            </a:r>
            <a:r>
              <a:rPr lang="en-US" altLang="en-US" sz="3600">
                <a:latin typeface="Times New Roman" panose="02020603050405020304" pitchFamily="18" charset="0"/>
              </a:rPr>
              <a:t> necessary to ensure an interval width</a:t>
            </a:r>
            <a:r>
              <a:rPr lang="en-US" altLang="en-US" sz="3600" i="1">
                <a:latin typeface="Times New Roman" panose="02020603050405020304" pitchFamily="18" charset="0"/>
              </a:rPr>
              <a:t> w</a:t>
            </a:r>
            <a:r>
              <a:rPr lang="en-US" altLang="en-US" sz="3600">
                <a:latin typeface="Times New Roman" panose="02020603050405020304" pitchFamily="18" charset="0"/>
              </a:rPr>
              <a:t> is</a:t>
            </a:r>
          </a:p>
        </p:txBody>
      </p:sp>
      <p:graphicFrame>
        <p:nvGraphicFramePr>
          <p:cNvPr id="40964" name="Object 6"/>
          <p:cNvGraphicFramePr>
            <a:graphicFrameLocks noChangeAspect="1"/>
          </p:cNvGraphicFramePr>
          <p:nvPr/>
        </p:nvGraphicFramePr>
        <p:xfrm>
          <a:off x="2743200" y="2514600"/>
          <a:ext cx="3200400" cy="1463675"/>
        </p:xfrm>
        <a:graphic>
          <a:graphicData uri="http://schemas.openxmlformats.org/presentationml/2006/ole">
            <mc:AlternateContent xmlns:mc="http://schemas.openxmlformats.org/markup-compatibility/2006">
              <mc:Choice xmlns:v="urn:schemas-microsoft-com:vml" Requires="v">
                <p:oleObj spid="_x0000_s40980" name="Equation" r:id="rId3" imgW="1054100" imgH="482600" progId="Equation.DSMT4">
                  <p:embed/>
                </p:oleObj>
              </mc:Choice>
              <mc:Fallback>
                <p:oleObj name="Equation" r:id="rId3" imgW="1054100" imgH="482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0"/>
                        <a:ext cx="320040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40966" name="Object 3"/>
          <p:cNvGraphicFramePr>
            <a:graphicFrameLocks noChangeAspect="1"/>
          </p:cNvGraphicFramePr>
          <p:nvPr/>
        </p:nvGraphicFramePr>
        <p:xfrm>
          <a:off x="2743200" y="4419600"/>
          <a:ext cx="2971800" cy="1219200"/>
        </p:xfrm>
        <a:graphic>
          <a:graphicData uri="http://schemas.openxmlformats.org/presentationml/2006/ole">
            <mc:AlternateContent xmlns:mc="http://schemas.openxmlformats.org/markup-compatibility/2006">
              <mc:Choice xmlns:v="urn:schemas-microsoft-com:vml" Requires="v">
                <p:oleObj spid="_x0000_s40981" r:id="rId5" imgW="850531" imgH="393529" progId="Equation.DSMT4">
                  <p:embed/>
                </p:oleObj>
              </mc:Choice>
              <mc:Fallback>
                <p:oleObj r:id="rId5" imgW="850531"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419600"/>
                        <a:ext cx="2971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TextBox 7"/>
          <p:cNvSpPr txBox="1">
            <a:spLocks noChangeArrowheads="1"/>
          </p:cNvSpPr>
          <p:nvPr/>
        </p:nvSpPr>
        <p:spPr bwMode="auto">
          <a:xfrm>
            <a:off x="5715000" y="4648200"/>
            <a:ext cx="2895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 239.62 so n = 240.</a:t>
            </a:r>
          </a:p>
          <a:p>
            <a:pPr eaLnBrk="1" hangingPunct="1">
              <a:spcBef>
                <a:spcPct val="0"/>
              </a:spcBef>
              <a:buFontTx/>
              <a:buNone/>
            </a:pPr>
            <a:endParaRPr lang="en-US" altLang="en-US" sz="360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95400" y="225425"/>
            <a:ext cx="6096000" cy="581025"/>
          </a:xfrm>
        </p:spPr>
        <p:txBody>
          <a:bodyPr/>
          <a:lstStyle/>
          <a:p>
            <a:r>
              <a:rPr lang="en-US" altLang="en-US" dirty="0" smtClean="0">
                <a:solidFill>
                  <a:srgbClr val="C00000"/>
                </a:solidFill>
                <a:latin typeface="Times New Roman" panose="02020603050405020304" pitchFamily="18" charset="0"/>
                <a:cs typeface="Times New Roman" panose="02020603050405020304" pitchFamily="18" charset="0"/>
              </a:rPr>
              <a:t>Case Study </a:t>
            </a:r>
          </a:p>
        </p:txBody>
      </p:sp>
      <p:sp>
        <p:nvSpPr>
          <p:cNvPr id="41987" name="Rectangle 3"/>
          <p:cNvSpPr>
            <a:spLocks noGrp="1" noChangeArrowheads="1"/>
          </p:cNvSpPr>
          <p:nvPr>
            <p:ph type="body" idx="1"/>
          </p:nvPr>
        </p:nvSpPr>
        <p:spPr>
          <a:xfrm>
            <a:off x="457200" y="1465263"/>
            <a:ext cx="8153400" cy="4360862"/>
          </a:xfrm>
        </p:spPr>
        <p:txBody>
          <a:bodyPr/>
          <a:lstStyle/>
          <a:p>
            <a:r>
              <a:rPr lang="en-US" altLang="en-US" sz="2800" dirty="0" smtClean="0">
                <a:latin typeface="Times New Roman" panose="02020603050405020304" pitchFamily="18" charset="0"/>
                <a:cs typeface="Times New Roman" panose="02020603050405020304" pitchFamily="18" charset="0"/>
              </a:rPr>
              <a:t>A sample of 11 circuits from a large normal population has a mean resistance of 2.20 ohms.  We know from past testing that the population standard deviation is </a:t>
            </a:r>
            <a:r>
              <a:rPr lang="en-US" altLang="en-US" sz="2800" dirty="0" smtClean="0">
                <a:latin typeface="Times New Roman" panose="02020603050405020304" pitchFamily="18" charset="0"/>
                <a:cs typeface="Times New Roman" panose="02020603050405020304" pitchFamily="18" charset="0"/>
              </a:rPr>
              <a:t>0.35 </a:t>
            </a:r>
            <a:r>
              <a:rPr lang="en-US" altLang="en-US" sz="2800" dirty="0" smtClean="0">
                <a:latin typeface="Times New Roman" panose="02020603050405020304" pitchFamily="18" charset="0"/>
                <a:cs typeface="Times New Roman" panose="02020603050405020304" pitchFamily="18" charset="0"/>
              </a:rPr>
              <a:t>ohms.  </a:t>
            </a:r>
          </a:p>
          <a:p>
            <a:pPr>
              <a:lnSpc>
                <a:spcPct val="50000"/>
              </a:lnSpc>
            </a:pPr>
            <a:endParaRPr lang="en-US" altLang="en-US" sz="2800" dirty="0" smtClean="0">
              <a:latin typeface="Times New Roman" panose="02020603050405020304" pitchFamily="18" charset="0"/>
              <a:cs typeface="Times New Roman" panose="02020603050405020304" pitchFamily="18" charset="0"/>
            </a:endParaRPr>
          </a:p>
          <a:p>
            <a:r>
              <a:rPr lang="en-US" altLang="en-US" sz="2800" dirty="0" smtClean="0">
                <a:latin typeface="Times New Roman" panose="02020603050405020304" pitchFamily="18" charset="0"/>
                <a:cs typeface="Times New Roman" panose="02020603050405020304" pitchFamily="18" charset="0"/>
              </a:rPr>
              <a:t>Determine a 95% confidence interval for the true mean resistance of the population.</a:t>
            </a:r>
          </a:p>
        </p:txBody>
      </p:sp>
      <p:pic>
        <p:nvPicPr>
          <p:cNvPr id="41988" name="Picture 4" descr="j02890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4876800"/>
            <a:ext cx="2057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505200" y="5562600"/>
            <a:ext cx="3962400" cy="609600"/>
          </a:xfrm>
          <a:prstGeom prst="rect">
            <a:avLst/>
          </a:prstGeom>
          <a:solidFill>
            <a:srgbClr val="FFFFD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43011" name="Object 3"/>
          <p:cNvGraphicFramePr>
            <a:graphicFrameLocks noChangeAspect="1"/>
          </p:cNvGraphicFramePr>
          <p:nvPr/>
        </p:nvGraphicFramePr>
        <p:xfrm>
          <a:off x="3581400" y="3217863"/>
          <a:ext cx="3846513" cy="2925762"/>
        </p:xfrm>
        <a:graphic>
          <a:graphicData uri="http://schemas.openxmlformats.org/presentationml/2006/ole">
            <mc:AlternateContent xmlns:mc="http://schemas.openxmlformats.org/markup-compatibility/2006">
              <mc:Choice xmlns:v="urn:schemas-microsoft-com:vml" Requires="v">
                <p:oleObj spid="_x0000_s43021" name="Equation" r:id="rId3" imgW="1803400" imgH="1371600" progId="Equation.3">
                  <p:embed/>
                </p:oleObj>
              </mc:Choice>
              <mc:Fallback>
                <p:oleObj name="Equation" r:id="rId3" imgW="1803400" imgH="1371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17863"/>
                        <a:ext cx="3846513" cy="292576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Rectangle 4"/>
          <p:cNvSpPr>
            <a:spLocks noGrp="1" noChangeArrowheads="1"/>
          </p:cNvSpPr>
          <p:nvPr>
            <p:ph type="title"/>
          </p:nvPr>
        </p:nvSpPr>
        <p:spPr>
          <a:xfrm>
            <a:off x="914400" y="228600"/>
            <a:ext cx="6096000" cy="581025"/>
          </a:xfrm>
        </p:spPr>
        <p:txBody>
          <a:bodyPr/>
          <a:lstStyle/>
          <a:p>
            <a:r>
              <a:rPr lang="en-US" altLang="en-US" dirty="0" smtClean="0">
                <a:solidFill>
                  <a:srgbClr val="C00000"/>
                </a:solidFill>
                <a:latin typeface="Times New Roman" panose="02020603050405020304" pitchFamily="18" charset="0"/>
                <a:cs typeface="Times New Roman" panose="02020603050405020304" pitchFamily="18" charset="0"/>
              </a:rPr>
              <a:t>Solution – Case Study </a:t>
            </a:r>
          </a:p>
        </p:txBody>
      </p:sp>
      <p:sp>
        <p:nvSpPr>
          <p:cNvPr id="43013" name="Rectangle 5"/>
          <p:cNvSpPr>
            <a:spLocks noGrp="1" noChangeArrowheads="1"/>
          </p:cNvSpPr>
          <p:nvPr>
            <p:ph type="body" idx="1"/>
          </p:nvPr>
        </p:nvSpPr>
        <p:spPr>
          <a:xfrm>
            <a:off x="774700" y="1371600"/>
            <a:ext cx="7607300" cy="3200400"/>
          </a:xfrm>
        </p:spPr>
        <p:txBody>
          <a:bodyPr/>
          <a:lstStyle/>
          <a:p>
            <a:r>
              <a:rPr lang="en-US" altLang="en-US" sz="2800" dirty="0" smtClean="0">
                <a:latin typeface="Times New Roman" panose="02020603050405020304" pitchFamily="18" charset="0"/>
                <a:cs typeface="Times New Roman" panose="02020603050405020304" pitchFamily="18" charset="0"/>
              </a:rPr>
              <a:t>A sample of 11 circuits from a large normal population has a </a:t>
            </a:r>
            <a:r>
              <a:rPr lang="en-US" altLang="en-US" sz="2800" dirty="0" smtClean="0">
                <a:solidFill>
                  <a:srgbClr val="0033CC"/>
                </a:solidFill>
                <a:latin typeface="Times New Roman" panose="02020603050405020304" pitchFamily="18" charset="0"/>
                <a:cs typeface="Times New Roman" panose="02020603050405020304" pitchFamily="18" charset="0"/>
              </a:rPr>
              <a:t>mean resistance of 2.20 </a:t>
            </a:r>
            <a:r>
              <a:rPr lang="en-US" altLang="en-US" sz="2800" dirty="0" smtClean="0">
                <a:latin typeface="Times New Roman" panose="02020603050405020304" pitchFamily="18" charset="0"/>
                <a:cs typeface="Times New Roman" panose="02020603050405020304" pitchFamily="18" charset="0"/>
              </a:rPr>
              <a:t>ohms.  We know from past testing that the </a:t>
            </a:r>
            <a:r>
              <a:rPr lang="en-US" altLang="en-US" sz="2800" dirty="0" smtClean="0">
                <a:solidFill>
                  <a:srgbClr val="0033CC"/>
                </a:solidFill>
                <a:latin typeface="Times New Roman" panose="02020603050405020304" pitchFamily="18" charset="0"/>
                <a:cs typeface="Times New Roman" panose="02020603050405020304" pitchFamily="18" charset="0"/>
              </a:rPr>
              <a:t>population standard deviation is </a:t>
            </a:r>
            <a:r>
              <a:rPr lang="en-US" altLang="en-US" sz="2800" dirty="0" smtClean="0">
                <a:solidFill>
                  <a:srgbClr val="0033CC"/>
                </a:solidFill>
                <a:latin typeface="Times New Roman" panose="02020603050405020304" pitchFamily="18" charset="0"/>
                <a:cs typeface="Times New Roman" panose="02020603050405020304" pitchFamily="18" charset="0"/>
              </a:rPr>
              <a:t>0.35 </a:t>
            </a:r>
            <a:r>
              <a:rPr lang="en-US" altLang="en-US" sz="2800" dirty="0" smtClean="0">
                <a:solidFill>
                  <a:srgbClr val="0033CC"/>
                </a:solidFill>
                <a:latin typeface="Times New Roman" panose="02020603050405020304" pitchFamily="18" charset="0"/>
                <a:cs typeface="Times New Roman" panose="02020603050405020304" pitchFamily="18" charset="0"/>
              </a:rPr>
              <a:t>ohms</a:t>
            </a:r>
            <a:r>
              <a:rPr lang="en-US" altLang="en-US" sz="2800"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a:t>
            </a:r>
          </a:p>
          <a:p>
            <a:pPr>
              <a:lnSpc>
                <a:spcPct val="150000"/>
              </a:lnSpc>
            </a:pPr>
            <a:r>
              <a:rPr lang="en-US" altLang="en-US" dirty="0" smtClean="0">
                <a:solidFill>
                  <a:schemeClr val="folHlink"/>
                </a:solidFill>
                <a:latin typeface="Times New Roman" panose="02020603050405020304" pitchFamily="18" charset="0"/>
                <a:cs typeface="Times New Roman" panose="02020603050405020304" pitchFamily="18" charset="0"/>
              </a:rPr>
              <a:t>Solution:</a:t>
            </a:r>
          </a:p>
        </p:txBody>
      </p:sp>
      <p:pic>
        <p:nvPicPr>
          <p:cNvPr id="43014" name="Picture 7" descr="j02890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5257800"/>
            <a:ext cx="12192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28800" y="173038"/>
            <a:ext cx="6096000" cy="633412"/>
          </a:xfrm>
        </p:spPr>
        <p:txBody>
          <a:bodyPr/>
          <a:lstStyle/>
          <a:p>
            <a:r>
              <a:rPr lang="en-US" altLang="en-US" dirty="0" smtClean="0">
                <a:solidFill>
                  <a:srgbClr val="C00000"/>
                </a:solidFill>
                <a:latin typeface="Times New Roman" panose="02020603050405020304" pitchFamily="18" charset="0"/>
                <a:cs typeface="Times New Roman" panose="02020603050405020304" pitchFamily="18" charset="0"/>
              </a:rPr>
              <a:t>Interpretation</a:t>
            </a:r>
          </a:p>
        </p:txBody>
      </p:sp>
      <p:sp>
        <p:nvSpPr>
          <p:cNvPr id="44035" name="Rectangle 3"/>
          <p:cNvSpPr>
            <a:spLocks noGrp="1" noChangeArrowheads="1"/>
          </p:cNvSpPr>
          <p:nvPr>
            <p:ph type="body" idx="1"/>
          </p:nvPr>
        </p:nvSpPr>
        <p:spPr>
          <a:xfrm>
            <a:off x="533400" y="1066800"/>
            <a:ext cx="8305800" cy="4992688"/>
          </a:xfrm>
        </p:spPr>
        <p:txBody>
          <a:bodyPr/>
          <a:lstStyle/>
          <a:p>
            <a:pPr>
              <a:lnSpc>
                <a:spcPct val="105000"/>
              </a:lnSpc>
              <a:spcBef>
                <a:spcPct val="40000"/>
              </a:spcBef>
            </a:pPr>
            <a:r>
              <a:rPr lang="en-US" altLang="en-US" sz="2800" dirty="0" smtClean="0">
                <a:solidFill>
                  <a:srgbClr val="0033CC"/>
                </a:solidFill>
                <a:latin typeface="Times New Roman" panose="02020603050405020304" pitchFamily="18" charset="0"/>
                <a:cs typeface="Times New Roman" panose="02020603050405020304" pitchFamily="18" charset="0"/>
              </a:rPr>
              <a:t>We are 98% confident that the true mean resistance is between 1.9932  and  2.4068 ohms </a:t>
            </a:r>
          </a:p>
          <a:p>
            <a:pPr>
              <a:lnSpc>
                <a:spcPct val="105000"/>
              </a:lnSpc>
              <a:spcBef>
                <a:spcPct val="40000"/>
              </a:spcBef>
            </a:pPr>
            <a:r>
              <a:rPr lang="en-US" altLang="en-US" sz="2800" dirty="0" smtClean="0">
                <a:latin typeface="Times New Roman" panose="02020603050405020304" pitchFamily="18" charset="0"/>
                <a:cs typeface="Times New Roman" panose="02020603050405020304" pitchFamily="18" charset="0"/>
              </a:rPr>
              <a:t>Although the true mean may or may not be in this interval</a:t>
            </a:r>
            <a:r>
              <a:rPr lang="en-US" altLang="en-US" sz="2800" dirty="0" smtClean="0">
                <a:solidFill>
                  <a:srgbClr val="0033CC"/>
                </a:solidFill>
                <a:latin typeface="Times New Roman" panose="02020603050405020304" pitchFamily="18" charset="0"/>
                <a:cs typeface="Times New Roman" panose="02020603050405020304" pitchFamily="18" charset="0"/>
              </a:rPr>
              <a:t>, 98% of intervals formed in this manner</a:t>
            </a:r>
            <a:r>
              <a:rPr lang="en-US" altLang="en-US" sz="2800" dirty="0" smtClean="0">
                <a:latin typeface="Times New Roman" panose="02020603050405020304" pitchFamily="18" charset="0"/>
                <a:cs typeface="Times New Roman" panose="02020603050405020304" pitchFamily="18" charset="0"/>
              </a:rPr>
              <a:t> will contain the true mean</a:t>
            </a:r>
            <a:endParaRPr lang="en-US" altLang="en-US" dirty="0" smtClean="0">
              <a:latin typeface="Times New Roman" panose="02020603050405020304" pitchFamily="18" charset="0"/>
              <a:cs typeface="Times New Roman" panose="02020603050405020304" pitchFamily="18" charset="0"/>
            </a:endParaRPr>
          </a:p>
          <a:p>
            <a:pPr>
              <a:lnSpc>
                <a:spcPct val="125000"/>
              </a:lnSpc>
              <a:spcBef>
                <a:spcPct val="40000"/>
              </a:spcBef>
            </a:pPr>
            <a:endParaRPr lang="en-US" altLang="en-US" sz="1000" dirty="0" smtClean="0">
              <a:latin typeface="Times New Roman" panose="02020603050405020304" pitchFamily="18" charset="0"/>
              <a:cs typeface="Times New Roman" panose="02020603050405020304" pitchFamily="18" charset="0"/>
            </a:endParaRPr>
          </a:p>
          <a:p>
            <a:pPr>
              <a:lnSpc>
                <a:spcPct val="125000"/>
              </a:lnSpc>
              <a:spcBef>
                <a:spcPct val="40000"/>
              </a:spcBef>
            </a:pPr>
            <a:r>
              <a:rPr lang="en-US" altLang="en-US" dirty="0" smtClean="0">
                <a:latin typeface="Times New Roman" panose="02020603050405020304" pitchFamily="18" charset="0"/>
                <a:cs typeface="Times New Roman" panose="02020603050405020304" pitchFamily="18" charset="0"/>
              </a:rPr>
              <a:t>An </a:t>
            </a:r>
            <a:r>
              <a:rPr lang="en-US" altLang="en-US" b="1" dirty="0" smtClean="0">
                <a:latin typeface="Times New Roman" panose="02020603050405020304" pitchFamily="18" charset="0"/>
                <a:cs typeface="Times New Roman" panose="02020603050405020304" pitchFamily="18" charset="0"/>
              </a:rPr>
              <a:t>incorrect</a:t>
            </a:r>
            <a:r>
              <a:rPr lang="en-US" altLang="en-US" dirty="0" smtClean="0">
                <a:latin typeface="Times New Roman" panose="02020603050405020304" pitchFamily="18" charset="0"/>
                <a:cs typeface="Times New Roman" panose="02020603050405020304" pitchFamily="18" charset="0"/>
              </a:rPr>
              <a:t> interpretation is that there is 98% probability that this interval contains the true population mean. </a:t>
            </a:r>
          </a:p>
          <a:p>
            <a:pPr>
              <a:lnSpc>
                <a:spcPct val="105000"/>
              </a:lnSpc>
              <a:spcBef>
                <a:spcPct val="40000"/>
              </a:spcBef>
              <a:buFont typeface="Wingdings" panose="05000000000000000000" pitchFamily="2" charset="2"/>
              <a:buNone/>
            </a:pPr>
            <a:r>
              <a:rPr lang="en-US" altLang="en-US" sz="2000" dirty="0" smtClean="0"/>
              <a:t>	</a:t>
            </a:r>
          </a:p>
        </p:txBody>
      </p:sp>
      <p:pic>
        <p:nvPicPr>
          <p:cNvPr id="44036" name="Picture 4" descr="j0289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257800"/>
            <a:ext cx="12192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85800" y="990600"/>
            <a:ext cx="7696200" cy="320087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dirty="0">
                <a:latin typeface="Times New Roman" panose="02020603050405020304" pitchFamily="18" charset="0"/>
              </a:rPr>
              <a:t>7.2</a:t>
            </a:r>
          </a:p>
          <a:p>
            <a:pPr algn="ctr" eaLnBrk="1" hangingPunct="1">
              <a:spcBef>
                <a:spcPct val="50000"/>
              </a:spcBef>
              <a:buFontTx/>
              <a:buNone/>
            </a:pPr>
            <a:r>
              <a:rPr lang="en-US" altLang="en-US" sz="4400" dirty="0">
                <a:solidFill>
                  <a:srgbClr val="C00000"/>
                </a:solidFill>
                <a:latin typeface="Times New Roman" panose="02020603050405020304" pitchFamily="18" charset="0"/>
              </a:rPr>
              <a:t>Large-Sample                         Confidence Intervals </a:t>
            </a:r>
            <a:r>
              <a:rPr lang="en-US" altLang="en-US" sz="4400" dirty="0" smtClean="0">
                <a:solidFill>
                  <a:srgbClr val="C00000"/>
                </a:solidFill>
                <a:latin typeface="Times New Roman" panose="02020603050405020304" pitchFamily="18" charset="0"/>
              </a:rPr>
              <a:t>for </a:t>
            </a:r>
            <a:r>
              <a:rPr lang="en-US" altLang="en-US" sz="4400" dirty="0">
                <a:solidFill>
                  <a:srgbClr val="C00000"/>
                </a:solidFill>
                <a:latin typeface="Times New Roman" panose="02020603050405020304" pitchFamily="18" charset="0"/>
              </a:rPr>
              <a:t>a Population Mean </a:t>
            </a:r>
            <a:r>
              <a:rPr lang="en-US" altLang="en-US" sz="4400" dirty="0" smtClean="0">
                <a:solidFill>
                  <a:srgbClr val="C00000"/>
                </a:solidFill>
                <a:latin typeface="Times New Roman" panose="02020603050405020304" pitchFamily="18" charset="0"/>
              </a:rPr>
              <a:t>            </a:t>
            </a:r>
            <a:endParaRPr lang="en-US" altLang="en-US" sz="4400" b="1" dirty="0">
              <a:solidFill>
                <a:srgbClr val="C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914400" y="381000"/>
            <a:ext cx="723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Large-Sample Confidence Interval </a:t>
            </a:r>
          </a:p>
        </p:txBody>
      </p:sp>
      <p:sp>
        <p:nvSpPr>
          <p:cNvPr id="47107" name="Text Box 5"/>
          <p:cNvSpPr txBox="1">
            <a:spLocks noChangeArrowheads="1"/>
          </p:cNvSpPr>
          <p:nvPr/>
        </p:nvSpPr>
        <p:spPr bwMode="auto">
          <a:xfrm>
            <a:off x="609600" y="1219200"/>
            <a:ext cx="769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If </a:t>
            </a:r>
            <a:r>
              <a:rPr lang="en-US" altLang="en-US" sz="3600" i="1">
                <a:latin typeface="Times New Roman" panose="02020603050405020304" pitchFamily="18" charset="0"/>
              </a:rPr>
              <a:t>n</a:t>
            </a:r>
            <a:r>
              <a:rPr lang="en-US" altLang="en-US" sz="3600">
                <a:latin typeface="Times New Roman" panose="02020603050405020304" pitchFamily="18" charset="0"/>
              </a:rPr>
              <a:t> is sufficiently large, the standardized variable</a:t>
            </a:r>
          </a:p>
        </p:txBody>
      </p:sp>
      <p:sp>
        <p:nvSpPr>
          <p:cNvPr id="47108" name="Text Box 6"/>
          <p:cNvSpPr txBox="1">
            <a:spLocks noChangeArrowheads="1"/>
          </p:cNvSpPr>
          <p:nvPr/>
        </p:nvSpPr>
        <p:spPr bwMode="auto">
          <a:xfrm>
            <a:off x="609600" y="3124200"/>
            <a:ext cx="7620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has approximately a standard normal distribution.  This implies that</a:t>
            </a:r>
          </a:p>
        </p:txBody>
      </p:sp>
      <p:sp>
        <p:nvSpPr>
          <p:cNvPr id="47109" name="Text Box 7"/>
          <p:cNvSpPr txBox="1">
            <a:spLocks noChangeArrowheads="1"/>
          </p:cNvSpPr>
          <p:nvPr/>
        </p:nvSpPr>
        <p:spPr bwMode="auto">
          <a:xfrm>
            <a:off x="685800" y="5181600"/>
            <a:ext cx="7315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is a large-sample confidence interval for      with level</a:t>
            </a:r>
          </a:p>
        </p:txBody>
      </p:sp>
      <p:graphicFrame>
        <p:nvGraphicFramePr>
          <p:cNvPr id="47110" name="Object 8"/>
          <p:cNvGraphicFramePr>
            <a:graphicFrameLocks noChangeAspect="1"/>
          </p:cNvGraphicFramePr>
          <p:nvPr/>
        </p:nvGraphicFramePr>
        <p:xfrm>
          <a:off x="3352800" y="1981200"/>
          <a:ext cx="1828800" cy="1109663"/>
        </p:xfrm>
        <a:graphic>
          <a:graphicData uri="http://schemas.openxmlformats.org/presentationml/2006/ole">
            <mc:AlternateContent xmlns:mc="http://schemas.openxmlformats.org/markup-compatibility/2006">
              <mc:Choice xmlns:v="urn:schemas-microsoft-com:vml" Requires="v">
                <p:oleObj spid="_x0000_s47139" name="Equation" r:id="rId3" imgW="710891" imgH="431613" progId="Equation.DSMT4">
                  <p:embed/>
                </p:oleObj>
              </mc:Choice>
              <mc:Fallback>
                <p:oleObj name="Equation" r:id="rId3" imgW="710891" imgH="431613"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981200"/>
                        <a:ext cx="1828800"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1" name="Text Box 9"/>
          <p:cNvSpPr txBox="1">
            <a:spLocks noChangeArrowheads="1"/>
          </p:cNvSpPr>
          <p:nvPr/>
        </p:nvSpPr>
        <p:spPr bwMode="auto">
          <a:xfrm>
            <a:off x="2117725" y="4235450"/>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47112" name="Object 10"/>
          <p:cNvGraphicFramePr>
            <a:graphicFrameLocks noChangeAspect="1"/>
          </p:cNvGraphicFramePr>
          <p:nvPr/>
        </p:nvGraphicFramePr>
        <p:xfrm>
          <a:off x="3886200" y="5791200"/>
          <a:ext cx="2508250" cy="636588"/>
        </p:xfrm>
        <a:graphic>
          <a:graphicData uri="http://schemas.openxmlformats.org/presentationml/2006/ole">
            <mc:AlternateContent xmlns:mc="http://schemas.openxmlformats.org/markup-compatibility/2006">
              <mc:Choice xmlns:v="urn:schemas-microsoft-com:vml" Requires="v">
                <p:oleObj spid="_x0000_s47140" name="Equation" r:id="rId5" imgW="799753" imgH="203112" progId="Equation.DSMT4">
                  <p:embed/>
                </p:oleObj>
              </mc:Choice>
              <mc:Fallback>
                <p:oleObj name="Equation" r:id="rId5" imgW="799753" imgH="203112"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5791200"/>
                        <a:ext cx="250825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11"/>
          <p:cNvGraphicFramePr>
            <a:graphicFrameLocks noChangeAspect="1"/>
          </p:cNvGraphicFramePr>
          <p:nvPr/>
        </p:nvGraphicFramePr>
        <p:xfrm>
          <a:off x="1447800" y="5867400"/>
          <a:ext cx="477838" cy="517525"/>
        </p:xfrm>
        <a:graphic>
          <a:graphicData uri="http://schemas.openxmlformats.org/presentationml/2006/ole">
            <mc:AlternateContent xmlns:mc="http://schemas.openxmlformats.org/markup-compatibility/2006">
              <mc:Choice xmlns:v="urn:schemas-microsoft-com:vml" Requires="v">
                <p:oleObj spid="_x0000_s47141" name="Equation" r:id="rId7" imgW="152268" imgH="164957" progId="Equation.DSMT4">
                  <p:embed/>
                </p:oleObj>
              </mc:Choice>
              <mc:Fallback>
                <p:oleObj name="Equation" r:id="rId7" imgW="152268" imgH="164957"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867400"/>
                        <a:ext cx="4778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4" name="Object 12"/>
          <p:cNvGraphicFramePr>
            <a:graphicFrameLocks noChangeAspect="1"/>
          </p:cNvGraphicFramePr>
          <p:nvPr/>
        </p:nvGraphicFramePr>
        <p:xfrm>
          <a:off x="3276600" y="4114800"/>
          <a:ext cx="2187575" cy="1076325"/>
        </p:xfrm>
        <a:graphic>
          <a:graphicData uri="http://schemas.openxmlformats.org/presentationml/2006/ole">
            <mc:AlternateContent xmlns:mc="http://schemas.openxmlformats.org/markup-compatibility/2006">
              <mc:Choice xmlns:v="urn:schemas-microsoft-com:vml" Requires="v">
                <p:oleObj spid="_x0000_s47142" name="Equation" r:id="rId9" imgW="850531" imgH="418918" progId="Equation.DSMT4">
                  <p:embed/>
                </p:oleObj>
              </mc:Choice>
              <mc:Fallback>
                <p:oleObj name="Equation" r:id="rId9" imgW="850531" imgH="418918"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114800"/>
                        <a:ext cx="218757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smtClean="0">
                <a:solidFill>
                  <a:srgbClr val="C00000"/>
                </a:solidFill>
                <a:latin typeface="Times New Roman" panose="02020603050405020304" pitchFamily="18" charset="0"/>
                <a:cs typeface="Times New Roman" panose="02020603050405020304" pitchFamily="18" charset="0"/>
              </a:rPr>
              <a:t>Case Study </a:t>
            </a:r>
          </a:p>
        </p:txBody>
      </p:sp>
      <p:sp>
        <p:nvSpPr>
          <p:cNvPr id="45059" name="Rectangle 3"/>
          <p:cNvSpPr>
            <a:spLocks noGrp="1" noChangeArrowheads="1"/>
          </p:cNvSpPr>
          <p:nvPr>
            <p:ph type="body" idx="1"/>
          </p:nvPr>
        </p:nvSpPr>
        <p:spPr>
          <a:xfrm>
            <a:off x="304800" y="1600200"/>
            <a:ext cx="8382000" cy="4525963"/>
          </a:xfrm>
        </p:spPr>
        <p:txBody>
          <a:bodyPr/>
          <a:lstStyle/>
          <a:p>
            <a:pPr>
              <a:buFont typeface="Wingdings" panose="05000000000000000000" pitchFamily="2" charset="2"/>
              <a:buNone/>
            </a:pPr>
            <a:r>
              <a:rPr lang="en-US" altLang="en-US" sz="2800" dirty="0" smtClean="0">
                <a:latin typeface="Times New Roman" panose="02020603050405020304" pitchFamily="18" charset="0"/>
                <a:cs typeface="Times New Roman" panose="02020603050405020304" pitchFamily="18" charset="0"/>
              </a:rPr>
              <a:t>Police Chief </a:t>
            </a:r>
            <a:r>
              <a:rPr lang="en-US" altLang="en-US" sz="2800" dirty="0" err="1" smtClean="0">
                <a:latin typeface="Times New Roman" panose="02020603050405020304" pitchFamily="18" charset="0"/>
                <a:cs typeface="Times New Roman" panose="02020603050405020304" pitchFamily="18" charset="0"/>
              </a:rPr>
              <a:t>Ackert</a:t>
            </a:r>
            <a:r>
              <a:rPr lang="en-US" altLang="en-US" sz="2800" dirty="0" smtClean="0">
                <a:latin typeface="Times New Roman" panose="02020603050405020304" pitchFamily="18" charset="0"/>
                <a:cs typeface="Times New Roman" panose="02020603050405020304" pitchFamily="18" charset="0"/>
              </a:rPr>
              <a:t> has recently instituted a crackdown on drug dealers in her city. Since the crackdown began, 750 of the 12,368 drug dealers in the city have been caught. The mean dollar value of drugs found on these 750 dealers is $250,000. The SD of the dollar value of drugs for these 750 dealers is $41,000. </a:t>
            </a:r>
            <a:endParaRPr lang="en-US" alt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800" dirty="0" smtClean="0">
                <a:latin typeface="Times New Roman" panose="02020603050405020304" pitchFamily="18" charset="0"/>
                <a:cs typeface="Times New Roman" panose="02020603050405020304" pitchFamily="18" charset="0"/>
              </a:rPr>
              <a:t>Construct </a:t>
            </a:r>
            <a:r>
              <a:rPr lang="en-US" altLang="en-US" sz="2800" dirty="0" smtClean="0">
                <a:latin typeface="Times New Roman" panose="02020603050405020304" pitchFamily="18" charset="0"/>
                <a:cs typeface="Times New Roman" panose="02020603050405020304" pitchFamily="18" charset="0"/>
              </a:rPr>
              <a:t>a 90% confidence interval for the mean dollar value of drugs possessed by the city’s drug dealers.</a:t>
            </a:r>
          </a:p>
        </p:txBody>
      </p:sp>
    </p:spTree>
    <p:extLst>
      <p:ext uri="{BB962C8B-B14F-4D97-AF65-F5344CB8AC3E}">
        <p14:creationId xmlns:p14="http://schemas.microsoft.com/office/powerpoint/2010/main" val="3931441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14400" y="381000"/>
            <a:ext cx="7239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solidFill>
                  <a:srgbClr val="C00000"/>
                </a:solidFill>
                <a:latin typeface="Times New Roman" panose="02020603050405020304" pitchFamily="18" charset="0"/>
              </a:rPr>
              <a:t>Large-Sample Confidence Bounds for  </a:t>
            </a:r>
          </a:p>
        </p:txBody>
      </p:sp>
      <p:sp>
        <p:nvSpPr>
          <p:cNvPr id="49155" name="Text Box 5"/>
          <p:cNvSpPr txBox="1">
            <a:spLocks noChangeArrowheads="1"/>
          </p:cNvSpPr>
          <p:nvPr/>
        </p:nvSpPr>
        <p:spPr bwMode="auto">
          <a:xfrm>
            <a:off x="990600" y="18288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Upper Confidence Bound:</a:t>
            </a:r>
          </a:p>
        </p:txBody>
      </p:sp>
      <p:sp>
        <p:nvSpPr>
          <p:cNvPr id="49156" name="Text Box 7"/>
          <p:cNvSpPr txBox="1">
            <a:spLocks noChangeArrowheads="1"/>
          </p:cNvSpPr>
          <p:nvPr/>
        </p:nvSpPr>
        <p:spPr bwMode="auto">
          <a:xfrm>
            <a:off x="2117725" y="4235450"/>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49157" name="Object 9"/>
          <p:cNvGraphicFramePr>
            <a:graphicFrameLocks noChangeAspect="1"/>
          </p:cNvGraphicFramePr>
          <p:nvPr/>
        </p:nvGraphicFramePr>
        <p:xfrm>
          <a:off x="1600200" y="1143000"/>
          <a:ext cx="633413" cy="685800"/>
        </p:xfrm>
        <a:graphic>
          <a:graphicData uri="http://schemas.openxmlformats.org/presentationml/2006/ole">
            <mc:AlternateContent xmlns:mc="http://schemas.openxmlformats.org/markup-compatibility/2006">
              <mc:Choice xmlns:v="urn:schemas-microsoft-com:vml" Requires="v">
                <p:oleObj spid="_x0000_s49179" name="Equation" r:id="rId3" imgW="152268" imgH="164957" progId="Equation.DSMT4">
                  <p:embed/>
                </p:oleObj>
              </mc:Choice>
              <mc:Fallback>
                <p:oleObj name="Equation" r:id="rId3" imgW="152268" imgH="164957"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143000"/>
                        <a:ext cx="6334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10"/>
          <p:cNvGraphicFramePr>
            <a:graphicFrameLocks noChangeAspect="1"/>
          </p:cNvGraphicFramePr>
          <p:nvPr/>
        </p:nvGraphicFramePr>
        <p:xfrm>
          <a:off x="2438400" y="2286000"/>
          <a:ext cx="3152775" cy="1349375"/>
        </p:xfrm>
        <a:graphic>
          <a:graphicData uri="http://schemas.openxmlformats.org/presentationml/2006/ole">
            <mc:AlternateContent xmlns:mc="http://schemas.openxmlformats.org/markup-compatibility/2006">
              <mc:Choice xmlns:v="urn:schemas-microsoft-com:vml" Requires="v">
                <p:oleObj spid="_x0000_s49180" name="Equation" r:id="rId5" imgW="977900" imgH="419100" progId="Equation.DSMT4">
                  <p:embed/>
                </p:oleObj>
              </mc:Choice>
              <mc:Fallback>
                <p:oleObj name="Equation" r:id="rId5" imgW="977900" imgH="4191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286000"/>
                        <a:ext cx="3152775" cy="134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Text Box 11"/>
          <p:cNvSpPr txBox="1">
            <a:spLocks noChangeArrowheads="1"/>
          </p:cNvSpPr>
          <p:nvPr/>
        </p:nvSpPr>
        <p:spPr bwMode="auto">
          <a:xfrm>
            <a:off x="1066800" y="35814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Lower Confidence Bound:</a:t>
            </a:r>
          </a:p>
        </p:txBody>
      </p:sp>
      <p:graphicFrame>
        <p:nvGraphicFramePr>
          <p:cNvPr id="49160" name="Object 12"/>
          <p:cNvGraphicFramePr>
            <a:graphicFrameLocks noChangeAspect="1"/>
          </p:cNvGraphicFramePr>
          <p:nvPr/>
        </p:nvGraphicFramePr>
        <p:xfrm>
          <a:off x="2438400" y="4038600"/>
          <a:ext cx="3152775" cy="1349375"/>
        </p:xfrm>
        <a:graphic>
          <a:graphicData uri="http://schemas.openxmlformats.org/presentationml/2006/ole">
            <mc:AlternateContent xmlns:mc="http://schemas.openxmlformats.org/markup-compatibility/2006">
              <mc:Choice xmlns:v="urn:schemas-microsoft-com:vml" Requires="v">
                <p:oleObj spid="_x0000_s49181" name="Equation" r:id="rId7" imgW="977900" imgH="419100" progId="Equation.DSMT4">
                  <p:embed/>
                </p:oleObj>
              </mc:Choice>
              <mc:Fallback>
                <p:oleObj name="Equation" r:id="rId7" imgW="977900" imgH="4191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038600"/>
                        <a:ext cx="3152775" cy="134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85800" y="1219200"/>
            <a:ext cx="7696200" cy="252376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dirty="0">
                <a:latin typeface="Times New Roman" panose="02020603050405020304" pitchFamily="18" charset="0"/>
              </a:rPr>
              <a:t>7.3</a:t>
            </a:r>
          </a:p>
          <a:p>
            <a:pPr algn="ctr" eaLnBrk="1" hangingPunct="1">
              <a:spcBef>
                <a:spcPct val="50000"/>
              </a:spcBef>
              <a:buFontTx/>
              <a:buNone/>
            </a:pPr>
            <a:r>
              <a:rPr lang="en-US" altLang="en-US" sz="4400" dirty="0">
                <a:solidFill>
                  <a:srgbClr val="C00000"/>
                </a:solidFill>
                <a:latin typeface="Times New Roman" panose="02020603050405020304" pitchFamily="18" charset="0"/>
              </a:rPr>
              <a:t>Intervals Based on a Normal Population Distribution            </a:t>
            </a:r>
            <a:endParaRPr lang="en-US" altLang="en-US" sz="4400" b="1" dirty="0">
              <a:solidFill>
                <a:srgbClr val="C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762000" y="609600"/>
            <a:ext cx="716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000">
                <a:solidFill>
                  <a:srgbClr val="C00000"/>
                </a:solidFill>
                <a:latin typeface="Times New Roman" panose="02020603050405020304" pitchFamily="18" charset="0"/>
              </a:rPr>
              <a:t>Normal Population Distribution</a:t>
            </a:r>
          </a:p>
        </p:txBody>
      </p:sp>
      <p:sp>
        <p:nvSpPr>
          <p:cNvPr id="19459" name="TextBox 2"/>
          <p:cNvSpPr txBox="1">
            <a:spLocks noChangeArrowheads="1"/>
          </p:cNvSpPr>
          <p:nvPr/>
        </p:nvSpPr>
        <p:spPr bwMode="auto">
          <a:xfrm>
            <a:off x="609600" y="1752600"/>
            <a:ext cx="8305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latin typeface="Times New Roman" panose="02020603050405020304" pitchFamily="18" charset="0"/>
              </a:rPr>
              <a:t>Let </a:t>
            </a:r>
            <a:r>
              <a:rPr lang="en-US" altLang="en-US" sz="3600" i="1" dirty="0">
                <a:latin typeface="Times New Roman" panose="02020603050405020304" pitchFamily="18" charset="0"/>
              </a:rPr>
              <a:t>X</a:t>
            </a:r>
            <a:r>
              <a:rPr lang="en-US" altLang="en-US" sz="3600" baseline="-25000" dirty="0">
                <a:latin typeface="Times New Roman" panose="02020603050405020304" pitchFamily="18" charset="0"/>
              </a:rPr>
              <a:t>1</a:t>
            </a:r>
            <a:r>
              <a:rPr lang="en-US" altLang="en-US" sz="3600" dirty="0">
                <a:latin typeface="Times New Roman" panose="02020603050405020304" pitchFamily="18" charset="0"/>
              </a:rPr>
              <a:t>,…, </a:t>
            </a:r>
            <a:r>
              <a:rPr lang="en-US" altLang="en-US" sz="3600" i="1" dirty="0" err="1">
                <a:latin typeface="Times New Roman" panose="02020603050405020304" pitchFamily="18" charset="0"/>
              </a:rPr>
              <a:t>X</a:t>
            </a:r>
            <a:r>
              <a:rPr lang="en-US" altLang="en-US" sz="3600" i="1" baseline="-25000" dirty="0" err="1">
                <a:latin typeface="Times New Roman" panose="02020603050405020304" pitchFamily="18" charset="0"/>
              </a:rPr>
              <a:t>n</a:t>
            </a:r>
            <a:r>
              <a:rPr lang="en-US" altLang="en-US" sz="3600" dirty="0">
                <a:latin typeface="Times New Roman" panose="02020603050405020304" pitchFamily="18" charset="0"/>
              </a:rPr>
              <a:t> be a random sample from a normal distribution with mean value </a:t>
            </a:r>
            <a:r>
              <a:rPr lang="el-GR" altLang="en-US" sz="3600" dirty="0">
                <a:latin typeface="Times New Roman" panose="02020603050405020304" pitchFamily="18" charset="0"/>
              </a:rPr>
              <a:t>μ</a:t>
            </a:r>
            <a:r>
              <a:rPr lang="en-US" altLang="en-US" sz="3600" dirty="0">
                <a:latin typeface="Times New Roman" panose="02020603050405020304" pitchFamily="18" charset="0"/>
              </a:rPr>
              <a:t>     and standard deviation </a:t>
            </a:r>
            <a:r>
              <a:rPr lang="el-GR" altLang="en-US" sz="3600" dirty="0">
                <a:latin typeface="Times New Roman" panose="02020603050405020304" pitchFamily="18" charset="0"/>
              </a:rPr>
              <a:t>σ</a:t>
            </a:r>
            <a:r>
              <a:rPr lang="en-US" altLang="en-US" sz="3600" dirty="0">
                <a:latin typeface="Times New Roman" panose="02020603050405020304" pitchFamily="18" charset="0"/>
              </a:rPr>
              <a:t>.    </a:t>
            </a:r>
            <a:r>
              <a:rPr lang="en-US" altLang="en-US" sz="3600" dirty="0">
                <a:solidFill>
                  <a:srgbClr val="0033CC"/>
                </a:solidFill>
                <a:latin typeface="Times New Roman" panose="02020603050405020304" pitchFamily="18" charset="0"/>
              </a:rPr>
              <a:t>Then for any </a:t>
            </a:r>
            <a:r>
              <a:rPr lang="en-US" altLang="en-US" sz="3600" i="1" dirty="0">
                <a:solidFill>
                  <a:srgbClr val="0033CC"/>
                </a:solidFill>
                <a:latin typeface="Times New Roman" panose="02020603050405020304" pitchFamily="18" charset="0"/>
              </a:rPr>
              <a:t>n</a:t>
            </a:r>
            <a:r>
              <a:rPr lang="en-US" altLang="en-US" sz="3600" dirty="0">
                <a:solidFill>
                  <a:srgbClr val="0033CC"/>
                </a:solidFill>
                <a:latin typeface="Times New Roman" panose="02020603050405020304" pitchFamily="18" charset="0"/>
              </a:rPr>
              <a:t>,</a:t>
            </a:r>
            <a:r>
              <a:rPr lang="en-US" altLang="en-US" sz="3600" b="1" u="sng" dirty="0">
                <a:solidFill>
                  <a:srgbClr val="0070C0"/>
                </a:solidFill>
                <a:latin typeface="Times New Roman" panose="02020603050405020304" pitchFamily="18" charset="0"/>
              </a:rPr>
              <a:t>  </a:t>
            </a:r>
            <a:r>
              <a:rPr lang="en-US" altLang="en-US" sz="3600" dirty="0">
                <a:latin typeface="Times New Roman" panose="02020603050405020304" pitchFamily="18" charset="0"/>
              </a:rPr>
              <a:t>                                                                               is normally </a:t>
            </a:r>
            <a:r>
              <a:rPr lang="en-US" altLang="en-US" sz="3600" dirty="0" smtClean="0">
                <a:latin typeface="Times New Roman" panose="02020603050405020304" pitchFamily="18" charset="0"/>
              </a:rPr>
              <a:t>distributed</a:t>
            </a:r>
            <a:r>
              <a:rPr lang="en-US" altLang="en-US" i="1" dirty="0" smtClean="0">
                <a:latin typeface="Times New Roman" panose="02020603050405020304" pitchFamily="18" charset="0"/>
              </a:rPr>
              <a:t>.</a:t>
            </a:r>
            <a:endParaRPr lang="en-US" altLang="en-US" baseline="-25000" dirty="0">
              <a:latin typeface="Times New Roman" panose="02020603050405020304" pitchFamily="18" charset="0"/>
            </a:endParaRPr>
          </a:p>
        </p:txBody>
      </p:sp>
      <p:graphicFrame>
        <p:nvGraphicFramePr>
          <p:cNvPr id="19460" name="Object 9"/>
          <p:cNvGraphicFramePr>
            <a:graphicFrameLocks noChangeAspect="1"/>
          </p:cNvGraphicFramePr>
          <p:nvPr/>
        </p:nvGraphicFramePr>
        <p:xfrm>
          <a:off x="76200" y="3352800"/>
          <a:ext cx="533400" cy="609600"/>
        </p:xfrm>
        <a:graphic>
          <a:graphicData uri="http://schemas.openxmlformats.org/presentationml/2006/ole">
            <mc:AlternateContent xmlns:mc="http://schemas.openxmlformats.org/markup-compatibility/2006">
              <mc:Choice xmlns:v="urn:schemas-microsoft-com:vml" Requires="v">
                <p:oleObj spid="_x0000_s19467" name="Equation" r:id="rId3" imgW="177569" imgH="202936" progId="Equation.DSMT4">
                  <p:embed/>
                </p:oleObj>
              </mc:Choice>
              <mc:Fallback>
                <p:oleObj name="Equation" r:id="rId3" imgW="177569" imgH="202936"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352800"/>
                        <a:ext cx="533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2209800" y="1066800"/>
            <a:ext cx="518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solidFill>
                  <a:srgbClr val="C00000"/>
                </a:solidFill>
                <a:latin typeface="Times New Roman" panose="02020603050405020304" pitchFamily="18" charset="0"/>
              </a:rPr>
              <a:t>Normal Distribution</a:t>
            </a:r>
          </a:p>
        </p:txBody>
      </p:sp>
      <p:sp>
        <p:nvSpPr>
          <p:cNvPr id="51203" name="Text Box 5"/>
          <p:cNvSpPr txBox="1">
            <a:spLocks noChangeArrowheads="1"/>
          </p:cNvSpPr>
          <p:nvPr/>
        </p:nvSpPr>
        <p:spPr bwMode="auto">
          <a:xfrm>
            <a:off x="533400" y="2362200"/>
            <a:ext cx="8153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b="1">
                <a:solidFill>
                  <a:srgbClr val="0033CC"/>
                </a:solidFill>
                <a:latin typeface="Times New Roman" panose="02020603050405020304" pitchFamily="18" charset="0"/>
              </a:rPr>
              <a:t>The population of interest is normal</a:t>
            </a:r>
            <a:r>
              <a:rPr lang="en-US" altLang="en-US" sz="3600">
                <a:latin typeface="Times New Roman" panose="02020603050405020304" pitchFamily="18" charset="0"/>
              </a:rPr>
              <a:t>, so that </a:t>
            </a:r>
            <a:r>
              <a:rPr lang="en-US" altLang="en-US" sz="3600" i="1">
                <a:latin typeface="Times New Roman" panose="02020603050405020304" pitchFamily="18" charset="0"/>
              </a:rPr>
              <a:t>X</a:t>
            </a:r>
            <a:r>
              <a:rPr lang="en-US" altLang="en-US" sz="3600" baseline="-25000">
                <a:latin typeface="Times New Roman" panose="02020603050405020304" pitchFamily="18" charset="0"/>
              </a:rPr>
              <a:t>1</a:t>
            </a:r>
            <a:r>
              <a:rPr lang="en-US" altLang="en-US" sz="3600">
                <a:latin typeface="Times New Roman" panose="02020603050405020304" pitchFamily="18" charset="0"/>
              </a:rPr>
              <a:t>,…, </a:t>
            </a:r>
            <a:r>
              <a:rPr lang="en-US" altLang="en-US" sz="3600" i="1">
                <a:latin typeface="Times New Roman" panose="02020603050405020304" pitchFamily="18" charset="0"/>
              </a:rPr>
              <a:t>X</a:t>
            </a:r>
            <a:r>
              <a:rPr lang="en-US" altLang="en-US" sz="3600" i="1" baseline="-25000">
                <a:latin typeface="Times New Roman" panose="02020603050405020304" pitchFamily="18" charset="0"/>
              </a:rPr>
              <a:t>n</a:t>
            </a:r>
            <a:r>
              <a:rPr lang="en-US" altLang="en-US" sz="3600">
                <a:latin typeface="Times New Roman" panose="02020603050405020304" pitchFamily="18" charset="0"/>
              </a:rPr>
              <a:t>  constitutes a random sample from a normal distribution with both</a:t>
            </a:r>
          </a:p>
          <a:p>
            <a:pPr eaLnBrk="1" hangingPunct="1">
              <a:spcBef>
                <a:spcPct val="50000"/>
              </a:spcBef>
              <a:buFontTx/>
              <a:buNone/>
            </a:pPr>
            <a:r>
              <a:rPr lang="en-US" altLang="en-US" sz="3600">
                <a:latin typeface="Times New Roman" panose="02020603050405020304" pitchFamily="18" charset="0"/>
              </a:rPr>
              <a:t> </a:t>
            </a:r>
            <a:endParaRPr lang="en-US" altLang="en-US" sz="3600" i="1" baseline="-25000">
              <a:latin typeface="Times New Roman" panose="02020603050405020304" pitchFamily="18" charset="0"/>
            </a:endParaRPr>
          </a:p>
        </p:txBody>
      </p:sp>
      <p:graphicFrame>
        <p:nvGraphicFramePr>
          <p:cNvPr id="51204" name="Object 6"/>
          <p:cNvGraphicFramePr>
            <a:graphicFrameLocks noChangeAspect="1"/>
          </p:cNvGraphicFramePr>
          <p:nvPr/>
        </p:nvGraphicFramePr>
        <p:xfrm>
          <a:off x="533400" y="3962400"/>
          <a:ext cx="3810000" cy="641350"/>
        </p:xfrm>
        <a:graphic>
          <a:graphicData uri="http://schemas.openxmlformats.org/presentationml/2006/ole">
            <mc:AlternateContent xmlns:mc="http://schemas.openxmlformats.org/markup-compatibility/2006">
              <mc:Choice xmlns:v="urn:schemas-microsoft-com:vml" Requires="v">
                <p:oleObj spid="_x0000_s51211" name="Equation" r:id="rId3" imgW="1206500" imgH="203200" progId="Equation.DSMT4">
                  <p:embed/>
                </p:oleObj>
              </mc:Choice>
              <mc:Fallback>
                <p:oleObj name="Equation" r:id="rId3" imgW="1206500" imgH="203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62400"/>
                        <a:ext cx="3810000" cy="641350"/>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3352800" y="685800"/>
            <a:ext cx="304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i="1">
                <a:solidFill>
                  <a:srgbClr val="C00000"/>
                </a:solidFill>
                <a:latin typeface="Times New Roman" panose="02020603050405020304" pitchFamily="18" charset="0"/>
              </a:rPr>
              <a:t>t </a:t>
            </a:r>
            <a:r>
              <a:rPr lang="en-US" altLang="en-US" sz="4000">
                <a:solidFill>
                  <a:srgbClr val="C00000"/>
                </a:solidFill>
                <a:latin typeface="Times New Roman" panose="02020603050405020304" pitchFamily="18" charset="0"/>
              </a:rPr>
              <a:t>Distribution</a:t>
            </a:r>
            <a:endParaRPr lang="en-US" altLang="en-US" sz="4000" i="1">
              <a:solidFill>
                <a:srgbClr val="C00000"/>
              </a:solidFill>
              <a:latin typeface="Times New Roman" panose="02020603050405020304" pitchFamily="18" charset="0"/>
            </a:endParaRPr>
          </a:p>
        </p:txBody>
      </p:sp>
      <p:sp>
        <p:nvSpPr>
          <p:cNvPr id="52227" name="Text Box 5"/>
          <p:cNvSpPr txBox="1">
            <a:spLocks noChangeArrowheads="1"/>
          </p:cNvSpPr>
          <p:nvPr/>
        </p:nvSpPr>
        <p:spPr bwMode="auto">
          <a:xfrm>
            <a:off x="685800" y="1600200"/>
            <a:ext cx="7924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When     is the mean of a random sample of size </a:t>
            </a:r>
            <a:r>
              <a:rPr lang="en-US" altLang="en-US" sz="3600" i="1">
                <a:latin typeface="Times New Roman" panose="02020603050405020304" pitchFamily="18" charset="0"/>
              </a:rPr>
              <a:t>n</a:t>
            </a:r>
            <a:r>
              <a:rPr lang="en-US" altLang="en-US" sz="3600">
                <a:latin typeface="Times New Roman" panose="02020603050405020304" pitchFamily="18" charset="0"/>
              </a:rPr>
              <a:t> from a normal distribution with mean     the rv</a:t>
            </a:r>
          </a:p>
        </p:txBody>
      </p:sp>
      <p:graphicFrame>
        <p:nvGraphicFramePr>
          <p:cNvPr id="52228" name="Object 6"/>
          <p:cNvGraphicFramePr>
            <a:graphicFrameLocks noChangeAspect="1"/>
          </p:cNvGraphicFramePr>
          <p:nvPr/>
        </p:nvGraphicFramePr>
        <p:xfrm>
          <a:off x="1828800" y="2895600"/>
          <a:ext cx="528638" cy="457200"/>
        </p:xfrm>
        <a:graphic>
          <a:graphicData uri="http://schemas.openxmlformats.org/presentationml/2006/ole">
            <mc:AlternateContent xmlns:mc="http://schemas.openxmlformats.org/markup-compatibility/2006">
              <mc:Choice xmlns:v="urn:schemas-microsoft-com:vml" Requires="v">
                <p:oleObj spid="_x0000_s52250" name="Equation" r:id="rId3" imgW="190335" imgH="164957" progId="Equation.DSMT4">
                  <p:embed/>
                </p:oleObj>
              </mc:Choice>
              <mc:Fallback>
                <p:oleObj name="Equation" r:id="rId3" imgW="190335" imgH="16495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95600"/>
                        <a:ext cx="528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7"/>
          <p:cNvGraphicFramePr>
            <a:graphicFrameLocks noChangeAspect="1"/>
          </p:cNvGraphicFramePr>
          <p:nvPr/>
        </p:nvGraphicFramePr>
        <p:xfrm>
          <a:off x="1905000" y="1600200"/>
          <a:ext cx="565150" cy="603250"/>
        </p:xfrm>
        <a:graphic>
          <a:graphicData uri="http://schemas.openxmlformats.org/presentationml/2006/ole">
            <mc:AlternateContent xmlns:mc="http://schemas.openxmlformats.org/markup-compatibility/2006">
              <mc:Choice xmlns:v="urn:schemas-microsoft-com:vml" Requires="v">
                <p:oleObj spid="_x0000_s52251" name="Equation" r:id="rId5" imgW="177646" imgH="190335" progId="Equation.DSMT4">
                  <p:embed/>
                </p:oleObj>
              </mc:Choice>
              <mc:Fallback>
                <p:oleObj name="Equation" r:id="rId5" imgW="177646" imgH="19033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600200"/>
                        <a:ext cx="5651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8"/>
          <p:cNvGraphicFramePr>
            <a:graphicFrameLocks noChangeAspect="1"/>
          </p:cNvGraphicFramePr>
          <p:nvPr/>
        </p:nvGraphicFramePr>
        <p:xfrm>
          <a:off x="3352800" y="3200400"/>
          <a:ext cx="1905000" cy="1177925"/>
        </p:xfrm>
        <a:graphic>
          <a:graphicData uri="http://schemas.openxmlformats.org/presentationml/2006/ole">
            <mc:AlternateContent xmlns:mc="http://schemas.openxmlformats.org/markup-compatibility/2006">
              <mc:Choice xmlns:v="urn:schemas-microsoft-com:vml" Requires="v">
                <p:oleObj spid="_x0000_s52252" name="Equation" r:id="rId7" imgW="698197" imgH="431613" progId="Equation.DSMT4">
                  <p:embed/>
                </p:oleObj>
              </mc:Choice>
              <mc:Fallback>
                <p:oleObj name="Equation" r:id="rId7" imgW="698197" imgH="43161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200400"/>
                        <a:ext cx="19050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Text Box 9"/>
          <p:cNvSpPr txBox="1">
            <a:spLocks noChangeArrowheads="1"/>
          </p:cNvSpPr>
          <p:nvPr/>
        </p:nvSpPr>
        <p:spPr bwMode="auto">
          <a:xfrm>
            <a:off x="609600" y="4572000"/>
            <a:ext cx="7848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has a probability distribution called a </a:t>
            </a:r>
            <a:r>
              <a:rPr lang="en-US" altLang="en-US" sz="3600" i="1">
                <a:solidFill>
                  <a:schemeClr val="accent2"/>
                </a:solidFill>
                <a:latin typeface="Times New Roman" panose="02020603050405020304" pitchFamily="18" charset="0"/>
              </a:rPr>
              <a:t>t distribution</a:t>
            </a:r>
            <a:r>
              <a:rPr lang="en-US" altLang="en-US" sz="3600">
                <a:latin typeface="Times New Roman" panose="02020603050405020304" pitchFamily="18" charset="0"/>
              </a:rPr>
              <a:t> with </a:t>
            </a:r>
            <a:r>
              <a:rPr lang="en-US" altLang="en-US" sz="3600" i="1">
                <a:latin typeface="Times New Roman" panose="02020603050405020304" pitchFamily="18" charset="0"/>
              </a:rPr>
              <a:t>n</a:t>
            </a:r>
            <a:r>
              <a:rPr lang="en-US" altLang="en-US" sz="3600">
                <a:latin typeface="Times New Roman" panose="02020603050405020304" pitchFamily="18" charset="0"/>
              </a:rPr>
              <a:t> – 1 degrees of freedom (df).</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reeform 2"/>
          <p:cNvSpPr>
            <a:spLocks/>
          </p:cNvSpPr>
          <p:nvPr/>
        </p:nvSpPr>
        <p:spPr bwMode="auto">
          <a:xfrm>
            <a:off x="4476750" y="4318000"/>
            <a:ext cx="3014663" cy="1209675"/>
          </a:xfrm>
          <a:custGeom>
            <a:avLst/>
            <a:gdLst>
              <a:gd name="T0" fmla="*/ 2147483647 w 1899"/>
              <a:gd name="T1" fmla="*/ 2147483647 h 762"/>
              <a:gd name="T2" fmla="*/ 2147483647 w 1899"/>
              <a:gd name="T3" fmla="*/ 2147483647 h 762"/>
              <a:gd name="T4" fmla="*/ 2147483647 w 1899"/>
              <a:gd name="T5" fmla="*/ 2147483647 h 762"/>
              <a:gd name="T6" fmla="*/ 2147483647 w 1899"/>
              <a:gd name="T7" fmla="*/ 2147483647 h 762"/>
              <a:gd name="T8" fmla="*/ 2147483647 w 1899"/>
              <a:gd name="T9" fmla="*/ 2147483647 h 762"/>
              <a:gd name="T10" fmla="*/ 2147483647 w 1899"/>
              <a:gd name="T11" fmla="*/ 2147483647 h 762"/>
              <a:gd name="T12" fmla="*/ 2147483647 w 1899"/>
              <a:gd name="T13" fmla="*/ 2147483647 h 762"/>
              <a:gd name="T14" fmla="*/ 2147483647 w 1899"/>
              <a:gd name="T15" fmla="*/ 2147483647 h 762"/>
              <a:gd name="T16" fmla="*/ 2147483647 w 1899"/>
              <a:gd name="T17" fmla="*/ 2147483647 h 762"/>
              <a:gd name="T18" fmla="*/ 2147483647 w 1899"/>
              <a:gd name="T19" fmla="*/ 2147483647 h 762"/>
              <a:gd name="T20" fmla="*/ 2147483647 w 1899"/>
              <a:gd name="T21" fmla="*/ 2147483647 h 762"/>
              <a:gd name="T22" fmla="*/ 2147483647 w 1899"/>
              <a:gd name="T23" fmla="*/ 2147483647 h 762"/>
              <a:gd name="T24" fmla="*/ 2147483647 w 1899"/>
              <a:gd name="T25" fmla="*/ 2147483647 h 762"/>
              <a:gd name="T26" fmla="*/ 2147483647 w 1899"/>
              <a:gd name="T27" fmla="*/ 2147483647 h 762"/>
              <a:gd name="T28" fmla="*/ 2147483647 w 1899"/>
              <a:gd name="T29" fmla="*/ 2147483647 h 762"/>
              <a:gd name="T30" fmla="*/ 0 w 1899"/>
              <a:gd name="T31" fmla="*/ 0 h 7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99"/>
              <a:gd name="T49" fmla="*/ 0 h 762"/>
              <a:gd name="T50" fmla="*/ 1899 w 1899"/>
              <a:gd name="T51" fmla="*/ 762 h 7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99" h="762">
                <a:moveTo>
                  <a:pt x="1898" y="761"/>
                </a:moveTo>
                <a:lnTo>
                  <a:pt x="1700" y="753"/>
                </a:lnTo>
                <a:lnTo>
                  <a:pt x="1599" y="744"/>
                </a:lnTo>
                <a:lnTo>
                  <a:pt x="1500" y="732"/>
                </a:lnTo>
                <a:lnTo>
                  <a:pt x="1400" y="713"/>
                </a:lnTo>
                <a:lnTo>
                  <a:pt x="1299" y="690"/>
                </a:lnTo>
                <a:lnTo>
                  <a:pt x="1200" y="659"/>
                </a:lnTo>
                <a:lnTo>
                  <a:pt x="1000" y="571"/>
                </a:lnTo>
                <a:lnTo>
                  <a:pt x="799" y="446"/>
                </a:lnTo>
                <a:lnTo>
                  <a:pt x="599" y="298"/>
                </a:lnTo>
                <a:lnTo>
                  <a:pt x="500" y="221"/>
                </a:lnTo>
                <a:lnTo>
                  <a:pt x="401" y="151"/>
                </a:lnTo>
                <a:lnTo>
                  <a:pt x="299" y="89"/>
                </a:lnTo>
                <a:lnTo>
                  <a:pt x="200" y="41"/>
                </a:lnTo>
                <a:lnTo>
                  <a:pt x="99" y="10"/>
                </a:lnTo>
                <a:lnTo>
                  <a:pt x="0" y="0"/>
                </a:lnTo>
              </a:path>
            </a:pathLst>
          </a:custGeom>
          <a:noFill/>
          <a:ln w="50800" cap="rnd">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51" name="Freeform 3"/>
          <p:cNvSpPr>
            <a:spLocks/>
          </p:cNvSpPr>
          <p:nvPr/>
        </p:nvSpPr>
        <p:spPr bwMode="auto">
          <a:xfrm>
            <a:off x="1462088" y="4318000"/>
            <a:ext cx="3016250" cy="1209675"/>
          </a:xfrm>
          <a:custGeom>
            <a:avLst/>
            <a:gdLst>
              <a:gd name="T0" fmla="*/ 0 w 1900"/>
              <a:gd name="T1" fmla="*/ 2147483647 h 762"/>
              <a:gd name="T2" fmla="*/ 2147483647 w 1900"/>
              <a:gd name="T3" fmla="*/ 2147483647 h 762"/>
              <a:gd name="T4" fmla="*/ 2147483647 w 1900"/>
              <a:gd name="T5" fmla="*/ 2147483647 h 762"/>
              <a:gd name="T6" fmla="*/ 2147483647 w 1900"/>
              <a:gd name="T7" fmla="*/ 2147483647 h 762"/>
              <a:gd name="T8" fmla="*/ 2147483647 w 1900"/>
              <a:gd name="T9" fmla="*/ 2147483647 h 762"/>
              <a:gd name="T10" fmla="*/ 2147483647 w 1900"/>
              <a:gd name="T11" fmla="*/ 2147483647 h 762"/>
              <a:gd name="T12" fmla="*/ 2147483647 w 1900"/>
              <a:gd name="T13" fmla="*/ 2147483647 h 762"/>
              <a:gd name="T14" fmla="*/ 2147483647 w 1900"/>
              <a:gd name="T15" fmla="*/ 2147483647 h 762"/>
              <a:gd name="T16" fmla="*/ 2147483647 w 1900"/>
              <a:gd name="T17" fmla="*/ 2147483647 h 762"/>
              <a:gd name="T18" fmla="*/ 2147483647 w 1900"/>
              <a:gd name="T19" fmla="*/ 2147483647 h 762"/>
              <a:gd name="T20" fmla="*/ 2147483647 w 1900"/>
              <a:gd name="T21" fmla="*/ 2147483647 h 762"/>
              <a:gd name="T22" fmla="*/ 2147483647 w 1900"/>
              <a:gd name="T23" fmla="*/ 2147483647 h 762"/>
              <a:gd name="T24" fmla="*/ 2147483647 w 1900"/>
              <a:gd name="T25" fmla="*/ 2147483647 h 762"/>
              <a:gd name="T26" fmla="*/ 2147483647 w 1900"/>
              <a:gd name="T27" fmla="*/ 2147483647 h 762"/>
              <a:gd name="T28" fmla="*/ 2147483647 w 1900"/>
              <a:gd name="T29" fmla="*/ 2147483647 h 762"/>
              <a:gd name="T30" fmla="*/ 2147483647 w 1900"/>
              <a:gd name="T31" fmla="*/ 0 h 7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00"/>
              <a:gd name="T49" fmla="*/ 0 h 762"/>
              <a:gd name="T50" fmla="*/ 1900 w 1900"/>
              <a:gd name="T51" fmla="*/ 762 h 7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00" h="762">
                <a:moveTo>
                  <a:pt x="0" y="761"/>
                </a:moveTo>
                <a:lnTo>
                  <a:pt x="201" y="753"/>
                </a:lnTo>
                <a:lnTo>
                  <a:pt x="300" y="744"/>
                </a:lnTo>
                <a:lnTo>
                  <a:pt x="399" y="732"/>
                </a:lnTo>
                <a:lnTo>
                  <a:pt x="500" y="713"/>
                </a:lnTo>
                <a:lnTo>
                  <a:pt x="599" y="690"/>
                </a:lnTo>
                <a:lnTo>
                  <a:pt x="701" y="659"/>
                </a:lnTo>
                <a:lnTo>
                  <a:pt x="899" y="571"/>
                </a:lnTo>
                <a:lnTo>
                  <a:pt x="1099" y="446"/>
                </a:lnTo>
                <a:lnTo>
                  <a:pt x="1300" y="298"/>
                </a:lnTo>
                <a:lnTo>
                  <a:pt x="1399" y="221"/>
                </a:lnTo>
                <a:lnTo>
                  <a:pt x="1500" y="151"/>
                </a:lnTo>
                <a:lnTo>
                  <a:pt x="1599" y="89"/>
                </a:lnTo>
                <a:lnTo>
                  <a:pt x="1698" y="41"/>
                </a:lnTo>
                <a:lnTo>
                  <a:pt x="1800" y="10"/>
                </a:lnTo>
                <a:lnTo>
                  <a:pt x="1899" y="0"/>
                </a:lnTo>
              </a:path>
            </a:pathLst>
          </a:custGeom>
          <a:noFill/>
          <a:ln w="50800" cap="rnd">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52" name="Freeform 4"/>
          <p:cNvSpPr>
            <a:spLocks/>
          </p:cNvSpPr>
          <p:nvPr/>
        </p:nvSpPr>
        <p:spPr bwMode="auto">
          <a:xfrm>
            <a:off x="4476750" y="3706813"/>
            <a:ext cx="2041525" cy="1820862"/>
          </a:xfrm>
          <a:custGeom>
            <a:avLst/>
            <a:gdLst>
              <a:gd name="T0" fmla="*/ 2147483647 w 1286"/>
              <a:gd name="T1" fmla="*/ 2147483647 h 1147"/>
              <a:gd name="T2" fmla="*/ 2147483647 w 1286"/>
              <a:gd name="T3" fmla="*/ 2147483647 h 1147"/>
              <a:gd name="T4" fmla="*/ 2147483647 w 1286"/>
              <a:gd name="T5" fmla="*/ 2147483647 h 1147"/>
              <a:gd name="T6" fmla="*/ 2147483647 w 1286"/>
              <a:gd name="T7" fmla="*/ 2147483647 h 1147"/>
              <a:gd name="T8" fmla="*/ 2147483647 w 1286"/>
              <a:gd name="T9" fmla="*/ 2147483647 h 1147"/>
              <a:gd name="T10" fmla="*/ 2147483647 w 1286"/>
              <a:gd name="T11" fmla="*/ 2147483647 h 1147"/>
              <a:gd name="T12" fmla="*/ 2147483647 w 1286"/>
              <a:gd name="T13" fmla="*/ 2147483647 h 1147"/>
              <a:gd name="T14" fmla="*/ 2147483647 w 1286"/>
              <a:gd name="T15" fmla="*/ 2147483647 h 1147"/>
              <a:gd name="T16" fmla="*/ 2147483647 w 1286"/>
              <a:gd name="T17" fmla="*/ 2147483647 h 1147"/>
              <a:gd name="T18" fmla="*/ 2147483647 w 1286"/>
              <a:gd name="T19" fmla="*/ 2147483647 h 1147"/>
              <a:gd name="T20" fmla="*/ 2147483647 w 1286"/>
              <a:gd name="T21" fmla="*/ 2147483647 h 1147"/>
              <a:gd name="T22" fmla="*/ 2147483647 w 1286"/>
              <a:gd name="T23" fmla="*/ 2147483647 h 1147"/>
              <a:gd name="T24" fmla="*/ 2147483647 w 1286"/>
              <a:gd name="T25" fmla="*/ 2147483647 h 1147"/>
              <a:gd name="T26" fmla="*/ 2147483647 w 1286"/>
              <a:gd name="T27" fmla="*/ 2147483647 h 1147"/>
              <a:gd name="T28" fmla="*/ 2147483647 w 1286"/>
              <a:gd name="T29" fmla="*/ 2147483647 h 1147"/>
              <a:gd name="T30" fmla="*/ 0 w 1286"/>
              <a:gd name="T31" fmla="*/ 0 h 11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6"/>
              <a:gd name="T49" fmla="*/ 0 h 1147"/>
              <a:gd name="T50" fmla="*/ 1286 w 1286"/>
              <a:gd name="T51" fmla="*/ 1147 h 11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6" h="1147">
                <a:moveTo>
                  <a:pt x="1285" y="1146"/>
                </a:moveTo>
                <a:lnTo>
                  <a:pt x="1150" y="1131"/>
                </a:lnTo>
                <a:lnTo>
                  <a:pt x="1082" y="1119"/>
                </a:lnTo>
                <a:lnTo>
                  <a:pt x="1014" y="1100"/>
                </a:lnTo>
                <a:lnTo>
                  <a:pt x="946" y="1075"/>
                </a:lnTo>
                <a:lnTo>
                  <a:pt x="880" y="1038"/>
                </a:lnTo>
                <a:lnTo>
                  <a:pt x="812" y="993"/>
                </a:lnTo>
                <a:lnTo>
                  <a:pt x="675" y="858"/>
                </a:lnTo>
                <a:lnTo>
                  <a:pt x="541" y="672"/>
                </a:lnTo>
                <a:lnTo>
                  <a:pt x="407" y="447"/>
                </a:lnTo>
                <a:lnTo>
                  <a:pt x="339" y="333"/>
                </a:lnTo>
                <a:lnTo>
                  <a:pt x="270" y="225"/>
                </a:lnTo>
                <a:lnTo>
                  <a:pt x="202" y="132"/>
                </a:lnTo>
                <a:lnTo>
                  <a:pt x="136" y="60"/>
                </a:lnTo>
                <a:lnTo>
                  <a:pt x="68" y="14"/>
                </a:lnTo>
                <a:lnTo>
                  <a:pt x="0" y="0"/>
                </a:lnTo>
              </a:path>
            </a:pathLst>
          </a:custGeom>
          <a:noFill/>
          <a:ln w="50800" cap="rnd">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53" name="Freeform 5"/>
          <p:cNvSpPr>
            <a:spLocks/>
          </p:cNvSpPr>
          <p:nvPr/>
        </p:nvSpPr>
        <p:spPr bwMode="auto">
          <a:xfrm>
            <a:off x="2436813" y="3706813"/>
            <a:ext cx="2041525" cy="1820862"/>
          </a:xfrm>
          <a:custGeom>
            <a:avLst/>
            <a:gdLst>
              <a:gd name="T0" fmla="*/ 0 w 1286"/>
              <a:gd name="T1" fmla="*/ 2147483647 h 1147"/>
              <a:gd name="T2" fmla="*/ 2147483647 w 1286"/>
              <a:gd name="T3" fmla="*/ 2147483647 h 1147"/>
              <a:gd name="T4" fmla="*/ 2147483647 w 1286"/>
              <a:gd name="T5" fmla="*/ 2147483647 h 1147"/>
              <a:gd name="T6" fmla="*/ 2147483647 w 1286"/>
              <a:gd name="T7" fmla="*/ 2147483647 h 1147"/>
              <a:gd name="T8" fmla="*/ 2147483647 w 1286"/>
              <a:gd name="T9" fmla="*/ 2147483647 h 1147"/>
              <a:gd name="T10" fmla="*/ 2147483647 w 1286"/>
              <a:gd name="T11" fmla="*/ 2147483647 h 1147"/>
              <a:gd name="T12" fmla="*/ 2147483647 w 1286"/>
              <a:gd name="T13" fmla="*/ 2147483647 h 1147"/>
              <a:gd name="T14" fmla="*/ 2147483647 w 1286"/>
              <a:gd name="T15" fmla="*/ 2147483647 h 1147"/>
              <a:gd name="T16" fmla="*/ 2147483647 w 1286"/>
              <a:gd name="T17" fmla="*/ 2147483647 h 1147"/>
              <a:gd name="T18" fmla="*/ 2147483647 w 1286"/>
              <a:gd name="T19" fmla="*/ 2147483647 h 1147"/>
              <a:gd name="T20" fmla="*/ 2147483647 w 1286"/>
              <a:gd name="T21" fmla="*/ 2147483647 h 1147"/>
              <a:gd name="T22" fmla="*/ 2147483647 w 1286"/>
              <a:gd name="T23" fmla="*/ 2147483647 h 1147"/>
              <a:gd name="T24" fmla="*/ 2147483647 w 1286"/>
              <a:gd name="T25" fmla="*/ 2147483647 h 1147"/>
              <a:gd name="T26" fmla="*/ 2147483647 w 1286"/>
              <a:gd name="T27" fmla="*/ 2147483647 h 1147"/>
              <a:gd name="T28" fmla="*/ 2147483647 w 1286"/>
              <a:gd name="T29" fmla="*/ 2147483647 h 1147"/>
              <a:gd name="T30" fmla="*/ 2147483647 w 1286"/>
              <a:gd name="T31" fmla="*/ 0 h 11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6"/>
              <a:gd name="T49" fmla="*/ 0 h 1147"/>
              <a:gd name="T50" fmla="*/ 1286 w 1286"/>
              <a:gd name="T51" fmla="*/ 1147 h 11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6" h="1147">
                <a:moveTo>
                  <a:pt x="0" y="1146"/>
                </a:moveTo>
                <a:lnTo>
                  <a:pt x="136" y="1131"/>
                </a:lnTo>
                <a:lnTo>
                  <a:pt x="204" y="1119"/>
                </a:lnTo>
                <a:lnTo>
                  <a:pt x="270" y="1100"/>
                </a:lnTo>
                <a:lnTo>
                  <a:pt x="339" y="1075"/>
                </a:lnTo>
                <a:lnTo>
                  <a:pt x="407" y="1038"/>
                </a:lnTo>
                <a:lnTo>
                  <a:pt x="473" y="993"/>
                </a:lnTo>
                <a:lnTo>
                  <a:pt x="609" y="858"/>
                </a:lnTo>
                <a:lnTo>
                  <a:pt x="743" y="672"/>
                </a:lnTo>
                <a:lnTo>
                  <a:pt x="880" y="447"/>
                </a:lnTo>
                <a:lnTo>
                  <a:pt x="946" y="333"/>
                </a:lnTo>
                <a:lnTo>
                  <a:pt x="1014" y="225"/>
                </a:lnTo>
                <a:lnTo>
                  <a:pt x="1082" y="132"/>
                </a:lnTo>
                <a:lnTo>
                  <a:pt x="1150" y="60"/>
                </a:lnTo>
                <a:lnTo>
                  <a:pt x="1217" y="14"/>
                </a:lnTo>
                <a:lnTo>
                  <a:pt x="1285" y="0"/>
                </a:lnTo>
              </a:path>
            </a:pathLst>
          </a:custGeom>
          <a:noFill/>
          <a:ln w="50800" cap="rnd">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54" name="Rectangle 6"/>
          <p:cNvSpPr>
            <a:spLocks noChangeArrowheads="1"/>
          </p:cNvSpPr>
          <p:nvPr/>
        </p:nvSpPr>
        <p:spPr bwMode="auto">
          <a:xfrm>
            <a:off x="7734300" y="4929188"/>
            <a:ext cx="457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solidFill>
                  <a:srgbClr val="C00000"/>
                </a:solidFill>
                <a:latin typeface="Times New Roman" panose="02020603050405020304" pitchFamily="18" charset="0"/>
              </a:rPr>
              <a:t>Z</a:t>
            </a:r>
          </a:p>
        </p:txBody>
      </p:sp>
      <p:sp>
        <p:nvSpPr>
          <p:cNvPr id="53255" name="Rectangle 7"/>
          <p:cNvSpPr>
            <a:spLocks noChangeArrowheads="1"/>
          </p:cNvSpPr>
          <p:nvPr/>
        </p:nvSpPr>
        <p:spPr bwMode="auto">
          <a:xfrm>
            <a:off x="7981950" y="52927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53256" name="Rectangle 8"/>
          <p:cNvSpPr>
            <a:spLocks noChangeArrowheads="1"/>
          </p:cNvSpPr>
          <p:nvPr/>
        </p:nvSpPr>
        <p:spPr bwMode="auto">
          <a:xfrm>
            <a:off x="7845425" y="5421313"/>
            <a:ext cx="3190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solidFill>
                  <a:srgbClr val="C00000"/>
                </a:solidFill>
                <a:latin typeface="Times New Roman" panose="02020603050405020304" pitchFamily="18" charset="0"/>
              </a:rPr>
              <a:t>t</a:t>
            </a:r>
          </a:p>
        </p:txBody>
      </p:sp>
      <p:sp>
        <p:nvSpPr>
          <p:cNvPr id="53257" name="Rectangle 9"/>
          <p:cNvSpPr>
            <a:spLocks noChangeArrowheads="1"/>
          </p:cNvSpPr>
          <p:nvPr/>
        </p:nvSpPr>
        <p:spPr bwMode="auto">
          <a:xfrm>
            <a:off x="7981950" y="5784850"/>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53258" name="Line 10"/>
          <p:cNvSpPr>
            <a:spLocks noChangeShapeType="1"/>
          </p:cNvSpPr>
          <p:nvPr/>
        </p:nvSpPr>
        <p:spPr bwMode="auto">
          <a:xfrm>
            <a:off x="4476750" y="3013075"/>
            <a:ext cx="0" cy="25003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9" name="Freeform 11"/>
          <p:cNvSpPr>
            <a:spLocks/>
          </p:cNvSpPr>
          <p:nvPr/>
        </p:nvSpPr>
        <p:spPr bwMode="auto">
          <a:xfrm>
            <a:off x="4476750" y="3000375"/>
            <a:ext cx="1365250" cy="2527300"/>
          </a:xfrm>
          <a:custGeom>
            <a:avLst/>
            <a:gdLst>
              <a:gd name="T0" fmla="*/ 2147483647 w 860"/>
              <a:gd name="T1" fmla="*/ 2147483647 h 1592"/>
              <a:gd name="T2" fmla="*/ 2147483647 w 860"/>
              <a:gd name="T3" fmla="*/ 2147483647 h 1592"/>
              <a:gd name="T4" fmla="*/ 2147483647 w 860"/>
              <a:gd name="T5" fmla="*/ 2147483647 h 1592"/>
              <a:gd name="T6" fmla="*/ 2147483647 w 860"/>
              <a:gd name="T7" fmla="*/ 2147483647 h 1592"/>
              <a:gd name="T8" fmla="*/ 2147483647 w 860"/>
              <a:gd name="T9" fmla="*/ 2147483647 h 1592"/>
              <a:gd name="T10" fmla="*/ 2147483647 w 860"/>
              <a:gd name="T11" fmla="*/ 2147483647 h 1592"/>
              <a:gd name="T12" fmla="*/ 2147483647 w 860"/>
              <a:gd name="T13" fmla="*/ 2147483647 h 1592"/>
              <a:gd name="T14" fmla="*/ 2147483647 w 860"/>
              <a:gd name="T15" fmla="*/ 2147483647 h 1592"/>
              <a:gd name="T16" fmla="*/ 2147483647 w 860"/>
              <a:gd name="T17" fmla="*/ 2147483647 h 1592"/>
              <a:gd name="T18" fmla="*/ 2147483647 w 860"/>
              <a:gd name="T19" fmla="*/ 2147483647 h 1592"/>
              <a:gd name="T20" fmla="*/ 2147483647 w 860"/>
              <a:gd name="T21" fmla="*/ 2147483647 h 1592"/>
              <a:gd name="T22" fmla="*/ 2147483647 w 860"/>
              <a:gd name="T23" fmla="*/ 2147483647 h 1592"/>
              <a:gd name="T24" fmla="*/ 2147483647 w 860"/>
              <a:gd name="T25" fmla="*/ 2147483647 h 1592"/>
              <a:gd name="T26" fmla="*/ 2147483647 w 860"/>
              <a:gd name="T27" fmla="*/ 2147483647 h 1592"/>
              <a:gd name="T28" fmla="*/ 2147483647 w 860"/>
              <a:gd name="T29" fmla="*/ 2147483647 h 1592"/>
              <a:gd name="T30" fmla="*/ 0 w 860"/>
              <a:gd name="T31" fmla="*/ 0 h 1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0"/>
              <a:gd name="T49" fmla="*/ 0 h 1592"/>
              <a:gd name="T50" fmla="*/ 860 w 860"/>
              <a:gd name="T51" fmla="*/ 1592 h 1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0" h="1592">
                <a:moveTo>
                  <a:pt x="859" y="1591"/>
                </a:moveTo>
                <a:lnTo>
                  <a:pt x="770" y="1572"/>
                </a:lnTo>
                <a:lnTo>
                  <a:pt x="725" y="1554"/>
                </a:lnTo>
                <a:lnTo>
                  <a:pt x="679" y="1529"/>
                </a:lnTo>
                <a:lnTo>
                  <a:pt x="634" y="1492"/>
                </a:lnTo>
                <a:lnTo>
                  <a:pt x="589" y="1442"/>
                </a:lnTo>
                <a:lnTo>
                  <a:pt x="543" y="1378"/>
                </a:lnTo>
                <a:lnTo>
                  <a:pt x="452" y="1192"/>
                </a:lnTo>
                <a:lnTo>
                  <a:pt x="361" y="933"/>
                </a:lnTo>
                <a:lnTo>
                  <a:pt x="272" y="621"/>
                </a:lnTo>
                <a:lnTo>
                  <a:pt x="227" y="462"/>
                </a:lnTo>
                <a:lnTo>
                  <a:pt x="182" y="313"/>
                </a:lnTo>
                <a:lnTo>
                  <a:pt x="136" y="184"/>
                </a:lnTo>
                <a:lnTo>
                  <a:pt x="91" y="85"/>
                </a:lnTo>
                <a:lnTo>
                  <a:pt x="45" y="21"/>
                </a:lnTo>
                <a:lnTo>
                  <a:pt x="0" y="0"/>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60" name="Freeform 12"/>
          <p:cNvSpPr>
            <a:spLocks/>
          </p:cNvSpPr>
          <p:nvPr/>
        </p:nvSpPr>
        <p:spPr bwMode="auto">
          <a:xfrm>
            <a:off x="3111500" y="3000375"/>
            <a:ext cx="1366838" cy="2527300"/>
          </a:xfrm>
          <a:custGeom>
            <a:avLst/>
            <a:gdLst>
              <a:gd name="T0" fmla="*/ 0 w 861"/>
              <a:gd name="T1" fmla="*/ 2147483647 h 1592"/>
              <a:gd name="T2" fmla="*/ 2147483647 w 861"/>
              <a:gd name="T3" fmla="*/ 2147483647 h 1592"/>
              <a:gd name="T4" fmla="*/ 2147483647 w 861"/>
              <a:gd name="T5" fmla="*/ 2147483647 h 1592"/>
              <a:gd name="T6" fmla="*/ 2147483647 w 861"/>
              <a:gd name="T7" fmla="*/ 2147483647 h 1592"/>
              <a:gd name="T8" fmla="*/ 2147483647 w 861"/>
              <a:gd name="T9" fmla="*/ 2147483647 h 1592"/>
              <a:gd name="T10" fmla="*/ 2147483647 w 861"/>
              <a:gd name="T11" fmla="*/ 2147483647 h 1592"/>
              <a:gd name="T12" fmla="*/ 2147483647 w 861"/>
              <a:gd name="T13" fmla="*/ 2147483647 h 1592"/>
              <a:gd name="T14" fmla="*/ 2147483647 w 861"/>
              <a:gd name="T15" fmla="*/ 2147483647 h 1592"/>
              <a:gd name="T16" fmla="*/ 2147483647 w 861"/>
              <a:gd name="T17" fmla="*/ 2147483647 h 1592"/>
              <a:gd name="T18" fmla="*/ 2147483647 w 861"/>
              <a:gd name="T19" fmla="*/ 2147483647 h 1592"/>
              <a:gd name="T20" fmla="*/ 2147483647 w 861"/>
              <a:gd name="T21" fmla="*/ 2147483647 h 1592"/>
              <a:gd name="T22" fmla="*/ 2147483647 w 861"/>
              <a:gd name="T23" fmla="*/ 2147483647 h 1592"/>
              <a:gd name="T24" fmla="*/ 2147483647 w 861"/>
              <a:gd name="T25" fmla="*/ 2147483647 h 1592"/>
              <a:gd name="T26" fmla="*/ 2147483647 w 861"/>
              <a:gd name="T27" fmla="*/ 2147483647 h 1592"/>
              <a:gd name="T28" fmla="*/ 2147483647 w 861"/>
              <a:gd name="T29" fmla="*/ 2147483647 h 1592"/>
              <a:gd name="T30" fmla="*/ 2147483647 w 861"/>
              <a:gd name="T31" fmla="*/ 0 h 1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1"/>
              <a:gd name="T49" fmla="*/ 0 h 1592"/>
              <a:gd name="T50" fmla="*/ 861 w 861"/>
              <a:gd name="T51" fmla="*/ 1592 h 1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1" h="1592">
                <a:moveTo>
                  <a:pt x="0" y="1591"/>
                </a:moveTo>
                <a:lnTo>
                  <a:pt x="91" y="1572"/>
                </a:lnTo>
                <a:lnTo>
                  <a:pt x="137" y="1554"/>
                </a:lnTo>
                <a:lnTo>
                  <a:pt x="182" y="1529"/>
                </a:lnTo>
                <a:lnTo>
                  <a:pt x="226" y="1492"/>
                </a:lnTo>
                <a:lnTo>
                  <a:pt x="271" y="1442"/>
                </a:lnTo>
                <a:lnTo>
                  <a:pt x="316" y="1378"/>
                </a:lnTo>
                <a:lnTo>
                  <a:pt x="407" y="1192"/>
                </a:lnTo>
                <a:lnTo>
                  <a:pt x="498" y="933"/>
                </a:lnTo>
                <a:lnTo>
                  <a:pt x="589" y="621"/>
                </a:lnTo>
                <a:lnTo>
                  <a:pt x="635" y="462"/>
                </a:lnTo>
                <a:lnTo>
                  <a:pt x="680" y="313"/>
                </a:lnTo>
                <a:lnTo>
                  <a:pt x="723" y="184"/>
                </a:lnTo>
                <a:lnTo>
                  <a:pt x="769" y="85"/>
                </a:lnTo>
                <a:lnTo>
                  <a:pt x="814" y="21"/>
                </a:lnTo>
                <a:lnTo>
                  <a:pt x="860" y="0"/>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61" name="Freeform 13"/>
          <p:cNvSpPr>
            <a:spLocks/>
          </p:cNvSpPr>
          <p:nvPr/>
        </p:nvSpPr>
        <p:spPr bwMode="auto">
          <a:xfrm>
            <a:off x="1246188" y="2916238"/>
            <a:ext cx="6465887" cy="2611437"/>
          </a:xfrm>
          <a:custGeom>
            <a:avLst/>
            <a:gdLst>
              <a:gd name="T0" fmla="*/ 0 w 4073"/>
              <a:gd name="T1" fmla="*/ 0 h 1645"/>
              <a:gd name="T2" fmla="*/ 0 w 4073"/>
              <a:gd name="T3" fmla="*/ 2147483647 h 1645"/>
              <a:gd name="T4" fmla="*/ 2147483647 w 4073"/>
              <a:gd name="T5" fmla="*/ 2147483647 h 1645"/>
              <a:gd name="T6" fmla="*/ 0 60000 65536"/>
              <a:gd name="T7" fmla="*/ 0 60000 65536"/>
              <a:gd name="T8" fmla="*/ 0 60000 65536"/>
              <a:gd name="T9" fmla="*/ 0 w 4073"/>
              <a:gd name="T10" fmla="*/ 0 h 1645"/>
              <a:gd name="T11" fmla="*/ 4073 w 4073"/>
              <a:gd name="T12" fmla="*/ 1645 h 1645"/>
            </a:gdLst>
            <a:ahLst/>
            <a:cxnLst>
              <a:cxn ang="T6">
                <a:pos x="T0" y="T1"/>
              </a:cxn>
              <a:cxn ang="T7">
                <a:pos x="T2" y="T3"/>
              </a:cxn>
              <a:cxn ang="T8">
                <a:pos x="T4" y="T5"/>
              </a:cxn>
            </a:cxnLst>
            <a:rect l="T9" t="T10" r="T11" b="T12"/>
            <a:pathLst>
              <a:path w="4073" h="1645">
                <a:moveTo>
                  <a:pt x="0" y="0"/>
                </a:moveTo>
                <a:lnTo>
                  <a:pt x="0" y="1644"/>
                </a:lnTo>
                <a:lnTo>
                  <a:pt x="4072" y="1644"/>
                </a:lnTo>
              </a:path>
            </a:pathLst>
          </a:custGeom>
          <a:noFill/>
          <a:ln w="25400" cap="rnd">
            <a:solidFill>
              <a:srgbClr val="CDCDC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62" name="Line 14"/>
          <p:cNvSpPr>
            <a:spLocks noChangeShapeType="1"/>
          </p:cNvSpPr>
          <p:nvPr/>
        </p:nvSpPr>
        <p:spPr bwMode="auto">
          <a:xfrm>
            <a:off x="1176338" y="2916238"/>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3" name="Line 15"/>
          <p:cNvSpPr>
            <a:spLocks noChangeShapeType="1"/>
          </p:cNvSpPr>
          <p:nvPr/>
        </p:nvSpPr>
        <p:spPr bwMode="auto">
          <a:xfrm>
            <a:off x="1176338" y="3178175"/>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6"/>
          <p:cNvSpPr>
            <a:spLocks noChangeShapeType="1"/>
          </p:cNvSpPr>
          <p:nvPr/>
        </p:nvSpPr>
        <p:spPr bwMode="auto">
          <a:xfrm>
            <a:off x="1176338" y="3436938"/>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17"/>
          <p:cNvSpPr>
            <a:spLocks noChangeShapeType="1"/>
          </p:cNvSpPr>
          <p:nvPr/>
        </p:nvSpPr>
        <p:spPr bwMode="auto">
          <a:xfrm>
            <a:off x="1176338" y="3700463"/>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18"/>
          <p:cNvSpPr>
            <a:spLocks noChangeShapeType="1"/>
          </p:cNvSpPr>
          <p:nvPr/>
        </p:nvSpPr>
        <p:spPr bwMode="auto">
          <a:xfrm>
            <a:off x="1176338" y="3959225"/>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19"/>
          <p:cNvSpPr>
            <a:spLocks noChangeShapeType="1"/>
          </p:cNvSpPr>
          <p:nvPr/>
        </p:nvSpPr>
        <p:spPr bwMode="auto">
          <a:xfrm>
            <a:off x="1176338" y="4222750"/>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20"/>
          <p:cNvSpPr>
            <a:spLocks noChangeShapeType="1"/>
          </p:cNvSpPr>
          <p:nvPr/>
        </p:nvSpPr>
        <p:spPr bwMode="auto">
          <a:xfrm>
            <a:off x="1176338" y="4481513"/>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21"/>
          <p:cNvSpPr>
            <a:spLocks noChangeShapeType="1"/>
          </p:cNvSpPr>
          <p:nvPr/>
        </p:nvSpPr>
        <p:spPr bwMode="auto">
          <a:xfrm>
            <a:off x="1176338" y="4745038"/>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Line 22"/>
          <p:cNvSpPr>
            <a:spLocks noChangeShapeType="1"/>
          </p:cNvSpPr>
          <p:nvPr/>
        </p:nvSpPr>
        <p:spPr bwMode="auto">
          <a:xfrm>
            <a:off x="1176338" y="5003800"/>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1" name="Line 23"/>
          <p:cNvSpPr>
            <a:spLocks noChangeShapeType="1"/>
          </p:cNvSpPr>
          <p:nvPr/>
        </p:nvSpPr>
        <p:spPr bwMode="auto">
          <a:xfrm>
            <a:off x="1176338" y="5265738"/>
            <a:ext cx="57150" cy="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2" name="Line 24"/>
          <p:cNvSpPr>
            <a:spLocks noChangeShapeType="1"/>
          </p:cNvSpPr>
          <p:nvPr/>
        </p:nvSpPr>
        <p:spPr bwMode="auto">
          <a:xfrm>
            <a:off x="7710488"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3" name="Line 25"/>
          <p:cNvSpPr>
            <a:spLocks noChangeShapeType="1"/>
          </p:cNvSpPr>
          <p:nvPr/>
        </p:nvSpPr>
        <p:spPr bwMode="auto">
          <a:xfrm>
            <a:off x="7064375"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4" name="Line 26"/>
          <p:cNvSpPr>
            <a:spLocks noChangeShapeType="1"/>
          </p:cNvSpPr>
          <p:nvPr/>
        </p:nvSpPr>
        <p:spPr bwMode="auto">
          <a:xfrm>
            <a:off x="6415088"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5" name="Line 27"/>
          <p:cNvSpPr>
            <a:spLocks noChangeShapeType="1"/>
          </p:cNvSpPr>
          <p:nvPr/>
        </p:nvSpPr>
        <p:spPr bwMode="auto">
          <a:xfrm>
            <a:off x="5768975"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6" name="Line 28"/>
          <p:cNvSpPr>
            <a:spLocks noChangeShapeType="1"/>
          </p:cNvSpPr>
          <p:nvPr/>
        </p:nvSpPr>
        <p:spPr bwMode="auto">
          <a:xfrm>
            <a:off x="5122863"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7" name="Line 29"/>
          <p:cNvSpPr>
            <a:spLocks noChangeShapeType="1"/>
          </p:cNvSpPr>
          <p:nvPr/>
        </p:nvSpPr>
        <p:spPr bwMode="auto">
          <a:xfrm>
            <a:off x="4476750"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8" name="Line 30"/>
          <p:cNvSpPr>
            <a:spLocks noChangeShapeType="1"/>
          </p:cNvSpPr>
          <p:nvPr/>
        </p:nvSpPr>
        <p:spPr bwMode="auto">
          <a:xfrm>
            <a:off x="3830638"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9" name="Line 31"/>
          <p:cNvSpPr>
            <a:spLocks noChangeShapeType="1"/>
          </p:cNvSpPr>
          <p:nvPr/>
        </p:nvSpPr>
        <p:spPr bwMode="auto">
          <a:xfrm>
            <a:off x="3184525"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0" name="Line 32"/>
          <p:cNvSpPr>
            <a:spLocks noChangeShapeType="1"/>
          </p:cNvSpPr>
          <p:nvPr/>
        </p:nvSpPr>
        <p:spPr bwMode="auto">
          <a:xfrm>
            <a:off x="2538413"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1" name="Line 33"/>
          <p:cNvSpPr>
            <a:spLocks noChangeShapeType="1"/>
          </p:cNvSpPr>
          <p:nvPr/>
        </p:nvSpPr>
        <p:spPr bwMode="auto">
          <a:xfrm>
            <a:off x="1892300" y="5538788"/>
            <a:ext cx="0" cy="6350"/>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2" name="Rectangle 34"/>
          <p:cNvSpPr>
            <a:spLocks noChangeArrowheads="1"/>
          </p:cNvSpPr>
          <p:nvPr/>
        </p:nvSpPr>
        <p:spPr bwMode="auto">
          <a:xfrm rot="-5400000">
            <a:off x="979488" y="4176712"/>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53283" name="Rectangle 35"/>
          <p:cNvSpPr>
            <a:spLocks noChangeArrowheads="1"/>
          </p:cNvSpPr>
          <p:nvPr/>
        </p:nvSpPr>
        <p:spPr bwMode="auto">
          <a:xfrm>
            <a:off x="4384675" y="5529263"/>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53284" name="Rectangle 36"/>
          <p:cNvSpPr>
            <a:spLocks noGrp="1" noChangeArrowheads="1"/>
          </p:cNvSpPr>
          <p:nvPr>
            <p:ph type="title"/>
          </p:nvPr>
        </p:nvSpPr>
        <p:spPr>
          <a:noFill/>
        </p:spPr>
        <p:txBody>
          <a:bodyPr/>
          <a:lstStyle/>
          <a:p>
            <a:r>
              <a:rPr lang="en-US" altLang="en-US" dirty="0" smtClean="0">
                <a:solidFill>
                  <a:srgbClr val="C00000"/>
                </a:solidFill>
                <a:latin typeface="Times New Roman" panose="02020603050405020304" pitchFamily="18" charset="0"/>
                <a:cs typeface="Times New Roman" panose="02020603050405020304" pitchFamily="18" charset="0"/>
              </a:rPr>
              <a:t>Student’s t Distribution</a:t>
            </a:r>
          </a:p>
        </p:txBody>
      </p:sp>
      <p:sp>
        <p:nvSpPr>
          <p:cNvPr id="53285" name="Rectangle 37"/>
          <p:cNvSpPr>
            <a:spLocks noChangeArrowheads="1"/>
          </p:cNvSpPr>
          <p:nvPr/>
        </p:nvSpPr>
        <p:spPr bwMode="auto">
          <a:xfrm>
            <a:off x="4116388" y="5640388"/>
            <a:ext cx="7588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000">
                <a:latin typeface="Times New Roman" panose="02020603050405020304" pitchFamily="18" charset="0"/>
              </a:rPr>
              <a:t>0</a:t>
            </a:r>
          </a:p>
        </p:txBody>
      </p:sp>
      <p:sp>
        <p:nvSpPr>
          <p:cNvPr id="53286" name="Line 38"/>
          <p:cNvSpPr>
            <a:spLocks noChangeShapeType="1"/>
          </p:cNvSpPr>
          <p:nvPr/>
        </p:nvSpPr>
        <p:spPr bwMode="auto">
          <a:xfrm>
            <a:off x="3816350" y="2597150"/>
            <a:ext cx="520700" cy="444500"/>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87" name="Line 39"/>
          <p:cNvSpPr>
            <a:spLocks noChangeShapeType="1"/>
          </p:cNvSpPr>
          <p:nvPr/>
        </p:nvSpPr>
        <p:spPr bwMode="auto">
          <a:xfrm flipH="1">
            <a:off x="5978525" y="4410075"/>
            <a:ext cx="698500" cy="673100"/>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88" name="Rectangle 40"/>
          <p:cNvSpPr>
            <a:spLocks noChangeArrowheads="1"/>
          </p:cNvSpPr>
          <p:nvPr/>
        </p:nvSpPr>
        <p:spPr bwMode="auto">
          <a:xfrm>
            <a:off x="6443663" y="3833813"/>
            <a:ext cx="21669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3600">
                <a:solidFill>
                  <a:srgbClr val="C00000"/>
                </a:solidFill>
                <a:latin typeface="Times New Roman" panose="02020603050405020304" pitchFamily="18" charset="0"/>
              </a:rPr>
              <a:t>t (</a:t>
            </a:r>
            <a:r>
              <a:rPr lang="en-US" altLang="en-US" sz="3600" i="1">
                <a:solidFill>
                  <a:srgbClr val="C00000"/>
                </a:solidFill>
                <a:latin typeface="Times New Roman" panose="02020603050405020304" pitchFamily="18" charset="0"/>
              </a:rPr>
              <a:t>df</a:t>
            </a:r>
            <a:r>
              <a:rPr lang="en-US" altLang="en-US" sz="3600">
                <a:solidFill>
                  <a:srgbClr val="C00000"/>
                </a:solidFill>
                <a:latin typeface="Times New Roman" panose="02020603050405020304" pitchFamily="18" charset="0"/>
              </a:rPr>
              <a:t> = 5)</a:t>
            </a:r>
          </a:p>
        </p:txBody>
      </p:sp>
      <p:sp>
        <p:nvSpPr>
          <p:cNvPr id="53289" name="Rectangle 41"/>
          <p:cNvSpPr>
            <a:spLocks noChangeArrowheads="1"/>
          </p:cNvSpPr>
          <p:nvPr/>
        </p:nvSpPr>
        <p:spPr bwMode="auto">
          <a:xfrm>
            <a:off x="2057400" y="1676400"/>
            <a:ext cx="22098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3600">
                <a:solidFill>
                  <a:srgbClr val="C00000"/>
                </a:solidFill>
                <a:latin typeface="Times New Roman" panose="02020603050405020304" pitchFamily="18" charset="0"/>
              </a:rPr>
              <a:t>Standard Normal</a:t>
            </a:r>
          </a:p>
        </p:txBody>
      </p:sp>
      <p:sp>
        <p:nvSpPr>
          <p:cNvPr id="53290" name="Line 42"/>
          <p:cNvSpPr>
            <a:spLocks noChangeShapeType="1"/>
          </p:cNvSpPr>
          <p:nvPr/>
        </p:nvSpPr>
        <p:spPr bwMode="auto">
          <a:xfrm flipH="1">
            <a:off x="5156200" y="3654425"/>
            <a:ext cx="698500" cy="673100"/>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91" name="Rectangle 43"/>
          <p:cNvSpPr>
            <a:spLocks noChangeArrowheads="1"/>
          </p:cNvSpPr>
          <p:nvPr/>
        </p:nvSpPr>
        <p:spPr bwMode="auto">
          <a:xfrm>
            <a:off x="5621338" y="3078163"/>
            <a:ext cx="21510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3600">
                <a:solidFill>
                  <a:srgbClr val="C00000"/>
                </a:solidFill>
                <a:latin typeface="Times New Roman" panose="02020603050405020304" pitchFamily="18" charset="0"/>
              </a:rPr>
              <a:t>t (</a:t>
            </a:r>
            <a:r>
              <a:rPr lang="en-US" altLang="en-US" sz="3600" i="1">
                <a:solidFill>
                  <a:srgbClr val="C00000"/>
                </a:solidFill>
                <a:latin typeface="Times New Roman" panose="02020603050405020304" pitchFamily="18" charset="0"/>
              </a:rPr>
              <a:t>df</a:t>
            </a:r>
            <a:r>
              <a:rPr lang="en-US" altLang="en-US" sz="3600">
                <a:solidFill>
                  <a:srgbClr val="C00000"/>
                </a:solidFill>
                <a:latin typeface="Times New Roman" panose="02020603050405020304" pitchFamily="18" charset="0"/>
              </a:rPr>
              <a:t> = 13)</a:t>
            </a:r>
          </a:p>
        </p:txBody>
      </p:sp>
      <p:sp useBgFill="1">
        <p:nvSpPr>
          <p:cNvPr id="53292" name="Rectangle 44"/>
          <p:cNvSpPr>
            <a:spLocks noChangeArrowheads="1"/>
          </p:cNvSpPr>
          <p:nvPr/>
        </p:nvSpPr>
        <p:spPr bwMode="auto">
          <a:xfrm>
            <a:off x="0" y="2819400"/>
            <a:ext cx="2843213" cy="2305050"/>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solidFill>
                  <a:srgbClr val="002060"/>
                </a:solidFill>
                <a:latin typeface="Times New Roman" panose="02020603050405020304" pitchFamily="18" charset="0"/>
              </a:rPr>
              <a:t>Bell-Shaped</a:t>
            </a:r>
          </a:p>
          <a:p>
            <a:pPr eaLnBrk="1" hangingPunct="1">
              <a:spcBef>
                <a:spcPct val="50000"/>
              </a:spcBef>
              <a:buFontTx/>
              <a:buNone/>
            </a:pPr>
            <a:r>
              <a:rPr lang="en-US" altLang="en-US" sz="3600">
                <a:solidFill>
                  <a:srgbClr val="002060"/>
                </a:solidFill>
                <a:latin typeface="Times New Roman" panose="02020603050405020304" pitchFamily="18" charset="0"/>
              </a:rPr>
              <a:t>Symmetric</a:t>
            </a:r>
          </a:p>
          <a:p>
            <a:pPr eaLnBrk="1" hangingPunct="1">
              <a:spcBef>
                <a:spcPct val="50000"/>
              </a:spcBef>
              <a:buFontTx/>
              <a:buNone/>
            </a:pPr>
            <a:r>
              <a:rPr lang="en-US" altLang="en-US" sz="3600">
                <a:solidFill>
                  <a:srgbClr val="002060"/>
                </a:solidFill>
                <a:latin typeface="Times New Roman" panose="02020603050405020304" pitchFamily="18" charset="0"/>
              </a:rPr>
              <a:t>‘Fatter’ Tails</a:t>
            </a:r>
          </a:p>
        </p:txBody>
      </p:sp>
      <p:sp>
        <p:nvSpPr>
          <p:cNvPr id="53293" name="Line 45"/>
          <p:cNvSpPr>
            <a:spLocks noChangeShapeType="1"/>
          </p:cNvSpPr>
          <p:nvPr/>
        </p:nvSpPr>
        <p:spPr bwMode="auto">
          <a:xfrm>
            <a:off x="2743200" y="3581400"/>
            <a:ext cx="936625" cy="949325"/>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94" name="Line 46"/>
          <p:cNvSpPr>
            <a:spLocks noChangeShapeType="1"/>
          </p:cNvSpPr>
          <p:nvPr/>
        </p:nvSpPr>
        <p:spPr bwMode="auto">
          <a:xfrm>
            <a:off x="2438400" y="3962400"/>
            <a:ext cx="798513" cy="900113"/>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1447800" y="4572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Properties of </a:t>
            </a:r>
            <a:r>
              <a:rPr lang="en-US" altLang="en-US" sz="4000" i="1">
                <a:solidFill>
                  <a:srgbClr val="C00000"/>
                </a:solidFill>
                <a:latin typeface="Times New Roman" panose="02020603050405020304" pitchFamily="18" charset="0"/>
              </a:rPr>
              <a:t>t</a:t>
            </a:r>
            <a:r>
              <a:rPr lang="en-US" altLang="en-US" sz="4000">
                <a:solidFill>
                  <a:srgbClr val="C00000"/>
                </a:solidFill>
                <a:latin typeface="Times New Roman" panose="02020603050405020304" pitchFamily="18" charset="0"/>
              </a:rPr>
              <a:t> Distributions</a:t>
            </a:r>
          </a:p>
        </p:txBody>
      </p:sp>
      <p:sp>
        <p:nvSpPr>
          <p:cNvPr id="54275" name="Text Box 5"/>
          <p:cNvSpPr txBox="1">
            <a:spLocks noChangeArrowheads="1"/>
          </p:cNvSpPr>
          <p:nvPr/>
        </p:nvSpPr>
        <p:spPr bwMode="auto">
          <a:xfrm>
            <a:off x="685800" y="1371600"/>
            <a:ext cx="769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Let </a:t>
            </a:r>
            <a:r>
              <a:rPr lang="en-US" altLang="en-US" sz="3600" i="1">
                <a:latin typeface="Times New Roman" panose="02020603050405020304" pitchFamily="18" charset="0"/>
              </a:rPr>
              <a:t>t</a:t>
            </a:r>
            <a:r>
              <a:rPr lang="en-US" altLang="en-US" sz="3600" i="1" baseline="-25000">
                <a:latin typeface="Times New Roman" panose="02020603050405020304" pitchFamily="18" charset="0"/>
              </a:rPr>
              <a:t>v</a:t>
            </a:r>
            <a:r>
              <a:rPr lang="en-US" altLang="en-US" sz="3600">
                <a:latin typeface="Times New Roman" panose="02020603050405020304" pitchFamily="18" charset="0"/>
              </a:rPr>
              <a:t> denote the density function curve for </a:t>
            </a:r>
            <a:r>
              <a:rPr lang="en-US" altLang="en-US" sz="3600" i="1">
                <a:latin typeface="Times New Roman" panose="02020603050405020304" pitchFamily="18" charset="0"/>
              </a:rPr>
              <a:t>v</a:t>
            </a:r>
            <a:r>
              <a:rPr lang="en-US" altLang="en-US" sz="3600">
                <a:latin typeface="Times New Roman" panose="02020603050405020304" pitchFamily="18" charset="0"/>
              </a:rPr>
              <a:t> df.</a:t>
            </a:r>
          </a:p>
        </p:txBody>
      </p:sp>
      <p:sp>
        <p:nvSpPr>
          <p:cNvPr id="54276" name="Text Box 6"/>
          <p:cNvSpPr txBox="1">
            <a:spLocks noChangeArrowheads="1"/>
          </p:cNvSpPr>
          <p:nvPr/>
        </p:nvSpPr>
        <p:spPr bwMode="auto">
          <a:xfrm>
            <a:off x="685800" y="2895600"/>
            <a:ext cx="716280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AutoNum type="arabicPeriod"/>
            </a:pPr>
            <a:r>
              <a:rPr lang="en-US" altLang="en-US" sz="3600">
                <a:latin typeface="Times New Roman" panose="02020603050405020304" pitchFamily="18" charset="0"/>
              </a:rPr>
              <a:t>  Each </a:t>
            </a:r>
            <a:r>
              <a:rPr lang="en-US" altLang="en-US" sz="3600" i="1">
                <a:latin typeface="Times New Roman" panose="02020603050405020304" pitchFamily="18" charset="0"/>
              </a:rPr>
              <a:t>t</a:t>
            </a:r>
            <a:r>
              <a:rPr lang="en-US" altLang="en-US" sz="3600" i="1" baseline="-25000">
                <a:latin typeface="Times New Roman" panose="02020603050405020304" pitchFamily="18" charset="0"/>
              </a:rPr>
              <a:t>v</a:t>
            </a:r>
            <a:r>
              <a:rPr lang="en-US" altLang="en-US" sz="3600">
                <a:latin typeface="Times New Roman" panose="02020603050405020304" pitchFamily="18" charset="0"/>
              </a:rPr>
              <a:t> curve is bell-shaped and centered at 0.</a:t>
            </a:r>
          </a:p>
          <a:p>
            <a:pPr eaLnBrk="1" hangingPunct="1">
              <a:spcBef>
                <a:spcPct val="50000"/>
              </a:spcBef>
              <a:buFontTx/>
              <a:buAutoNum type="arabicPeriod"/>
            </a:pPr>
            <a:r>
              <a:rPr lang="en-US" altLang="en-US" sz="3600">
                <a:latin typeface="Times New Roman" panose="02020603050405020304" pitchFamily="18" charset="0"/>
              </a:rPr>
              <a:t>  Each </a:t>
            </a:r>
            <a:r>
              <a:rPr lang="en-US" altLang="en-US" sz="3600" i="1">
                <a:latin typeface="Times New Roman" panose="02020603050405020304" pitchFamily="18" charset="0"/>
              </a:rPr>
              <a:t>t</a:t>
            </a:r>
            <a:r>
              <a:rPr lang="en-US" altLang="en-US" sz="3600" i="1" baseline="-25000">
                <a:latin typeface="Times New Roman" panose="02020603050405020304" pitchFamily="18" charset="0"/>
              </a:rPr>
              <a:t>v</a:t>
            </a:r>
            <a:r>
              <a:rPr lang="en-US" altLang="en-US" sz="3600">
                <a:latin typeface="Times New Roman" panose="02020603050405020304" pitchFamily="18" charset="0"/>
              </a:rPr>
              <a:t> curve is spread out more than the standard normal (</a:t>
            </a:r>
            <a:r>
              <a:rPr lang="en-US" altLang="en-US" sz="3600" i="1">
                <a:latin typeface="Times New Roman" panose="02020603050405020304" pitchFamily="18" charset="0"/>
              </a:rPr>
              <a:t>z</a:t>
            </a:r>
            <a:r>
              <a:rPr lang="en-US" altLang="en-US" sz="3600">
                <a:latin typeface="Times New Roman" panose="02020603050405020304" pitchFamily="18" charset="0"/>
              </a:rPr>
              <a:t>) curve.</a:t>
            </a:r>
          </a:p>
          <a:p>
            <a:pPr eaLnBrk="1" hangingPunct="1">
              <a:spcBef>
                <a:spcPct val="50000"/>
              </a:spcBef>
              <a:buFontTx/>
              <a:buAutoNum type="arabicPeriod"/>
            </a:pPr>
            <a:endParaRPr lang="en-US" altLang="en-US" sz="3600">
              <a:latin typeface="Times New Roman" panose="02020603050405020304" pitchFamily="18" charset="0"/>
            </a:endParaRPr>
          </a:p>
          <a:p>
            <a:pPr eaLnBrk="1" hangingPunct="1">
              <a:spcBef>
                <a:spcPct val="50000"/>
              </a:spcBef>
              <a:buFontTx/>
              <a:buAutoNum type="arabicPeriod"/>
            </a:pPr>
            <a:endParaRPr lang="en-US" altLang="en-US" sz="3600">
              <a:latin typeface="Times New Roman" panose="02020603050405020304" pitchFamily="18" charset="0"/>
            </a:endParaRPr>
          </a:p>
        </p:txBody>
      </p:sp>
      <p:sp>
        <p:nvSpPr>
          <p:cNvPr id="54277" name="AutoShape 7"/>
          <p:cNvSpPr>
            <a:spLocks noChangeArrowheads="1"/>
          </p:cNvSpPr>
          <p:nvPr/>
        </p:nvSpPr>
        <p:spPr bwMode="auto">
          <a:xfrm>
            <a:off x="6400800" y="5867400"/>
            <a:ext cx="1676400" cy="685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447800" y="4572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Properties of </a:t>
            </a:r>
            <a:r>
              <a:rPr lang="en-US" altLang="en-US" sz="4000" i="1">
                <a:solidFill>
                  <a:srgbClr val="C00000"/>
                </a:solidFill>
                <a:latin typeface="Times New Roman" panose="02020603050405020304" pitchFamily="18" charset="0"/>
              </a:rPr>
              <a:t>t</a:t>
            </a:r>
            <a:r>
              <a:rPr lang="en-US" altLang="en-US" sz="4000">
                <a:solidFill>
                  <a:srgbClr val="C00000"/>
                </a:solidFill>
                <a:latin typeface="Times New Roman" panose="02020603050405020304" pitchFamily="18" charset="0"/>
              </a:rPr>
              <a:t> Distributions</a:t>
            </a:r>
          </a:p>
        </p:txBody>
      </p:sp>
      <p:sp>
        <p:nvSpPr>
          <p:cNvPr id="55299" name="Text Box 4"/>
          <p:cNvSpPr txBox="1">
            <a:spLocks noChangeArrowheads="1"/>
          </p:cNvSpPr>
          <p:nvPr/>
        </p:nvSpPr>
        <p:spPr bwMode="auto">
          <a:xfrm>
            <a:off x="990600" y="1600200"/>
            <a:ext cx="71628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3.  As </a:t>
            </a:r>
            <a:r>
              <a:rPr lang="en-US" altLang="en-US" sz="3600" i="1">
                <a:latin typeface="Times New Roman" panose="02020603050405020304" pitchFamily="18" charset="0"/>
              </a:rPr>
              <a:t>v</a:t>
            </a:r>
            <a:r>
              <a:rPr lang="en-US" altLang="en-US" sz="3600">
                <a:latin typeface="Times New Roman" panose="02020603050405020304" pitchFamily="18" charset="0"/>
              </a:rPr>
              <a:t> increases, the spread of the corresponding </a:t>
            </a:r>
            <a:r>
              <a:rPr lang="en-US" altLang="en-US" sz="3600" i="1">
                <a:latin typeface="Times New Roman" panose="02020603050405020304" pitchFamily="18" charset="0"/>
              </a:rPr>
              <a:t>t</a:t>
            </a:r>
            <a:r>
              <a:rPr lang="en-US" altLang="en-US" sz="3600" i="1" baseline="-25000">
                <a:latin typeface="Times New Roman" panose="02020603050405020304" pitchFamily="18" charset="0"/>
              </a:rPr>
              <a:t>v</a:t>
            </a:r>
            <a:r>
              <a:rPr lang="en-US" altLang="en-US" sz="3600">
                <a:latin typeface="Times New Roman" panose="02020603050405020304" pitchFamily="18" charset="0"/>
              </a:rPr>
              <a:t> curve decreases.</a:t>
            </a:r>
          </a:p>
          <a:p>
            <a:pPr eaLnBrk="1" hangingPunct="1">
              <a:spcBef>
                <a:spcPct val="50000"/>
              </a:spcBef>
              <a:buFontTx/>
              <a:buNone/>
            </a:pPr>
            <a:r>
              <a:rPr lang="en-US" altLang="en-US" sz="3600">
                <a:latin typeface="Times New Roman" panose="02020603050405020304" pitchFamily="18" charset="0"/>
              </a:rPr>
              <a:t>4.  As            , the sequence of </a:t>
            </a:r>
            <a:r>
              <a:rPr lang="en-US" altLang="en-US" sz="3600" i="1">
                <a:latin typeface="Times New Roman" panose="02020603050405020304" pitchFamily="18" charset="0"/>
              </a:rPr>
              <a:t>t</a:t>
            </a:r>
            <a:r>
              <a:rPr lang="en-US" altLang="en-US" sz="3600" i="1" baseline="-25000">
                <a:latin typeface="Times New Roman" panose="02020603050405020304" pitchFamily="18" charset="0"/>
              </a:rPr>
              <a:t>v</a:t>
            </a:r>
            <a:r>
              <a:rPr lang="en-US" altLang="en-US" sz="3600">
                <a:latin typeface="Times New Roman" panose="02020603050405020304" pitchFamily="18" charset="0"/>
              </a:rPr>
              <a:t> curves approaches the standard normal curve (the </a:t>
            </a:r>
            <a:r>
              <a:rPr lang="en-US" altLang="en-US" sz="3600" i="1">
                <a:latin typeface="Times New Roman" panose="02020603050405020304" pitchFamily="18" charset="0"/>
              </a:rPr>
              <a:t>z</a:t>
            </a:r>
            <a:r>
              <a:rPr lang="en-US" altLang="en-US" sz="3600">
                <a:latin typeface="Times New Roman" panose="02020603050405020304" pitchFamily="18" charset="0"/>
              </a:rPr>
              <a:t> curve is called a </a:t>
            </a:r>
            <a:r>
              <a:rPr lang="en-US" altLang="en-US" sz="3600" i="1">
                <a:latin typeface="Times New Roman" panose="02020603050405020304" pitchFamily="18" charset="0"/>
              </a:rPr>
              <a:t>t</a:t>
            </a:r>
            <a:r>
              <a:rPr lang="en-US" altLang="en-US" sz="3600">
                <a:latin typeface="Times New Roman" panose="02020603050405020304" pitchFamily="18" charset="0"/>
              </a:rPr>
              <a:t> curve with df =   ).</a:t>
            </a:r>
          </a:p>
          <a:p>
            <a:pPr eaLnBrk="1" hangingPunct="1">
              <a:spcBef>
                <a:spcPct val="50000"/>
              </a:spcBef>
            </a:pPr>
            <a:endParaRPr lang="en-US" altLang="en-US" sz="3600">
              <a:latin typeface="Times New Roman" panose="02020603050405020304" pitchFamily="18" charset="0"/>
            </a:endParaRPr>
          </a:p>
        </p:txBody>
      </p:sp>
      <p:graphicFrame>
        <p:nvGraphicFramePr>
          <p:cNvPr id="55300" name="Object 6"/>
          <p:cNvGraphicFramePr>
            <a:graphicFrameLocks noChangeAspect="1"/>
          </p:cNvGraphicFramePr>
          <p:nvPr/>
        </p:nvGraphicFramePr>
        <p:xfrm>
          <a:off x="2286000" y="3200400"/>
          <a:ext cx="1371600" cy="431800"/>
        </p:xfrm>
        <a:graphic>
          <a:graphicData uri="http://schemas.openxmlformats.org/presentationml/2006/ole">
            <mc:AlternateContent xmlns:mc="http://schemas.openxmlformats.org/markup-compatibility/2006">
              <mc:Choice xmlns:v="urn:schemas-microsoft-com:vml" Requires="v">
                <p:oleObj spid="_x0000_s55314" name="Equation" r:id="rId3" imgW="444307" imgH="139639" progId="Equation.DSMT4">
                  <p:embed/>
                </p:oleObj>
              </mc:Choice>
              <mc:Fallback>
                <p:oleObj name="Equation" r:id="rId3" imgW="444307" imgH="13963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200400"/>
                        <a:ext cx="1371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7"/>
          <p:cNvGraphicFramePr>
            <a:graphicFrameLocks noChangeAspect="1"/>
          </p:cNvGraphicFramePr>
          <p:nvPr/>
        </p:nvGraphicFramePr>
        <p:xfrm>
          <a:off x="4495800" y="4800600"/>
          <a:ext cx="547688" cy="431800"/>
        </p:xfrm>
        <a:graphic>
          <a:graphicData uri="http://schemas.openxmlformats.org/presentationml/2006/ole">
            <mc:AlternateContent xmlns:mc="http://schemas.openxmlformats.org/markup-compatibility/2006">
              <mc:Choice xmlns:v="urn:schemas-microsoft-com:vml" Requires="v">
                <p:oleObj spid="_x0000_s55315" name="Equation" r:id="rId5" imgW="177646" imgH="139579" progId="Equation.DSMT4">
                  <p:embed/>
                </p:oleObj>
              </mc:Choice>
              <mc:Fallback>
                <p:oleObj name="Equation" r:id="rId5" imgW="177646" imgH="13957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800600"/>
                        <a:ext cx="5476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2438400" y="1295400"/>
            <a:ext cx="396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i="1">
                <a:latin typeface="Times New Roman" panose="02020603050405020304" pitchFamily="18" charset="0"/>
              </a:rPr>
              <a:t>  </a:t>
            </a:r>
            <a:r>
              <a:rPr lang="en-US" altLang="en-US" sz="4000" i="1">
                <a:solidFill>
                  <a:srgbClr val="C00000"/>
                </a:solidFill>
                <a:latin typeface="Times New Roman" panose="02020603050405020304" pitchFamily="18" charset="0"/>
              </a:rPr>
              <a:t>t  </a:t>
            </a:r>
            <a:r>
              <a:rPr lang="en-US" altLang="en-US" sz="4000">
                <a:solidFill>
                  <a:srgbClr val="C00000"/>
                </a:solidFill>
                <a:latin typeface="Times New Roman" panose="02020603050405020304" pitchFamily="18" charset="0"/>
              </a:rPr>
              <a:t>Critical Value</a:t>
            </a:r>
            <a:endParaRPr lang="en-US" altLang="en-US" sz="4000" i="1">
              <a:solidFill>
                <a:srgbClr val="C00000"/>
              </a:solidFill>
              <a:latin typeface="Times New Roman" panose="02020603050405020304" pitchFamily="18" charset="0"/>
            </a:endParaRPr>
          </a:p>
        </p:txBody>
      </p:sp>
      <p:sp>
        <p:nvSpPr>
          <p:cNvPr id="56323" name="Text Box 5"/>
          <p:cNvSpPr txBox="1">
            <a:spLocks noChangeArrowheads="1"/>
          </p:cNvSpPr>
          <p:nvPr/>
        </p:nvSpPr>
        <p:spPr bwMode="auto">
          <a:xfrm>
            <a:off x="762000" y="2590800"/>
            <a:ext cx="7848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Let        = the number on the measurement axis for which the area under the </a:t>
            </a:r>
            <a:r>
              <a:rPr lang="en-US" altLang="en-US" sz="3600" i="1">
                <a:latin typeface="Times New Roman" panose="02020603050405020304" pitchFamily="18" charset="0"/>
              </a:rPr>
              <a:t>t </a:t>
            </a:r>
            <a:r>
              <a:rPr lang="en-US" altLang="en-US" sz="3600">
                <a:latin typeface="Times New Roman" panose="02020603050405020304" pitchFamily="18" charset="0"/>
              </a:rPr>
              <a:t>curve with </a:t>
            </a:r>
            <a:r>
              <a:rPr lang="en-US" altLang="en-US" sz="3600" i="1">
                <a:latin typeface="Times New Roman" panose="02020603050405020304" pitchFamily="18" charset="0"/>
              </a:rPr>
              <a:t>v</a:t>
            </a:r>
            <a:r>
              <a:rPr lang="en-US" altLang="en-US" sz="3600">
                <a:latin typeface="Times New Roman" panose="02020603050405020304" pitchFamily="18" charset="0"/>
              </a:rPr>
              <a:t> df to the right of</a:t>
            </a:r>
          </a:p>
        </p:txBody>
      </p:sp>
      <p:graphicFrame>
        <p:nvGraphicFramePr>
          <p:cNvPr id="56324" name="Object 6"/>
          <p:cNvGraphicFramePr>
            <a:graphicFrameLocks noChangeAspect="1"/>
          </p:cNvGraphicFramePr>
          <p:nvPr/>
        </p:nvGraphicFramePr>
        <p:xfrm>
          <a:off x="1600200" y="2590800"/>
          <a:ext cx="838200" cy="796925"/>
        </p:xfrm>
        <a:graphic>
          <a:graphicData uri="http://schemas.openxmlformats.org/presentationml/2006/ole">
            <mc:AlternateContent xmlns:mc="http://schemas.openxmlformats.org/markup-compatibility/2006">
              <mc:Choice xmlns:v="urn:schemas-microsoft-com:vml" Requires="v">
                <p:oleObj spid="_x0000_s56339" name="Equation" r:id="rId3" imgW="253890" imgH="241195" progId="Equation.DSMT4">
                  <p:embed/>
                </p:oleObj>
              </mc:Choice>
              <mc:Fallback>
                <p:oleObj name="Equation" r:id="rId3" imgW="253890" imgH="24119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90800"/>
                        <a:ext cx="8382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7"/>
          <p:cNvGraphicFramePr>
            <a:graphicFrameLocks noChangeAspect="1"/>
          </p:cNvGraphicFramePr>
          <p:nvPr/>
        </p:nvGraphicFramePr>
        <p:xfrm>
          <a:off x="914400" y="4267200"/>
          <a:ext cx="2667000" cy="704850"/>
        </p:xfrm>
        <a:graphic>
          <a:graphicData uri="http://schemas.openxmlformats.org/presentationml/2006/ole">
            <mc:AlternateContent xmlns:mc="http://schemas.openxmlformats.org/markup-compatibility/2006">
              <mc:Choice xmlns:v="urn:schemas-microsoft-com:vml" Requires="v">
                <p:oleObj spid="_x0000_s56340" name="Equation" r:id="rId5" imgW="914400" imgH="241300" progId="Equation.DSMT4">
                  <p:embed/>
                </p:oleObj>
              </mc:Choice>
              <mc:Fallback>
                <p:oleObj name="Equation" r:id="rId5" imgW="9144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267200"/>
                        <a:ext cx="266700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6" name="Text Box 8"/>
          <p:cNvSpPr txBox="1">
            <a:spLocks noChangeArrowheads="1"/>
          </p:cNvSpPr>
          <p:nvPr/>
        </p:nvSpPr>
        <p:spPr bwMode="auto">
          <a:xfrm>
            <a:off x="3429000" y="4191000"/>
            <a:ext cx="495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is called a </a:t>
            </a:r>
            <a:r>
              <a:rPr lang="en-US" altLang="en-US" sz="3600" i="1">
                <a:solidFill>
                  <a:schemeClr val="accent2"/>
                </a:solidFill>
                <a:latin typeface="Times New Roman" panose="02020603050405020304" pitchFamily="18" charset="0"/>
              </a:rPr>
              <a:t>t</a:t>
            </a:r>
            <a:r>
              <a:rPr lang="en-US" altLang="en-US" sz="3600">
                <a:solidFill>
                  <a:schemeClr val="accent2"/>
                </a:solidFill>
                <a:latin typeface="Times New Roman" panose="02020603050405020304" pitchFamily="18" charset="0"/>
              </a:rPr>
              <a:t> </a:t>
            </a:r>
            <a:r>
              <a:rPr lang="en-US" altLang="en-US" sz="3600" i="1">
                <a:solidFill>
                  <a:schemeClr val="accent2"/>
                </a:solidFill>
                <a:latin typeface="Times New Roman" panose="02020603050405020304" pitchFamily="18" charset="0"/>
              </a:rPr>
              <a:t>critical value</a:t>
            </a:r>
            <a:r>
              <a:rPr lang="en-US" altLang="en-US" sz="360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4"/>
          <p:cNvGraphicFramePr>
            <a:graphicFrameLocks noChangeAspect="1"/>
          </p:cNvGraphicFramePr>
          <p:nvPr/>
        </p:nvGraphicFramePr>
        <p:xfrm>
          <a:off x="2057400" y="2514600"/>
          <a:ext cx="5105400" cy="1701800"/>
        </p:xfrm>
        <a:graphic>
          <a:graphicData uri="http://schemas.openxmlformats.org/presentationml/2006/ole">
            <mc:AlternateContent xmlns:mc="http://schemas.openxmlformats.org/markup-compatibility/2006">
              <mc:Choice xmlns:v="urn:schemas-microsoft-com:vml" Requires="v">
                <p:oleObj spid="_x0000_s57386" name="Bitmap Image" r:id="rId3" imgW="2486372" imgH="828791" progId="Paint.Picture">
                  <p:embed/>
                </p:oleObj>
              </mc:Choice>
              <mc:Fallback>
                <p:oleObj name="Bitmap Image" r:id="rId3" imgW="2486372" imgH="82879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14600"/>
                        <a:ext cx="51054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7" name="Text Box 5"/>
          <p:cNvSpPr txBox="1">
            <a:spLocks noChangeArrowheads="1"/>
          </p:cNvSpPr>
          <p:nvPr/>
        </p:nvSpPr>
        <p:spPr bwMode="auto">
          <a:xfrm>
            <a:off x="1447800" y="685800"/>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Pictorial Definition of</a:t>
            </a:r>
          </a:p>
        </p:txBody>
      </p:sp>
      <p:graphicFrame>
        <p:nvGraphicFramePr>
          <p:cNvPr id="57348" name="Object 6"/>
          <p:cNvGraphicFramePr>
            <a:graphicFrameLocks noChangeAspect="1"/>
          </p:cNvGraphicFramePr>
          <p:nvPr/>
        </p:nvGraphicFramePr>
        <p:xfrm>
          <a:off x="5410200" y="4800600"/>
          <a:ext cx="838200" cy="796925"/>
        </p:xfrm>
        <a:graphic>
          <a:graphicData uri="http://schemas.openxmlformats.org/presentationml/2006/ole">
            <mc:AlternateContent xmlns:mc="http://schemas.openxmlformats.org/markup-compatibility/2006">
              <mc:Choice xmlns:v="urn:schemas-microsoft-com:vml" Requires="v">
                <p:oleObj spid="_x0000_s57387" name="Equation" r:id="rId5" imgW="253890" imgH="241195" progId="Equation.DSMT4">
                  <p:embed/>
                </p:oleObj>
              </mc:Choice>
              <mc:Fallback>
                <p:oleObj name="Equation" r:id="rId5" imgW="253890" imgH="24119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4800600"/>
                        <a:ext cx="8382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Line 7"/>
          <p:cNvSpPr>
            <a:spLocks noChangeShapeType="1"/>
          </p:cNvSpPr>
          <p:nvPr/>
        </p:nvSpPr>
        <p:spPr bwMode="auto">
          <a:xfrm flipV="1">
            <a:off x="5791200" y="43434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57350" name="Object 8"/>
          <p:cNvGraphicFramePr>
            <a:graphicFrameLocks noChangeAspect="1"/>
          </p:cNvGraphicFramePr>
          <p:nvPr/>
        </p:nvGraphicFramePr>
        <p:xfrm>
          <a:off x="1295400" y="2133600"/>
          <a:ext cx="1485900" cy="638175"/>
        </p:xfrm>
        <a:graphic>
          <a:graphicData uri="http://schemas.openxmlformats.org/presentationml/2006/ole">
            <mc:AlternateContent xmlns:mc="http://schemas.openxmlformats.org/markup-compatibility/2006">
              <mc:Choice xmlns:v="urn:schemas-microsoft-com:vml" Requires="v">
                <p:oleObj spid="_x0000_s57388" name="Equation" r:id="rId7" imgW="533169" imgH="228501" progId="Equation.DSMT4">
                  <p:embed/>
                </p:oleObj>
              </mc:Choice>
              <mc:Fallback>
                <p:oleObj name="Equation" r:id="rId7" imgW="533169" imgH="22850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133600"/>
                        <a:ext cx="14859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9"/>
          <p:cNvGraphicFramePr>
            <a:graphicFrameLocks noChangeAspect="1"/>
          </p:cNvGraphicFramePr>
          <p:nvPr/>
        </p:nvGraphicFramePr>
        <p:xfrm>
          <a:off x="6019800" y="2438400"/>
          <a:ext cx="2590800" cy="447675"/>
        </p:xfrm>
        <a:graphic>
          <a:graphicData uri="http://schemas.openxmlformats.org/presentationml/2006/ole">
            <mc:AlternateContent xmlns:mc="http://schemas.openxmlformats.org/markup-compatibility/2006">
              <mc:Choice xmlns:v="urn:schemas-microsoft-com:vml" Requires="v">
                <p:oleObj spid="_x0000_s57389" name="Equation" r:id="rId9" imgW="1028254" imgH="177723" progId="Equation.DSMT4">
                  <p:embed/>
                </p:oleObj>
              </mc:Choice>
              <mc:Fallback>
                <p:oleObj name="Equation" r:id="rId9" imgW="1028254" imgH="177723"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2438400"/>
                        <a:ext cx="2590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2" name="Line 10"/>
          <p:cNvSpPr>
            <a:spLocks noChangeShapeType="1"/>
          </p:cNvSpPr>
          <p:nvPr/>
        </p:nvSpPr>
        <p:spPr bwMode="auto">
          <a:xfrm flipH="1">
            <a:off x="6096000" y="3043238"/>
            <a:ext cx="609600" cy="685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7353" name="Line 11"/>
          <p:cNvSpPr>
            <a:spLocks noChangeShapeType="1"/>
          </p:cNvSpPr>
          <p:nvPr/>
        </p:nvSpPr>
        <p:spPr bwMode="auto">
          <a:xfrm>
            <a:off x="2743200" y="2667000"/>
            <a:ext cx="7620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7354" name="Text Box 12"/>
          <p:cNvSpPr txBox="1">
            <a:spLocks noChangeArrowheads="1"/>
          </p:cNvSpPr>
          <p:nvPr/>
        </p:nvSpPr>
        <p:spPr bwMode="auto">
          <a:xfrm>
            <a:off x="4495800" y="41148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latin typeface="Times New Roman" panose="02020603050405020304" pitchFamily="18" charset="0"/>
              </a:rPr>
              <a:t>0</a:t>
            </a:r>
          </a:p>
        </p:txBody>
      </p:sp>
      <p:graphicFrame>
        <p:nvGraphicFramePr>
          <p:cNvPr id="57355" name="Object 13"/>
          <p:cNvGraphicFramePr>
            <a:graphicFrameLocks noChangeAspect="1"/>
          </p:cNvGraphicFramePr>
          <p:nvPr/>
        </p:nvGraphicFramePr>
        <p:xfrm>
          <a:off x="6172200" y="685800"/>
          <a:ext cx="914400" cy="869950"/>
        </p:xfrm>
        <a:graphic>
          <a:graphicData uri="http://schemas.openxmlformats.org/presentationml/2006/ole">
            <mc:AlternateContent xmlns:mc="http://schemas.openxmlformats.org/markup-compatibility/2006">
              <mc:Choice xmlns:v="urn:schemas-microsoft-com:vml" Requires="v">
                <p:oleObj spid="_x0000_s57390" name="Equation" r:id="rId11" imgW="253890" imgH="241195" progId="Equation.DSMT4">
                  <p:embed/>
                </p:oleObj>
              </mc:Choice>
              <mc:Fallback>
                <p:oleObj name="Equation" r:id="rId11" imgW="253890" imgH="241195"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685800"/>
                        <a:ext cx="91440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981200" y="533400"/>
            <a:ext cx="624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Confidence Interval</a:t>
            </a:r>
          </a:p>
        </p:txBody>
      </p:sp>
      <p:sp>
        <p:nvSpPr>
          <p:cNvPr id="58371" name="Text Box 4"/>
          <p:cNvSpPr txBox="1">
            <a:spLocks noChangeArrowheads="1"/>
          </p:cNvSpPr>
          <p:nvPr/>
        </p:nvSpPr>
        <p:spPr bwMode="auto">
          <a:xfrm>
            <a:off x="609600" y="1371600"/>
            <a:ext cx="74676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Let    and </a:t>
            </a:r>
            <a:r>
              <a:rPr lang="en-US" altLang="en-US" sz="3600" i="1">
                <a:latin typeface="Times New Roman" panose="02020603050405020304" pitchFamily="18" charset="0"/>
              </a:rPr>
              <a:t>s</a:t>
            </a:r>
            <a:r>
              <a:rPr lang="en-US" altLang="en-US" sz="3600">
                <a:latin typeface="Times New Roman" panose="02020603050405020304" pitchFamily="18" charset="0"/>
              </a:rPr>
              <a:t> be the sample mean and standard deviation computed from the results of a random sample from a normal population with mean     The     </a:t>
            </a:r>
          </a:p>
        </p:txBody>
      </p:sp>
      <p:graphicFrame>
        <p:nvGraphicFramePr>
          <p:cNvPr id="58372" name="Object 5"/>
          <p:cNvGraphicFramePr>
            <a:graphicFrameLocks noChangeAspect="1"/>
          </p:cNvGraphicFramePr>
          <p:nvPr/>
        </p:nvGraphicFramePr>
        <p:xfrm>
          <a:off x="1371600" y="1447800"/>
          <a:ext cx="419100" cy="495300"/>
        </p:xfrm>
        <a:graphic>
          <a:graphicData uri="http://schemas.openxmlformats.org/presentationml/2006/ole">
            <mc:AlternateContent xmlns:mc="http://schemas.openxmlformats.org/markup-compatibility/2006">
              <mc:Choice xmlns:v="urn:schemas-microsoft-com:vml" Requires="v">
                <p:oleObj spid="_x0000_s58409" name="Equation" r:id="rId3" imgW="139579" imgH="164957" progId="Equation.DSMT4">
                  <p:embed/>
                </p:oleObj>
              </mc:Choice>
              <mc:Fallback>
                <p:oleObj name="Equation" r:id="rId3" imgW="139579" imgH="16495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47800"/>
                        <a:ext cx="419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6"/>
          <p:cNvGraphicFramePr>
            <a:graphicFrameLocks noChangeAspect="1"/>
          </p:cNvGraphicFramePr>
          <p:nvPr/>
        </p:nvGraphicFramePr>
        <p:xfrm>
          <a:off x="6096000" y="3200400"/>
          <a:ext cx="557213" cy="517525"/>
        </p:xfrm>
        <a:graphic>
          <a:graphicData uri="http://schemas.openxmlformats.org/presentationml/2006/ole">
            <mc:AlternateContent xmlns:mc="http://schemas.openxmlformats.org/markup-compatibility/2006">
              <mc:Choice xmlns:v="urn:schemas-microsoft-com:vml" Requires="v">
                <p:oleObj spid="_x0000_s58410" name="Equation" r:id="rId5" imgW="177492" imgH="164814" progId="Equation.DSMT4">
                  <p:embed/>
                </p:oleObj>
              </mc:Choice>
              <mc:Fallback>
                <p:oleObj name="Equation" r:id="rId5" imgW="177492" imgH="164814"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200400"/>
                        <a:ext cx="55721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7"/>
          <p:cNvGraphicFramePr>
            <a:graphicFrameLocks noChangeAspect="1"/>
          </p:cNvGraphicFramePr>
          <p:nvPr/>
        </p:nvGraphicFramePr>
        <p:xfrm>
          <a:off x="685800" y="3581400"/>
          <a:ext cx="6650038" cy="636588"/>
        </p:xfrm>
        <a:graphic>
          <a:graphicData uri="http://schemas.openxmlformats.org/presentationml/2006/ole">
            <mc:AlternateContent xmlns:mc="http://schemas.openxmlformats.org/markup-compatibility/2006">
              <mc:Choice xmlns:v="urn:schemas-microsoft-com:vml" Requires="v">
                <p:oleObj spid="_x0000_s58411" name="Equation" r:id="rId7" imgW="2120900" imgH="203200" progId="Equation.DSMT4">
                  <p:embed/>
                </p:oleObj>
              </mc:Choice>
              <mc:Fallback>
                <p:oleObj name="Equation" r:id="rId7" imgW="2120900" imgH="203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581400"/>
                        <a:ext cx="6650038"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5" name="Rectangle 13"/>
          <p:cNvSpPr>
            <a:spLocks noChangeArrowheads="1"/>
          </p:cNvSpPr>
          <p:nvPr/>
        </p:nvSpPr>
        <p:spPr bwMode="auto">
          <a:xfrm>
            <a:off x="0"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58376" name="Object 12"/>
          <p:cNvGraphicFramePr>
            <a:graphicFrameLocks noChangeAspect="1"/>
          </p:cNvGraphicFramePr>
          <p:nvPr/>
        </p:nvGraphicFramePr>
        <p:xfrm>
          <a:off x="762000" y="4456113"/>
          <a:ext cx="3200400" cy="1241425"/>
        </p:xfrm>
        <a:graphic>
          <a:graphicData uri="http://schemas.openxmlformats.org/presentationml/2006/ole">
            <mc:AlternateContent xmlns:mc="http://schemas.openxmlformats.org/markup-compatibility/2006">
              <mc:Choice xmlns:v="urn:schemas-microsoft-com:vml" Requires="v">
                <p:oleObj spid="_x0000_s58412" name="Equation" r:id="rId9" imgW="965200" imgH="419100" progId="Equation.3">
                  <p:embed/>
                </p:oleObj>
              </mc:Choice>
              <mc:Fallback>
                <p:oleObj name="Equation" r:id="rId9" imgW="965200" imgH="4191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456113"/>
                        <a:ext cx="32004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7" name="Rectangle 15"/>
          <p:cNvSpPr>
            <a:spLocks noChangeArrowheads="1"/>
          </p:cNvSpPr>
          <p:nvPr/>
        </p:nvSpPr>
        <p:spPr bwMode="auto">
          <a:xfrm>
            <a:off x="0"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graphicFrame>
        <p:nvGraphicFramePr>
          <p:cNvPr id="58378" name="Object 14"/>
          <p:cNvGraphicFramePr>
            <a:graphicFrameLocks noChangeAspect="1"/>
          </p:cNvGraphicFramePr>
          <p:nvPr/>
        </p:nvGraphicFramePr>
        <p:xfrm>
          <a:off x="4191000" y="4572000"/>
          <a:ext cx="2971800" cy="1135063"/>
        </p:xfrm>
        <a:graphic>
          <a:graphicData uri="http://schemas.openxmlformats.org/presentationml/2006/ole">
            <mc:AlternateContent xmlns:mc="http://schemas.openxmlformats.org/markup-compatibility/2006">
              <mc:Choice xmlns:v="urn:schemas-microsoft-com:vml" Requires="v">
                <p:oleObj spid="_x0000_s58413" name="Equation" r:id="rId11" imgW="952087" imgH="418918" progId="Equation.3">
                  <p:embed/>
                </p:oleObj>
              </mc:Choice>
              <mc:Fallback>
                <p:oleObj name="Equation" r:id="rId11" imgW="952087" imgH="418918"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572000"/>
                        <a:ext cx="29718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720850"/>
            <a:ext cx="8153400" cy="3416300"/>
          </a:xfrm>
          <a:prstGeom prst="rect">
            <a:avLst/>
          </a:prstGeom>
        </p:spPr>
        <p:txBody>
          <a:bodyPr>
            <a:spAutoFit/>
          </a:bodyPr>
          <a:lstStyle/>
          <a:p>
            <a:pPr>
              <a:defRPr/>
            </a:pPr>
            <a:r>
              <a:rPr lang="en-US" dirty="0"/>
              <a:t>x=c(25.2, 21.3, 22.8, 17.0, 29.8, 21.0, 25.5, 16.0, 20.9, 19.5 )</a:t>
            </a:r>
          </a:p>
          <a:p>
            <a:pPr>
              <a:defRPr/>
            </a:pPr>
            <a:r>
              <a:rPr lang="en-US" dirty="0" err="1">
                <a:solidFill>
                  <a:srgbClr val="FF0000"/>
                </a:solidFill>
              </a:rPr>
              <a:t>qqnorm</a:t>
            </a:r>
            <a:r>
              <a:rPr lang="en-US" dirty="0">
                <a:solidFill>
                  <a:srgbClr val="FF0000"/>
                </a:solidFill>
              </a:rPr>
              <a:t>(x)</a:t>
            </a:r>
          </a:p>
          <a:p>
            <a:pPr>
              <a:defRPr/>
            </a:pPr>
            <a:r>
              <a:rPr lang="en-US" dirty="0" err="1">
                <a:solidFill>
                  <a:srgbClr val="FF0000"/>
                </a:solidFill>
              </a:rPr>
              <a:t>qqline</a:t>
            </a:r>
            <a:r>
              <a:rPr lang="en-US" dirty="0">
                <a:solidFill>
                  <a:srgbClr val="FF0000"/>
                </a:solidFill>
              </a:rPr>
              <a:t>(x)</a:t>
            </a:r>
          </a:p>
          <a:p>
            <a:pPr marL="571500" indent="-571500">
              <a:buFont typeface="Wingdings" pitchFamily="2" charset="2"/>
              <a:buChar char="Ø"/>
              <a:defRPr/>
            </a:pPr>
            <a:endParaRPr lang="en-US" dirty="0"/>
          </a:p>
          <a:p>
            <a:pPr>
              <a:defRPr/>
            </a:pPr>
            <a:r>
              <a:rPr lang="en-US" dirty="0" err="1">
                <a:solidFill>
                  <a:srgbClr val="FF0000"/>
                </a:solidFill>
              </a:rPr>
              <a:t>shapiro.test</a:t>
            </a:r>
            <a:r>
              <a:rPr lang="en-US" dirty="0">
                <a:solidFill>
                  <a:srgbClr val="FF0000"/>
                </a:solidFill>
              </a:rPr>
              <a:t>(x)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71538"/>
            <a:ext cx="7315200" cy="537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447800" y="228600"/>
            <a:ext cx="5716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000">
                <a:solidFill>
                  <a:srgbClr val="C00000"/>
                </a:solidFill>
                <a:latin typeface="Times New Roman" panose="02020603050405020304" pitchFamily="18" charset="0"/>
              </a:rPr>
              <a:t>The Central Limit Theorem</a:t>
            </a:r>
          </a:p>
        </p:txBody>
      </p:sp>
      <p:sp>
        <p:nvSpPr>
          <p:cNvPr id="20483" name="Rectangle 2"/>
          <p:cNvSpPr>
            <a:spLocks noChangeArrowheads="1"/>
          </p:cNvSpPr>
          <p:nvPr/>
        </p:nvSpPr>
        <p:spPr bwMode="auto">
          <a:xfrm>
            <a:off x="228600" y="1295400"/>
            <a:ext cx="8610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dirty="0">
                <a:latin typeface="Times New Roman" panose="02020603050405020304" pitchFamily="18" charset="0"/>
              </a:rPr>
              <a:t>Let </a:t>
            </a:r>
            <a:r>
              <a:rPr lang="en-US" altLang="en-US" i="1"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latin typeface="Times New Roman" panose="02020603050405020304" pitchFamily="18" charset="0"/>
              </a:rPr>
              <a:t>,…, </a:t>
            </a:r>
            <a:r>
              <a:rPr lang="en-US" altLang="en-US" i="1" dirty="0" err="1">
                <a:latin typeface="Times New Roman" panose="02020603050405020304" pitchFamily="18" charset="0"/>
              </a:rPr>
              <a:t>X</a:t>
            </a:r>
            <a:r>
              <a:rPr lang="en-US" altLang="en-US" i="1" baseline="-25000" dirty="0" err="1">
                <a:latin typeface="Times New Roman" panose="02020603050405020304" pitchFamily="18" charset="0"/>
              </a:rPr>
              <a:t>n</a:t>
            </a:r>
            <a:r>
              <a:rPr lang="en-US" altLang="en-US" dirty="0">
                <a:latin typeface="Times New Roman" panose="02020603050405020304" pitchFamily="18" charset="0"/>
              </a:rPr>
              <a:t> be a random sample from a distribution with mean value </a:t>
            </a:r>
            <a:r>
              <a:rPr lang="el-GR" altLang="en-US" dirty="0">
                <a:latin typeface="Times New Roman" panose="02020603050405020304" pitchFamily="18" charset="0"/>
              </a:rPr>
              <a:t>μ</a:t>
            </a:r>
            <a:r>
              <a:rPr lang="en-US" altLang="en-US" dirty="0">
                <a:latin typeface="Times New Roman" panose="02020603050405020304" pitchFamily="18" charset="0"/>
              </a:rPr>
              <a:t>   and variance         Then </a:t>
            </a:r>
            <a:r>
              <a:rPr lang="en-US" altLang="en-US" u="sng" dirty="0">
                <a:solidFill>
                  <a:srgbClr val="0033CC"/>
                </a:solidFill>
                <a:latin typeface="Times New Roman" panose="02020603050405020304" pitchFamily="18" charset="0"/>
              </a:rPr>
              <a:t>if </a:t>
            </a:r>
            <a:r>
              <a:rPr lang="en-US" altLang="en-US" i="1" u="sng" dirty="0">
                <a:solidFill>
                  <a:srgbClr val="0033CC"/>
                </a:solidFill>
                <a:latin typeface="Times New Roman" panose="02020603050405020304" pitchFamily="18" charset="0"/>
              </a:rPr>
              <a:t>n </a:t>
            </a:r>
            <a:r>
              <a:rPr lang="en-US" altLang="en-US" u="sng" dirty="0">
                <a:solidFill>
                  <a:srgbClr val="0033CC"/>
                </a:solidFill>
                <a:latin typeface="Times New Roman" panose="02020603050405020304" pitchFamily="18" charset="0"/>
              </a:rPr>
              <a:t>sufficiently large</a:t>
            </a:r>
            <a:r>
              <a:rPr lang="en-US" altLang="en-US" dirty="0">
                <a:latin typeface="Times New Roman" panose="02020603050405020304" pitchFamily="18" charset="0"/>
              </a:rPr>
              <a:t>,      has approximately a normal distribution with</a:t>
            </a:r>
            <a:endParaRPr lang="en-US" altLang="en-US" baseline="-25000" dirty="0">
              <a:latin typeface="Times New Roman" panose="02020603050405020304" pitchFamily="18" charset="0"/>
            </a:endParaRPr>
          </a:p>
        </p:txBody>
      </p:sp>
      <p:sp>
        <p:nvSpPr>
          <p:cNvPr id="20486" name="Rectangle 5"/>
          <p:cNvSpPr>
            <a:spLocks noChangeArrowheads="1"/>
          </p:cNvSpPr>
          <p:nvPr/>
        </p:nvSpPr>
        <p:spPr bwMode="auto">
          <a:xfrm>
            <a:off x="4453544" y="3305176"/>
            <a:ext cx="3933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latin typeface="Times New Roman" panose="02020603050405020304" pitchFamily="18" charset="0"/>
              </a:rPr>
              <a:t>The larger the value of</a:t>
            </a:r>
          </a:p>
        </p:txBody>
      </p:sp>
      <p:graphicFrame>
        <p:nvGraphicFramePr>
          <p:cNvPr id="20487" name="Object 8"/>
          <p:cNvGraphicFramePr>
            <a:graphicFrameLocks noChangeAspect="1"/>
          </p:cNvGraphicFramePr>
          <p:nvPr/>
        </p:nvGraphicFramePr>
        <p:xfrm>
          <a:off x="7848600" y="1752600"/>
          <a:ext cx="723900" cy="652463"/>
        </p:xfrm>
        <a:graphic>
          <a:graphicData uri="http://schemas.openxmlformats.org/presentationml/2006/ole">
            <mc:AlternateContent xmlns:mc="http://schemas.openxmlformats.org/markup-compatibility/2006">
              <mc:Choice xmlns:v="urn:schemas-microsoft-com:vml" Requires="v">
                <p:oleObj spid="_x0000_s20510" name="Equation" r:id="rId3" imgW="253890" imgH="228501" progId="Equation.DSMT4">
                  <p:embed/>
                </p:oleObj>
              </mc:Choice>
              <mc:Fallback>
                <p:oleObj name="Equation" r:id="rId3" imgW="253890"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752600"/>
                        <a:ext cx="7239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6"/>
          <p:cNvGraphicFramePr>
            <a:graphicFrameLocks noChangeAspect="1"/>
          </p:cNvGraphicFramePr>
          <p:nvPr>
            <p:extLst>
              <p:ext uri="{D42A27DB-BD31-4B8C-83A1-F6EECF244321}">
                <p14:modId xmlns:p14="http://schemas.microsoft.com/office/powerpoint/2010/main" val="2158696956"/>
              </p:ext>
            </p:extLst>
          </p:nvPr>
        </p:nvGraphicFramePr>
        <p:xfrm>
          <a:off x="4876800" y="2312195"/>
          <a:ext cx="466725" cy="533400"/>
        </p:xfrm>
        <a:graphic>
          <a:graphicData uri="http://schemas.openxmlformats.org/presentationml/2006/ole">
            <mc:AlternateContent xmlns:mc="http://schemas.openxmlformats.org/markup-compatibility/2006">
              <mc:Choice xmlns:v="urn:schemas-microsoft-com:vml" Requires="v">
                <p:oleObj spid="_x0000_s20511" name="Equation" r:id="rId5" imgW="177569" imgH="202936" progId="Equation.DSMT4">
                  <p:embed/>
                </p:oleObj>
              </mc:Choice>
              <mc:Fallback>
                <p:oleObj name="Equation" r:id="rId5" imgW="177569" imgH="202936"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312195"/>
                        <a:ext cx="466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9"/>
          <p:cNvGraphicFramePr>
            <a:graphicFrameLocks noChangeAspect="1"/>
          </p:cNvGraphicFramePr>
          <p:nvPr/>
        </p:nvGraphicFramePr>
        <p:xfrm>
          <a:off x="381000" y="3200400"/>
          <a:ext cx="3924300" cy="868363"/>
        </p:xfrm>
        <a:graphic>
          <a:graphicData uri="http://schemas.openxmlformats.org/presentationml/2006/ole">
            <mc:AlternateContent xmlns:mc="http://schemas.openxmlformats.org/markup-compatibility/2006">
              <mc:Choice xmlns:v="urn:schemas-microsoft-com:vml" Requires="v">
                <p:oleObj spid="_x0000_s20512" name="Equation" r:id="rId7" imgW="1548728" imgH="342751" progId="Equation.DSMT4">
                  <p:embed/>
                </p:oleObj>
              </mc:Choice>
              <mc:Fallback>
                <p:oleObj name="Equation" r:id="rId7" imgW="1548728" imgH="342751"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200400"/>
                        <a:ext cx="39243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1" name="TextBox 12"/>
          <p:cNvSpPr txBox="1">
            <a:spLocks noChangeArrowheads="1"/>
          </p:cNvSpPr>
          <p:nvPr/>
        </p:nvSpPr>
        <p:spPr bwMode="auto">
          <a:xfrm>
            <a:off x="381000" y="4083844"/>
            <a:ext cx="62484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i="1" dirty="0">
                <a:latin typeface="Times New Roman" panose="02020603050405020304" pitchFamily="18" charset="0"/>
              </a:rPr>
              <a:t>n</a:t>
            </a:r>
            <a:r>
              <a:rPr lang="en-US" altLang="en-US" dirty="0">
                <a:latin typeface="Times New Roman" panose="02020603050405020304" pitchFamily="18" charset="0"/>
              </a:rPr>
              <a:t>, the better the approximation.</a:t>
            </a:r>
          </a:p>
          <a:p>
            <a:pPr eaLnBrk="1" hangingPunct="1">
              <a:spcBef>
                <a:spcPct val="0"/>
              </a:spcBef>
              <a:buFontTx/>
              <a:buNone/>
            </a:pPr>
            <a:endParaRPr lang="en-US" altLang="en-US" sz="36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838200" y="1166813"/>
            <a:ext cx="7162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a:solidFill>
                  <a:srgbClr val="FF0000"/>
                </a:solidFill>
                <a:latin typeface="Times New Roman" panose="02020603050405020304" pitchFamily="18" charset="0"/>
              </a:rPr>
              <a:t>shapiro.test(x)</a:t>
            </a:r>
          </a:p>
          <a:p>
            <a:pPr eaLnBrk="1" hangingPunct="1">
              <a:spcBef>
                <a:spcPct val="0"/>
              </a:spcBef>
              <a:buFontTx/>
              <a:buNone/>
            </a:pPr>
            <a:endParaRPr lang="en-US" altLang="en-US" sz="3600">
              <a:latin typeface="Times New Roman" panose="02020603050405020304" pitchFamily="18" charset="0"/>
            </a:endParaRPr>
          </a:p>
          <a:p>
            <a:pPr eaLnBrk="1" hangingPunct="1">
              <a:spcBef>
                <a:spcPct val="0"/>
              </a:spcBef>
              <a:buFontTx/>
              <a:buNone/>
            </a:pPr>
            <a:r>
              <a:rPr lang="en-US" altLang="en-US" sz="3600">
                <a:latin typeface="Times New Roman" panose="02020603050405020304" pitchFamily="18" charset="0"/>
              </a:rPr>
              <a:t>        Shapiro-Wilk normality test</a:t>
            </a:r>
          </a:p>
          <a:p>
            <a:pPr eaLnBrk="1" hangingPunct="1">
              <a:spcBef>
                <a:spcPct val="0"/>
              </a:spcBef>
              <a:buFontTx/>
              <a:buNone/>
            </a:pPr>
            <a:endParaRPr lang="en-US" altLang="en-US" sz="3600">
              <a:latin typeface="Times New Roman" panose="02020603050405020304" pitchFamily="18" charset="0"/>
            </a:endParaRPr>
          </a:p>
          <a:p>
            <a:pPr eaLnBrk="1" hangingPunct="1">
              <a:spcBef>
                <a:spcPct val="0"/>
              </a:spcBef>
              <a:buFontTx/>
              <a:buNone/>
            </a:pPr>
            <a:r>
              <a:rPr lang="en-US" altLang="en-US" sz="3600">
                <a:latin typeface="Times New Roman" panose="02020603050405020304" pitchFamily="18" charset="0"/>
              </a:rPr>
              <a:t>data:  x </a:t>
            </a:r>
          </a:p>
          <a:p>
            <a:pPr eaLnBrk="1" hangingPunct="1">
              <a:spcBef>
                <a:spcPct val="0"/>
              </a:spcBef>
              <a:buFontTx/>
              <a:buNone/>
            </a:pPr>
            <a:r>
              <a:rPr lang="en-US" altLang="en-US" sz="3600">
                <a:latin typeface="Times New Roman" panose="02020603050405020304" pitchFamily="18" charset="0"/>
              </a:rPr>
              <a:t>W = 0.9646,  p-value = 0.8363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4"/>
          <p:cNvSpPr txBox="1">
            <a:spLocks noChangeArrowheads="1"/>
          </p:cNvSpPr>
          <p:nvPr/>
        </p:nvSpPr>
        <p:spPr bwMode="auto">
          <a:xfrm>
            <a:off x="2743200" y="533400"/>
            <a:ext cx="426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Prediction Interval</a:t>
            </a:r>
          </a:p>
        </p:txBody>
      </p:sp>
      <p:sp>
        <p:nvSpPr>
          <p:cNvPr id="63491" name="Text Box 5"/>
          <p:cNvSpPr txBox="1">
            <a:spLocks noChangeArrowheads="1"/>
          </p:cNvSpPr>
          <p:nvPr/>
        </p:nvSpPr>
        <p:spPr bwMode="auto">
          <a:xfrm>
            <a:off x="685800" y="1600200"/>
            <a:ext cx="7848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A </a:t>
            </a:r>
            <a:r>
              <a:rPr lang="en-US" altLang="en-US" sz="3600" i="1">
                <a:solidFill>
                  <a:schemeClr val="accent2"/>
                </a:solidFill>
                <a:latin typeface="Times New Roman" panose="02020603050405020304" pitchFamily="18" charset="0"/>
              </a:rPr>
              <a:t>prediction interval</a:t>
            </a:r>
            <a:r>
              <a:rPr lang="en-US" altLang="en-US" sz="3600">
                <a:latin typeface="Times New Roman" panose="02020603050405020304" pitchFamily="18" charset="0"/>
              </a:rPr>
              <a:t> (PI) for a single observation to be selected from a normal population distribution is</a:t>
            </a:r>
          </a:p>
        </p:txBody>
      </p:sp>
      <p:sp>
        <p:nvSpPr>
          <p:cNvPr id="63492" name="Text Box 6"/>
          <p:cNvSpPr txBox="1">
            <a:spLocks noChangeArrowheads="1"/>
          </p:cNvSpPr>
          <p:nvPr/>
        </p:nvSpPr>
        <p:spPr bwMode="auto">
          <a:xfrm>
            <a:off x="609600" y="4953000"/>
            <a:ext cx="708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The </a:t>
            </a:r>
            <a:r>
              <a:rPr lang="en-US" altLang="en-US" sz="3600" i="1">
                <a:latin typeface="Times New Roman" panose="02020603050405020304" pitchFamily="18" charset="0"/>
              </a:rPr>
              <a:t>prediction level</a:t>
            </a:r>
            <a:r>
              <a:rPr lang="en-US" altLang="en-US" sz="3600">
                <a:latin typeface="Times New Roman" panose="02020603050405020304" pitchFamily="18" charset="0"/>
              </a:rPr>
              <a:t> is</a:t>
            </a:r>
          </a:p>
        </p:txBody>
      </p:sp>
      <p:graphicFrame>
        <p:nvGraphicFramePr>
          <p:cNvPr id="63493" name="Object 7"/>
          <p:cNvGraphicFramePr>
            <a:graphicFrameLocks noChangeAspect="1"/>
          </p:cNvGraphicFramePr>
          <p:nvPr/>
        </p:nvGraphicFramePr>
        <p:xfrm>
          <a:off x="2667000" y="3429000"/>
          <a:ext cx="3543300" cy="1243013"/>
        </p:xfrm>
        <a:graphic>
          <a:graphicData uri="http://schemas.openxmlformats.org/presentationml/2006/ole">
            <mc:AlternateContent xmlns:mc="http://schemas.openxmlformats.org/markup-compatibility/2006">
              <mc:Choice xmlns:v="urn:schemas-microsoft-com:vml" Requires="v">
                <p:oleObj spid="_x0000_s63507" name="Equation" r:id="rId3" imgW="1269449" imgH="444307" progId="Equation.DSMT4">
                  <p:embed/>
                </p:oleObj>
              </mc:Choice>
              <mc:Fallback>
                <p:oleObj name="Equation" r:id="rId3" imgW="1269449" imgH="44430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429000"/>
                        <a:ext cx="3543300"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8"/>
          <p:cNvGraphicFramePr>
            <a:graphicFrameLocks noChangeAspect="1"/>
          </p:cNvGraphicFramePr>
          <p:nvPr/>
        </p:nvGraphicFramePr>
        <p:xfrm>
          <a:off x="4876800" y="5029200"/>
          <a:ext cx="2508250" cy="636588"/>
        </p:xfrm>
        <a:graphic>
          <a:graphicData uri="http://schemas.openxmlformats.org/presentationml/2006/ole">
            <mc:AlternateContent xmlns:mc="http://schemas.openxmlformats.org/markup-compatibility/2006">
              <mc:Choice xmlns:v="urn:schemas-microsoft-com:vml" Requires="v">
                <p:oleObj spid="_x0000_s63508" name="Equation" r:id="rId5" imgW="799753" imgH="203112" progId="Equation.DSMT4">
                  <p:embed/>
                </p:oleObj>
              </mc:Choice>
              <mc:Fallback>
                <p:oleObj name="Equation" r:id="rId5" imgW="799753" imgH="203112"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029200"/>
                        <a:ext cx="250825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381000"/>
            <a:ext cx="8229600" cy="868363"/>
          </a:xfrm>
        </p:spPr>
        <p:txBody>
          <a:bodyPr/>
          <a:lstStyle/>
          <a:p>
            <a:r>
              <a:rPr lang="en-US" altLang="en-US" smtClean="0">
                <a:solidFill>
                  <a:srgbClr val="C00000"/>
                </a:solidFill>
                <a:latin typeface="Times New Roman" panose="02020603050405020304" pitchFamily="18" charset="0"/>
                <a:cs typeface="Times New Roman" panose="02020603050405020304" pitchFamily="18" charset="0"/>
              </a:rPr>
              <a:t>Prediction Interval</a:t>
            </a:r>
            <a:br>
              <a:rPr lang="en-US" altLang="en-US" smtClean="0">
                <a:solidFill>
                  <a:srgbClr val="C00000"/>
                </a:solidFill>
                <a:latin typeface="Times New Roman" panose="02020603050405020304" pitchFamily="18" charset="0"/>
                <a:cs typeface="Times New Roman" panose="02020603050405020304" pitchFamily="18" charset="0"/>
              </a:rPr>
            </a:br>
            <a:endParaRPr lang="en-US" altLang="en-US" smtClean="0">
              <a:latin typeface="Times New Roman" panose="02020603050405020304" pitchFamily="18" charset="0"/>
              <a:cs typeface="Times New Roman" panose="02020603050405020304" pitchFamily="18" charset="0"/>
            </a:endParaRPr>
          </a:p>
        </p:txBody>
      </p:sp>
      <p:sp>
        <p:nvSpPr>
          <p:cNvPr id="59395" name="Content Placeholder 2"/>
          <p:cNvSpPr>
            <a:spLocks noGrp="1"/>
          </p:cNvSpPr>
          <p:nvPr>
            <p:ph idx="1"/>
          </p:nvPr>
        </p:nvSpPr>
        <p:spPr>
          <a:xfrm>
            <a:off x="304800" y="1295400"/>
            <a:ext cx="8382000" cy="5410200"/>
          </a:xfrm>
        </p:spPr>
        <p:txBody>
          <a:bodyPr/>
          <a:lstStyle/>
          <a:p>
            <a:r>
              <a:rPr lang="en-US" altLang="en-US" sz="2800" smtClean="0">
                <a:solidFill>
                  <a:srgbClr val="FF0000"/>
                </a:solidFill>
                <a:latin typeface="Times New Roman" panose="02020603050405020304" pitchFamily="18" charset="0"/>
                <a:cs typeface="Times New Roman" panose="02020603050405020304" pitchFamily="18" charset="0"/>
              </a:rPr>
              <a:t>Example:</a:t>
            </a:r>
            <a:r>
              <a:rPr lang="en-US" altLang="en-US" sz="2800" smtClean="0">
                <a:latin typeface="Times New Roman" panose="02020603050405020304" pitchFamily="18" charset="0"/>
                <a:cs typeface="Times New Roman" panose="02020603050405020304" pitchFamily="18" charset="0"/>
              </a:rPr>
              <a:t> Consider the following sample of fat content ( in percentage) of  n = 10 randomly selected  hot dogs.</a:t>
            </a:r>
          </a:p>
          <a:p>
            <a:endParaRPr lang="en-US" altLang="en-US" sz="2800" smtClean="0">
              <a:latin typeface="Times New Roman" panose="02020603050405020304" pitchFamily="18" charset="0"/>
              <a:cs typeface="Times New Roman" panose="02020603050405020304" pitchFamily="18" charset="0"/>
            </a:endParaRPr>
          </a:p>
          <a:p>
            <a:r>
              <a:rPr lang="en-US" altLang="en-US" sz="2800" smtClean="0">
                <a:latin typeface="Times New Roman" panose="02020603050405020304" pitchFamily="18" charset="0"/>
                <a:cs typeface="Times New Roman" panose="02020603050405020304" pitchFamily="18" charset="0"/>
              </a:rPr>
              <a:t>25.2, 21.3, 22.8, 17.0, 29.8, 21.0, 25.5, 16.0, 20.9, 19.5</a:t>
            </a:r>
          </a:p>
          <a:p>
            <a:endParaRPr lang="en-US" altLang="en-US" sz="2800" smtClean="0">
              <a:latin typeface="Times New Roman" panose="02020603050405020304" pitchFamily="18" charset="0"/>
              <a:cs typeface="Times New Roman" panose="02020603050405020304" pitchFamily="18" charset="0"/>
            </a:endParaRPr>
          </a:p>
          <a:p>
            <a:r>
              <a:rPr lang="en-US" altLang="en-US" sz="2800" smtClean="0">
                <a:latin typeface="Times New Roman" panose="02020603050405020304" pitchFamily="18" charset="0"/>
                <a:cs typeface="Times New Roman" panose="02020603050405020304" pitchFamily="18" charset="0"/>
              </a:rPr>
              <a:t>Assume that these were selected from a normal population.</a:t>
            </a:r>
          </a:p>
          <a:p>
            <a:endParaRPr lang="en-US" altLang="en-US" sz="2800" smtClean="0">
              <a:latin typeface="Times New Roman" panose="02020603050405020304" pitchFamily="18" charset="0"/>
              <a:cs typeface="Times New Roman" panose="02020603050405020304" pitchFamily="18" charset="0"/>
            </a:endParaRPr>
          </a:p>
          <a:p>
            <a:r>
              <a:rPr lang="en-US" altLang="en-US" sz="2800" smtClean="0">
                <a:latin typeface="Times New Roman" panose="02020603050405020304" pitchFamily="18" charset="0"/>
                <a:cs typeface="Times New Roman" panose="02020603050405020304" pitchFamily="18" charset="0"/>
              </a:rPr>
              <a:t>The point estimate of population mean is 21.90. </a:t>
            </a:r>
          </a:p>
          <a:p>
            <a:endParaRPr lang="en-US" altLang="en-US" smtClean="0"/>
          </a:p>
        </p:txBody>
      </p:sp>
    </p:spTree>
    <p:extLst>
      <p:ext uri="{BB962C8B-B14F-4D97-AF65-F5344CB8AC3E}">
        <p14:creationId xmlns:p14="http://schemas.microsoft.com/office/powerpoint/2010/main" val="3487362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685800" y="990600"/>
            <a:ext cx="7696200" cy="49641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a:latin typeface="Times New Roman" panose="02020603050405020304" pitchFamily="18" charset="0"/>
              </a:rPr>
              <a:t>7.4</a:t>
            </a:r>
          </a:p>
          <a:p>
            <a:pPr algn="ctr" eaLnBrk="1" hangingPunct="1">
              <a:spcBef>
                <a:spcPct val="50000"/>
              </a:spcBef>
              <a:buFontTx/>
              <a:buNone/>
            </a:pPr>
            <a:r>
              <a:rPr lang="en-US" altLang="en-US" sz="6000">
                <a:latin typeface="Times New Roman" panose="02020603050405020304" pitchFamily="18" charset="0"/>
              </a:rPr>
              <a:t>Confidence Intervals for the Variance and Standard Deviation of a Normal Population            </a:t>
            </a:r>
            <a:endParaRPr lang="en-US" altLang="en-US" sz="60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07720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133600" y="304800"/>
            <a:ext cx="434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Normal Population</a:t>
            </a:r>
          </a:p>
        </p:txBody>
      </p:sp>
      <p:sp>
        <p:nvSpPr>
          <p:cNvPr id="66563" name="Text Box 3"/>
          <p:cNvSpPr txBox="1">
            <a:spLocks noChangeArrowheads="1"/>
          </p:cNvSpPr>
          <p:nvPr/>
        </p:nvSpPr>
        <p:spPr bwMode="auto">
          <a:xfrm>
            <a:off x="533400" y="1219200"/>
            <a:ext cx="8153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Let </a:t>
            </a:r>
            <a:r>
              <a:rPr lang="en-US" altLang="en-US" sz="3600" i="1">
                <a:latin typeface="Times New Roman" panose="02020603050405020304" pitchFamily="18" charset="0"/>
              </a:rPr>
              <a:t>X</a:t>
            </a:r>
            <a:r>
              <a:rPr lang="en-US" altLang="en-US" sz="3600" baseline="-25000">
                <a:latin typeface="Times New Roman" panose="02020603050405020304" pitchFamily="18" charset="0"/>
              </a:rPr>
              <a:t>1</a:t>
            </a:r>
            <a:r>
              <a:rPr lang="en-US" altLang="en-US" sz="3600">
                <a:latin typeface="Times New Roman" panose="02020603050405020304" pitchFamily="18" charset="0"/>
              </a:rPr>
              <a:t>,…, </a:t>
            </a:r>
            <a:r>
              <a:rPr lang="en-US" altLang="en-US" sz="3600" i="1">
                <a:latin typeface="Times New Roman" panose="02020603050405020304" pitchFamily="18" charset="0"/>
              </a:rPr>
              <a:t>X</a:t>
            </a:r>
            <a:r>
              <a:rPr lang="en-US" altLang="en-US" sz="3600" i="1" baseline="-25000">
                <a:latin typeface="Times New Roman" panose="02020603050405020304" pitchFamily="18" charset="0"/>
              </a:rPr>
              <a:t>n</a:t>
            </a:r>
            <a:r>
              <a:rPr lang="en-US" altLang="en-US" sz="3600">
                <a:latin typeface="Times New Roman" panose="02020603050405020304" pitchFamily="18" charset="0"/>
              </a:rPr>
              <a:t>  be a random sample from a normal distribution with parameters</a:t>
            </a:r>
            <a:endParaRPr lang="en-US" altLang="en-US" sz="3600" i="1" baseline="-25000">
              <a:latin typeface="Times New Roman" panose="02020603050405020304" pitchFamily="18" charset="0"/>
            </a:endParaRPr>
          </a:p>
        </p:txBody>
      </p:sp>
      <p:sp>
        <p:nvSpPr>
          <p:cNvPr id="66564" name="Text Box 4"/>
          <p:cNvSpPr txBox="1">
            <a:spLocks noChangeArrowheads="1"/>
          </p:cNvSpPr>
          <p:nvPr/>
        </p:nvSpPr>
        <p:spPr bwMode="auto">
          <a:xfrm>
            <a:off x="2514600" y="2209800"/>
            <a:ext cx="243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Then the rv</a:t>
            </a:r>
          </a:p>
        </p:txBody>
      </p:sp>
      <p:graphicFrame>
        <p:nvGraphicFramePr>
          <p:cNvPr id="66565" name="Object 5"/>
          <p:cNvGraphicFramePr>
            <a:graphicFrameLocks noChangeAspect="1"/>
          </p:cNvGraphicFramePr>
          <p:nvPr/>
        </p:nvGraphicFramePr>
        <p:xfrm>
          <a:off x="2286000" y="3124200"/>
          <a:ext cx="4572000" cy="1352550"/>
        </p:xfrm>
        <a:graphic>
          <a:graphicData uri="http://schemas.openxmlformats.org/presentationml/2006/ole">
            <mc:AlternateContent xmlns:mc="http://schemas.openxmlformats.org/markup-compatibility/2006">
              <mc:Choice xmlns:v="urn:schemas-microsoft-com:vml" Requires="v">
                <p:oleObj spid="_x0000_s66587" name="Equation" r:id="rId3" imgW="1587500" imgH="469900" progId="Equation.DSMT4">
                  <p:embed/>
                </p:oleObj>
              </mc:Choice>
              <mc:Fallback>
                <p:oleObj name="Equation" r:id="rId3" imgW="15875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124200"/>
                        <a:ext cx="4572000"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6"/>
          <p:cNvGraphicFramePr>
            <a:graphicFrameLocks noChangeAspect="1"/>
          </p:cNvGraphicFramePr>
          <p:nvPr/>
        </p:nvGraphicFramePr>
        <p:xfrm>
          <a:off x="3962400" y="4724400"/>
          <a:ext cx="990600" cy="954088"/>
        </p:xfrm>
        <a:graphic>
          <a:graphicData uri="http://schemas.openxmlformats.org/presentationml/2006/ole">
            <mc:AlternateContent xmlns:mc="http://schemas.openxmlformats.org/markup-compatibility/2006">
              <mc:Choice xmlns:v="urn:schemas-microsoft-com:vml" Requires="v">
                <p:oleObj spid="_x0000_s66588" name="Equation" r:id="rId5" imgW="342751" imgH="330057" progId="Equation.DSMT4">
                  <p:embed/>
                </p:oleObj>
              </mc:Choice>
              <mc:Fallback>
                <p:oleObj name="Equation" r:id="rId5" imgW="342751" imgH="330057"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724400"/>
                        <a:ext cx="99060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7"/>
          <p:cNvGraphicFramePr>
            <a:graphicFrameLocks noChangeAspect="1"/>
          </p:cNvGraphicFramePr>
          <p:nvPr/>
        </p:nvGraphicFramePr>
        <p:xfrm>
          <a:off x="533400" y="2133600"/>
          <a:ext cx="1981200" cy="762000"/>
        </p:xfrm>
        <a:graphic>
          <a:graphicData uri="http://schemas.openxmlformats.org/presentationml/2006/ole">
            <mc:AlternateContent xmlns:mc="http://schemas.openxmlformats.org/markup-compatibility/2006">
              <mc:Choice xmlns:v="urn:schemas-microsoft-com:vml" Requires="v">
                <p:oleObj spid="_x0000_s66589" name="Equation" r:id="rId7" imgW="660113" imgH="253890" progId="Equation.DSMT4">
                  <p:embed/>
                </p:oleObj>
              </mc:Choice>
              <mc:Fallback>
                <p:oleObj name="Equation" r:id="rId7" imgW="660113" imgH="25389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2133600"/>
                        <a:ext cx="1981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8" name="Text Box 9"/>
          <p:cNvSpPr txBox="1">
            <a:spLocks noChangeArrowheads="1"/>
          </p:cNvSpPr>
          <p:nvPr/>
        </p:nvSpPr>
        <p:spPr bwMode="auto">
          <a:xfrm>
            <a:off x="609600" y="4876800"/>
            <a:ext cx="7924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has a chi-squared          probability distribution with </a:t>
            </a:r>
            <a:r>
              <a:rPr lang="en-US" altLang="en-US" sz="3600" i="1">
                <a:latin typeface="Times New Roman" panose="02020603050405020304" pitchFamily="18" charset="0"/>
              </a:rPr>
              <a:t>n</a:t>
            </a:r>
            <a:r>
              <a:rPr lang="en-US" altLang="en-US" sz="3600">
                <a:latin typeface="Times New Roman" panose="02020603050405020304" pitchFamily="18" charset="0"/>
              </a:rPr>
              <a:t> – 1 df.</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1600200" y="1219200"/>
            <a:ext cx="609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Chi-squared Critical Value</a:t>
            </a:r>
          </a:p>
        </p:txBody>
      </p:sp>
      <p:sp>
        <p:nvSpPr>
          <p:cNvPr id="67587" name="Text Box 5"/>
          <p:cNvSpPr txBox="1">
            <a:spLocks noChangeArrowheads="1"/>
          </p:cNvSpPr>
          <p:nvPr/>
        </p:nvSpPr>
        <p:spPr bwMode="auto">
          <a:xfrm>
            <a:off x="533400" y="2590800"/>
            <a:ext cx="8229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Let        , called a </a:t>
            </a:r>
            <a:r>
              <a:rPr lang="en-US" altLang="en-US" sz="3600" i="1">
                <a:solidFill>
                  <a:schemeClr val="accent2"/>
                </a:solidFill>
                <a:latin typeface="Times New Roman" panose="02020603050405020304" pitchFamily="18" charset="0"/>
              </a:rPr>
              <a:t>chi-squared critical value</a:t>
            </a:r>
            <a:r>
              <a:rPr lang="en-US" altLang="en-US" sz="3600">
                <a:latin typeface="Times New Roman" panose="02020603050405020304" pitchFamily="18" charset="0"/>
              </a:rPr>
              <a:t>, denote the number of the measurement axis such that     of the area under the chi-squared curve with </a:t>
            </a:r>
            <a:r>
              <a:rPr lang="en-US" altLang="en-US" sz="3600" i="1">
                <a:latin typeface="Times New Roman" panose="02020603050405020304" pitchFamily="18" charset="0"/>
              </a:rPr>
              <a:t>v</a:t>
            </a:r>
            <a:r>
              <a:rPr lang="en-US" altLang="en-US" sz="3600">
                <a:latin typeface="Times New Roman" panose="02020603050405020304" pitchFamily="18" charset="0"/>
              </a:rPr>
              <a:t> df lies to the right of </a:t>
            </a:r>
          </a:p>
        </p:txBody>
      </p:sp>
      <p:graphicFrame>
        <p:nvGraphicFramePr>
          <p:cNvPr id="67588" name="Object 6"/>
          <p:cNvGraphicFramePr>
            <a:graphicFrameLocks noChangeAspect="1"/>
          </p:cNvGraphicFramePr>
          <p:nvPr/>
        </p:nvGraphicFramePr>
        <p:xfrm>
          <a:off x="3124200" y="4724400"/>
          <a:ext cx="990600" cy="808038"/>
        </p:xfrm>
        <a:graphic>
          <a:graphicData uri="http://schemas.openxmlformats.org/presentationml/2006/ole">
            <mc:AlternateContent xmlns:mc="http://schemas.openxmlformats.org/markup-compatibility/2006">
              <mc:Choice xmlns:v="urn:schemas-microsoft-com:vml" Requires="v">
                <p:oleObj spid="_x0000_s67609" name="Equation" r:id="rId3" imgW="342751" imgH="279279" progId="Equation.DSMT4">
                  <p:embed/>
                </p:oleObj>
              </mc:Choice>
              <mc:Fallback>
                <p:oleObj name="Equation" r:id="rId3" imgW="342751" imgH="27927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724400"/>
                        <a:ext cx="990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7"/>
          <p:cNvGraphicFramePr>
            <a:graphicFrameLocks noChangeAspect="1"/>
          </p:cNvGraphicFramePr>
          <p:nvPr/>
        </p:nvGraphicFramePr>
        <p:xfrm>
          <a:off x="1295400" y="2514600"/>
          <a:ext cx="881063" cy="808038"/>
        </p:xfrm>
        <a:graphic>
          <a:graphicData uri="http://schemas.openxmlformats.org/presentationml/2006/ole">
            <mc:AlternateContent xmlns:mc="http://schemas.openxmlformats.org/markup-compatibility/2006">
              <mc:Choice xmlns:v="urn:schemas-microsoft-com:vml" Requires="v">
                <p:oleObj spid="_x0000_s67610" name="Equation" r:id="rId5" imgW="304668" imgH="279279" progId="Equation.DSMT4">
                  <p:embed/>
                </p:oleObj>
              </mc:Choice>
              <mc:Fallback>
                <p:oleObj name="Equation" r:id="rId5" imgW="304668" imgH="27927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514600"/>
                        <a:ext cx="881063"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8"/>
          <p:cNvGraphicFramePr>
            <a:graphicFrameLocks noChangeAspect="1"/>
          </p:cNvGraphicFramePr>
          <p:nvPr/>
        </p:nvGraphicFramePr>
        <p:xfrm>
          <a:off x="5715000" y="3886200"/>
          <a:ext cx="441325" cy="404813"/>
        </p:xfrm>
        <a:graphic>
          <a:graphicData uri="http://schemas.openxmlformats.org/presentationml/2006/ole">
            <mc:AlternateContent xmlns:mc="http://schemas.openxmlformats.org/markup-compatibility/2006">
              <mc:Choice xmlns:v="urn:schemas-microsoft-com:vml" Requires="v">
                <p:oleObj spid="_x0000_s67611" name="Equation" r:id="rId7" imgW="152334" imgH="139639" progId="Equation.DSMT4">
                  <p:embed/>
                </p:oleObj>
              </mc:Choice>
              <mc:Fallback>
                <p:oleObj name="Equation" r:id="rId7" imgW="152334" imgH="139639"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3886200"/>
                        <a:ext cx="441325"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4"/>
          <p:cNvSpPr txBox="1">
            <a:spLocks noChangeArrowheads="1"/>
          </p:cNvSpPr>
          <p:nvPr/>
        </p:nvSpPr>
        <p:spPr bwMode="auto">
          <a:xfrm>
            <a:off x="3276600" y="685800"/>
            <a:ext cx="441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Notation Illustrated</a:t>
            </a:r>
          </a:p>
        </p:txBody>
      </p:sp>
      <p:graphicFrame>
        <p:nvGraphicFramePr>
          <p:cNvPr id="68611" name="Object 5"/>
          <p:cNvGraphicFramePr>
            <a:graphicFrameLocks noChangeAspect="1"/>
          </p:cNvGraphicFramePr>
          <p:nvPr/>
        </p:nvGraphicFramePr>
        <p:xfrm>
          <a:off x="2286000" y="609600"/>
          <a:ext cx="881063" cy="808038"/>
        </p:xfrm>
        <a:graphic>
          <a:graphicData uri="http://schemas.openxmlformats.org/presentationml/2006/ole">
            <mc:AlternateContent xmlns:mc="http://schemas.openxmlformats.org/markup-compatibility/2006">
              <mc:Choice xmlns:v="urn:schemas-microsoft-com:vml" Requires="v">
                <p:oleObj spid="_x0000_s68649" name="Equation" r:id="rId3" imgW="304668" imgH="279279" progId="Equation.DSMT4">
                  <p:embed/>
                </p:oleObj>
              </mc:Choice>
              <mc:Fallback>
                <p:oleObj name="Equation" r:id="rId3" imgW="304668" imgH="27927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609600"/>
                        <a:ext cx="881063"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6"/>
          <p:cNvGraphicFramePr>
            <a:graphicFrameLocks noChangeAspect="1"/>
          </p:cNvGraphicFramePr>
          <p:nvPr/>
        </p:nvGraphicFramePr>
        <p:xfrm>
          <a:off x="2133600" y="1935163"/>
          <a:ext cx="4916488" cy="3100387"/>
        </p:xfrm>
        <a:graphic>
          <a:graphicData uri="http://schemas.openxmlformats.org/presentationml/2006/ole">
            <mc:AlternateContent xmlns:mc="http://schemas.openxmlformats.org/markup-compatibility/2006">
              <mc:Choice xmlns:v="urn:schemas-microsoft-com:vml" Requires="v">
                <p:oleObj spid="_x0000_s68650" name="Bitmap Image" r:id="rId5" imgW="1790476" imgH="1057423" progId="Paint.Picture">
                  <p:embed/>
                </p:oleObj>
              </mc:Choice>
              <mc:Fallback>
                <p:oleObj name="Bitmap Image" r:id="rId5" imgW="1790476" imgH="1057423"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935163"/>
                        <a:ext cx="4916488"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3" name="Object 7"/>
          <p:cNvGraphicFramePr>
            <a:graphicFrameLocks noChangeAspect="1"/>
          </p:cNvGraphicFramePr>
          <p:nvPr/>
        </p:nvGraphicFramePr>
        <p:xfrm>
          <a:off x="4876800" y="5181600"/>
          <a:ext cx="881063" cy="808038"/>
        </p:xfrm>
        <a:graphic>
          <a:graphicData uri="http://schemas.openxmlformats.org/presentationml/2006/ole">
            <mc:AlternateContent xmlns:mc="http://schemas.openxmlformats.org/markup-compatibility/2006">
              <mc:Choice xmlns:v="urn:schemas-microsoft-com:vml" Requires="v">
                <p:oleObj spid="_x0000_s68651" name="Equation" r:id="rId7" imgW="304668" imgH="279279" progId="Equation.DSMT4">
                  <p:embed/>
                </p:oleObj>
              </mc:Choice>
              <mc:Fallback>
                <p:oleObj name="Equation" r:id="rId7" imgW="304668" imgH="27927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181600"/>
                        <a:ext cx="881063"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4" name="Line 8"/>
          <p:cNvSpPr>
            <a:spLocks noChangeShapeType="1"/>
          </p:cNvSpPr>
          <p:nvPr/>
        </p:nvSpPr>
        <p:spPr bwMode="auto">
          <a:xfrm flipV="1">
            <a:off x="5486400" y="4800600"/>
            <a:ext cx="76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68615" name="Object 9"/>
          <p:cNvGraphicFramePr>
            <a:graphicFrameLocks noChangeAspect="1"/>
          </p:cNvGraphicFramePr>
          <p:nvPr/>
        </p:nvGraphicFramePr>
        <p:xfrm>
          <a:off x="5562600" y="2590800"/>
          <a:ext cx="2590800" cy="447675"/>
        </p:xfrm>
        <a:graphic>
          <a:graphicData uri="http://schemas.openxmlformats.org/presentationml/2006/ole">
            <mc:AlternateContent xmlns:mc="http://schemas.openxmlformats.org/markup-compatibility/2006">
              <mc:Choice xmlns:v="urn:schemas-microsoft-com:vml" Requires="v">
                <p:oleObj spid="_x0000_s68652" name="Equation" r:id="rId8" imgW="1028254" imgH="177723" progId="Equation.DSMT4">
                  <p:embed/>
                </p:oleObj>
              </mc:Choice>
              <mc:Fallback>
                <p:oleObj name="Equation" r:id="rId8" imgW="1028254" imgH="177723"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2590800"/>
                        <a:ext cx="2590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Line 10"/>
          <p:cNvSpPr>
            <a:spLocks noChangeShapeType="1"/>
          </p:cNvSpPr>
          <p:nvPr/>
        </p:nvSpPr>
        <p:spPr bwMode="auto">
          <a:xfrm flipH="1">
            <a:off x="5791200" y="3048000"/>
            <a:ext cx="68580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68617" name="Object 11"/>
          <p:cNvGraphicFramePr>
            <a:graphicFrameLocks noChangeAspect="1"/>
          </p:cNvGraphicFramePr>
          <p:nvPr/>
        </p:nvGraphicFramePr>
        <p:xfrm>
          <a:off x="4572000" y="1371600"/>
          <a:ext cx="1430338" cy="771525"/>
        </p:xfrm>
        <a:graphic>
          <a:graphicData uri="http://schemas.openxmlformats.org/presentationml/2006/ole">
            <mc:AlternateContent xmlns:mc="http://schemas.openxmlformats.org/markup-compatibility/2006">
              <mc:Choice xmlns:v="urn:schemas-microsoft-com:vml" Requires="v">
                <p:oleObj spid="_x0000_s68653" name="Equation" r:id="rId10" imgW="494870" imgH="266469" progId="Equation.DSMT4">
                  <p:embed/>
                </p:oleObj>
              </mc:Choice>
              <mc:Fallback>
                <p:oleObj name="Equation" r:id="rId10" imgW="494870" imgH="266469"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1371600"/>
                        <a:ext cx="1430338"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8" name="Line 12"/>
          <p:cNvSpPr>
            <a:spLocks noChangeShapeType="1"/>
          </p:cNvSpPr>
          <p:nvPr/>
        </p:nvSpPr>
        <p:spPr bwMode="auto">
          <a:xfrm flipH="1">
            <a:off x="4876800" y="2133600"/>
            <a:ext cx="457200" cy="762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descr="07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282700"/>
            <a:ext cx="89408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2362200" y="533400"/>
            <a:ext cx="457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a:solidFill>
                  <a:srgbClr val="C00000"/>
                </a:solidFill>
                <a:latin typeface="Times New Roman" panose="02020603050405020304" pitchFamily="18" charset="0"/>
              </a:rPr>
              <a:t>Confidence Interval</a:t>
            </a:r>
          </a:p>
        </p:txBody>
      </p:sp>
      <p:graphicFrame>
        <p:nvGraphicFramePr>
          <p:cNvPr id="70659" name="Object 5"/>
          <p:cNvGraphicFramePr>
            <a:graphicFrameLocks noChangeAspect="1"/>
          </p:cNvGraphicFramePr>
          <p:nvPr/>
        </p:nvGraphicFramePr>
        <p:xfrm>
          <a:off x="746125" y="1371600"/>
          <a:ext cx="2927350" cy="641350"/>
        </p:xfrm>
        <a:graphic>
          <a:graphicData uri="http://schemas.openxmlformats.org/presentationml/2006/ole">
            <mc:AlternateContent xmlns:mc="http://schemas.openxmlformats.org/markup-compatibility/2006">
              <mc:Choice xmlns:v="urn:schemas-microsoft-com:vml" Requires="v">
                <p:oleObj spid="_x0000_s70699" name="Equation" r:id="rId3" imgW="926698" imgH="203112" progId="Equation.DSMT4">
                  <p:embed/>
                </p:oleObj>
              </mc:Choice>
              <mc:Fallback>
                <p:oleObj name="Equation" r:id="rId3" imgW="926698" imgH="20311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1371600"/>
                        <a:ext cx="292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0" name="Text Box 7"/>
          <p:cNvSpPr txBox="1">
            <a:spLocks noChangeArrowheads="1"/>
          </p:cNvSpPr>
          <p:nvPr/>
        </p:nvSpPr>
        <p:spPr bwMode="auto">
          <a:xfrm>
            <a:off x="3733800" y="13716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confidence interval for</a:t>
            </a:r>
          </a:p>
        </p:txBody>
      </p:sp>
      <p:sp>
        <p:nvSpPr>
          <p:cNvPr id="70661" name="Text Box 8"/>
          <p:cNvSpPr txBox="1">
            <a:spLocks noChangeArrowheads="1"/>
          </p:cNvSpPr>
          <p:nvPr/>
        </p:nvSpPr>
        <p:spPr bwMode="auto">
          <a:xfrm>
            <a:off x="685800" y="1828800"/>
            <a:ext cx="8001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for the variance      of a normal population has </a:t>
            </a:r>
          </a:p>
        </p:txBody>
      </p:sp>
      <p:graphicFrame>
        <p:nvGraphicFramePr>
          <p:cNvPr id="70662" name="Object 9"/>
          <p:cNvGraphicFramePr>
            <a:graphicFrameLocks noChangeAspect="1"/>
          </p:cNvGraphicFramePr>
          <p:nvPr/>
        </p:nvGraphicFramePr>
        <p:xfrm>
          <a:off x="3733800" y="1752600"/>
          <a:ext cx="647700" cy="685800"/>
        </p:xfrm>
        <a:graphic>
          <a:graphicData uri="http://schemas.openxmlformats.org/presentationml/2006/ole">
            <mc:AlternateContent xmlns:mc="http://schemas.openxmlformats.org/markup-compatibility/2006">
              <mc:Choice xmlns:v="urn:schemas-microsoft-com:vml" Requires="v">
                <p:oleObj spid="_x0000_s70700" name="Equation" r:id="rId5" imgW="215806" imgH="228501" progId="Equation.DSMT4">
                  <p:embed/>
                </p:oleObj>
              </mc:Choice>
              <mc:Fallback>
                <p:oleObj name="Equation" r:id="rId5" imgW="215806"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752600"/>
                        <a:ext cx="6477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10"/>
          <p:cNvGraphicFramePr>
            <a:graphicFrameLocks noChangeAspect="1"/>
          </p:cNvGraphicFramePr>
          <p:nvPr/>
        </p:nvGraphicFramePr>
        <p:xfrm>
          <a:off x="3581400" y="3124200"/>
          <a:ext cx="3684588" cy="900113"/>
        </p:xfrm>
        <a:graphic>
          <a:graphicData uri="http://schemas.openxmlformats.org/presentationml/2006/ole">
            <mc:AlternateContent xmlns:mc="http://schemas.openxmlformats.org/markup-compatibility/2006">
              <mc:Choice xmlns:v="urn:schemas-microsoft-com:vml" Requires="v">
                <p:oleObj spid="_x0000_s70701" name="Equation" r:id="rId7" imgW="1143000" imgH="279400" progId="Equation.DSMT4">
                  <p:embed/>
                </p:oleObj>
              </mc:Choice>
              <mc:Fallback>
                <p:oleObj name="Equation" r:id="rId7" imgW="1143000" imgH="279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124200"/>
                        <a:ext cx="368458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4" name="Text Box 11"/>
          <p:cNvSpPr txBox="1">
            <a:spLocks noChangeArrowheads="1"/>
          </p:cNvSpPr>
          <p:nvPr/>
        </p:nvSpPr>
        <p:spPr bwMode="auto">
          <a:xfrm>
            <a:off x="1143000" y="32766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lower limit</a:t>
            </a:r>
          </a:p>
        </p:txBody>
      </p:sp>
      <p:sp>
        <p:nvSpPr>
          <p:cNvPr id="70665" name="Text Box 12"/>
          <p:cNvSpPr txBox="1">
            <a:spLocks noChangeArrowheads="1"/>
          </p:cNvSpPr>
          <p:nvPr/>
        </p:nvSpPr>
        <p:spPr bwMode="auto">
          <a:xfrm>
            <a:off x="1143000" y="419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upper limit</a:t>
            </a:r>
          </a:p>
        </p:txBody>
      </p:sp>
      <p:graphicFrame>
        <p:nvGraphicFramePr>
          <p:cNvPr id="70666" name="Object 13"/>
          <p:cNvGraphicFramePr>
            <a:graphicFrameLocks noChangeAspect="1"/>
          </p:cNvGraphicFramePr>
          <p:nvPr/>
        </p:nvGraphicFramePr>
        <p:xfrm>
          <a:off x="3494088" y="4038600"/>
          <a:ext cx="4011612" cy="900113"/>
        </p:xfrm>
        <a:graphic>
          <a:graphicData uri="http://schemas.openxmlformats.org/presentationml/2006/ole">
            <mc:AlternateContent xmlns:mc="http://schemas.openxmlformats.org/markup-compatibility/2006">
              <mc:Choice xmlns:v="urn:schemas-microsoft-com:vml" Requires="v">
                <p:oleObj spid="_x0000_s70702" name="Equation" r:id="rId9" imgW="1244600" imgH="279400" progId="Equation.DSMT4">
                  <p:embed/>
                </p:oleObj>
              </mc:Choice>
              <mc:Fallback>
                <p:oleObj name="Equation" r:id="rId9" imgW="1244600" imgH="2794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4088" y="4038600"/>
                        <a:ext cx="401161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7" name="Text Box 14"/>
          <p:cNvSpPr txBox="1">
            <a:spLocks noChangeArrowheads="1"/>
          </p:cNvSpPr>
          <p:nvPr/>
        </p:nvSpPr>
        <p:spPr bwMode="auto">
          <a:xfrm>
            <a:off x="609600" y="5257800"/>
            <a:ext cx="7772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For a confidence interval for    , take the square root of each limit above.</a:t>
            </a:r>
          </a:p>
        </p:txBody>
      </p:sp>
      <p:graphicFrame>
        <p:nvGraphicFramePr>
          <p:cNvPr id="70668" name="Object 15"/>
          <p:cNvGraphicFramePr>
            <a:graphicFrameLocks noChangeAspect="1"/>
          </p:cNvGraphicFramePr>
          <p:nvPr/>
        </p:nvGraphicFramePr>
        <p:xfrm>
          <a:off x="6019800" y="5486400"/>
          <a:ext cx="457200" cy="419100"/>
        </p:xfrm>
        <a:graphic>
          <a:graphicData uri="http://schemas.openxmlformats.org/presentationml/2006/ole">
            <mc:AlternateContent xmlns:mc="http://schemas.openxmlformats.org/markup-compatibility/2006">
              <mc:Choice xmlns:v="urn:schemas-microsoft-com:vml" Requires="v">
                <p:oleObj spid="_x0000_s70703" name="Equation" r:id="rId11" imgW="152334" imgH="139639" progId="Equation.DSMT4">
                  <p:embed/>
                </p:oleObj>
              </mc:Choice>
              <mc:Fallback>
                <p:oleObj name="Equation" r:id="rId11" imgW="152334" imgH="139639"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5486400"/>
                        <a:ext cx="457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3352800" y="381000"/>
            <a:ext cx="1836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solidFill>
                  <a:srgbClr val="C00000"/>
                </a:solidFill>
                <a:latin typeface="Times New Roman" panose="02020603050405020304" pitchFamily="18" charset="0"/>
              </a:rPr>
              <a:t>Notation</a:t>
            </a:r>
          </a:p>
        </p:txBody>
      </p:sp>
      <p:sp>
        <p:nvSpPr>
          <p:cNvPr id="21507" name="Rectangle 2"/>
          <p:cNvSpPr>
            <a:spLocks noChangeArrowheads="1"/>
          </p:cNvSpPr>
          <p:nvPr/>
        </p:nvSpPr>
        <p:spPr bwMode="auto">
          <a:xfrm>
            <a:off x="685800" y="1219200"/>
            <a:ext cx="7772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latin typeface="Times New Roman" panose="02020603050405020304" pitchFamily="18" charset="0"/>
              </a:rPr>
              <a:t>will denote the value on the Z axis for which </a:t>
            </a:r>
            <a:r>
              <a:rPr lang="el-GR" altLang="en-US">
                <a:latin typeface="Times New Roman" panose="02020603050405020304" pitchFamily="18" charset="0"/>
              </a:rPr>
              <a:t>α</a:t>
            </a:r>
            <a:r>
              <a:rPr lang="en-US" altLang="en-US">
                <a:latin typeface="Times New Roman" panose="02020603050405020304" pitchFamily="18" charset="0"/>
              </a:rPr>
              <a:t> of the area under the </a:t>
            </a:r>
            <a:r>
              <a:rPr lang="en-US" altLang="en-US" i="1">
                <a:latin typeface="Times New Roman" panose="02020603050405020304" pitchFamily="18" charset="0"/>
              </a:rPr>
              <a:t>z</a:t>
            </a:r>
            <a:r>
              <a:rPr lang="en-US" altLang="en-US">
                <a:latin typeface="Times New Roman" panose="02020603050405020304" pitchFamily="18" charset="0"/>
              </a:rPr>
              <a:t> curve lies to the right of </a:t>
            </a:r>
          </a:p>
        </p:txBody>
      </p:sp>
      <p:graphicFrame>
        <p:nvGraphicFramePr>
          <p:cNvPr id="21508" name="Object 5"/>
          <p:cNvGraphicFramePr>
            <a:graphicFrameLocks noChangeAspect="1"/>
          </p:cNvGraphicFramePr>
          <p:nvPr/>
        </p:nvGraphicFramePr>
        <p:xfrm>
          <a:off x="2667000" y="228600"/>
          <a:ext cx="636588" cy="762000"/>
        </p:xfrm>
        <a:graphic>
          <a:graphicData uri="http://schemas.openxmlformats.org/presentationml/2006/ole">
            <mc:AlternateContent xmlns:mc="http://schemas.openxmlformats.org/markup-compatibility/2006">
              <mc:Choice xmlns:v="urn:schemas-microsoft-com:vml" Requires="v">
                <p:oleObj spid="_x0000_s21555" name="Equation" r:id="rId3" imgW="190500" imgH="228600" progId="Equation.DSMT4">
                  <p:embed/>
                </p:oleObj>
              </mc:Choice>
              <mc:Fallback>
                <p:oleObj name="Equation" r:id="rId3" imgW="1905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8600"/>
                        <a:ext cx="636588" cy="762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3"/>
          <p:cNvGraphicFramePr>
            <a:graphicFrameLocks noChangeAspect="1"/>
          </p:cNvGraphicFramePr>
          <p:nvPr/>
        </p:nvGraphicFramePr>
        <p:xfrm>
          <a:off x="152400" y="1066800"/>
          <a:ext cx="636588" cy="762000"/>
        </p:xfrm>
        <a:graphic>
          <a:graphicData uri="http://schemas.openxmlformats.org/presentationml/2006/ole">
            <mc:AlternateContent xmlns:mc="http://schemas.openxmlformats.org/markup-compatibility/2006">
              <mc:Choice xmlns:v="urn:schemas-microsoft-com:vml" Requires="v">
                <p:oleObj spid="_x0000_s21556" name="Equation" r:id="rId5" imgW="190500" imgH="228600" progId="Equation.DSMT4">
                  <p:embed/>
                </p:oleObj>
              </mc:Choice>
              <mc:Fallback>
                <p:oleObj name="Equation" r:id="rId5" imgW="1905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066800"/>
                        <a:ext cx="6365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4"/>
          <p:cNvGraphicFramePr>
            <a:graphicFrameLocks noChangeAspect="1"/>
          </p:cNvGraphicFramePr>
          <p:nvPr/>
        </p:nvGraphicFramePr>
        <p:xfrm>
          <a:off x="1219200" y="2057400"/>
          <a:ext cx="636588" cy="762000"/>
        </p:xfrm>
        <a:graphic>
          <a:graphicData uri="http://schemas.openxmlformats.org/presentationml/2006/ole">
            <mc:AlternateContent xmlns:mc="http://schemas.openxmlformats.org/markup-compatibility/2006">
              <mc:Choice xmlns:v="urn:schemas-microsoft-com:vml" Requires="v">
                <p:oleObj spid="_x0000_s21557" name="Equation" r:id="rId6" imgW="190500" imgH="228600" progId="Equation.DSMT4">
                  <p:embed/>
                </p:oleObj>
              </mc:Choice>
              <mc:Fallback>
                <p:oleObj name="Equation" r:id="rId6" imgW="1905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6365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114800"/>
            <a:ext cx="41910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2" name="Object 15"/>
          <p:cNvGraphicFramePr>
            <a:graphicFrameLocks noChangeAspect="1"/>
          </p:cNvGraphicFramePr>
          <p:nvPr/>
        </p:nvGraphicFramePr>
        <p:xfrm>
          <a:off x="5638800" y="3810000"/>
          <a:ext cx="2195513" cy="474663"/>
        </p:xfrm>
        <a:graphic>
          <a:graphicData uri="http://schemas.openxmlformats.org/presentationml/2006/ole">
            <mc:AlternateContent xmlns:mc="http://schemas.openxmlformats.org/markup-compatibility/2006">
              <mc:Choice xmlns:v="urn:schemas-microsoft-com:vml" Requires="v">
                <p:oleObj spid="_x0000_s21558" name="Equation" r:id="rId8" imgW="825142" imgH="177723" progId="Equation.DSMT4">
                  <p:embed/>
                </p:oleObj>
              </mc:Choice>
              <mc:Fallback>
                <p:oleObj name="Equation" r:id="rId8" imgW="825142" imgH="177723"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810000"/>
                        <a:ext cx="21955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6"/>
          <p:cNvGraphicFramePr>
            <a:graphicFrameLocks noChangeAspect="1"/>
          </p:cNvGraphicFramePr>
          <p:nvPr/>
        </p:nvGraphicFramePr>
        <p:xfrm>
          <a:off x="5715000" y="4267200"/>
          <a:ext cx="2768600" cy="611188"/>
        </p:xfrm>
        <a:graphic>
          <a:graphicData uri="http://schemas.openxmlformats.org/presentationml/2006/ole">
            <mc:AlternateContent xmlns:mc="http://schemas.openxmlformats.org/markup-compatibility/2006">
              <mc:Choice xmlns:v="urn:schemas-microsoft-com:vml" Requires="v">
                <p:oleObj spid="_x0000_s21559" name="Equation" r:id="rId10" imgW="1040948" imgH="228501" progId="Equation.DSMT4">
                  <p:embed/>
                </p:oleObj>
              </mc:Choice>
              <mc:Fallback>
                <p:oleObj name="Equation" r:id="rId10" imgW="1040948" imgH="228501"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4267200"/>
                        <a:ext cx="27686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2"/>
          <p:cNvGraphicFramePr>
            <a:graphicFrameLocks noChangeAspect="1"/>
          </p:cNvGraphicFramePr>
          <p:nvPr/>
        </p:nvGraphicFramePr>
        <p:xfrm>
          <a:off x="5486400" y="5943600"/>
          <a:ext cx="636588" cy="762000"/>
        </p:xfrm>
        <a:graphic>
          <a:graphicData uri="http://schemas.openxmlformats.org/presentationml/2006/ole">
            <mc:AlternateContent xmlns:mc="http://schemas.openxmlformats.org/markup-compatibility/2006">
              <mc:Choice xmlns:v="urn:schemas-microsoft-com:vml" Requires="v">
                <p:oleObj spid="_x0000_s21560" name="Equation" r:id="rId12" imgW="190500" imgH="228600" progId="Equation.DSMT4">
                  <p:embed/>
                </p:oleObj>
              </mc:Choice>
              <mc:Fallback>
                <p:oleObj name="Equation" r:id="rId12" imgW="190500" imgH="2286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943600"/>
                        <a:ext cx="6365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5" name="TextBox 11"/>
          <p:cNvSpPr txBox="1">
            <a:spLocks noChangeArrowheads="1"/>
          </p:cNvSpPr>
          <p:nvPr/>
        </p:nvSpPr>
        <p:spPr bwMode="auto">
          <a:xfrm>
            <a:off x="4419600" y="6019800"/>
            <a:ext cx="22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latin typeface="Times New Roman" panose="02020603050405020304" pitchFamily="18" charset="0"/>
              </a:rPr>
              <a:t>0</a:t>
            </a:r>
          </a:p>
        </p:txBody>
      </p:sp>
      <p:cxnSp>
        <p:nvCxnSpPr>
          <p:cNvPr id="14" name="Straight Connector 13"/>
          <p:cNvCxnSpPr/>
          <p:nvPr/>
        </p:nvCxnSpPr>
        <p:spPr>
          <a:xfrm rot="5400000" flipH="1" flipV="1">
            <a:off x="4420394" y="5638006"/>
            <a:ext cx="4572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6248400" y="4953000"/>
            <a:ext cx="6858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715001" y="6019800"/>
            <a:ext cx="304800" cy="317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2133600" y="609600"/>
            <a:ext cx="487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solidFill>
                  <a:srgbClr val="C00000"/>
                </a:solidFill>
                <a:latin typeface="Times New Roman" panose="02020603050405020304" pitchFamily="18" charset="0"/>
              </a:rPr>
              <a:t>Confidence Intervals</a:t>
            </a:r>
          </a:p>
        </p:txBody>
      </p:sp>
      <p:sp>
        <p:nvSpPr>
          <p:cNvPr id="22531" name="Text Box 6"/>
          <p:cNvSpPr txBox="1">
            <a:spLocks noChangeArrowheads="1"/>
          </p:cNvSpPr>
          <p:nvPr/>
        </p:nvSpPr>
        <p:spPr bwMode="auto">
          <a:xfrm>
            <a:off x="457200" y="1752600"/>
            <a:ext cx="8077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latin typeface="Times New Roman" panose="02020603050405020304" pitchFamily="18" charset="0"/>
              </a:rPr>
              <a:t>An alternative to reporting a single value for the parameter being estimated is to calculate and report an entire interval of plausible values – a </a:t>
            </a:r>
            <a:r>
              <a:rPr lang="en-US" altLang="en-US" sz="3600" i="1" dirty="0">
                <a:solidFill>
                  <a:srgbClr val="C00000"/>
                </a:solidFill>
                <a:latin typeface="Times New Roman" panose="02020603050405020304" pitchFamily="18" charset="0"/>
              </a:rPr>
              <a:t>confidence interval </a:t>
            </a:r>
            <a:r>
              <a:rPr lang="en-US" altLang="en-US" sz="3600" dirty="0">
                <a:solidFill>
                  <a:srgbClr val="C00000"/>
                </a:solidFill>
                <a:latin typeface="Times New Roman" panose="02020603050405020304" pitchFamily="18" charset="0"/>
              </a:rPr>
              <a:t>(CI).  </a:t>
            </a:r>
            <a:r>
              <a:rPr lang="en-US" altLang="en-US" sz="3600" dirty="0">
                <a:latin typeface="Times New Roman" panose="02020603050405020304" pitchFamily="18" charset="0"/>
              </a:rPr>
              <a:t>A </a:t>
            </a:r>
            <a:r>
              <a:rPr lang="en-US" altLang="en-US" sz="3600" i="1" dirty="0">
                <a:solidFill>
                  <a:srgbClr val="C00000"/>
                </a:solidFill>
                <a:latin typeface="Times New Roman" panose="02020603050405020304" pitchFamily="18" charset="0"/>
              </a:rPr>
              <a:t>confidence level</a:t>
            </a:r>
            <a:r>
              <a:rPr lang="en-US" altLang="en-US" sz="3600" dirty="0">
                <a:solidFill>
                  <a:srgbClr val="C00000"/>
                </a:solidFill>
                <a:latin typeface="Times New Roman" panose="02020603050405020304" pitchFamily="18" charset="0"/>
              </a:rPr>
              <a:t> </a:t>
            </a:r>
            <a:r>
              <a:rPr lang="en-US" altLang="en-US" sz="3600" dirty="0">
                <a:latin typeface="Times New Roman" panose="02020603050405020304" pitchFamily="18" charset="0"/>
              </a:rPr>
              <a:t>is a measure of the degree of reliability of the interval.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85800" y="1219200"/>
            <a:ext cx="7696200" cy="252376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dirty="0">
                <a:latin typeface="Times New Roman" panose="02020603050405020304" pitchFamily="18" charset="0"/>
              </a:rPr>
              <a:t>7.1</a:t>
            </a:r>
          </a:p>
          <a:p>
            <a:pPr algn="ctr" eaLnBrk="1" hangingPunct="1">
              <a:spcBef>
                <a:spcPct val="50000"/>
              </a:spcBef>
              <a:buFontTx/>
              <a:buNone/>
            </a:pPr>
            <a:r>
              <a:rPr lang="en-US" altLang="en-US" sz="4400" dirty="0">
                <a:solidFill>
                  <a:srgbClr val="C00000"/>
                </a:solidFill>
                <a:latin typeface="Times New Roman" panose="02020603050405020304" pitchFamily="18" charset="0"/>
                <a:cs typeface="Times New Roman" panose="02020603050405020304" pitchFamily="18" charset="0"/>
              </a:rPr>
              <a:t>Basic Properties of                         Confidence Intervals            </a:t>
            </a:r>
            <a:endParaRPr lang="en-US" altLang="en-US" sz="4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1752600" y="457200"/>
            <a:ext cx="4648200" cy="769441"/>
          </a:xfrm>
          <a:prstGeom prst="rect">
            <a:avLst/>
          </a:prstGeom>
          <a:noFill/>
          <a:ln w="9525">
            <a:noFill/>
            <a:miter lim="800000"/>
            <a:headEnd/>
            <a:tailEnd/>
          </a:ln>
        </p:spPr>
        <p:txBody>
          <a:bodyPr>
            <a:spAutoFit/>
          </a:bodyPr>
          <a:lstStyle/>
          <a:p>
            <a:pPr algn="ctr">
              <a:spcBef>
                <a:spcPct val="50000"/>
              </a:spcBef>
              <a:defRPr/>
            </a:pPr>
            <a:r>
              <a:rPr lang="en-US" sz="4400" dirty="0">
                <a:solidFill>
                  <a:srgbClr val="C00000"/>
                </a:solidFill>
                <a:cs typeface="Times New Roman" panose="02020603050405020304" pitchFamily="18" charset="0"/>
              </a:rPr>
              <a:t>Symmetric Curve</a:t>
            </a:r>
          </a:p>
        </p:txBody>
      </p:sp>
      <p:graphicFrame>
        <p:nvGraphicFramePr>
          <p:cNvPr id="24579" name="Object 3"/>
          <p:cNvGraphicFramePr>
            <a:graphicFrameLocks noChangeAspect="1"/>
          </p:cNvGraphicFramePr>
          <p:nvPr/>
        </p:nvGraphicFramePr>
        <p:xfrm>
          <a:off x="1905000" y="3124200"/>
          <a:ext cx="5976938" cy="3094038"/>
        </p:xfrm>
        <a:graphic>
          <a:graphicData uri="http://schemas.openxmlformats.org/presentationml/2006/ole">
            <mc:AlternateContent xmlns:mc="http://schemas.openxmlformats.org/markup-compatibility/2006">
              <mc:Choice xmlns:v="urn:schemas-microsoft-com:vml" Requires="v">
                <p:oleObj spid="_x0000_s24601" name="Bitmap Image" r:id="rId3" imgW="4029637" imgH="2085714" progId="Paint.Picture">
                  <p:embed/>
                </p:oleObj>
              </mc:Choice>
              <mc:Fallback>
                <p:oleObj name="Bitmap Image" r:id="rId3" imgW="4029637" imgH="2085714"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124200"/>
                        <a:ext cx="5976938" cy="309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Line 4"/>
          <p:cNvSpPr>
            <a:spLocks noChangeShapeType="1"/>
          </p:cNvSpPr>
          <p:nvPr/>
        </p:nvSpPr>
        <p:spPr bwMode="auto">
          <a:xfrm flipV="1">
            <a:off x="4876800" y="4267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Line 5"/>
          <p:cNvSpPr>
            <a:spLocks noChangeShapeType="1"/>
          </p:cNvSpPr>
          <p:nvPr/>
        </p:nvSpPr>
        <p:spPr bwMode="auto">
          <a:xfrm flipV="1">
            <a:off x="4267200" y="3886200"/>
            <a:ext cx="0" cy="1905000"/>
          </a:xfrm>
          <a:prstGeom prst="line">
            <a:avLst/>
          </a:prstGeom>
          <a:noFill/>
          <a:ln w="254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6"/>
          <p:cNvSpPr>
            <a:spLocks noChangeShapeType="1"/>
          </p:cNvSpPr>
          <p:nvPr/>
        </p:nvSpPr>
        <p:spPr bwMode="auto">
          <a:xfrm flipV="1">
            <a:off x="5486400" y="3886200"/>
            <a:ext cx="0" cy="1905000"/>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Text Box 7"/>
          <p:cNvSpPr txBox="1">
            <a:spLocks noChangeArrowheads="1"/>
          </p:cNvSpPr>
          <p:nvPr/>
        </p:nvSpPr>
        <p:spPr bwMode="auto">
          <a:xfrm>
            <a:off x="4572000" y="38100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latin typeface="Calibri" panose="020F0502020204030204" pitchFamily="34" charset="0"/>
              </a:rPr>
              <a:t>68%</a:t>
            </a:r>
          </a:p>
        </p:txBody>
      </p:sp>
      <p:sp>
        <p:nvSpPr>
          <p:cNvPr id="27656" name="Line 8"/>
          <p:cNvSpPr>
            <a:spLocks noChangeShapeType="1"/>
          </p:cNvSpPr>
          <p:nvPr/>
        </p:nvSpPr>
        <p:spPr bwMode="auto">
          <a:xfrm flipV="1">
            <a:off x="3581400" y="3352800"/>
            <a:ext cx="0" cy="2438400"/>
          </a:xfrm>
          <a:prstGeom prst="line">
            <a:avLst/>
          </a:prstGeom>
          <a:noFill/>
          <a:ln w="25400">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9"/>
          <p:cNvSpPr>
            <a:spLocks noChangeShapeType="1"/>
          </p:cNvSpPr>
          <p:nvPr/>
        </p:nvSpPr>
        <p:spPr bwMode="auto">
          <a:xfrm flipV="1">
            <a:off x="6172200" y="3352800"/>
            <a:ext cx="0" cy="2438400"/>
          </a:xfrm>
          <a:prstGeom prst="line">
            <a:avLst/>
          </a:prstGeom>
          <a:noFill/>
          <a:ln w="25400">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Text Box 10"/>
          <p:cNvSpPr txBox="1">
            <a:spLocks noChangeArrowheads="1"/>
          </p:cNvSpPr>
          <p:nvPr/>
        </p:nvSpPr>
        <p:spPr bwMode="auto">
          <a:xfrm>
            <a:off x="4495800" y="3352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latin typeface="Calibri" panose="020F0502020204030204" pitchFamily="34" charset="0"/>
              </a:rPr>
              <a:t>95%</a:t>
            </a:r>
          </a:p>
        </p:txBody>
      </p:sp>
      <p:sp>
        <p:nvSpPr>
          <p:cNvPr id="27659" name="Text Box 11"/>
          <p:cNvSpPr txBox="1">
            <a:spLocks noChangeArrowheads="1"/>
          </p:cNvSpPr>
          <p:nvPr/>
        </p:nvSpPr>
        <p:spPr bwMode="auto">
          <a:xfrm>
            <a:off x="4419600" y="28194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latin typeface="Calibri" panose="020F0502020204030204" pitchFamily="34" charset="0"/>
              </a:rPr>
              <a:t>99.7%</a:t>
            </a:r>
          </a:p>
        </p:txBody>
      </p:sp>
      <p:sp>
        <p:nvSpPr>
          <p:cNvPr id="27660" name="Line 12"/>
          <p:cNvSpPr>
            <a:spLocks noChangeShapeType="1"/>
          </p:cNvSpPr>
          <p:nvPr/>
        </p:nvSpPr>
        <p:spPr bwMode="auto">
          <a:xfrm>
            <a:off x="5257800" y="3581400"/>
            <a:ext cx="914400" cy="0"/>
          </a:xfrm>
          <a:prstGeom prst="line">
            <a:avLst/>
          </a:prstGeom>
          <a:noFill/>
          <a:ln w="158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1" name="Line 13"/>
          <p:cNvSpPr>
            <a:spLocks noChangeShapeType="1"/>
          </p:cNvSpPr>
          <p:nvPr/>
        </p:nvSpPr>
        <p:spPr bwMode="auto">
          <a:xfrm flipH="1">
            <a:off x="3581400" y="3581400"/>
            <a:ext cx="914400" cy="0"/>
          </a:xfrm>
          <a:prstGeom prst="line">
            <a:avLst/>
          </a:prstGeom>
          <a:noFill/>
          <a:ln w="158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2" name="Line 14"/>
          <p:cNvSpPr>
            <a:spLocks noChangeShapeType="1"/>
          </p:cNvSpPr>
          <p:nvPr/>
        </p:nvSpPr>
        <p:spPr bwMode="auto">
          <a:xfrm flipV="1">
            <a:off x="2971800" y="2743200"/>
            <a:ext cx="0" cy="30480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15"/>
          <p:cNvSpPr>
            <a:spLocks noChangeShapeType="1"/>
          </p:cNvSpPr>
          <p:nvPr/>
        </p:nvSpPr>
        <p:spPr bwMode="auto">
          <a:xfrm flipV="1">
            <a:off x="6781800" y="2743200"/>
            <a:ext cx="0" cy="30480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16"/>
          <p:cNvSpPr>
            <a:spLocks noChangeShapeType="1"/>
          </p:cNvSpPr>
          <p:nvPr/>
        </p:nvSpPr>
        <p:spPr bwMode="auto">
          <a:xfrm>
            <a:off x="5486400" y="3048000"/>
            <a:ext cx="1295400" cy="0"/>
          </a:xfrm>
          <a:prstGeom prst="line">
            <a:avLst/>
          </a:prstGeom>
          <a:noFill/>
          <a:ln w="158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5" name="Line 17"/>
          <p:cNvSpPr>
            <a:spLocks noChangeShapeType="1"/>
          </p:cNvSpPr>
          <p:nvPr/>
        </p:nvSpPr>
        <p:spPr bwMode="auto">
          <a:xfrm flipH="1">
            <a:off x="2971800" y="3048000"/>
            <a:ext cx="1371600" cy="0"/>
          </a:xfrm>
          <a:prstGeom prst="line">
            <a:avLst/>
          </a:prstGeom>
          <a:noFill/>
          <a:ln w="158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4" name="Text Box 18"/>
          <p:cNvSpPr txBox="1">
            <a:spLocks noChangeArrowheads="1"/>
          </p:cNvSpPr>
          <p:nvPr/>
        </p:nvSpPr>
        <p:spPr bwMode="auto">
          <a:xfrm>
            <a:off x="838200" y="1219200"/>
            <a:ext cx="7696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latin typeface="Times New Roman" panose="02020603050405020304" pitchFamily="18" charset="0"/>
                <a:cs typeface="Times New Roman" panose="02020603050405020304" pitchFamily="18" charset="0"/>
              </a:rPr>
              <a:t>Approximate percentage of area within given standard deviations (</a:t>
            </a:r>
            <a:r>
              <a:rPr lang="en-US" altLang="en-US" sz="3600" dirty="0">
                <a:solidFill>
                  <a:srgbClr val="C00000"/>
                </a:solidFill>
                <a:latin typeface="Times New Roman" panose="02020603050405020304" pitchFamily="18" charset="0"/>
                <a:cs typeface="Times New Roman" panose="02020603050405020304" pitchFamily="18" charset="0"/>
              </a:rPr>
              <a:t>empirical rule</a:t>
            </a:r>
            <a:r>
              <a:rPr lang="en-US" altLang="en-US" sz="36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down)">
                                      <p:cBhvr>
                                        <p:cTn id="7" dur="500"/>
                                        <p:tgtEl>
                                          <p:spTgt spid="27653"/>
                                        </p:tgtEl>
                                      </p:cBhvr>
                                    </p:animEffect>
                                  </p:childTnLst>
                                </p:cTn>
                              </p:par>
                              <p:par>
                                <p:cTn id="8" presetID="22" presetClass="entr" presetSubtype="4" fill="hold" nodeType="withEffect">
                                  <p:stCondLst>
                                    <p:cond delay="0"/>
                                  </p:stCondLst>
                                  <p:childTnLst>
                                    <p:set>
                                      <p:cBhvr>
                                        <p:cTn id="9" dur="1" fill="hold">
                                          <p:stCondLst>
                                            <p:cond delay="0"/>
                                          </p:stCondLst>
                                        </p:cTn>
                                        <p:tgtEl>
                                          <p:spTgt spid="27654"/>
                                        </p:tgtEl>
                                        <p:attrNameLst>
                                          <p:attrName>style.visibility</p:attrName>
                                        </p:attrNameLst>
                                      </p:cBhvr>
                                      <p:to>
                                        <p:strVal val="visible"/>
                                      </p:to>
                                    </p:set>
                                    <p:animEffect transition="in" filter="wipe(down)">
                                      <p:cBhvr>
                                        <p:cTn id="10" dur="500"/>
                                        <p:tgtEl>
                                          <p:spTgt spid="27654"/>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7655"/>
                                        </p:tgtEl>
                                        <p:attrNameLst>
                                          <p:attrName>style.visibility</p:attrName>
                                        </p:attrNameLst>
                                      </p:cBhvr>
                                      <p:to>
                                        <p:strVal val="visible"/>
                                      </p:to>
                                    </p:set>
                                    <p:animEffect transition="in" filter="wipe(left)">
                                      <p:cBhvr>
                                        <p:cTn id="14" dur="500"/>
                                        <p:tgtEl>
                                          <p:spTgt spid="2765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27656"/>
                                        </p:tgtEl>
                                        <p:attrNameLst>
                                          <p:attrName>style.visibility</p:attrName>
                                        </p:attrNameLst>
                                      </p:cBhvr>
                                      <p:to>
                                        <p:strVal val="visible"/>
                                      </p:to>
                                    </p:set>
                                    <p:animEffect transition="in" filter="wipe(down)">
                                      <p:cBhvr>
                                        <p:cTn id="19" dur="500"/>
                                        <p:tgtEl>
                                          <p:spTgt spid="27656"/>
                                        </p:tgtEl>
                                      </p:cBhvr>
                                    </p:animEffect>
                                  </p:childTnLst>
                                </p:cTn>
                              </p:par>
                              <p:par>
                                <p:cTn id="20" presetID="22" presetClass="entr" presetSubtype="4" fill="hold" nodeType="withEffect">
                                  <p:stCondLst>
                                    <p:cond delay="0"/>
                                  </p:stCondLst>
                                  <p:childTnLst>
                                    <p:set>
                                      <p:cBhvr>
                                        <p:cTn id="21" dur="1" fill="hold">
                                          <p:stCondLst>
                                            <p:cond delay="0"/>
                                          </p:stCondLst>
                                        </p:cTn>
                                        <p:tgtEl>
                                          <p:spTgt spid="27657"/>
                                        </p:tgtEl>
                                        <p:attrNameLst>
                                          <p:attrName>style.visibility</p:attrName>
                                        </p:attrNameLst>
                                      </p:cBhvr>
                                      <p:to>
                                        <p:strVal val="visible"/>
                                      </p:to>
                                    </p:set>
                                    <p:animEffect transition="in" filter="wipe(down)">
                                      <p:cBhvr>
                                        <p:cTn id="22" dur="500"/>
                                        <p:tgtEl>
                                          <p:spTgt spid="27657"/>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7658"/>
                                        </p:tgtEl>
                                        <p:attrNameLst>
                                          <p:attrName>style.visibility</p:attrName>
                                        </p:attrNameLst>
                                      </p:cBhvr>
                                      <p:to>
                                        <p:strVal val="visible"/>
                                      </p:to>
                                    </p:set>
                                    <p:animEffect transition="in" filter="wipe(left)">
                                      <p:cBhvr>
                                        <p:cTn id="26" dur="500"/>
                                        <p:tgtEl>
                                          <p:spTgt spid="27658"/>
                                        </p:tgtEl>
                                      </p:cBhvr>
                                    </p:animEffect>
                                  </p:childTnLst>
                                </p:cTn>
                              </p:par>
                            </p:childTnLst>
                          </p:cTn>
                        </p:par>
                        <p:par>
                          <p:cTn id="27" fill="hold" nodeType="afterGroup">
                            <p:stCondLst>
                              <p:cond delay="1000"/>
                            </p:stCondLst>
                            <p:childTnLst>
                              <p:par>
                                <p:cTn id="28" presetID="22" presetClass="entr" presetSubtype="2" fill="hold" nodeType="afterEffect">
                                  <p:stCondLst>
                                    <p:cond delay="0"/>
                                  </p:stCondLst>
                                  <p:childTnLst>
                                    <p:set>
                                      <p:cBhvr>
                                        <p:cTn id="29" dur="1" fill="hold">
                                          <p:stCondLst>
                                            <p:cond delay="0"/>
                                          </p:stCondLst>
                                        </p:cTn>
                                        <p:tgtEl>
                                          <p:spTgt spid="27661"/>
                                        </p:tgtEl>
                                        <p:attrNameLst>
                                          <p:attrName>style.visibility</p:attrName>
                                        </p:attrNameLst>
                                      </p:cBhvr>
                                      <p:to>
                                        <p:strVal val="visible"/>
                                      </p:to>
                                    </p:set>
                                    <p:animEffect transition="in" filter="wipe(right)">
                                      <p:cBhvr>
                                        <p:cTn id="30" dur="500"/>
                                        <p:tgtEl>
                                          <p:spTgt spid="27661"/>
                                        </p:tgtEl>
                                      </p:cBhvr>
                                    </p:animEffect>
                                  </p:childTnLst>
                                </p:cTn>
                              </p:par>
                              <p:par>
                                <p:cTn id="31" presetID="22" presetClass="entr" presetSubtype="8" fill="hold" nodeType="withEffect">
                                  <p:stCondLst>
                                    <p:cond delay="0"/>
                                  </p:stCondLst>
                                  <p:childTnLst>
                                    <p:set>
                                      <p:cBhvr>
                                        <p:cTn id="32" dur="1" fill="hold">
                                          <p:stCondLst>
                                            <p:cond delay="0"/>
                                          </p:stCondLst>
                                        </p:cTn>
                                        <p:tgtEl>
                                          <p:spTgt spid="27660"/>
                                        </p:tgtEl>
                                        <p:attrNameLst>
                                          <p:attrName>style.visibility</p:attrName>
                                        </p:attrNameLst>
                                      </p:cBhvr>
                                      <p:to>
                                        <p:strVal val="visible"/>
                                      </p:to>
                                    </p:set>
                                    <p:animEffect transition="in" filter="wipe(left)">
                                      <p:cBhvr>
                                        <p:cTn id="33" dur="500"/>
                                        <p:tgtEl>
                                          <p:spTgt spid="2766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27662"/>
                                        </p:tgtEl>
                                        <p:attrNameLst>
                                          <p:attrName>style.visibility</p:attrName>
                                        </p:attrNameLst>
                                      </p:cBhvr>
                                      <p:to>
                                        <p:strVal val="visible"/>
                                      </p:to>
                                    </p:set>
                                    <p:animEffect transition="in" filter="wipe(down)">
                                      <p:cBhvr>
                                        <p:cTn id="38" dur="500"/>
                                        <p:tgtEl>
                                          <p:spTgt spid="27662"/>
                                        </p:tgtEl>
                                      </p:cBhvr>
                                    </p:animEffect>
                                  </p:childTnLst>
                                </p:cTn>
                              </p:par>
                              <p:par>
                                <p:cTn id="39" presetID="22" presetClass="entr" presetSubtype="4" fill="hold" nodeType="withEffect">
                                  <p:stCondLst>
                                    <p:cond delay="0"/>
                                  </p:stCondLst>
                                  <p:childTnLst>
                                    <p:set>
                                      <p:cBhvr>
                                        <p:cTn id="40" dur="1" fill="hold">
                                          <p:stCondLst>
                                            <p:cond delay="0"/>
                                          </p:stCondLst>
                                        </p:cTn>
                                        <p:tgtEl>
                                          <p:spTgt spid="27663"/>
                                        </p:tgtEl>
                                        <p:attrNameLst>
                                          <p:attrName>style.visibility</p:attrName>
                                        </p:attrNameLst>
                                      </p:cBhvr>
                                      <p:to>
                                        <p:strVal val="visible"/>
                                      </p:to>
                                    </p:set>
                                    <p:animEffect transition="in" filter="wipe(down)">
                                      <p:cBhvr>
                                        <p:cTn id="41" dur="500"/>
                                        <p:tgtEl>
                                          <p:spTgt spid="27663"/>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7659"/>
                                        </p:tgtEl>
                                        <p:attrNameLst>
                                          <p:attrName>style.visibility</p:attrName>
                                        </p:attrNameLst>
                                      </p:cBhvr>
                                      <p:to>
                                        <p:strVal val="visible"/>
                                      </p:to>
                                    </p:set>
                                    <p:animEffect transition="in" filter="wipe(left)">
                                      <p:cBhvr>
                                        <p:cTn id="45" dur="500"/>
                                        <p:tgtEl>
                                          <p:spTgt spid="27659"/>
                                        </p:tgtEl>
                                      </p:cBhvr>
                                    </p:animEffect>
                                  </p:childTnLst>
                                </p:cTn>
                              </p:par>
                            </p:childTnLst>
                          </p:cTn>
                        </p:par>
                        <p:par>
                          <p:cTn id="46" fill="hold" nodeType="afterGroup">
                            <p:stCondLst>
                              <p:cond delay="1000"/>
                            </p:stCondLst>
                            <p:childTnLst>
                              <p:par>
                                <p:cTn id="47" presetID="22" presetClass="entr" presetSubtype="2" fill="hold" nodeType="afterEffect">
                                  <p:stCondLst>
                                    <p:cond delay="0"/>
                                  </p:stCondLst>
                                  <p:childTnLst>
                                    <p:set>
                                      <p:cBhvr>
                                        <p:cTn id="48" dur="1" fill="hold">
                                          <p:stCondLst>
                                            <p:cond delay="0"/>
                                          </p:stCondLst>
                                        </p:cTn>
                                        <p:tgtEl>
                                          <p:spTgt spid="27665"/>
                                        </p:tgtEl>
                                        <p:attrNameLst>
                                          <p:attrName>style.visibility</p:attrName>
                                        </p:attrNameLst>
                                      </p:cBhvr>
                                      <p:to>
                                        <p:strVal val="visible"/>
                                      </p:to>
                                    </p:set>
                                    <p:animEffect transition="in" filter="wipe(right)">
                                      <p:cBhvr>
                                        <p:cTn id="49" dur="500"/>
                                        <p:tgtEl>
                                          <p:spTgt spid="27665"/>
                                        </p:tgtEl>
                                      </p:cBhvr>
                                    </p:animEffect>
                                  </p:childTnLst>
                                </p:cTn>
                              </p:par>
                              <p:par>
                                <p:cTn id="50" presetID="22" presetClass="entr" presetSubtype="8" fill="hold" nodeType="withEffect">
                                  <p:stCondLst>
                                    <p:cond delay="0"/>
                                  </p:stCondLst>
                                  <p:childTnLst>
                                    <p:set>
                                      <p:cBhvr>
                                        <p:cTn id="51" dur="1" fill="hold">
                                          <p:stCondLst>
                                            <p:cond delay="0"/>
                                          </p:stCondLst>
                                        </p:cTn>
                                        <p:tgtEl>
                                          <p:spTgt spid="27664"/>
                                        </p:tgtEl>
                                        <p:attrNameLst>
                                          <p:attrName>style.visibility</p:attrName>
                                        </p:attrNameLst>
                                      </p:cBhvr>
                                      <p:to>
                                        <p:strVal val="visible"/>
                                      </p:to>
                                    </p:set>
                                    <p:animEffect transition="in" filter="wipe(left)">
                                      <p:cBhvr>
                                        <p:cTn id="52" dur="500"/>
                                        <p:tgtEl>
                                          <p:spTgt spid="27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P spid="27658" grpId="0"/>
      <p:bldP spid="276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47800" y="609600"/>
            <a:ext cx="624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solidFill>
                  <a:srgbClr val="C00000"/>
                </a:solidFill>
                <a:latin typeface="Times New Roman" panose="02020603050405020304" pitchFamily="18" charset="0"/>
              </a:rPr>
              <a:t>Other Levels of Confidence</a:t>
            </a:r>
          </a:p>
        </p:txBody>
      </p:sp>
      <p:graphicFrame>
        <p:nvGraphicFramePr>
          <p:cNvPr id="25603" name="Object 3"/>
          <p:cNvGraphicFramePr>
            <a:graphicFrameLocks noChangeAspect="1"/>
          </p:cNvGraphicFramePr>
          <p:nvPr/>
        </p:nvGraphicFramePr>
        <p:xfrm>
          <a:off x="1981200" y="4876800"/>
          <a:ext cx="4959350" cy="709613"/>
        </p:xfrm>
        <a:graphic>
          <a:graphicData uri="http://schemas.openxmlformats.org/presentationml/2006/ole">
            <mc:AlternateContent xmlns:mc="http://schemas.openxmlformats.org/markup-compatibility/2006">
              <mc:Choice xmlns:v="urn:schemas-microsoft-com:vml" Requires="v">
                <p:oleObj spid="_x0000_s25655" name="Equation" r:id="rId3" imgW="1777229" imgH="253890" progId="Equation.DSMT4">
                  <p:embed/>
                </p:oleObj>
              </mc:Choice>
              <mc:Fallback>
                <p:oleObj name="Equation" r:id="rId3" imgW="1777229" imgH="25389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876800"/>
                        <a:ext cx="495935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8"/>
          <p:cNvGraphicFramePr>
            <a:graphicFrameLocks noChangeAspect="1"/>
          </p:cNvGraphicFramePr>
          <p:nvPr/>
        </p:nvGraphicFramePr>
        <p:xfrm>
          <a:off x="1524000" y="2362200"/>
          <a:ext cx="5543550" cy="2160588"/>
        </p:xfrm>
        <a:graphic>
          <a:graphicData uri="http://schemas.openxmlformats.org/presentationml/2006/ole">
            <mc:AlternateContent xmlns:mc="http://schemas.openxmlformats.org/markup-compatibility/2006">
              <mc:Choice xmlns:v="urn:schemas-microsoft-com:vml" Requires="v">
                <p:oleObj spid="_x0000_s25656" name="Bitmap Image" r:id="rId5" imgW="3619048" imgH="1409897" progId="Paint.Picture">
                  <p:embed/>
                </p:oleObj>
              </mc:Choice>
              <mc:Fallback>
                <p:oleObj name="Bitmap Image" r:id="rId5" imgW="3619048" imgH="1409897"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362200"/>
                        <a:ext cx="554355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9"/>
          <p:cNvGraphicFramePr>
            <a:graphicFrameLocks noChangeAspect="1"/>
          </p:cNvGraphicFramePr>
          <p:nvPr/>
        </p:nvGraphicFramePr>
        <p:xfrm>
          <a:off x="3962400" y="3048000"/>
          <a:ext cx="800100" cy="430213"/>
        </p:xfrm>
        <a:graphic>
          <a:graphicData uri="http://schemas.openxmlformats.org/presentationml/2006/ole">
            <mc:AlternateContent xmlns:mc="http://schemas.openxmlformats.org/markup-compatibility/2006">
              <mc:Choice xmlns:v="urn:schemas-microsoft-com:vml" Requires="v">
                <p:oleObj spid="_x0000_s25657" name="Equation" r:id="rId7" imgW="329914" imgH="177646" progId="Equation.DSMT4">
                  <p:embed/>
                </p:oleObj>
              </mc:Choice>
              <mc:Fallback>
                <p:oleObj name="Equation" r:id="rId7" imgW="329914" imgH="177646"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048000"/>
                        <a:ext cx="800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10"/>
          <p:cNvGraphicFramePr>
            <a:graphicFrameLocks noChangeAspect="1"/>
          </p:cNvGraphicFramePr>
          <p:nvPr/>
        </p:nvGraphicFramePr>
        <p:xfrm>
          <a:off x="5638800" y="2286000"/>
          <a:ext cx="3048000" cy="454025"/>
        </p:xfrm>
        <a:graphic>
          <a:graphicData uri="http://schemas.openxmlformats.org/presentationml/2006/ole">
            <mc:AlternateContent xmlns:mc="http://schemas.openxmlformats.org/markup-compatibility/2006">
              <mc:Choice xmlns:v="urn:schemas-microsoft-com:vml" Requires="v">
                <p:oleObj spid="_x0000_s25658" name="Equation" r:id="rId9" imgW="1193282" imgH="177723" progId="Equation.DSMT4">
                  <p:embed/>
                </p:oleObj>
              </mc:Choice>
              <mc:Fallback>
                <p:oleObj name="Equation" r:id="rId9" imgW="1193282" imgH="177723"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2286000"/>
                        <a:ext cx="30480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Line 11"/>
          <p:cNvSpPr>
            <a:spLocks noChangeShapeType="1"/>
          </p:cNvSpPr>
          <p:nvPr/>
        </p:nvSpPr>
        <p:spPr bwMode="auto">
          <a:xfrm flipH="1">
            <a:off x="6324600" y="2743200"/>
            <a:ext cx="4572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5608" name="Object 12"/>
          <p:cNvGraphicFramePr>
            <a:graphicFrameLocks noChangeAspect="1"/>
          </p:cNvGraphicFramePr>
          <p:nvPr/>
        </p:nvGraphicFramePr>
        <p:xfrm>
          <a:off x="3657600" y="1752600"/>
          <a:ext cx="1552575" cy="438150"/>
        </p:xfrm>
        <a:graphic>
          <a:graphicData uri="http://schemas.openxmlformats.org/presentationml/2006/ole">
            <mc:AlternateContent xmlns:mc="http://schemas.openxmlformats.org/markup-compatibility/2006">
              <mc:Choice xmlns:v="urn:schemas-microsoft-com:vml" Requires="v">
                <p:oleObj spid="_x0000_s25659" name="Equation" r:id="rId11" imgW="495085" imgH="139639" progId="Equation.DSMT4">
                  <p:embed/>
                </p:oleObj>
              </mc:Choice>
              <mc:Fallback>
                <p:oleObj name="Equation" r:id="rId11" imgW="495085" imgH="139639"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1752600"/>
                        <a:ext cx="155257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Line 13"/>
          <p:cNvSpPr>
            <a:spLocks noChangeShapeType="1"/>
          </p:cNvSpPr>
          <p:nvPr/>
        </p:nvSpPr>
        <p:spPr bwMode="auto">
          <a:xfrm>
            <a:off x="4495800" y="22098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5610" name="Object 14"/>
          <p:cNvGraphicFramePr>
            <a:graphicFrameLocks noChangeAspect="1"/>
          </p:cNvGraphicFramePr>
          <p:nvPr/>
        </p:nvGraphicFramePr>
        <p:xfrm>
          <a:off x="5334000" y="3886200"/>
          <a:ext cx="838200" cy="604838"/>
        </p:xfrm>
        <a:graphic>
          <a:graphicData uri="http://schemas.openxmlformats.org/presentationml/2006/ole">
            <mc:AlternateContent xmlns:mc="http://schemas.openxmlformats.org/markup-compatibility/2006">
              <mc:Choice xmlns:v="urn:schemas-microsoft-com:vml" Requires="v">
                <p:oleObj spid="_x0000_s25660" name="Equation" r:id="rId13" imgW="317362" imgH="228501" progId="Equation.DSMT4">
                  <p:embed/>
                </p:oleObj>
              </mc:Choice>
              <mc:Fallback>
                <p:oleObj name="Equation" r:id="rId13" imgW="317362"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3886200"/>
                        <a:ext cx="8382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5"/>
          <p:cNvGraphicFramePr>
            <a:graphicFrameLocks noChangeAspect="1"/>
          </p:cNvGraphicFramePr>
          <p:nvPr/>
        </p:nvGraphicFramePr>
        <p:xfrm>
          <a:off x="2362200" y="3886200"/>
          <a:ext cx="1008063" cy="566738"/>
        </p:xfrm>
        <a:graphic>
          <a:graphicData uri="http://schemas.openxmlformats.org/presentationml/2006/ole">
            <mc:AlternateContent xmlns:mc="http://schemas.openxmlformats.org/markup-compatibility/2006">
              <mc:Choice xmlns:v="urn:schemas-microsoft-com:vml" Requires="v">
                <p:oleObj spid="_x0000_s25661" name="Equation" r:id="rId15" imgW="406224" imgH="228501" progId="Equation.DSMT4">
                  <p:embed/>
                </p:oleObj>
              </mc:Choice>
              <mc:Fallback>
                <p:oleObj name="Equation" r:id="rId15" imgW="406224" imgH="228501"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3886200"/>
                        <a:ext cx="10080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2" name="Text Box 16"/>
          <p:cNvSpPr txBox="1">
            <a:spLocks noChangeArrowheads="1"/>
          </p:cNvSpPr>
          <p:nvPr/>
        </p:nvSpPr>
        <p:spPr bwMode="auto">
          <a:xfrm>
            <a:off x="4191000" y="38862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latin typeface="Times New Roman" panose="02020603050405020304" pitchFamily="18" charset="0"/>
              </a:rPr>
              <a:t>0</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7&quot;/&gt;&lt;/object&gt;&lt;object type=&quot;3&quot; unique_id=&quot;10005&quot;&gt;&lt;property id=&quot;20148&quot; value=&quot;5&quot;/&gt;&lt;property id=&quot;20300&quot; value=&quot;Slide 4&quot;/&gt;&lt;property id=&quot;20307&quot; value=&quot;288&quot;/&gt;&lt;/object&gt;&lt;object type=&quot;3&quot; unique_id=&quot;10006&quot;&gt;&lt;property id=&quot;20148&quot; value=&quot;5&quot;/&gt;&lt;property id=&quot;20300&quot; value=&quot;Slide 5&quot;/&gt;&lt;property id=&quot;20307&quot; value=&quot;290&quot;/&gt;&lt;/object&gt;&lt;object type=&quot;3&quot; unique_id=&quot;10007&quot;&gt;&lt;property id=&quot;20148&quot; value=&quot;5&quot;/&gt;&lt;property id=&quot;20300&quot; value=&quot;Slide 6&quot;/&gt;&lt;property id=&quot;20307&quot; value=&quot;292&quot;/&gt;&lt;/object&gt;&lt;object type=&quot;3&quot; unique_id=&quot;10008&quot;&gt;&lt;property id=&quot;20148&quot; value=&quot;5&quot;/&gt;&lt;property id=&quot;20300&quot; value=&quot;Slide 7&quot;/&gt;&lt;property id=&quot;20307&quot; value=&quot;294&quot;/&gt;&lt;/object&gt;&lt;object type=&quot;3&quot; unique_id=&quot;10009&quot;&gt;&lt;property id=&quot;20148&quot; value=&quot;5&quot;/&gt;&lt;property id=&quot;20300&quot; value=&quot;Slide 8&quot;/&gt;&lt;property id=&quot;20307&quot; value=&quot;262&quot;/&gt;&lt;/object&gt;&lt;object type=&quot;3&quot; unique_id=&quot;10010&quot;&gt;&lt;property id=&quot;20148&quot; value=&quot;5&quot;/&gt;&lt;property id=&quot;20300&quot; value=&quot;Slide 9&quot;/&gt;&lt;property id=&quot;20307&quot; value=&quot;258&quot;/&gt;&lt;/object&gt;&lt;object type=&quot;3&quot; unique_id=&quot;10011&quot;&gt;&lt;property id=&quot;20148&quot; value=&quot;5&quot;/&gt;&lt;property id=&quot;20300&quot; value=&quot;Slide 10&quot;/&gt;&lt;property id=&quot;20307&quot; value=&quot;299&quot;/&gt;&lt;/object&gt;&lt;object type=&quot;3&quot; unique_id=&quot;10012&quot;&gt;&lt;property id=&quot;20148&quot; value=&quot;5&quot;/&gt;&lt;property id=&quot;20300&quot; value=&quot;Slide 11&quot;/&gt;&lt;property id=&quot;20307&quot; value=&quot;263&quot;/&gt;&lt;/object&gt;&lt;object type=&quot;3&quot; unique_id=&quot;10013&quot;&gt;&lt;property id=&quot;20148&quot; value=&quot;5&quot;/&gt;&lt;property id=&quot;20300&quot; value=&quot;Slide 12&quot;/&gt;&lt;property id=&quot;20307&quot; value=&quot;265&quot;/&gt;&lt;/object&gt;&lt;object type=&quot;3&quot; unique_id=&quot;10014&quot;&gt;&lt;property id=&quot;20148&quot; value=&quot;5&quot;/&gt;&lt;property id=&quot;20300&quot; value=&quot;Slide 13&quot;/&gt;&lt;property id=&quot;20307&quot; value=&quot;264&quot;/&gt;&lt;/object&gt;&lt;object type=&quot;3&quot; unique_id=&quot;10015&quot;&gt;&lt;property id=&quot;20148&quot; value=&quot;5&quot;/&gt;&lt;property id=&quot;20300&quot; value=&quot;Slide 14&quot;/&gt;&lt;property id=&quot;20307&quot; value=&quot;300&quot;/&gt;&lt;/object&gt;&lt;object type=&quot;3&quot; unique_id=&quot;10016&quot;&gt;&lt;property id=&quot;20148&quot; value=&quot;5&quot;/&gt;&lt;property id=&quot;20300&quot; value=&quot;Slide 15&quot;/&gt;&lt;property id=&quot;20307&quot; value=&quot;296&quot;/&gt;&lt;/object&gt;&lt;object type=&quot;3&quot; unique_id=&quot;10017&quot;&gt;&lt;property id=&quot;20148&quot; value=&quot;5&quot;/&gt;&lt;property id=&quot;20300&quot; value=&quot;Slide 16&quot;/&gt;&lt;property id=&quot;20307&quot; value=&quot;297&quot;/&gt;&lt;/object&gt;&lt;object type=&quot;3&quot; unique_id=&quot;10018&quot;&gt;&lt;property id=&quot;20148&quot; value=&quot;5&quot;/&gt;&lt;property id=&quot;20300&quot; value=&quot;Slide 17&quot;/&gt;&lt;property id=&quot;20307&quot; value=&quot;266&quot;/&gt;&lt;/object&gt;&lt;object type=&quot;3&quot; unique_id=&quot;10019&quot;&gt;&lt;property id=&quot;20148&quot; value=&quot;5&quot;/&gt;&lt;property id=&quot;20300&quot; value=&quot;Slide 20&quot;/&gt;&lt;property id=&quot;20307&quot; value=&quot;259&quot;/&gt;&lt;/object&gt;&lt;object type=&quot;3&quot; unique_id=&quot;10020&quot;&gt;&lt;property id=&quot;20148&quot; value=&quot;5&quot;/&gt;&lt;property id=&quot;20300&quot; value=&quot;Slide 21&quot;/&gt;&lt;property id=&quot;20307&quot; value=&quot;271&quot;/&gt;&lt;/object&gt;&lt;object type=&quot;3&quot; unique_id=&quot;10021&quot;&gt;&lt;property id=&quot;20148&quot; value=&quot;5&quot;/&gt;&lt;property id=&quot;20300&quot; value=&quot;Slide 22&quot;/&gt;&lt;property id=&quot;20307&quot; value=&quot;272&quot;/&gt;&lt;/object&gt;&lt;object type=&quot;3&quot; unique_id=&quot;10022&quot;&gt;&lt;property id=&quot;20148&quot; value=&quot;5&quot;/&gt;&lt;property id=&quot;20300&quot; value=&quot;Slide 23&quot;/&gt;&lt;property id=&quot;20307&quot; value=&quot;273&quot;/&gt;&lt;/object&gt;&lt;object type=&quot;3&quot; unique_id=&quot;10023&quot;&gt;&lt;property id=&quot;20148&quot; value=&quot;5&quot;/&gt;&lt;property id=&quot;20300&quot; value=&quot;Slide 24&quot;/&gt;&lt;property id=&quot;20307&quot; value=&quot;260&quot;/&gt;&lt;/object&gt;&lt;object type=&quot;3&quot; unique_id=&quot;10024&quot;&gt;&lt;property id=&quot;20148&quot; value=&quot;5&quot;/&gt;&lt;property id=&quot;20300&quot; value=&quot;Slide 25&quot;/&gt;&lt;property id=&quot;20307&quot; value=&quot;270&quot;/&gt;&lt;/object&gt;&lt;object type=&quot;3&quot; unique_id=&quot;10025&quot;&gt;&lt;property id=&quot;20148&quot; value=&quot;5&quot;/&gt;&lt;property id=&quot;20300&quot; value=&quot;Slide 26&quot;/&gt;&lt;property id=&quot;20307&quot; value=&quot;274&quot;/&gt;&lt;/object&gt;&lt;object type=&quot;3&quot; unique_id=&quot;10026&quot;&gt;&lt;property id=&quot;20148&quot; value=&quot;5&quot;/&gt;&lt;property id=&quot;20300&quot; value=&quot;Slide 27 - &amp;quot;Student’s t Distribution&amp;quot;&quot;/&gt;&lt;property id=&quot;20307&quot; value=&quot;302&quot;/&gt;&lt;/object&gt;&lt;object type=&quot;3&quot; unique_id=&quot;10027&quot;&gt;&lt;property id=&quot;20148&quot; value=&quot;5&quot;/&gt;&lt;property id=&quot;20300&quot; value=&quot;Slide 28&quot;/&gt;&lt;property id=&quot;20307&quot; value=&quot;275&quot;/&gt;&lt;/object&gt;&lt;object type=&quot;3&quot; unique_id=&quot;10028&quot;&gt;&lt;property id=&quot;20148&quot; value=&quot;5&quot;/&gt;&lt;property id=&quot;20300&quot; value=&quot;Slide 29&quot;/&gt;&lt;property id=&quot;20307&quot; value=&quot;277&quot;/&gt;&lt;/object&gt;&lt;object type=&quot;3&quot; unique_id=&quot;10029&quot;&gt;&lt;property id=&quot;20148&quot; value=&quot;5&quot;/&gt;&lt;property id=&quot;20300&quot; value=&quot;Slide 30&quot;/&gt;&lt;property id=&quot;20307&quot; value=&quot;278&quot;/&gt;&lt;/object&gt;&lt;object type=&quot;3&quot; unique_id=&quot;10030&quot;&gt;&lt;property id=&quot;20148&quot; value=&quot;5&quot;/&gt;&lt;property id=&quot;20300&quot; value=&quot;Slide 31&quot;/&gt;&lt;property id=&quot;20307&quot; value=&quot;279&quot;/&gt;&lt;/object&gt;&lt;object type=&quot;3&quot; unique_id=&quot;10031&quot;&gt;&lt;property id=&quot;20148&quot; value=&quot;5&quot;/&gt;&lt;property id=&quot;20300&quot; value=&quot;Slide 32&quot;/&gt;&lt;property id=&quot;20307&quot; value=&quot;280&quot;/&gt;&lt;/object&gt;&lt;object type=&quot;3&quot; unique_id=&quot;10032&quot;&gt;&lt;property id=&quot;20148&quot; value=&quot;5&quot;/&gt;&lt;property id=&quot;20300&quot; value=&quot;Slide 33 - &amp;quot;Prediction Interval&amp;#x0D;&amp;#x0A;&amp;quot;&quot;/&gt;&lt;property id=&quot;20307&quot; value=&quot;306&quot;/&gt;&lt;/object&gt;&lt;object type=&quot;3&quot; unique_id=&quot;10033&quot;&gt;&lt;property id=&quot;20148&quot; value=&quot;5&quot;/&gt;&lt;property id=&quot;20300&quot; value=&quot;Slide 34&quot;/&gt;&lt;property id=&quot;20307&quot; value=&quot;281&quot;/&gt;&lt;/object&gt;&lt;object type=&quot;3&quot; unique_id=&quot;10034&quot;&gt;&lt;property id=&quot;20148&quot; value=&quot;5&quot;/&gt;&lt;property id=&quot;20300&quot; value=&quot;Slide 35&quot;/&gt;&lt;property id=&quot;20307&quot; value=&quot;261&quot;/&gt;&lt;/object&gt;&lt;object type=&quot;3&quot; unique_id=&quot;10035&quot;&gt;&lt;property id=&quot;20148&quot; value=&quot;5&quot;/&gt;&lt;property id=&quot;20300&quot; value=&quot;Slide 36&quot;/&gt;&lt;property id=&quot;20307&quot; value=&quot;284&quot;/&gt;&lt;/object&gt;&lt;object type=&quot;3&quot; unique_id=&quot;10036&quot;&gt;&lt;property id=&quot;20148&quot; value=&quot;5&quot;/&gt;&lt;property id=&quot;20300&quot; value=&quot;Slide 37&quot;/&gt;&lt;property id=&quot;20307&quot; value=&quot;285&quot;/&gt;&lt;/object&gt;&lt;object type=&quot;3&quot; unique_id=&quot;10037&quot;&gt;&lt;property id=&quot;20148&quot; value=&quot;5&quot;/&gt;&lt;property id=&quot;20300&quot; value=&quot;Slide 38&quot;/&gt;&lt;property id=&quot;20307&quot; value=&quot;283&quot;/&gt;&lt;/object&gt;&lt;object type=&quot;3&quot; unique_id=&quot;10038&quot;&gt;&lt;property id=&quot;20148&quot; value=&quot;5&quot;/&gt;&lt;property id=&quot;20300&quot; value=&quot;Slide 39&quot;/&gt;&lt;property id=&quot;20307&quot; value=&quot;303&quot;/&gt;&lt;/object&gt;&lt;object type=&quot;3&quot; unique_id=&quot;10039&quot;&gt;&lt;property id=&quot;20148&quot; value=&quot;5&quot;/&gt;&lt;property id=&quot;20300&quot; value=&quot;Slide 40&quot;/&gt;&lt;property id=&quot;20307&quot; value=&quot;286&quot;/&gt;&lt;/object&gt;&lt;object type=&quot;3&quot; unique_id=&quot;10116&quot;&gt;&lt;property id=&quot;20148&quot; value=&quot;5&quot;/&gt;&lt;property id=&quot;20300&quot; value=&quot;Slide 18&quot;/&gt;&lt;property id=&quot;20307&quot; value=&quot;307&quot;/&gt;&lt;/object&gt;&lt;object type=&quot;3&quot; unique_id=&quot;10117&quot;&gt;&lt;property id=&quot;20148&quot; value=&quot;5&quot;/&gt;&lt;property id=&quot;20300&quot; value=&quot;Slide 19&quot;/&gt;&lt;property id=&quot;20307&quot; value=&quot;308&quot;/&gt;&lt;/object&gt;&lt;object type=&quot;3&quot; unique_id=&quot;10278&quot;&gt;&lt;property id=&quot;20148&quot; value=&quot;5&quot;/&gt;&lt;property id=&quot;20300&quot; value=&quot;Slide 2 - &amp;quot;Sampling distribution of         (the sample mean)&amp;quot;&quot;/&gt;&lt;property id=&quot;20307&quot; value=&quot;310&quot;/&gt;&lt;/object&gt;&lt;object type=&quot;3&quot; unique_id=&quot;10279&quot;&gt;&lt;property id=&quot;20148&quot; value=&quot;5&quot;/&gt;&lt;property id=&quot;20300&quot; value=&quot;Slide 3&quot;/&gt;&lt;property id=&quot;20307&quot; value=&quot;312&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1360</Words>
  <Application>Microsoft Office PowerPoint</Application>
  <PresentationFormat>On-screen Show (4:3)</PresentationFormat>
  <Paragraphs>164</Paragraphs>
  <Slides>49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60" baseType="lpstr">
      <vt:lpstr>SimSun</vt:lpstr>
      <vt:lpstr>Arial</vt:lpstr>
      <vt:lpstr>Calibri</vt:lpstr>
      <vt:lpstr>Symbol</vt:lpstr>
      <vt:lpstr>Tahoma</vt:lpstr>
      <vt:lpstr>Times New Roman</vt:lpstr>
      <vt:lpstr>Wingdings</vt:lpstr>
      <vt:lpstr>Default Design</vt:lpstr>
      <vt:lpstr>Equation</vt:lpstr>
      <vt:lpstr>Bitmap Image</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Confidence Intervals</vt:lpstr>
      <vt:lpstr>PowerPoint Presentation</vt:lpstr>
      <vt:lpstr>PowerPoint Presentation</vt:lpstr>
      <vt:lpstr>PowerPoint Presentation</vt:lpstr>
      <vt:lpstr>Interval and Level of Confidence</vt:lpstr>
      <vt:lpstr>Margin of Error</vt:lpstr>
      <vt:lpstr>PowerPoint Presentation</vt:lpstr>
      <vt:lpstr>Determining Sample Size</vt:lpstr>
      <vt:lpstr> Sample Size Example</vt:lpstr>
      <vt:lpstr>Sample Size Example</vt:lpstr>
      <vt:lpstr>PowerPoint Presentation</vt:lpstr>
      <vt:lpstr>PowerPoint Presentation</vt:lpstr>
      <vt:lpstr>Case Study </vt:lpstr>
      <vt:lpstr>Solution – Case Study </vt:lpstr>
      <vt:lpstr>Interpretation</vt:lpstr>
      <vt:lpstr>PowerPoint Presentation</vt:lpstr>
      <vt:lpstr>PowerPoint Presentation</vt:lpstr>
      <vt:lpstr>Case Study </vt:lpstr>
      <vt:lpstr>PowerPoint Presentation</vt:lpstr>
      <vt:lpstr>PowerPoint Presentation</vt:lpstr>
      <vt:lpstr>PowerPoint Presentation</vt:lpstr>
      <vt:lpstr>PowerPoint Presentation</vt:lpstr>
      <vt:lpstr>Student’s t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Prediction Interval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Savariappan</dc:creator>
  <cp:lastModifiedBy>Paul Rajamanickam Savariappan</cp:lastModifiedBy>
  <cp:revision>86</cp:revision>
  <dcterms:created xsi:type="dcterms:W3CDTF">2003-05-03T19:55:58Z</dcterms:created>
  <dcterms:modified xsi:type="dcterms:W3CDTF">2018-08-23T19:26:21Z</dcterms:modified>
</cp:coreProperties>
</file>