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handoutMasterIdLst>
    <p:handoutMasterId r:id="rId47"/>
  </p:handoutMasterIdLst>
  <p:sldIdLst>
    <p:sldId id="262" r:id="rId2"/>
    <p:sldId id="264" r:id="rId3"/>
    <p:sldId id="263" r:id="rId4"/>
    <p:sldId id="267" r:id="rId5"/>
    <p:sldId id="265" r:id="rId6"/>
    <p:sldId id="266" r:id="rId7"/>
    <p:sldId id="269" r:id="rId8"/>
    <p:sldId id="268" r:id="rId9"/>
    <p:sldId id="306" r:id="rId10"/>
    <p:sldId id="308" r:id="rId11"/>
    <p:sldId id="30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7010400" cy="9296400"/>
  <p:embeddedFontLst>
    <p:embeddedFont>
      <p:font typeface="SAS Monospace" panose="020B0609020202020204" pitchFamily="49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Greek Symbols" panose="020B0604020202020204"/>
      <p:regular r:id="rId5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0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FE2BA35F-BFE5-4377-BC47-58D3B7129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BB229-E193-47C7-A621-AE5771D6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85B69-1718-47F0-8103-49CFC575A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1CD80-BE06-41BC-AE12-5EB300748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12AD-8283-4926-978F-DE02C1436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66A8-DA18-472B-A3D8-C68004A66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145E-9D30-4661-BAC4-D8E80C059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CE64-B8F7-42F2-A389-B4BC34AE4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3EF19-A63B-4AEE-BF35-61FBECA89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488E-A743-4F93-A15F-8EB1EFCB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86D94-727B-45E4-9A1A-1D7AB71CF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4A2C-6A7C-4E29-9E64-87596909A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0247E17-17B3-4CEE-A44C-916C62F4B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Multiple Regression </a:t>
            </a:r>
            <a:r>
              <a:rPr lang="en-US" altLang="en-US" baseline="-25000" smtClean="0">
                <a:sym typeface="Greek Symbols"/>
              </a:rPr>
              <a:t> 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An example </a:t>
            </a:r>
            <a:endParaRPr lang="el-GR" altLang="en-US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(KNNL p 236)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en-US" smtClean="0"/>
              <a:t>Dwaine Studios, Inc. operates portrait studios in 21 cities of medium size</a:t>
            </a:r>
          </a:p>
          <a:p>
            <a:r>
              <a:rPr lang="en-US" altLang="en-US" smtClean="0"/>
              <a:t>Y</a:t>
            </a:r>
            <a:r>
              <a:rPr lang="en-US" altLang="en-US" baseline="-25000" smtClean="0"/>
              <a:t>i</a:t>
            </a:r>
            <a:r>
              <a:rPr lang="en-US" altLang="en-US" smtClean="0"/>
              <a:t> is sales in city i</a:t>
            </a:r>
          </a:p>
          <a:p>
            <a:r>
              <a:rPr lang="en-US" altLang="en-US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 : population aged 16 and under</a:t>
            </a:r>
          </a:p>
          <a:p>
            <a:r>
              <a:rPr lang="en-US" altLang="en-US" smtClean="0"/>
              <a:t>X</a:t>
            </a:r>
            <a:r>
              <a:rPr lang="en-US" altLang="en-US" baseline="-25000" smtClean="0"/>
              <a:t>2</a:t>
            </a:r>
            <a:r>
              <a:rPr lang="en-US" altLang="en-US" smtClean="0"/>
              <a:t> : per capita disposable income</a:t>
            </a:r>
          </a:p>
          <a:p>
            <a:pPr>
              <a:buFontTx/>
              <a:buNone/>
            </a:pPr>
            <a:r>
              <a:rPr lang="en-US" altLang="en-US" smtClean="0"/>
              <a:t> 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5181600"/>
          <a:ext cx="6934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1600128" imgH="175332" progId="Equation.3">
                  <p:embed/>
                </p:oleObj>
              </mc:Choice>
              <mc:Fallback>
                <p:oleObj name="Equation" r:id="rId3" imgW="1600128" imgH="17533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6934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1008063" y="773113"/>
            <a:ext cx="7339012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SAS Monospace" pitchFamily="49" charset="0"/>
              </a:rPr>
              <a:t>young  income  sales</a:t>
            </a:r>
            <a:r>
              <a:rPr lang="en-US" altLang="en-US"/>
              <a:t> </a:t>
            </a:r>
          </a:p>
          <a:p>
            <a:r>
              <a:rPr lang="en-US" altLang="en-US" sz="1600"/>
              <a:t>  68.5  16.7  174.4</a:t>
            </a:r>
          </a:p>
          <a:p>
            <a:r>
              <a:rPr lang="en-US" altLang="en-US" sz="1600"/>
              <a:t>  45.2  16.8  164.4</a:t>
            </a:r>
          </a:p>
          <a:p>
            <a:r>
              <a:rPr lang="en-US" altLang="en-US" sz="1600"/>
              <a:t>  91.3  18.2  244.2</a:t>
            </a:r>
          </a:p>
          <a:p>
            <a:r>
              <a:rPr lang="en-US" altLang="en-US" sz="1600"/>
              <a:t>  47.8  16.3  154.6</a:t>
            </a:r>
          </a:p>
          <a:p>
            <a:r>
              <a:rPr lang="en-US" altLang="en-US" sz="1600"/>
              <a:t>  46.9  17.3  181.6</a:t>
            </a:r>
          </a:p>
          <a:p>
            <a:r>
              <a:rPr lang="en-US" altLang="en-US" sz="1600"/>
              <a:t>  66.1  18.2  207.5</a:t>
            </a:r>
          </a:p>
          <a:p>
            <a:r>
              <a:rPr lang="en-US" altLang="en-US" sz="1600"/>
              <a:t>  49.5  15.9  152.8</a:t>
            </a:r>
          </a:p>
          <a:p>
            <a:r>
              <a:rPr lang="en-US" altLang="en-US" sz="1600"/>
              <a:t>  52.0  17.2  163.2</a:t>
            </a:r>
          </a:p>
          <a:p>
            <a:r>
              <a:rPr lang="en-US" altLang="en-US" sz="1600"/>
              <a:t>  48.9  16.6  145.4</a:t>
            </a:r>
          </a:p>
          <a:p>
            <a:r>
              <a:rPr lang="en-US" altLang="en-US" sz="1600"/>
              <a:t>  38.4  16.0  137.2</a:t>
            </a:r>
          </a:p>
          <a:p>
            <a:r>
              <a:rPr lang="en-US" altLang="en-US" sz="1600"/>
              <a:t>  87.9  18.3  241.9</a:t>
            </a:r>
          </a:p>
          <a:p>
            <a:r>
              <a:rPr lang="en-US" altLang="en-US" sz="1600"/>
              <a:t>  72.8  17.1  191.1</a:t>
            </a:r>
          </a:p>
          <a:p>
            <a:r>
              <a:rPr lang="en-US" altLang="en-US" sz="1600"/>
              <a:t>  88.4  17.4  232.0</a:t>
            </a:r>
          </a:p>
          <a:p>
            <a:r>
              <a:rPr lang="en-US" altLang="en-US" sz="1600"/>
              <a:t>  42.9  15.8  145.3</a:t>
            </a:r>
          </a:p>
          <a:p>
            <a:r>
              <a:rPr lang="en-US" altLang="en-US" sz="1600"/>
              <a:t>  52.5  17.8  161.1</a:t>
            </a:r>
          </a:p>
          <a:p>
            <a:r>
              <a:rPr lang="en-US" altLang="en-US" sz="1600"/>
              <a:t>  85.7  18.4  209.7</a:t>
            </a:r>
          </a:p>
          <a:p>
            <a:r>
              <a:rPr lang="en-US" altLang="en-US" sz="1600"/>
              <a:t>  41.3  16.5  146.4</a:t>
            </a:r>
          </a:p>
          <a:p>
            <a:r>
              <a:rPr lang="en-US" altLang="en-US" sz="1600"/>
              <a:t>  51.7  16.3  144.0</a:t>
            </a:r>
          </a:p>
          <a:p>
            <a:r>
              <a:rPr lang="en-US" altLang="en-US" sz="1600"/>
              <a:t>  89.6  18.1  232.6</a:t>
            </a:r>
          </a:p>
          <a:p>
            <a:r>
              <a:rPr lang="en-US" altLang="en-US" sz="1600"/>
              <a:t>  82.7  19.1  224.1</a:t>
            </a:r>
          </a:p>
          <a:p>
            <a:r>
              <a:rPr lang="en-US" altLang="en-US" sz="1600"/>
              <a:t>  52.3  16.0  166.5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575050" y="2238375"/>
            <a:ext cx="44084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Y</a:t>
            </a:r>
            <a:r>
              <a:rPr lang="en-US" altLang="en-US" baseline="-25000">
                <a:solidFill>
                  <a:srgbClr val="0000FF"/>
                </a:solidFill>
              </a:rPr>
              <a:t>i</a:t>
            </a:r>
            <a:r>
              <a:rPr lang="en-US" altLang="en-US">
                <a:solidFill>
                  <a:srgbClr val="0000FF"/>
                </a:solidFill>
              </a:rPr>
              <a:t> is sales in city i</a:t>
            </a:r>
          </a:p>
          <a:p>
            <a:r>
              <a:rPr lang="en-US" altLang="en-US">
                <a:solidFill>
                  <a:srgbClr val="0000FF"/>
                </a:solidFill>
              </a:rPr>
              <a:t>X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 : population aged 16 and under</a:t>
            </a:r>
          </a:p>
          <a:p>
            <a:r>
              <a:rPr lang="en-US" altLang="en-US">
                <a:solidFill>
                  <a:srgbClr val="0000FF"/>
                </a:solidFill>
              </a:rPr>
              <a:t>X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  <a:r>
              <a:rPr lang="en-US" altLang="en-US">
                <a:solidFill>
                  <a:srgbClr val="0000FF"/>
                </a:solidFill>
              </a:rPr>
              <a:t> : per capita disposable income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C00000"/>
                </a:solidFill>
              </a:rPr>
              <a:t>Multiple Regression with two Predictor Variables.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09575" y="1981200"/>
            <a:ext cx="8335963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US" altLang="en-US" sz="2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&lt;- </a:t>
            </a:r>
            <a:r>
              <a:rPr lang="en-US" altLang="en-US" sz="2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en-US" sz="2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file.choose</a:t>
            </a:r>
            <a:r>
              <a:rPr lang="en-US" altLang="en-US" sz="2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(),header=F)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en-US" sz="2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targ.pop</a:t>
            </a:r>
            <a:r>
              <a:rPr lang="en-US" alt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data[,1]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disp.inc &lt;- data[,2]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sales &lt;- data[,3]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05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C00000"/>
                </a:solidFill>
              </a:rPr>
              <a:t>Scatter plot matrix look for shape of function, outliers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360488"/>
            <a:ext cx="8415338" cy="5203825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pairs(~sales+targ.pop+disp.inc, col=“red”)</a:t>
            </a:r>
          </a:p>
          <a:p>
            <a:pPr>
              <a:buFontTx/>
              <a:buNone/>
            </a:pPr>
            <a:r>
              <a:rPr lang="en-US" altLang="en-US" sz="2400" dirty="0" smtClean="0"/>
              <a:t>Or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pairs(data, col=“blue”)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8113"/>
            <a:ext cx="6400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92138" y="187325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Model Fit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2850"/>
            <a:ext cx="8229600" cy="5387975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&lt;- lm(sales~targ.pop+disp.inc)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Estimate Std. Error t value   </a:t>
            </a:r>
            <a:r>
              <a:rPr lang="en-US" alt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(Intercept) -68.8571    60.0170  -1.147   0.2663    </a:t>
            </a:r>
          </a:p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targ.pop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1.4546     0.2118   6.868    2e-06 ***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disp.inc      9.3655     4.0640   2.305    0.0333 *  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Residual standard error: 11.01 on 18 degrees of freedom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Multiple R-squared: 0.9167,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Adjusted R-squared: 0.9075 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F-statistic:  99.1 on 2 and 18 DF,  p-value: 1.921e-10 </a:t>
            </a:r>
          </a:p>
          <a:p>
            <a:endParaRPr lang="en-US" altLang="en-US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Testing for the Overall Model - </a:t>
            </a:r>
            <a:r>
              <a:rPr lang="en-US" sz="3600" b="1" i="1" dirty="0" smtClean="0">
                <a:solidFill>
                  <a:srgbClr val="C00000"/>
                </a:solidFill>
              </a:rPr>
              <a:t>F</a:t>
            </a:r>
            <a:r>
              <a:rPr lang="en-US" sz="3600" b="1" dirty="0" smtClean="0">
                <a:solidFill>
                  <a:srgbClr val="C00000"/>
                </a:solidFill>
              </a:rPr>
              <a:t>-test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2362200"/>
          </a:xfrm>
        </p:spPr>
        <p:txBody>
          <a:bodyPr/>
          <a:lstStyle/>
          <a:p>
            <a:r>
              <a:rPr lang="en-US" altLang="en-US" dirty="0" smtClean="0"/>
              <a:t>Tests whether </a:t>
            </a:r>
            <a:r>
              <a:rPr lang="en-US" altLang="en-US" b="1" dirty="0" smtClean="0"/>
              <a:t>any</a:t>
            </a:r>
            <a:r>
              <a:rPr lang="en-US" altLang="en-US" dirty="0" smtClean="0"/>
              <a:t> of the explanatory variables are associated with the response</a:t>
            </a:r>
          </a:p>
          <a:p>
            <a:r>
              <a:rPr lang="en-US" altLang="en-US" i="1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n-US" altLang="en-US" i="1" dirty="0" smtClean="0">
                <a:latin typeface="Symbol" pitchFamily="18" charset="2"/>
              </a:rPr>
              <a:t>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= </a:t>
            </a:r>
            <a:r>
              <a:rPr lang="en-US" altLang="en-US" i="1" dirty="0" smtClean="0">
                <a:latin typeface="Symbol" pitchFamily="18" charset="2"/>
              </a:rPr>
              <a:t>b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sym typeface="Symbol" pitchFamily="18" charset="2"/>
              </a:rPr>
              <a:t> =0  (</a:t>
            </a: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None of </a:t>
            </a:r>
            <a:r>
              <a:rPr lang="en-US" altLang="en-US" i="1" dirty="0" err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en-US" baseline="30000" dirty="0" err="1" smtClean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 associated with </a:t>
            </a:r>
            <a:r>
              <a:rPr lang="en-US" altLang="en-US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r>
              <a:rPr lang="en-US" altLang="en-US" i="1" dirty="0" smtClean="0">
                <a:sym typeface="Symbol" pitchFamily="18" charset="2"/>
              </a:rPr>
              <a:t>H</a:t>
            </a:r>
            <a:r>
              <a:rPr lang="en-US" altLang="en-US" baseline="-25000" dirty="0" smtClean="0">
                <a:sym typeface="Symbol" pitchFamily="18" charset="2"/>
              </a:rPr>
              <a:t>A</a:t>
            </a:r>
            <a:r>
              <a:rPr lang="en-US" altLang="en-US" dirty="0" smtClean="0">
                <a:sym typeface="Symbol" pitchFamily="18" charset="2"/>
              </a:rPr>
              <a:t>: Not all </a:t>
            </a:r>
            <a:r>
              <a:rPr lang="en-US" altLang="en-US" i="1" dirty="0" smtClean="0">
                <a:latin typeface="Symbol" pitchFamily="18" charset="2"/>
                <a:sym typeface="Symbol" pitchFamily="18" charset="2"/>
              </a:rPr>
              <a:t>b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</a:t>
            </a:r>
            <a:endParaRPr lang="en-US" altLang="en-US" dirty="0" smtClean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28600" y="4038600"/>
          <a:ext cx="82042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82042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28600" y="5791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alibri" pitchFamily="34" charset="0"/>
              </a:rPr>
              <a:t>The </a:t>
            </a:r>
            <a:r>
              <a:rPr lang="en-US" altLang="en-US" sz="2400" i="1" dirty="0">
                <a:latin typeface="Calibri" pitchFamily="34" charset="0"/>
              </a:rPr>
              <a:t>P</a:t>
            </a:r>
            <a:r>
              <a:rPr lang="en-US" altLang="en-US" sz="2400" dirty="0">
                <a:latin typeface="Calibri" pitchFamily="34" charset="0"/>
              </a:rPr>
              <a:t>-value is based on the </a:t>
            </a:r>
            <a:r>
              <a:rPr lang="en-US" altLang="en-US" sz="2400" i="1" dirty="0">
                <a:latin typeface="Calibri" pitchFamily="34" charset="0"/>
              </a:rPr>
              <a:t>F</a:t>
            </a:r>
            <a:r>
              <a:rPr lang="en-US" altLang="en-US" sz="2400" dirty="0">
                <a:latin typeface="Calibri" pitchFamily="34" charset="0"/>
              </a:rPr>
              <a:t>-distribution with </a:t>
            </a:r>
            <a:r>
              <a:rPr lang="en-US" altLang="en-US" sz="2400" i="1" dirty="0">
                <a:latin typeface="Calibri" pitchFamily="34" charset="0"/>
              </a:rPr>
              <a:t>k</a:t>
            </a:r>
            <a:r>
              <a:rPr lang="en-US" altLang="en-US" sz="2400" dirty="0">
                <a:latin typeface="Calibri" pitchFamily="34" charset="0"/>
              </a:rPr>
              <a:t> numerator and (</a:t>
            </a:r>
            <a:r>
              <a:rPr lang="en-US" altLang="en-US" sz="2400" i="1" dirty="0">
                <a:latin typeface="Calibri" pitchFamily="34" charset="0"/>
              </a:rPr>
              <a:t>n</a:t>
            </a:r>
            <a:r>
              <a:rPr lang="en-US" altLang="en-US" sz="2400" dirty="0">
                <a:latin typeface="Calibri" pitchFamily="34" charset="0"/>
              </a:rPr>
              <a:t>-(</a:t>
            </a:r>
            <a:r>
              <a:rPr lang="en-US" altLang="en-US" sz="2400" i="1" dirty="0">
                <a:latin typeface="Calibri" pitchFamily="34" charset="0"/>
              </a:rPr>
              <a:t>k</a:t>
            </a:r>
            <a:r>
              <a:rPr lang="en-US" altLang="en-US" sz="2400" dirty="0">
                <a:latin typeface="Calibri" pitchFamily="34" charset="0"/>
              </a:rPr>
              <a:t>+1)) denominator degrees of freedom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F-test for Regression Relation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anova(model)</a:t>
            </a:r>
          </a:p>
          <a:p>
            <a:pPr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Response: sales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  Df  Sum Sq Mean Sq  F value   Pr(&gt;F)  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targ.pop   1 23371.8 23371.8 192.8962 4.64e-11 ***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disp.inc   1   643.5   643.5   5.3108  0.03332 *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Residuals 18  2180.9   121.2                   </a:t>
            </a:r>
          </a:p>
          <a:p>
            <a:pPr>
              <a:buFontTx/>
              <a:buNone/>
            </a:pPr>
            <a:r>
              <a:rPr lang="en-US" altLang="en-US" sz="1200" smtClean="0"/>
              <a:t>---</a:t>
            </a:r>
          </a:p>
          <a:p>
            <a:pPr>
              <a:buFontTx/>
              <a:buNone/>
            </a:pPr>
            <a:endParaRPr lang="en-US" altLang="en-US" sz="1200" smtClean="0"/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</a:rPr>
              <a:t>SSR = 23371.8 + 643.5 =    24015.3</a:t>
            </a: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</a:rPr>
              <a:t>MSR =24015.3/2 = 12007.65</a:t>
            </a: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</a:rPr>
              <a:t>F value =    MSR/MSE = 12007.65/121.2 = 99.07  with 2, 18 df</a:t>
            </a:r>
          </a:p>
          <a:p>
            <a:pPr>
              <a:buFontTx/>
              <a:buNone/>
            </a:pPr>
            <a:endParaRPr lang="en-US" altLang="en-US" sz="20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44538" y="117475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Residual Analysis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60488"/>
            <a:ext cx="8229600" cy="5311775"/>
          </a:xfrm>
        </p:spPr>
        <p:txBody>
          <a:bodyPr/>
          <a:lstStyle/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 &lt;- predict(model)  or  model$fitted</a:t>
            </a:r>
          </a:p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 &lt;- residuals(model) or model$residuals</a:t>
            </a:r>
          </a:p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plot(res~fit)</a:t>
            </a:r>
          </a:p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abline(h=0,col="red")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982913"/>
            <a:ext cx="5181600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Simultaneous CI for the parameters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5913" y="1981200"/>
            <a:ext cx="8418512" cy="4114800"/>
          </a:xfrm>
        </p:spPr>
        <p:txBody>
          <a:bodyPr/>
          <a:lstStyle/>
          <a:p>
            <a:r>
              <a:rPr lang="en-US" altLang="en-US" sz="2800" smtClean="0"/>
              <a:t>we want a</a:t>
            </a:r>
            <a:r>
              <a:rPr lang="en-US" altLang="en-US" sz="2800" b="1" smtClean="0"/>
              <a:t> 90% family interval for </a:t>
            </a:r>
            <a:r>
              <a:rPr lang="el-GR" altLang="en-US" sz="2800" b="1" smtClean="0"/>
              <a:t>β</a:t>
            </a:r>
            <a:r>
              <a:rPr lang="en-US" altLang="en-US" sz="2800" b="1" smtClean="0"/>
              <a:t>0, </a:t>
            </a:r>
            <a:r>
              <a:rPr lang="el-GR" altLang="en-US" sz="2800" b="1" smtClean="0"/>
              <a:t>β</a:t>
            </a:r>
            <a:r>
              <a:rPr lang="en-US" altLang="en-US" sz="2800" b="1" smtClean="0"/>
              <a:t>1 and </a:t>
            </a:r>
            <a:r>
              <a:rPr lang="el-GR" altLang="en-US" sz="2800" b="1" smtClean="0"/>
              <a:t>β</a:t>
            </a:r>
            <a:r>
              <a:rPr lang="en-US" altLang="en-US" sz="2800" b="1" smtClean="0"/>
              <a:t>2,</a:t>
            </a:r>
            <a:r>
              <a:rPr lang="en-US" altLang="en-US" sz="2800" smtClean="0"/>
              <a:t> so we use the Bonferroni correction and use 1-alpha/2*3. </a:t>
            </a:r>
          </a:p>
          <a:p>
            <a:pPr>
              <a:buFontTx/>
              <a:buNone/>
            </a:pPr>
            <a:r>
              <a:rPr lang="en-US" altLang="en-US" sz="2800" smtClean="0"/>
              <a:t>level=(1-.1/3) # Note in R alpha is alpha/2 </a:t>
            </a:r>
          </a:p>
          <a:p>
            <a:r>
              <a:rPr lang="en-US" altLang="en-US" sz="2800" smtClean="0"/>
              <a:t>since alpha=0.10, we use 95% confidence level.</a:t>
            </a:r>
          </a:p>
          <a:p>
            <a:r>
              <a:rPr lang="en-US" altLang="en-US" sz="2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confint(model,level=(1-0.1/3))</a:t>
            </a:r>
          </a:p>
          <a:p>
            <a:pPr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(Intercept) -194.9480130 57.233867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targ.pop       1.0096226  1.899497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disp.inc       0.8274411 17.903560</a:t>
            </a:r>
          </a:p>
          <a:p>
            <a:endParaRPr lang="en-US" altLang="en-US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709613" y="398463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en-US" altLang="en-US" sz="4000" dirty="0" smtClean="0">
                <a:solidFill>
                  <a:srgbClr val="C00000"/>
                </a:solidFill>
              </a:rPr>
              <a:t>Confidence Interval for mean Responses</a:t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en-US" altLang="en-US" sz="4000" dirty="0" smtClean="0">
                <a:solidFill>
                  <a:srgbClr val="C00000"/>
                </a:solidFill>
              </a:rPr>
              <a:t>( page 246)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61938" y="1600200"/>
            <a:ext cx="842486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new.data=data.frame(targ.pop=65.4,disp.inc=17.6)</a:t>
            </a:r>
          </a:p>
          <a:p>
            <a:pPr>
              <a:buFontTx/>
              <a:buNone/>
            </a:pPr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predict(model,new.data,interval="confidence",level=(1-.05))</a:t>
            </a:r>
          </a:p>
          <a:p>
            <a:pPr>
              <a:buFontTx/>
              <a:buNone/>
            </a:pPr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fit     	 	lwr     	 upr</a:t>
            </a: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1 191.1039 	185.2911	 196.9168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Treadmill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09" y="1981200"/>
            <a:ext cx="8335926" cy="4114800"/>
          </a:xfrm>
        </p:spPr>
        <p:txBody>
          <a:bodyPr/>
          <a:lstStyle/>
          <a:p>
            <a:r>
              <a:rPr lang="en-US" altLang="en-US" dirty="0" smtClean="0"/>
              <a:t>n=43 individuals subjected to treadmill test </a:t>
            </a:r>
          </a:p>
          <a:p>
            <a:r>
              <a:rPr lang="en-US" altLang="en-US" dirty="0" smtClean="0"/>
              <a:t>VO2MAX = measure of oxygen consumption</a:t>
            </a:r>
          </a:p>
          <a:p>
            <a:r>
              <a:rPr lang="en-US" altLang="en-US" dirty="0" smtClean="0"/>
              <a:t>DURATION = how long, in seconds, individual lasted on treadmill</a:t>
            </a:r>
          </a:p>
          <a:p>
            <a:r>
              <a:rPr lang="en-US" altLang="en-US" dirty="0" smtClean="0"/>
              <a:t>AGE = age, in years, of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96913" y="352425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rgbClr val="C00000"/>
                </a:solidFill>
              </a:rPr>
              <a:t>Simultaneous Prediction interval on mean at a new point(Page 247).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15913" y="1600200"/>
            <a:ext cx="8556625" cy="4525963"/>
          </a:xfrm>
        </p:spPr>
        <p:txBody>
          <a:bodyPr/>
          <a:lstStyle/>
          <a:p>
            <a:endParaRPr lang="en-US" altLang="en-US" sz="200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new.data2=data.frame(targ.pop=c(65.4,53.1),disp.inc=c(17.6,17.7))</a:t>
            </a:r>
          </a:p>
          <a:p>
            <a:r>
              <a:rPr lang="en-US" altLang="en-US" sz="2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predict(model, new.data2,interval="prediction", level=(1-.1/2)</a:t>
            </a:r>
          </a:p>
          <a:p>
            <a:pPr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fit     	 lwr      upr</a:t>
            </a: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1 191.1039 		167.2589 214.9490</a:t>
            </a: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2 174.1494 		149.0867 199.2121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Linear regression model with 3 predictors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Brain and body size predictive of intelligence?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057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Sample of n = 38 college students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Response (</a:t>
            </a:r>
            <a:r>
              <a:rPr lang="en-US" altLang="en-US" smtClean="0">
                <a:solidFill>
                  <a:srgbClr val="C00000"/>
                </a:solidFill>
              </a:rPr>
              <a:t>Y</a:t>
            </a:r>
            <a:r>
              <a:rPr lang="en-US" altLang="en-US" smtClean="0"/>
              <a:t>): intelligence based on the </a:t>
            </a:r>
            <a:r>
              <a:rPr lang="en-US" altLang="en-US" b="1" smtClean="0">
                <a:solidFill>
                  <a:srgbClr val="0033CC"/>
                </a:solidFill>
              </a:rPr>
              <a:t>PIQ</a:t>
            </a:r>
            <a:r>
              <a:rPr lang="en-US" altLang="en-US" smtClean="0"/>
              <a:t> (performance) scores from the (revised) Wechsler Adult Intelligence Scale.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Predictor (</a:t>
            </a:r>
            <a:r>
              <a:rPr lang="en-US" altLang="en-US" smtClean="0">
                <a:solidFill>
                  <a:srgbClr val="C00000"/>
                </a:solidFill>
              </a:rPr>
              <a:t>X</a:t>
            </a:r>
            <a:r>
              <a:rPr lang="en-US" altLang="en-US" baseline="-25000" smtClean="0">
                <a:solidFill>
                  <a:srgbClr val="C00000"/>
                </a:solidFill>
              </a:rPr>
              <a:t>1</a:t>
            </a:r>
            <a:r>
              <a:rPr lang="en-US" altLang="en-US" smtClean="0"/>
              <a:t>): Brain size based on </a:t>
            </a:r>
            <a:r>
              <a:rPr lang="en-US" altLang="en-US" b="1" smtClean="0">
                <a:solidFill>
                  <a:srgbClr val="0033CC"/>
                </a:solidFill>
              </a:rPr>
              <a:t>MRI</a:t>
            </a:r>
            <a:r>
              <a:rPr lang="en-US" altLang="en-US" smtClean="0"/>
              <a:t> scans (given as count/10,000)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Predictor (</a:t>
            </a:r>
            <a:r>
              <a:rPr lang="en-US" altLang="en-US" smtClean="0">
                <a:solidFill>
                  <a:srgbClr val="C00000"/>
                </a:solidFill>
              </a:rPr>
              <a:t>X</a:t>
            </a:r>
            <a:r>
              <a:rPr lang="en-US" altLang="en-US" baseline="-25000" smtClean="0">
                <a:solidFill>
                  <a:srgbClr val="C00000"/>
                </a:solidFill>
              </a:rPr>
              <a:t>2</a:t>
            </a:r>
            <a:r>
              <a:rPr lang="en-US" altLang="en-US" smtClean="0"/>
              <a:t>): </a:t>
            </a:r>
            <a:r>
              <a:rPr lang="en-US" altLang="en-US" b="1" smtClean="0">
                <a:solidFill>
                  <a:srgbClr val="0033CC"/>
                </a:solidFill>
              </a:rPr>
              <a:t>Height</a:t>
            </a:r>
            <a:r>
              <a:rPr lang="en-US" altLang="en-US" smtClean="0"/>
              <a:t> in inches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Predictor (</a:t>
            </a:r>
            <a:r>
              <a:rPr lang="en-US" altLang="en-US" smtClean="0">
                <a:solidFill>
                  <a:srgbClr val="C00000"/>
                </a:solidFill>
              </a:rPr>
              <a:t>X</a:t>
            </a:r>
            <a:r>
              <a:rPr lang="en-US" altLang="en-US" baseline="-25000" smtClean="0">
                <a:solidFill>
                  <a:srgbClr val="C00000"/>
                </a:solidFill>
              </a:rPr>
              <a:t>3</a:t>
            </a:r>
            <a:r>
              <a:rPr lang="en-US" altLang="en-US" smtClean="0"/>
              <a:t>): </a:t>
            </a:r>
            <a:r>
              <a:rPr lang="en-US" altLang="en-US" b="1" smtClean="0">
                <a:solidFill>
                  <a:srgbClr val="0033CC"/>
                </a:solidFill>
              </a:rPr>
              <a:t>Weight</a:t>
            </a:r>
            <a:r>
              <a:rPr lang="en-US" altLang="en-US" smtClean="0"/>
              <a:t> in pounds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Linear regression model with 3 predictors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463550" y="2230438"/>
          <a:ext cx="802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222500" imgH="228600" progId="Equation.3">
                  <p:embed/>
                </p:oleObj>
              </mc:Choice>
              <mc:Fallback>
                <p:oleObj name="Equation" r:id="rId3" imgW="2222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230438"/>
                        <a:ext cx="802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633413" y="3303588"/>
            <a:ext cx="77914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</a:rPr>
              <a:t>where: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 Y</a:t>
            </a:r>
            <a:r>
              <a:rPr lang="en-US" altLang="en-US" sz="2400" baseline="-25000">
                <a:solidFill>
                  <a:srgbClr val="0033CC"/>
                </a:solidFill>
              </a:rPr>
              <a:t>i</a:t>
            </a:r>
            <a:r>
              <a:rPr lang="en-US" altLang="en-US" sz="2400">
                <a:solidFill>
                  <a:srgbClr val="0033CC"/>
                </a:solidFill>
              </a:rPr>
              <a:t> = intelligence (PIQ) of student i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 X</a:t>
            </a:r>
            <a:r>
              <a:rPr lang="en-US" altLang="en-US" sz="2400" baseline="-25000">
                <a:solidFill>
                  <a:srgbClr val="0033CC"/>
                </a:solidFill>
              </a:rPr>
              <a:t>i1</a:t>
            </a:r>
            <a:r>
              <a:rPr lang="en-US" altLang="en-US" sz="2400">
                <a:solidFill>
                  <a:srgbClr val="0033CC"/>
                </a:solidFill>
              </a:rPr>
              <a:t> = brain size of student i (MRI)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 X</a:t>
            </a:r>
            <a:r>
              <a:rPr lang="en-US" altLang="en-US" sz="2400" baseline="-25000">
                <a:solidFill>
                  <a:srgbClr val="0033CC"/>
                </a:solidFill>
              </a:rPr>
              <a:t>i2</a:t>
            </a:r>
            <a:r>
              <a:rPr lang="en-US" altLang="en-US" sz="2400">
                <a:solidFill>
                  <a:srgbClr val="0033CC"/>
                </a:solidFill>
              </a:rPr>
              <a:t> = height of student i (Height)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 X</a:t>
            </a:r>
            <a:r>
              <a:rPr lang="en-US" altLang="en-US" sz="2400" baseline="-25000">
                <a:solidFill>
                  <a:srgbClr val="0033CC"/>
                </a:solidFill>
              </a:rPr>
              <a:t>i3</a:t>
            </a:r>
            <a:r>
              <a:rPr lang="en-US" altLang="en-US" sz="2400">
                <a:solidFill>
                  <a:srgbClr val="0033CC"/>
                </a:solidFill>
              </a:rPr>
              <a:t> = weight of student i (Weight)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Scatter matrix plots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Scatter plots of </a:t>
            </a:r>
            <a:r>
              <a:rPr lang="en-US" altLang="en-US" b="1" smtClean="0">
                <a:solidFill>
                  <a:srgbClr val="0033CC"/>
                </a:solidFill>
              </a:rPr>
              <a:t>response versus predictor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helps in determining nature and strength of  relationships.</a:t>
            </a:r>
          </a:p>
          <a:p>
            <a:r>
              <a:rPr lang="en-US" altLang="en-US" smtClean="0"/>
              <a:t>Scatter plots of </a:t>
            </a:r>
            <a:r>
              <a:rPr lang="en-US" altLang="en-US" b="1" smtClean="0">
                <a:solidFill>
                  <a:srgbClr val="0033CC"/>
                </a:solidFill>
              </a:rPr>
              <a:t>predictor versus predictor </a:t>
            </a:r>
            <a:r>
              <a:rPr lang="en-US" altLang="en-US" smtClean="0"/>
              <a:t>helps in studying their relationships, as well as identifying scope of model and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71463" y="163513"/>
          <a:ext cx="8545512" cy="635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63513"/>
                        <a:ext cx="8545512" cy="635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>
          <a:xfrm>
            <a:off x="675168" y="365052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Scatter matrix plot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Matrix plot in 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47088" cy="4525963"/>
          </a:xfrm>
        </p:spPr>
        <p:txBody>
          <a:bodyPr/>
          <a:lstStyle/>
          <a:p>
            <a:endParaRPr lang="en-US" alt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pairs(~</a:t>
            </a:r>
            <a:r>
              <a:rPr lang="en-US" alt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PIQ+MRI+Height+Weight,pch</a:t>
            </a:r>
            <a:r>
              <a:rPr lang="en-US" alt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=19 col=“red”)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pairs(data, col=“blue”)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Correlation matrix</a:t>
            </a: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1425575" y="2425700"/>
            <a:ext cx="6450013" cy="3038475"/>
            <a:chOff x="622" y="1636"/>
            <a:chExt cx="4063" cy="2004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687" y="1742"/>
              <a:ext cx="3932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Correlations: PIQ, MRI, Height, Weight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            PIQ      MRI   Height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MRI       0.378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Height   -0.093    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</a:rPr>
                <a:t>0.588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Weight    0.003    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</a:rPr>
                <a:t>0.513</a:t>
              </a:r>
              <a:r>
                <a:rPr lang="en-US" altLang="en-US" sz="2000">
                  <a:latin typeface="Courier New" pitchFamily="49" charset="0"/>
                </a:rPr>
                <a:t>    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</a:rPr>
                <a:t>0.700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Cell Contents: Pearson correlation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622" y="1636"/>
              <a:ext cx="4063" cy="20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1663700" y="1544638"/>
            <a:ext cx="2986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cor(data)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04800"/>
            <a:ext cx="8043863" cy="1143000"/>
          </a:xfrm>
        </p:spPr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Fitting multiple regression model in 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cs typeface="Times New Roman" pitchFamily="18" charset="0"/>
            </a:endParaRPr>
          </a:p>
          <a:p>
            <a:r>
              <a:rPr lang="en-US" alt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model=lm(response~x1+x2+….)</a:t>
            </a:r>
          </a:p>
          <a:p>
            <a:r>
              <a:rPr lang="en-US" alt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altLang="en-US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model=lm(</a:t>
            </a:r>
            <a:r>
              <a:rPr lang="en-US" altLang="en-US" b="1" smtClean="0">
                <a:solidFill>
                  <a:srgbClr val="FF0000"/>
                </a:solidFill>
                <a:latin typeface="Courier New" pitchFamily="49" charset="0"/>
              </a:rPr>
              <a:t>PIQ~MRI+Height+Weight)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  <a:latin typeface="Courier New" pitchFamily="49" charset="0"/>
              </a:rPr>
              <a:t>Summary(model)</a:t>
            </a:r>
          </a:p>
          <a:p>
            <a:endParaRPr lang="en-US" altLang="en-US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27013" y="690563"/>
            <a:ext cx="85471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itchFamily="49" charset="0"/>
              </a:rPr>
              <a:t>The regression equation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CC"/>
                </a:solidFill>
                <a:latin typeface="Courier New" pitchFamily="49" charset="0"/>
              </a:rPr>
              <a:t>PIQ = 111.35 + 2.06*MRI - 2.73*Height + 0.001*Weight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Predictor        Coef     SE Coef          T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Constant       111.35       62.97       1.77    0.086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MRI            2.0604      0.5634       3.66    0.001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Height         -2.732       1.229      -2.22    0.033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Weight         0.0006      0.1971       0.00    0.998</a:t>
            </a:r>
          </a:p>
        </p:txBody>
      </p:sp>
      <p:graphicFrame>
        <p:nvGraphicFramePr>
          <p:cNvPr id="130053" name="Object 2"/>
          <p:cNvGraphicFramePr>
            <a:graphicFrameLocks noChangeAspect="1"/>
          </p:cNvGraphicFramePr>
          <p:nvPr/>
        </p:nvGraphicFramePr>
        <p:xfrm>
          <a:off x="539750" y="4067175"/>
          <a:ext cx="94773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533169" imgH="939392" progId="Equation.3">
                  <p:embed/>
                </p:oleObj>
              </mc:Choice>
              <mc:Fallback>
                <p:oleObj name="Equation" r:id="rId3" imgW="533169" imgH="9393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67175"/>
                        <a:ext cx="94773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498725" y="1914525"/>
            <a:ext cx="1171575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1279525" y="3181350"/>
            <a:ext cx="1109663" cy="83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2836863" y="3822700"/>
          <a:ext cx="16779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5" imgW="736600" imgH="457200" progId="Equation.3">
                  <p:embed/>
                </p:oleObj>
              </mc:Choice>
              <mc:Fallback>
                <p:oleObj name="Equation" r:id="rId5" imgW="736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822700"/>
                        <a:ext cx="16779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Line 11"/>
          <p:cNvSpPr>
            <a:spLocks noChangeShapeType="1"/>
          </p:cNvSpPr>
          <p:nvPr/>
        </p:nvSpPr>
        <p:spPr bwMode="auto">
          <a:xfrm flipV="1">
            <a:off x="4754563" y="3206750"/>
            <a:ext cx="2889250" cy="1182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7596188" y="2840038"/>
            <a:ext cx="9017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5" grpId="0" animBg="1"/>
      <p:bldP spid="1300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31875" y="10080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0080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rgbClr val="C00000"/>
                </a:solidFill>
              </a:rPr>
              <a:t>Recall:  confidence intervals    </a:t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en-US" altLang="en-US" sz="4000" dirty="0" smtClean="0">
                <a:solidFill>
                  <a:srgbClr val="C00000"/>
                </a:solidFill>
              </a:rPr>
              <a:t>    (</a:t>
            </a:r>
            <a:r>
              <a:rPr lang="en-US" altLang="en-US" sz="4000" u="sng" dirty="0" smtClean="0">
                <a:solidFill>
                  <a:srgbClr val="C00000"/>
                </a:solidFill>
              </a:rPr>
              <a:t>Simple linear regression</a:t>
            </a:r>
            <a:r>
              <a:rPr lang="en-US" altLang="en-US" sz="4000" dirty="0" smtClean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31747" name="Group 10"/>
          <p:cNvGrpSpPr>
            <a:grpSpLocks/>
          </p:cNvGrpSpPr>
          <p:nvPr/>
        </p:nvGrpSpPr>
        <p:grpSpPr bwMode="auto">
          <a:xfrm>
            <a:off x="1609725" y="2055813"/>
            <a:ext cx="5397500" cy="1017587"/>
            <a:chOff x="1014" y="1295"/>
            <a:chExt cx="3400" cy="641"/>
          </a:xfrm>
        </p:grpSpPr>
        <p:graphicFrame>
          <p:nvGraphicFramePr>
            <p:cNvPr id="31751" name="Object 5"/>
            <p:cNvGraphicFramePr>
              <a:graphicFrameLocks noChangeAspect="1"/>
            </p:cNvGraphicFramePr>
            <p:nvPr/>
          </p:nvGraphicFramePr>
          <p:xfrm>
            <a:off x="2039" y="1295"/>
            <a:ext cx="237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1" name="Equation" r:id="rId3" imgW="1600200" imgH="431800" progId="Equation.3">
                    <p:embed/>
                  </p:oleObj>
                </mc:Choice>
                <mc:Fallback>
                  <p:oleObj name="Equation" r:id="rId3" imgW="16002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295"/>
                          <a:ext cx="2375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1014" y="1413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For </a:t>
              </a:r>
              <a:r>
                <a:rPr lang="el-GR" altLang="en-US" sz="2800">
                  <a:cs typeface="Times New Roman" pitchFamily="18" charset="0"/>
                </a:rPr>
                <a:t>β</a:t>
              </a:r>
              <a:r>
                <a:rPr lang="en-US" altLang="en-US" sz="2800" baseline="-25000">
                  <a:cs typeface="Times New Roman" pitchFamily="18" charset="0"/>
                </a:rPr>
                <a:t>0</a:t>
              </a:r>
              <a:r>
                <a:rPr lang="en-US" altLang="en-US" sz="2800">
                  <a:cs typeface="Times New Roman" pitchFamily="18" charset="0"/>
                </a:rPr>
                <a:t>:</a:t>
              </a:r>
              <a:endParaRPr lang="el-GR" altLang="en-US" sz="2800">
                <a:cs typeface="Times New Roman" pitchFamily="18" charset="0"/>
              </a:endParaRPr>
            </a:p>
          </p:txBody>
        </p:sp>
      </p:grpSp>
      <p:grpSp>
        <p:nvGrpSpPr>
          <p:cNvPr id="31748" name="Group 11"/>
          <p:cNvGrpSpPr>
            <a:grpSpLocks/>
          </p:cNvGrpSpPr>
          <p:nvPr/>
        </p:nvGrpSpPr>
        <p:grpSpPr bwMode="auto">
          <a:xfrm>
            <a:off x="1609725" y="3303588"/>
            <a:ext cx="5399088" cy="1017587"/>
            <a:chOff x="1014" y="2081"/>
            <a:chExt cx="3401" cy="641"/>
          </a:xfrm>
        </p:grpSpPr>
        <p:graphicFrame>
          <p:nvGraphicFramePr>
            <p:cNvPr id="31749" name="Object 6"/>
            <p:cNvGraphicFramePr>
              <a:graphicFrameLocks noChangeAspect="1"/>
            </p:cNvGraphicFramePr>
            <p:nvPr/>
          </p:nvGraphicFramePr>
          <p:xfrm>
            <a:off x="2077" y="2081"/>
            <a:ext cx="2338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Equation" r:id="rId5" imgW="1574800" imgH="431800" progId="Equation.3">
                    <p:embed/>
                  </p:oleObj>
                </mc:Choice>
                <mc:Fallback>
                  <p:oleObj name="Equation" r:id="rId5" imgW="15748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2081"/>
                          <a:ext cx="2338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0" name="Text Box 8"/>
            <p:cNvSpPr txBox="1">
              <a:spLocks noChangeArrowheads="1"/>
            </p:cNvSpPr>
            <p:nvPr/>
          </p:nvSpPr>
          <p:spPr bwMode="auto">
            <a:xfrm>
              <a:off x="1014" y="2192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For </a:t>
              </a:r>
              <a:r>
                <a:rPr lang="el-GR" altLang="en-US" sz="2800">
                  <a:cs typeface="Times New Roman" pitchFamily="18" charset="0"/>
                </a:rPr>
                <a:t>β</a:t>
              </a:r>
              <a:r>
                <a:rPr lang="en-US" altLang="en-US" sz="2800" baseline="-25000">
                  <a:cs typeface="Times New Roman" pitchFamily="18" charset="0"/>
                </a:rPr>
                <a:t>1</a:t>
              </a:r>
              <a:r>
                <a:rPr lang="en-US" altLang="en-US" sz="2800">
                  <a:cs typeface="Times New Roman" pitchFamily="18" charset="0"/>
                </a:rPr>
                <a:t>:</a:t>
              </a:r>
              <a:endParaRPr lang="el-GR" altLang="en-US" sz="280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152400"/>
            <a:ext cx="7821612" cy="1404938"/>
          </a:xfrm>
        </p:spPr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Confidence intervals for </a:t>
            </a:r>
            <a:r>
              <a:rPr lang="el-GR" altLang="en-US" smtClean="0">
                <a:solidFill>
                  <a:srgbClr val="C00000"/>
                </a:solidFill>
                <a:cs typeface="Times New Roman" pitchFamily="18" charset="0"/>
              </a:rPr>
              <a:t>β</a:t>
            </a:r>
            <a:r>
              <a:rPr lang="en-US" altLang="en-US" baseline="-25000" smtClean="0">
                <a:solidFill>
                  <a:srgbClr val="C00000"/>
                </a:solidFill>
                <a:cs typeface="Times New Roman" pitchFamily="18" charset="0"/>
              </a:rPr>
              <a:t>k</a:t>
            </a:r>
            <a:br>
              <a:rPr lang="en-US" altLang="en-US" baseline="-25000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altLang="en-US" baseline="-25000" smtClean="0">
                <a:solidFill>
                  <a:srgbClr val="C00000"/>
                </a:solidFill>
                <a:cs typeface="Times New Roman" pitchFamily="18" charset="0"/>
              </a:rPr>
              <a:t>(Multiple linear regression)</a:t>
            </a:r>
            <a:endParaRPr lang="el-GR" altLang="en-US" baseline="-25000" smtClean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719138" y="4011613"/>
            <a:ext cx="814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2772" name="Group 13"/>
          <p:cNvGrpSpPr>
            <a:grpSpLocks/>
          </p:cNvGrpSpPr>
          <p:nvPr/>
        </p:nvGrpSpPr>
        <p:grpSpPr bwMode="auto">
          <a:xfrm>
            <a:off x="2366963" y="1806575"/>
            <a:ext cx="4524375" cy="549275"/>
            <a:chOff x="1491" y="1138"/>
            <a:chExt cx="2850" cy="346"/>
          </a:xfrm>
        </p:grpSpPr>
        <p:sp>
          <p:nvSpPr>
            <p:cNvPr id="32783" name="Text Box 4"/>
            <p:cNvSpPr txBox="1">
              <a:spLocks noChangeArrowheads="1"/>
            </p:cNvSpPr>
            <p:nvPr/>
          </p:nvSpPr>
          <p:spPr bwMode="auto">
            <a:xfrm>
              <a:off x="1506" y="1176"/>
              <a:ext cx="2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Sample estimate </a:t>
              </a:r>
              <a:r>
                <a:rPr lang="en-US" altLang="en-US" sz="2400">
                  <a:cs typeface="Times New Roman" pitchFamily="18" charset="0"/>
                </a:rPr>
                <a:t>± margin of error</a:t>
              </a:r>
            </a:p>
          </p:txBody>
        </p:sp>
        <p:sp>
          <p:nvSpPr>
            <p:cNvPr id="32784" name="Rectangle 9"/>
            <p:cNvSpPr>
              <a:spLocks noChangeArrowheads="1"/>
            </p:cNvSpPr>
            <p:nvPr/>
          </p:nvSpPr>
          <p:spPr bwMode="auto">
            <a:xfrm>
              <a:off x="1491" y="1138"/>
              <a:ext cx="2850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89188" y="2487613"/>
            <a:ext cx="4425950" cy="1279525"/>
            <a:chOff x="1505" y="1567"/>
            <a:chExt cx="2788" cy="806"/>
          </a:xfrm>
        </p:grpSpPr>
        <p:graphicFrame>
          <p:nvGraphicFramePr>
            <p:cNvPr id="32781" name="Object 3"/>
            <p:cNvGraphicFramePr>
              <a:graphicFrameLocks noChangeAspect="1"/>
            </p:cNvGraphicFramePr>
            <p:nvPr/>
          </p:nvGraphicFramePr>
          <p:xfrm>
            <a:off x="1615" y="1572"/>
            <a:ext cx="262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3" name="Equation" r:id="rId3" imgW="1612900" imgH="431800" progId="Equation.3">
                    <p:embed/>
                  </p:oleObj>
                </mc:Choice>
                <mc:Fallback>
                  <p:oleObj name="Equation" r:id="rId3" imgW="16129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1572"/>
                          <a:ext cx="262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505" y="1567"/>
              <a:ext cx="2788" cy="8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2625" y="3829050"/>
            <a:ext cx="7669213" cy="876300"/>
            <a:chOff x="430" y="2412"/>
            <a:chExt cx="4831" cy="552"/>
          </a:xfrm>
        </p:grpSpPr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453" y="2441"/>
              <a:ext cx="47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Predictor    Coef    SE Coef       T        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Weight      0.0006    0.1971     0.00    0.998</a:t>
              </a:r>
              <a:endParaRPr lang="en-US" altLang="en-US" sz="2000">
                <a:latin typeface="Courier New" pitchFamily="49" charset="0"/>
              </a:endParaRPr>
            </a:p>
          </p:txBody>
        </p:sp>
        <p:sp>
          <p:nvSpPr>
            <p:cNvPr id="32780" name="Rectangle 11"/>
            <p:cNvSpPr>
              <a:spLocks noChangeArrowheads="1"/>
            </p:cNvSpPr>
            <p:nvPr/>
          </p:nvSpPr>
          <p:spPr bwMode="auto">
            <a:xfrm>
              <a:off x="430" y="2412"/>
              <a:ext cx="4831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76500" y="5121275"/>
            <a:ext cx="4594225" cy="1182688"/>
            <a:chOff x="1560" y="3226"/>
            <a:chExt cx="2894" cy="745"/>
          </a:xfrm>
        </p:grpSpPr>
        <p:graphicFrame>
          <p:nvGraphicFramePr>
            <p:cNvPr id="32777" name="Object 2"/>
            <p:cNvGraphicFramePr>
              <a:graphicFrameLocks noChangeAspect="1"/>
            </p:cNvGraphicFramePr>
            <p:nvPr/>
          </p:nvGraphicFramePr>
          <p:xfrm>
            <a:off x="1829" y="3291"/>
            <a:ext cx="2393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name="Equation" r:id="rId5" imgW="1536033" imgH="406224" progId="Equation.3">
                    <p:embed/>
                  </p:oleObj>
                </mc:Choice>
                <mc:Fallback>
                  <p:oleObj name="Equation" r:id="rId5" imgW="1536033" imgH="406224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291"/>
                          <a:ext cx="2393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560" y="3226"/>
              <a:ext cx="2894" cy="7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203090" y="2081212"/>
            <a:ext cx="2025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(P-1) predictor variables.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n-(</a:t>
            </a:r>
            <a:r>
              <a:rPr lang="en-US" altLang="en-US" sz="2400" dirty="0" smtClean="0"/>
              <a:t>p-1)-1</a:t>
            </a:r>
            <a:r>
              <a:rPr lang="en-US" altLang="en-US" sz="2400" dirty="0"/>
              <a:t>)=n-p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50825" y="871538"/>
            <a:ext cx="85217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The regression equation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PIQ = 111 + 2.06 MRI - 2.73 Height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Predictor        Coef     SE Coef          T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Constant       111.28       55.87       1.99    0.054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MRI            2.0606      0.5466       3.77    0.001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Height        -2.7299      0.9932      -2.75    0.009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 = 19.51       R-Sq = 29.5%     R-Sq(adj) = 25.5%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706688" y="3267075"/>
            <a:ext cx="2011362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5289550" y="3279775"/>
            <a:ext cx="2817813" cy="42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82563" y="4975225"/>
            <a:ext cx="5376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Coefficient of (multiple) determination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flipV="1">
            <a:off x="2341563" y="3803650"/>
            <a:ext cx="5238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2395538" y="5775325"/>
            <a:ext cx="644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Adjusted coefficient of (multiple) determination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 flipV="1">
            <a:off x="5314950" y="3779838"/>
            <a:ext cx="903288" cy="193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/>
      <p:bldP spid="131081" grpId="0" animBg="1"/>
      <p:bldP spid="131082" grpId="0"/>
      <p:bldP spid="1310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Coefficient of (multiple) determination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= SSR/SSTO = proportionate reduction in total variation in Y associated with using set of X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X</a:t>
            </a:r>
            <a:r>
              <a:rPr lang="en-US" altLang="en-US" baseline="-25000" smtClean="0"/>
              <a:t>p-1</a:t>
            </a:r>
            <a:r>
              <a:rPr lang="en-US" altLang="en-US" smtClean="0"/>
              <a:t> variables.</a:t>
            </a:r>
          </a:p>
          <a:p>
            <a:r>
              <a:rPr lang="en-US" altLang="en-US" smtClean="0"/>
              <a:t>Again, a large R</a:t>
            </a:r>
            <a:r>
              <a:rPr lang="en-US" altLang="en-US" baseline="30000" smtClean="0"/>
              <a:t>2</a:t>
            </a:r>
            <a:r>
              <a:rPr lang="en-US" altLang="en-US" smtClean="0"/>
              <a:t> value does not necessarily imply that the fitted model is a useful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Adjusted coefficient of multiple determination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676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Problem</a:t>
            </a:r>
            <a:r>
              <a:rPr lang="en-US" altLang="en-US" smtClean="0"/>
              <a:t>: adding more X variables can only increase R</a:t>
            </a:r>
            <a:r>
              <a:rPr lang="en-US" altLang="en-US" baseline="30000" smtClean="0"/>
              <a:t>2</a:t>
            </a:r>
            <a:r>
              <a:rPr lang="en-US" altLang="en-US" smtClean="0"/>
              <a:t>, because SSTO never changes for a given set of data.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But, the remaining error (quantified by SSE) can only get smaller (or stay the same) when more predictor variables are considered.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Solution</a:t>
            </a:r>
            <a:r>
              <a:rPr lang="en-US" altLang="en-US" smtClean="0"/>
              <a:t>: adjust R</a:t>
            </a:r>
            <a:r>
              <a:rPr lang="en-US" altLang="en-US" baseline="30000" smtClean="0"/>
              <a:t>2</a:t>
            </a:r>
            <a:r>
              <a:rPr lang="en-US" altLang="en-US" smtClean="0"/>
              <a:t> to take into account the number of predictors in the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Adjusted coefficient of multiple determination</a:t>
            </a: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503363" y="2892425"/>
          <a:ext cx="63007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2603500" imgH="635000" progId="Equation.3">
                  <p:embed/>
                </p:oleObj>
              </mc:Choice>
              <mc:Fallback>
                <p:oleObj name="Equation" r:id="rId3" imgW="26035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892425"/>
                        <a:ext cx="63007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774825" y="4852988"/>
            <a:ext cx="5649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(P-1) predictor variables.  n-(p-1+1)=n-p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ChangeArrowheads="1"/>
          </p:cNvSpPr>
          <p:nvPr/>
        </p:nvSpPr>
        <p:spPr bwMode="auto">
          <a:xfrm>
            <a:off x="238125" y="585788"/>
            <a:ext cx="86566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PIQ = 111 + 2.06 MRI - 2.73 Height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 = 19.51       R-Sq = 29.5%  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R-Sq(adj) = 25.5%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Analysis of Variance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Source      DF     SS        MS        F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Regression   </a:t>
            </a:r>
            <a:r>
              <a:rPr lang="en-US" altLang="en-US" sz="2000">
                <a:solidFill>
                  <a:srgbClr val="0033CC"/>
                </a:solidFill>
                <a:latin typeface="Courier New" pitchFamily="49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    5572.7    2786.4   7.32   0.002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Error       35   13321.8     380.6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Total       37   18894.6</a:t>
            </a:r>
          </a:p>
        </p:txBody>
      </p: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523875" y="3705225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Calculation of R</a:t>
            </a:r>
            <a:r>
              <a:rPr lang="en-US" altLang="en-US" sz="2400" baseline="30000"/>
              <a:t>2</a:t>
            </a:r>
            <a:r>
              <a:rPr lang="en-US" altLang="en-US" sz="2400"/>
              <a:t>(adj):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523875" y="5278438"/>
            <a:ext cx="364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Interpretation of R</a:t>
            </a:r>
            <a:r>
              <a:rPr lang="en-US" altLang="en-US" sz="2400" baseline="30000"/>
              <a:t>2</a:t>
            </a:r>
            <a:r>
              <a:rPr lang="en-US" altLang="en-US" sz="2400"/>
              <a:t>(adj):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Impact of the adjustment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50850" y="1816100"/>
            <a:ext cx="8278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It’s a trade-off.  R-Sq(adj) may even become smaller when another predictor variable is introduced into the model.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4013" y="3060700"/>
            <a:ext cx="8120062" cy="1498600"/>
            <a:chOff x="223" y="1928"/>
            <a:chExt cx="5115" cy="944"/>
          </a:xfrm>
        </p:grpSpPr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257" y="1949"/>
              <a:ext cx="503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The regression equation is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PIQ = 111 + 2.06 MRI - 2.73 Height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S = 19.51       R-Sq = 29.5%     </a:t>
              </a:r>
              <a:r>
                <a:rPr lang="en-US" altLang="en-US" sz="2000" b="1">
                  <a:solidFill>
                    <a:srgbClr val="0033CC"/>
                  </a:solidFill>
                  <a:latin typeface="Courier New" pitchFamily="49" charset="0"/>
                </a:rPr>
                <a:t>R-Sq(adj) = 25.5%</a:t>
              </a: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223" y="1928"/>
              <a:ext cx="5115" cy="9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5125" y="4876800"/>
            <a:ext cx="8340725" cy="1438275"/>
            <a:chOff x="230" y="3072"/>
            <a:chExt cx="5254" cy="906"/>
          </a:xfrm>
        </p:grpSpPr>
        <p:sp>
          <p:nvSpPr>
            <p:cNvPr id="38918" name="Text Box 8"/>
            <p:cNvSpPr txBox="1">
              <a:spLocks noChangeArrowheads="1"/>
            </p:cNvSpPr>
            <p:nvPr/>
          </p:nvSpPr>
          <p:spPr bwMode="auto">
            <a:xfrm>
              <a:off x="284" y="3118"/>
              <a:ext cx="520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The regression equation is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PIQ = 111 + 2.06 MRI - 2.73 Height + 0.001 Weight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S = 19.79       R-Sq = 29.5%     </a:t>
              </a:r>
              <a:r>
                <a:rPr lang="en-US" altLang="en-US" sz="2000" b="1">
                  <a:solidFill>
                    <a:srgbClr val="0033CC"/>
                  </a:solidFill>
                  <a:latin typeface="Courier New" pitchFamily="49" charset="0"/>
                </a:rPr>
                <a:t>R-Sq(adj) = 23.3%</a:t>
              </a:r>
            </a:p>
          </p:txBody>
        </p:sp>
        <p:sp>
          <p:nvSpPr>
            <p:cNvPr id="38919" name="Rectangle 9"/>
            <p:cNvSpPr>
              <a:spLocks noChangeArrowheads="1"/>
            </p:cNvSpPr>
            <p:nvPr/>
          </p:nvSpPr>
          <p:spPr bwMode="auto">
            <a:xfrm>
              <a:off x="230" y="3072"/>
              <a:ext cx="5123" cy="9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274638" y="415925"/>
            <a:ext cx="85455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The regression equation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PIQ = 111 + 2.06 MRI - 2.73 Height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Analysis of Variance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Source      DF       SS        MS         F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Regression   2    5572.7     2786.4      7.32    0.002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Error       35   13321.8      380.6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Total       37   18894.6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1313" y="3597275"/>
            <a:ext cx="8461375" cy="1927225"/>
            <a:chOff x="215" y="2266"/>
            <a:chExt cx="5330" cy="1214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215" y="2266"/>
              <a:ext cx="533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rgbClr val="0033CC"/>
                  </a:solidFill>
                </a:rPr>
                <a:t>Is there a relationship between the response variable and the set of predictor variables?</a:t>
              </a:r>
            </a:p>
          </p:txBody>
        </p:sp>
        <p:graphicFrame>
          <p:nvGraphicFramePr>
            <p:cNvPr id="39942" name="Object 2"/>
            <p:cNvGraphicFramePr>
              <a:graphicFrameLocks noChangeAspect="1"/>
            </p:cNvGraphicFramePr>
            <p:nvPr/>
          </p:nvGraphicFramePr>
          <p:xfrm>
            <a:off x="1888" y="2815"/>
            <a:ext cx="1922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Equation" r:id="rId3" imgW="1320800" imgH="457200" progId="Equation.3">
                    <p:embed/>
                  </p:oleObj>
                </mc:Choice>
                <mc:Fallback>
                  <p:oleObj name="Equation" r:id="rId3" imgW="1320800" imgH="457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815"/>
                          <a:ext cx="1922" cy="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341313" y="5727700"/>
            <a:ext cx="7631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How likely is it that the sample would yield such an extreme F-statistic if the null hypothesis were true?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8450" y="487363"/>
            <a:ext cx="8556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Predicted Values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Obs    Fit   SE Fit    95.0% CI         95.0%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     113.16   3.21  (106.64,119.68) (73.02,153.30)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        108.99   4.33  (100.19,117.78) (68.41,149.56)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Values of Predictors for New Observations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Obs       MRI    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1            91.0      68.0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            85.0      65.0            S = 19.51</a:t>
            </a: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268288" y="341313"/>
            <a:ext cx="8534400" cy="371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8288" y="4400550"/>
            <a:ext cx="3876675" cy="1598613"/>
            <a:chOff x="169" y="2772"/>
            <a:chExt cx="2442" cy="1007"/>
          </a:xfrm>
        </p:grpSpPr>
        <p:graphicFrame>
          <p:nvGraphicFramePr>
            <p:cNvPr id="40968" name="Object 3"/>
            <p:cNvGraphicFramePr>
              <a:graphicFrameLocks noChangeAspect="1"/>
            </p:cNvGraphicFramePr>
            <p:nvPr/>
          </p:nvGraphicFramePr>
          <p:xfrm>
            <a:off x="298" y="2826"/>
            <a:ext cx="2134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8" name="Equation" r:id="rId3" imgW="1638300" imgH="660400" progId="Equation.3">
                    <p:embed/>
                  </p:oleObj>
                </mc:Choice>
                <mc:Fallback>
                  <p:oleObj name="Equation" r:id="rId3" imgW="1638300" imgH="660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2826"/>
                          <a:ext cx="2134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69" y="2772"/>
              <a:ext cx="2442" cy="10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64100" y="4438650"/>
            <a:ext cx="3865563" cy="1522413"/>
            <a:chOff x="3064" y="2796"/>
            <a:chExt cx="2435" cy="959"/>
          </a:xfrm>
        </p:grpSpPr>
        <p:graphicFrame>
          <p:nvGraphicFramePr>
            <p:cNvPr id="40966" name="Object 2"/>
            <p:cNvGraphicFramePr>
              <a:graphicFrameLocks noChangeAspect="1"/>
            </p:cNvGraphicFramePr>
            <p:nvPr/>
          </p:nvGraphicFramePr>
          <p:xfrm>
            <a:off x="3134" y="2832"/>
            <a:ext cx="2321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9" name="Equation" r:id="rId5" imgW="1828800" imgH="660400" progId="Equation.3">
                    <p:embed/>
                  </p:oleObj>
                </mc:Choice>
                <mc:Fallback>
                  <p:oleObj name="Equation" r:id="rId5" imgW="1828800" imgH="660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2832"/>
                          <a:ext cx="2321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Rectangle 10"/>
            <p:cNvSpPr>
              <a:spLocks noChangeArrowheads="1"/>
            </p:cNvSpPr>
            <p:nvPr/>
          </p:nvSpPr>
          <p:spPr bwMode="auto">
            <a:xfrm>
              <a:off x="3064" y="2796"/>
              <a:ext cx="2435" cy="9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542925" y="1233488"/>
            <a:ext cx="82772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The estimated regression equation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itchFamily="49" charset="0"/>
              </a:rPr>
              <a:t>vo2 = 65.6 - 0.518 age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Predictor        Coef     SE Coef          T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Constant       65.583       4.419      14.84    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age          -0.51800     0.09063      -5.72 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 = 6.570      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R-Sq = </a:t>
            </a: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</a:rPr>
              <a:t>44.3%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en-US" sz="2000">
                <a:latin typeface="Courier New" pitchFamily="49" charset="0"/>
              </a:rPr>
              <a:t>R-Sq(adj) = 43.0%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Analysis of Variance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Source           DF      SS      MS      F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Regression        1   1410.0   1410.0  32.67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Residual Error   41   1769.6     </a:t>
            </a:r>
            <a:r>
              <a:rPr lang="en-US" altLang="en-US" sz="2000" b="1">
                <a:latin typeface="Courier New" pitchFamily="49" charset="0"/>
              </a:rPr>
              <a:t>43.2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Total            42   3179.5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713038" y="263525"/>
            <a:ext cx="3897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Model only with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  <a:cs typeface="Times New Roman" pitchFamily="18" charset="0"/>
              </a:rPr>
              <a:t>Diagnostics and remedial measures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Most procedures carry directly over (with minor modification) from simple linear regression to multiple linear regression.</a:t>
            </a:r>
          </a:p>
          <a:p>
            <a:r>
              <a:rPr lang="en-US" altLang="en-US" smtClean="0">
                <a:cs typeface="Times New Roman" pitchFamily="18" charset="0"/>
              </a:rPr>
              <a:t>But, some procedures are specific only to multiple linear regression (chapters 10, 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Residuals against each predictor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Gives an indication of the adequacy of the regression function with respect to each specific predictor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069975" y="10334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0334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71475" y="5380038"/>
            <a:ext cx="8278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Unusual Observations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Obs   MRI    PIQ    Fit   SEFit   Residual   StResid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13    86  147.00  95.31   5.34   51.69       2.75R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 denotes an obs’n with a large standardized residual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947738" y="373063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73063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31875" y="10080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0080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31875" y="10080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0080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031875" y="10080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0080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55588" y="1195388"/>
            <a:ext cx="8545512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The estimated regression equation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itchFamily="49" charset="0"/>
              </a:rPr>
              <a:t>vo2 = 0.30 + 0.0626 duration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Predictor        Coef     SE Coef          T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Constant        0.297       3.043       0.10    0.923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duration     0.062628    0.004600      13.61 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 = 3.748      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R-Sq = </a:t>
            </a: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</a:rPr>
              <a:t>81.9%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en-US" sz="2000">
                <a:latin typeface="Courier New" pitchFamily="49" charset="0"/>
              </a:rPr>
              <a:t>R-Sq(adj) = 81.4%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Analysis of Variance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Source           DF      SS       MS       F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Regression        1   2603.6   2603.6   185.33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Residual Error   41    576.0     </a:t>
            </a:r>
            <a:r>
              <a:rPr lang="en-US" altLang="en-US" sz="2000" b="1">
                <a:latin typeface="Courier New" pitchFamily="49" charset="0"/>
              </a:rPr>
              <a:t>14.0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Total            42   3179.5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047432" y="263506"/>
            <a:ext cx="51720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Model only with duration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31875" y="10080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0080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38125" y="1141413"/>
            <a:ext cx="87058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The regression equation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itchFamily="49" charset="0"/>
              </a:rPr>
              <a:t>vo2 = 8.39 + 0.0571 duration - 0.0945 age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Predictor        Coef     SE Coef          T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Constant        8.393       6.560       1.28    0.208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duration     0.057076    0.006056       9.42 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</a:rPr>
              <a:t>age          -0.09452     0.06807      -1.39    0.173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 = 3.706      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R-Sq = </a:t>
            </a: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</a:rPr>
              <a:t>82.7%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en-US" sz="2000">
                <a:latin typeface="Courier New" pitchFamily="49" charset="0"/>
              </a:rPr>
              <a:t>R-Sq(adj) = </a:t>
            </a:r>
            <a:r>
              <a:rPr lang="en-US" altLang="en-US" sz="2000" b="1">
                <a:latin typeface="Courier New" pitchFamily="49" charset="0"/>
              </a:rPr>
              <a:t>81.9%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Analysis of Variance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Source           DF      SS      MS       F       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Regression        2   2630.1   1315.0   </a:t>
            </a:r>
            <a:r>
              <a:rPr lang="en-US" altLang="en-US" sz="2000" b="1">
                <a:latin typeface="Courier New" pitchFamily="49" charset="0"/>
              </a:rPr>
              <a:t>95.73    </a:t>
            </a:r>
            <a:r>
              <a:rPr lang="en-US" altLang="en-US" sz="2000" b="1">
                <a:solidFill>
                  <a:srgbClr val="00B050"/>
                </a:solidFill>
                <a:latin typeface="Courier New" pitchFamily="49" charset="0"/>
              </a:rPr>
              <a:t>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Residual Error   40    549.5     </a:t>
            </a:r>
            <a:r>
              <a:rPr lang="en-US" altLang="en-US" sz="2000" b="1">
                <a:latin typeface="Courier New" pitchFamily="49" charset="0"/>
              </a:rPr>
              <a:t>13.7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Total            42   3179.5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1513883" y="220367"/>
            <a:ext cx="61543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Model with both age and duration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Linear regression model with 3 predictors</a:t>
            </a:r>
            <a:endParaRPr lang="en-US" altLang="en-US" smtClean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371600" y="3903663"/>
            <a:ext cx="6400800" cy="1735137"/>
          </a:xfrm>
        </p:spPr>
        <p:txBody>
          <a:bodyPr/>
          <a:lstStyle/>
          <a:p>
            <a:r>
              <a:rPr lang="en-US" altLang="en-US" smtClean="0"/>
              <a:t>Dwaine Studios Example from your text, page 236.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iew">
  <a:themeElements>
    <a:clrScheme name="review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re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</Template>
  <TotalTime>3674</TotalTime>
  <Words>1654</Words>
  <Application>Microsoft Office PowerPoint</Application>
  <PresentationFormat>On-screen Show (4:3)</PresentationFormat>
  <Paragraphs>292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SAS Monospace</vt:lpstr>
      <vt:lpstr>Calibri</vt:lpstr>
      <vt:lpstr>Arial</vt:lpstr>
      <vt:lpstr>Greek Symbols</vt:lpstr>
      <vt:lpstr>Courier New</vt:lpstr>
      <vt:lpstr>Symbol</vt:lpstr>
      <vt:lpstr>Times New Roman</vt:lpstr>
      <vt:lpstr>review</vt:lpstr>
      <vt:lpstr>Mtb Graph</vt:lpstr>
      <vt:lpstr>Equation</vt:lpstr>
      <vt:lpstr>Multiple Regression  </vt:lpstr>
      <vt:lpstr>Treadmill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model with 3 predictors</vt:lpstr>
      <vt:lpstr>(KNNL p 236)</vt:lpstr>
      <vt:lpstr>PowerPoint Presentation</vt:lpstr>
      <vt:lpstr>Multiple Regression with two Predictor Variables.</vt:lpstr>
      <vt:lpstr>Scatter plot matrix look for shape of function, outliers</vt:lpstr>
      <vt:lpstr>Model Fit</vt:lpstr>
      <vt:lpstr>Testing for the Overall Model - F-test</vt:lpstr>
      <vt:lpstr>F-test for Regression Relation</vt:lpstr>
      <vt:lpstr>Residual Analysis</vt:lpstr>
      <vt:lpstr>Simultaneous CI for the parameters</vt:lpstr>
      <vt:lpstr> Confidence Interval for mean Responses ( page 246) </vt:lpstr>
      <vt:lpstr>Simultaneous Prediction interval on mean at a new point(Page 247).</vt:lpstr>
      <vt:lpstr>Linear regression model with 3 predictors</vt:lpstr>
      <vt:lpstr>Example: Brain and body size predictive of intelligence?</vt:lpstr>
      <vt:lpstr>Linear regression model with 3 predictors</vt:lpstr>
      <vt:lpstr>Scatter matrix plots</vt:lpstr>
      <vt:lpstr>Scatter matrix plot</vt:lpstr>
      <vt:lpstr>Matrix plot in R</vt:lpstr>
      <vt:lpstr>Correlation matrix</vt:lpstr>
      <vt:lpstr>Fitting multiple regression model in R</vt:lpstr>
      <vt:lpstr>PowerPoint Presentation</vt:lpstr>
      <vt:lpstr>Recall:  confidence intervals         (Simple linear regression)</vt:lpstr>
      <vt:lpstr>Confidence intervals for βk (Multiple linear regression)</vt:lpstr>
      <vt:lpstr>PowerPoint Presentation</vt:lpstr>
      <vt:lpstr>Coefficient of (multiple) determination</vt:lpstr>
      <vt:lpstr>Adjusted coefficient of multiple determination</vt:lpstr>
      <vt:lpstr>Adjusted coefficient of multiple determination</vt:lpstr>
      <vt:lpstr>PowerPoint Presentation</vt:lpstr>
      <vt:lpstr>Impact of the adjustment</vt:lpstr>
      <vt:lpstr>PowerPoint Presentation</vt:lpstr>
      <vt:lpstr>PowerPoint Presentation</vt:lpstr>
      <vt:lpstr>Diagnostics and remedial measures</vt:lpstr>
      <vt:lpstr>Residuals against each predictor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Broad Overview of Key Statistical Concepts</dc:title>
  <dc:creator>LSimon</dc:creator>
  <cp:lastModifiedBy>Paul Rajamanickam Savariappan</cp:lastModifiedBy>
  <cp:revision>211</cp:revision>
  <cp:lastPrinted>1999-01-28T21:00:58Z</cp:lastPrinted>
  <dcterms:created xsi:type="dcterms:W3CDTF">2002-09-16T17:15:16Z</dcterms:created>
  <dcterms:modified xsi:type="dcterms:W3CDTF">2018-11-26T15:52:24Z</dcterms:modified>
</cp:coreProperties>
</file>