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310" r:id="rId3"/>
    <p:sldId id="326" r:id="rId4"/>
    <p:sldId id="327" r:id="rId5"/>
    <p:sldId id="319" r:id="rId6"/>
    <p:sldId id="320" r:id="rId7"/>
    <p:sldId id="321" r:id="rId8"/>
    <p:sldId id="322" r:id="rId9"/>
    <p:sldId id="329" r:id="rId10"/>
    <p:sldId id="330" r:id="rId11"/>
    <p:sldId id="331" r:id="rId12"/>
    <p:sldId id="308" r:id="rId13"/>
    <p:sldId id="309" r:id="rId14"/>
    <p:sldId id="324" r:id="rId15"/>
    <p:sldId id="311" r:id="rId16"/>
    <p:sldId id="312"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29965E0-0627-4361-9188-C1422BA54D87}" type="datetimeFigureOut">
              <a:rPr lang="en-US"/>
              <a:pPr>
                <a:defRPr/>
              </a:pPr>
              <a:t>11/27/2018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C0ECB17-A388-42A6-824B-61BCF9B33EB2}" type="slidenum">
              <a:rPr lang="en-US"/>
              <a:pPr>
                <a:defRPr/>
              </a:pPr>
              <a:t>‹#›</a:t>
            </a:fld>
            <a:endParaRPr lang="en-US"/>
          </a:p>
        </p:txBody>
      </p:sp>
    </p:spTree>
    <p:extLst>
      <p:ext uri="{BB962C8B-B14F-4D97-AF65-F5344CB8AC3E}">
        <p14:creationId xmlns:p14="http://schemas.microsoft.com/office/powerpoint/2010/main" val="2890853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194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63</a:t>
            </a:r>
          </a:p>
        </p:txBody>
      </p:sp>
      <p:sp>
        <p:nvSpPr>
          <p:cNvPr id="194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194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19462"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3"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67</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04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0486"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7"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15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68</a:t>
            </a:r>
          </a:p>
        </p:txBody>
      </p:sp>
      <p:sp>
        <p:nvSpPr>
          <p:cNvPr id="215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15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1510"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11"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25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68</a:t>
            </a:r>
          </a:p>
        </p:txBody>
      </p:sp>
      <p:sp>
        <p:nvSpPr>
          <p:cNvPr id="225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25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253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35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68</a:t>
            </a:r>
          </a:p>
        </p:txBody>
      </p:sp>
      <p:sp>
        <p:nvSpPr>
          <p:cNvPr id="235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35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3558"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9"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45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r>
              <a:rPr lang="en-US" altLang="en-US" sz="1000" i="1"/>
              <a:t>68</a:t>
            </a:r>
          </a:p>
        </p:txBody>
      </p:sp>
      <p:sp>
        <p:nvSpPr>
          <p:cNvPr id="245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45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24582"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3"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5B1D830-7D5D-4CBD-A610-2A17091E93C2}" type="datetimeFigureOut">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457B94-79CD-4313-AE3E-898A35237802}" type="slidenum">
              <a:rPr lang="en-US"/>
              <a:pPr>
                <a:defRPr/>
              </a:pPr>
              <a:t>‹#›</a:t>
            </a:fld>
            <a:endParaRPr lang="en-US"/>
          </a:p>
        </p:txBody>
      </p:sp>
    </p:spTree>
    <p:extLst>
      <p:ext uri="{BB962C8B-B14F-4D97-AF65-F5344CB8AC3E}">
        <p14:creationId xmlns:p14="http://schemas.microsoft.com/office/powerpoint/2010/main" val="88906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1BE4E0-04F4-48CE-A8AB-211D9AF14820}" type="datetimeFigureOut">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CC4D17-358F-40D7-A175-78FA0B4B960B}" type="slidenum">
              <a:rPr lang="en-US"/>
              <a:pPr>
                <a:defRPr/>
              </a:pPr>
              <a:t>‹#›</a:t>
            </a:fld>
            <a:endParaRPr lang="en-US"/>
          </a:p>
        </p:txBody>
      </p:sp>
    </p:spTree>
    <p:extLst>
      <p:ext uri="{BB962C8B-B14F-4D97-AF65-F5344CB8AC3E}">
        <p14:creationId xmlns:p14="http://schemas.microsoft.com/office/powerpoint/2010/main" val="205427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D42DF2-AF15-4F3E-8782-819EA55576B4}" type="datetimeFigureOut">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F5510B-91FF-4A5C-A106-647FE0A5B77D}" type="slidenum">
              <a:rPr lang="en-US"/>
              <a:pPr>
                <a:defRPr/>
              </a:pPr>
              <a:t>‹#›</a:t>
            </a:fld>
            <a:endParaRPr lang="en-US"/>
          </a:p>
        </p:txBody>
      </p:sp>
    </p:spTree>
    <p:extLst>
      <p:ext uri="{BB962C8B-B14F-4D97-AF65-F5344CB8AC3E}">
        <p14:creationId xmlns:p14="http://schemas.microsoft.com/office/powerpoint/2010/main" val="404085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865104-ABFB-4B6D-B53E-66474B301519}" type="datetimeFigureOut">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822BD1-4811-42E7-9FA9-D058C0F71D9C}" type="slidenum">
              <a:rPr lang="en-US"/>
              <a:pPr>
                <a:defRPr/>
              </a:pPr>
              <a:t>‹#›</a:t>
            </a:fld>
            <a:endParaRPr lang="en-US"/>
          </a:p>
        </p:txBody>
      </p:sp>
    </p:spTree>
    <p:extLst>
      <p:ext uri="{BB962C8B-B14F-4D97-AF65-F5344CB8AC3E}">
        <p14:creationId xmlns:p14="http://schemas.microsoft.com/office/powerpoint/2010/main" val="24738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86CD11-7C2F-4413-9B84-969914604305}" type="datetimeFigureOut">
              <a:rPr lang="en-US"/>
              <a:pPr>
                <a:defRPr/>
              </a:pPr>
              <a:t>11/27/2018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0EE8B-6A1D-430A-8B5B-BC59545F70DA}" type="slidenum">
              <a:rPr lang="en-US"/>
              <a:pPr>
                <a:defRPr/>
              </a:pPr>
              <a:t>‹#›</a:t>
            </a:fld>
            <a:endParaRPr lang="en-US"/>
          </a:p>
        </p:txBody>
      </p:sp>
    </p:spTree>
    <p:extLst>
      <p:ext uri="{BB962C8B-B14F-4D97-AF65-F5344CB8AC3E}">
        <p14:creationId xmlns:p14="http://schemas.microsoft.com/office/powerpoint/2010/main" val="127414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D8D4130-8A62-458F-9805-AC224D1D682F}" type="datetimeFigureOut">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41959E-FF06-45CD-903A-0750B09D73D5}" type="slidenum">
              <a:rPr lang="en-US"/>
              <a:pPr>
                <a:defRPr/>
              </a:pPr>
              <a:t>‹#›</a:t>
            </a:fld>
            <a:endParaRPr lang="en-US"/>
          </a:p>
        </p:txBody>
      </p:sp>
    </p:spTree>
    <p:extLst>
      <p:ext uri="{BB962C8B-B14F-4D97-AF65-F5344CB8AC3E}">
        <p14:creationId xmlns:p14="http://schemas.microsoft.com/office/powerpoint/2010/main" val="50028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B680CF0-D9CA-435F-95BE-E12428A7650B}" type="datetimeFigureOut">
              <a:rPr lang="en-US"/>
              <a:pPr>
                <a:defRPr/>
              </a:pPr>
              <a:t>11/27/2018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46F8D3-6CF8-48BF-9EAC-972D7EDDA108}" type="slidenum">
              <a:rPr lang="en-US"/>
              <a:pPr>
                <a:defRPr/>
              </a:pPr>
              <a:t>‹#›</a:t>
            </a:fld>
            <a:endParaRPr lang="en-US"/>
          </a:p>
        </p:txBody>
      </p:sp>
    </p:spTree>
    <p:extLst>
      <p:ext uri="{BB962C8B-B14F-4D97-AF65-F5344CB8AC3E}">
        <p14:creationId xmlns:p14="http://schemas.microsoft.com/office/powerpoint/2010/main" val="173768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803A353-1E70-4E7A-9F8F-C3F5363F5087}" type="datetimeFigureOut">
              <a:rPr lang="en-US"/>
              <a:pPr>
                <a:defRPr/>
              </a:pPr>
              <a:t>11/27/2018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C8303D5-012D-4618-B8BA-5B620FD7919B}" type="slidenum">
              <a:rPr lang="en-US"/>
              <a:pPr>
                <a:defRPr/>
              </a:pPr>
              <a:t>‹#›</a:t>
            </a:fld>
            <a:endParaRPr lang="en-US"/>
          </a:p>
        </p:txBody>
      </p:sp>
    </p:spTree>
    <p:extLst>
      <p:ext uri="{BB962C8B-B14F-4D97-AF65-F5344CB8AC3E}">
        <p14:creationId xmlns:p14="http://schemas.microsoft.com/office/powerpoint/2010/main" val="3692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3CC926-E644-471D-BB79-3BCB80214662}" type="datetimeFigureOut">
              <a:rPr lang="en-US"/>
              <a:pPr>
                <a:defRPr/>
              </a:pPr>
              <a:t>11/27/2018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29BD25-2D73-4CC5-81E7-586F6F65AB7F}" type="slidenum">
              <a:rPr lang="en-US"/>
              <a:pPr>
                <a:defRPr/>
              </a:pPr>
              <a:t>‹#›</a:t>
            </a:fld>
            <a:endParaRPr lang="en-US"/>
          </a:p>
        </p:txBody>
      </p:sp>
    </p:spTree>
    <p:extLst>
      <p:ext uri="{BB962C8B-B14F-4D97-AF65-F5344CB8AC3E}">
        <p14:creationId xmlns:p14="http://schemas.microsoft.com/office/powerpoint/2010/main" val="111705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3D6D48B-8542-4D91-864F-FCB964E6007D}" type="datetimeFigureOut">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9F97D9-F238-4E8A-8DC2-4E1A627916C3}" type="slidenum">
              <a:rPr lang="en-US"/>
              <a:pPr>
                <a:defRPr/>
              </a:pPr>
              <a:t>‹#›</a:t>
            </a:fld>
            <a:endParaRPr lang="en-US"/>
          </a:p>
        </p:txBody>
      </p:sp>
    </p:spTree>
    <p:extLst>
      <p:ext uri="{BB962C8B-B14F-4D97-AF65-F5344CB8AC3E}">
        <p14:creationId xmlns:p14="http://schemas.microsoft.com/office/powerpoint/2010/main" val="248453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C1E125-36F6-4A7C-A635-745FF1B17DC6}" type="datetimeFigureOut">
              <a:rPr lang="en-US"/>
              <a:pPr>
                <a:defRPr/>
              </a:pPr>
              <a:t>11/27/2018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97507A-9B04-44B2-A0FD-159C337539A7}" type="slidenum">
              <a:rPr lang="en-US"/>
              <a:pPr>
                <a:defRPr/>
              </a:pPr>
              <a:t>‹#›</a:t>
            </a:fld>
            <a:endParaRPr lang="en-US"/>
          </a:p>
        </p:txBody>
      </p:sp>
    </p:spTree>
    <p:extLst>
      <p:ext uri="{BB962C8B-B14F-4D97-AF65-F5344CB8AC3E}">
        <p14:creationId xmlns:p14="http://schemas.microsoft.com/office/powerpoint/2010/main" val="428621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481EA4E-7366-41FA-B775-81D224083797}" type="datetimeFigureOut">
              <a:rPr lang="en-US"/>
              <a:pPr>
                <a:defRPr/>
              </a:pPr>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2EDA2B1-9C10-4452-8046-314E0307F37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altLang="en-US" dirty="0" smtClean="0">
                <a:solidFill>
                  <a:srgbClr val="C00000"/>
                </a:solidFill>
                <a:cs typeface="Times New Roman" pitchFamily="18" charset="0"/>
              </a:rPr>
              <a:t>Multiple Linear Regression with Interaction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solidFill>
                  <a:srgbClr val="C00000"/>
                </a:solidFill>
                <a:cs typeface="Times New Roman" pitchFamily="18" charset="0"/>
              </a:rPr>
              <a:t>Interaction Terms</a:t>
            </a:r>
          </a:p>
        </p:txBody>
      </p:sp>
      <p:sp>
        <p:nvSpPr>
          <p:cNvPr id="422915" name="Rectangle 3"/>
          <p:cNvSpPr>
            <a:spLocks noGrp="1" noChangeArrowheads="1"/>
          </p:cNvSpPr>
          <p:nvPr>
            <p:ph type="body" idx="1"/>
          </p:nvPr>
        </p:nvSpPr>
        <p:spPr>
          <a:xfrm>
            <a:off x="228600" y="1143000"/>
            <a:ext cx="8686800" cy="5715000"/>
          </a:xfrm>
        </p:spPr>
        <p:txBody>
          <a:bodyPr/>
          <a:lstStyle/>
          <a:p>
            <a:r>
              <a:rPr lang="en-US" altLang="en-US" smtClean="0">
                <a:cs typeface="Times New Roman" pitchFamily="18" charset="0"/>
              </a:rPr>
              <a:t>Question:  What if you suspect that a variable has a totally different slope for two different sub-groups in your data?</a:t>
            </a:r>
          </a:p>
          <a:p>
            <a:r>
              <a:rPr lang="en-US" altLang="en-US" smtClean="0">
                <a:solidFill>
                  <a:srgbClr val="030399"/>
                </a:solidFill>
                <a:cs typeface="Times New Roman" pitchFamily="18" charset="0"/>
              </a:rPr>
              <a:t>Example:  Income and Happiness</a:t>
            </a:r>
          </a:p>
          <a:p>
            <a:pPr lvl="1"/>
            <a:r>
              <a:rPr lang="en-US" altLang="en-US" smtClean="0">
                <a:cs typeface="Times New Roman" pitchFamily="18" charset="0"/>
              </a:rPr>
              <a:t>Perhaps men are more materialistic -- an extra dollar increases their happiness a lot</a:t>
            </a:r>
          </a:p>
          <a:p>
            <a:pPr lvl="1"/>
            <a:r>
              <a:rPr lang="en-US" altLang="en-US" smtClean="0">
                <a:cs typeface="Times New Roman" pitchFamily="18" charset="0"/>
              </a:rPr>
              <a:t>If women are less materialistic, each dollar has a smaller effect on income (compared to men)</a:t>
            </a:r>
          </a:p>
          <a:p>
            <a:r>
              <a:rPr lang="en-US" altLang="en-US" smtClean="0">
                <a:cs typeface="Times New Roman" pitchFamily="18" charset="0"/>
              </a:rPr>
              <a:t>Issue isn’t men = “more” or “less” than women</a:t>
            </a:r>
          </a:p>
          <a:p>
            <a:pPr lvl="1"/>
            <a:r>
              <a:rPr lang="en-US" altLang="en-US" smtClean="0">
                <a:cs typeface="Times New Roman" pitchFamily="18" charset="0"/>
              </a:rPr>
              <a:t>Rather, </a:t>
            </a:r>
            <a:r>
              <a:rPr lang="en-US" altLang="en-US" b="1" smtClean="0">
                <a:solidFill>
                  <a:srgbClr val="030399"/>
                </a:solidFill>
                <a:cs typeface="Times New Roman" pitchFamily="18" charset="0"/>
              </a:rPr>
              <a:t>the slope of a variable (income) differs across groups </a:t>
            </a:r>
          </a:p>
        </p:txBody>
      </p:sp>
    </p:spTree>
    <p:extLst>
      <p:ext uri="{BB962C8B-B14F-4D97-AF65-F5344CB8AC3E}">
        <p14:creationId xmlns:p14="http://schemas.microsoft.com/office/powerpoint/2010/main" val="2133790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 calcmode="lin" valueType="num">
                                      <p:cBhvr additive="base">
                                        <p:cTn id="7" dur="500" fill="hold"/>
                                        <p:tgtEl>
                                          <p:spTgt spid="422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29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2915">
                                            <p:txEl>
                                              <p:pRg st="1" end="1"/>
                                            </p:txEl>
                                          </p:spTgt>
                                        </p:tgtEl>
                                        <p:attrNameLst>
                                          <p:attrName>style.visibility</p:attrName>
                                        </p:attrNameLst>
                                      </p:cBhvr>
                                      <p:to>
                                        <p:strVal val="visible"/>
                                      </p:to>
                                    </p:set>
                                    <p:anim calcmode="lin" valueType="num">
                                      <p:cBhvr additive="base">
                                        <p:cTn id="13" dur="500" fill="hold"/>
                                        <p:tgtEl>
                                          <p:spTgt spid="422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291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2915">
                                            <p:txEl>
                                              <p:pRg st="2" end="2"/>
                                            </p:txEl>
                                          </p:spTgt>
                                        </p:tgtEl>
                                        <p:attrNameLst>
                                          <p:attrName>style.visibility</p:attrName>
                                        </p:attrNameLst>
                                      </p:cBhvr>
                                      <p:to>
                                        <p:strVal val="visible"/>
                                      </p:to>
                                    </p:set>
                                    <p:anim calcmode="lin" valueType="num">
                                      <p:cBhvr additive="base">
                                        <p:cTn id="19" dur="500" fill="hold"/>
                                        <p:tgtEl>
                                          <p:spTgt spid="422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291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2915">
                                            <p:txEl>
                                              <p:pRg st="3" end="3"/>
                                            </p:txEl>
                                          </p:spTgt>
                                        </p:tgtEl>
                                        <p:attrNameLst>
                                          <p:attrName>style.visibility</p:attrName>
                                        </p:attrNameLst>
                                      </p:cBhvr>
                                      <p:to>
                                        <p:strVal val="visible"/>
                                      </p:to>
                                    </p:set>
                                    <p:anim calcmode="lin" valueType="num">
                                      <p:cBhvr additive="base">
                                        <p:cTn id="25" dur="500" fill="hold"/>
                                        <p:tgtEl>
                                          <p:spTgt spid="422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291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2915">
                                            <p:txEl>
                                              <p:pRg st="4" end="4"/>
                                            </p:txEl>
                                          </p:spTgt>
                                        </p:tgtEl>
                                        <p:attrNameLst>
                                          <p:attrName>style.visibility</p:attrName>
                                        </p:attrNameLst>
                                      </p:cBhvr>
                                      <p:to>
                                        <p:strVal val="visible"/>
                                      </p:to>
                                    </p:set>
                                    <p:anim calcmode="lin" valueType="num">
                                      <p:cBhvr additive="base">
                                        <p:cTn id="31" dur="500" fill="hold"/>
                                        <p:tgtEl>
                                          <p:spTgt spid="422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291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22915">
                                            <p:txEl>
                                              <p:pRg st="5" end="5"/>
                                            </p:txEl>
                                          </p:spTgt>
                                        </p:tgtEl>
                                        <p:attrNameLst>
                                          <p:attrName>style.visibility</p:attrName>
                                        </p:attrNameLst>
                                      </p:cBhvr>
                                      <p:to>
                                        <p:strVal val="visible"/>
                                      </p:to>
                                    </p:set>
                                    <p:anim calcmode="lin" valueType="num">
                                      <p:cBhvr additive="base">
                                        <p:cTn id="37" dur="500" fill="hold"/>
                                        <p:tgtEl>
                                          <p:spTgt spid="422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2291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291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14350" y="0"/>
            <a:ext cx="8229600" cy="1143000"/>
          </a:xfrm>
        </p:spPr>
        <p:txBody>
          <a:bodyPr/>
          <a:lstStyle/>
          <a:p>
            <a:r>
              <a:rPr lang="en-US" altLang="en-US" smtClean="0">
                <a:solidFill>
                  <a:srgbClr val="C00000"/>
                </a:solidFill>
              </a:rPr>
              <a:t>Interaction Terms</a:t>
            </a:r>
          </a:p>
        </p:txBody>
      </p:sp>
      <p:sp>
        <p:nvSpPr>
          <p:cNvPr id="424963" name="Rectangle 3"/>
          <p:cNvSpPr>
            <a:spLocks noGrp="1" noChangeArrowheads="1"/>
          </p:cNvSpPr>
          <p:nvPr>
            <p:ph type="body" idx="1"/>
          </p:nvPr>
        </p:nvSpPr>
        <p:spPr>
          <a:xfrm>
            <a:off x="228600" y="914400"/>
            <a:ext cx="8686800" cy="762000"/>
          </a:xfrm>
        </p:spPr>
        <p:txBody>
          <a:bodyPr/>
          <a:lstStyle/>
          <a:p>
            <a:r>
              <a:rPr lang="en-US" altLang="en-US" smtClean="0"/>
              <a:t>Visually:  Women = black, </a:t>
            </a:r>
            <a:r>
              <a:rPr lang="en-US" altLang="en-US" smtClean="0">
                <a:solidFill>
                  <a:srgbClr val="FF0000"/>
                </a:solidFill>
              </a:rPr>
              <a:t>Men = red</a:t>
            </a:r>
          </a:p>
        </p:txBody>
      </p:sp>
      <p:grpSp>
        <p:nvGrpSpPr>
          <p:cNvPr id="424964" name="Group 4"/>
          <p:cNvGrpSpPr>
            <a:grpSpLocks/>
          </p:cNvGrpSpPr>
          <p:nvPr/>
        </p:nvGrpSpPr>
        <p:grpSpPr bwMode="auto">
          <a:xfrm>
            <a:off x="-4763" y="1600200"/>
            <a:ext cx="6176963" cy="4940300"/>
            <a:chOff x="-3" y="1016"/>
            <a:chExt cx="3891" cy="3112"/>
          </a:xfrm>
        </p:grpSpPr>
        <p:grpSp>
          <p:nvGrpSpPr>
            <p:cNvPr id="4109" name="Group 5"/>
            <p:cNvGrpSpPr>
              <a:grpSpLocks/>
            </p:cNvGrpSpPr>
            <p:nvPr/>
          </p:nvGrpSpPr>
          <p:grpSpPr bwMode="auto">
            <a:xfrm>
              <a:off x="-3" y="1016"/>
              <a:ext cx="3891" cy="3112"/>
              <a:chOff x="45" y="1152"/>
              <a:chExt cx="3891" cy="3112"/>
            </a:xfrm>
          </p:grpSpPr>
          <p:sp>
            <p:nvSpPr>
              <p:cNvPr id="4112" name="Rectangle 6"/>
              <p:cNvSpPr>
                <a:spLocks noChangeArrowheads="1"/>
              </p:cNvSpPr>
              <p:nvPr/>
            </p:nvSpPr>
            <p:spPr bwMode="auto">
              <a:xfrm>
                <a:off x="45" y="1152"/>
                <a:ext cx="3891" cy="3112"/>
              </a:xfrm>
              <a:prstGeom prst="rect">
                <a:avLst/>
              </a:prstGeom>
              <a:solidFill>
                <a:srgbClr val="FFFFFF"/>
              </a:solidFill>
              <a:ln w="0">
                <a:solidFill>
                  <a:srgbClr val="FFFFFF"/>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13" name="Rectangle 7"/>
              <p:cNvSpPr>
                <a:spLocks noChangeArrowheads="1"/>
              </p:cNvSpPr>
              <p:nvPr/>
            </p:nvSpPr>
            <p:spPr bwMode="auto">
              <a:xfrm>
                <a:off x="45" y="1152"/>
                <a:ext cx="3891" cy="3112"/>
              </a:xfrm>
              <a:prstGeom prst="rect">
                <a:avLst/>
              </a:prstGeom>
              <a:solidFill>
                <a:srgbClr val="FFFFFF"/>
              </a:solidFill>
              <a:ln w="0">
                <a:solidFill>
                  <a:srgbClr val="FFFFFF"/>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14" name="Rectangle 8"/>
              <p:cNvSpPr>
                <a:spLocks noChangeArrowheads="1"/>
              </p:cNvSpPr>
              <p:nvPr/>
            </p:nvSpPr>
            <p:spPr bwMode="auto">
              <a:xfrm>
                <a:off x="639" y="4046"/>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solidFill>
                      <a:srgbClr val="000000"/>
                    </a:solidFill>
                    <a:latin typeface="Arial" charset="0"/>
                  </a:rPr>
                  <a:t>INCOME</a:t>
                </a:r>
                <a:endParaRPr lang="en-US" altLang="en-US" sz="1800"/>
              </a:p>
            </p:txBody>
          </p:sp>
          <p:sp>
            <p:nvSpPr>
              <p:cNvPr id="4115" name="Rectangle 9"/>
              <p:cNvSpPr>
                <a:spLocks noChangeArrowheads="1"/>
              </p:cNvSpPr>
              <p:nvPr/>
            </p:nvSpPr>
            <p:spPr bwMode="auto">
              <a:xfrm>
                <a:off x="3485" y="3786"/>
                <a:ext cx="2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100000</a:t>
                </a:r>
                <a:endParaRPr lang="en-US" altLang="en-US" sz="1800"/>
              </a:p>
            </p:txBody>
          </p:sp>
          <p:sp>
            <p:nvSpPr>
              <p:cNvPr id="4116" name="Rectangle 10"/>
              <p:cNvSpPr>
                <a:spLocks noChangeArrowheads="1"/>
              </p:cNvSpPr>
              <p:nvPr/>
            </p:nvSpPr>
            <p:spPr bwMode="auto">
              <a:xfrm>
                <a:off x="2905" y="3786"/>
                <a:ext cx="2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80000</a:t>
                </a:r>
                <a:endParaRPr lang="en-US" altLang="en-US" sz="1800"/>
              </a:p>
            </p:txBody>
          </p:sp>
          <p:sp>
            <p:nvSpPr>
              <p:cNvPr id="4117" name="Rectangle 11"/>
              <p:cNvSpPr>
                <a:spLocks noChangeArrowheads="1"/>
              </p:cNvSpPr>
              <p:nvPr/>
            </p:nvSpPr>
            <p:spPr bwMode="auto">
              <a:xfrm>
                <a:off x="2305" y="3786"/>
                <a:ext cx="2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60000</a:t>
                </a:r>
                <a:endParaRPr lang="en-US" altLang="en-US" sz="1800"/>
              </a:p>
            </p:txBody>
          </p:sp>
          <p:sp>
            <p:nvSpPr>
              <p:cNvPr id="4118" name="Rectangle 12"/>
              <p:cNvSpPr>
                <a:spLocks noChangeArrowheads="1"/>
              </p:cNvSpPr>
              <p:nvPr/>
            </p:nvSpPr>
            <p:spPr bwMode="auto">
              <a:xfrm>
                <a:off x="1705" y="3786"/>
                <a:ext cx="2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40000</a:t>
                </a:r>
                <a:endParaRPr lang="en-US" altLang="en-US" sz="1800"/>
              </a:p>
            </p:txBody>
          </p:sp>
          <p:sp>
            <p:nvSpPr>
              <p:cNvPr id="4119" name="Rectangle 13"/>
              <p:cNvSpPr>
                <a:spLocks noChangeArrowheads="1"/>
              </p:cNvSpPr>
              <p:nvPr/>
            </p:nvSpPr>
            <p:spPr bwMode="auto">
              <a:xfrm>
                <a:off x="1106" y="3786"/>
                <a:ext cx="2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20000</a:t>
                </a:r>
                <a:endParaRPr lang="en-US" altLang="en-US" sz="1800"/>
              </a:p>
            </p:txBody>
          </p:sp>
          <p:sp>
            <p:nvSpPr>
              <p:cNvPr id="4120" name="Rectangle 14"/>
              <p:cNvSpPr>
                <a:spLocks noChangeArrowheads="1"/>
              </p:cNvSpPr>
              <p:nvPr/>
            </p:nvSpPr>
            <p:spPr bwMode="auto">
              <a:xfrm>
                <a:off x="596" y="378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0</a:t>
                </a:r>
                <a:endParaRPr lang="en-US" altLang="en-US" sz="1800"/>
              </a:p>
            </p:txBody>
          </p:sp>
          <p:sp>
            <p:nvSpPr>
              <p:cNvPr id="4121" name="Rectangle 15"/>
              <p:cNvSpPr>
                <a:spLocks noChangeArrowheads="1"/>
              </p:cNvSpPr>
              <p:nvPr/>
            </p:nvSpPr>
            <p:spPr bwMode="auto">
              <a:xfrm rot="-5400000">
                <a:off x="114" y="3462"/>
                <a:ext cx="3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solidFill>
                      <a:srgbClr val="000000"/>
                    </a:solidFill>
                    <a:latin typeface="Arial" charset="0"/>
                  </a:rPr>
                  <a:t>HAPPY</a:t>
                </a:r>
                <a:endParaRPr lang="en-US" altLang="en-US" sz="1800"/>
              </a:p>
            </p:txBody>
          </p:sp>
          <p:sp>
            <p:nvSpPr>
              <p:cNvPr id="4122" name="Rectangle 16"/>
              <p:cNvSpPr>
                <a:spLocks noChangeArrowheads="1"/>
              </p:cNvSpPr>
              <p:nvPr/>
            </p:nvSpPr>
            <p:spPr bwMode="auto">
              <a:xfrm>
                <a:off x="474" y="1258"/>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10</a:t>
                </a:r>
                <a:endParaRPr lang="en-US" altLang="en-US" sz="1800"/>
              </a:p>
            </p:txBody>
          </p:sp>
          <p:sp>
            <p:nvSpPr>
              <p:cNvPr id="4123" name="Rectangle 17"/>
              <p:cNvSpPr>
                <a:spLocks noChangeArrowheads="1"/>
              </p:cNvSpPr>
              <p:nvPr/>
            </p:nvSpPr>
            <p:spPr bwMode="auto">
              <a:xfrm>
                <a:off x="523" y="150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9</a:t>
                </a:r>
                <a:endParaRPr lang="en-US" altLang="en-US" sz="1800"/>
              </a:p>
            </p:txBody>
          </p:sp>
          <p:sp>
            <p:nvSpPr>
              <p:cNvPr id="4124" name="Rectangle 18"/>
              <p:cNvSpPr>
                <a:spLocks noChangeArrowheads="1"/>
              </p:cNvSpPr>
              <p:nvPr/>
            </p:nvSpPr>
            <p:spPr bwMode="auto">
              <a:xfrm>
                <a:off x="523" y="174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8</a:t>
                </a:r>
                <a:endParaRPr lang="en-US" altLang="en-US" sz="1800"/>
              </a:p>
            </p:txBody>
          </p:sp>
          <p:sp>
            <p:nvSpPr>
              <p:cNvPr id="4125" name="Rectangle 19"/>
              <p:cNvSpPr>
                <a:spLocks noChangeArrowheads="1"/>
              </p:cNvSpPr>
              <p:nvPr/>
            </p:nvSpPr>
            <p:spPr bwMode="auto">
              <a:xfrm>
                <a:off x="523" y="198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7</a:t>
                </a:r>
                <a:endParaRPr lang="en-US" altLang="en-US" sz="1800"/>
              </a:p>
            </p:txBody>
          </p:sp>
          <p:sp>
            <p:nvSpPr>
              <p:cNvPr id="4126" name="Rectangle 20"/>
              <p:cNvSpPr>
                <a:spLocks noChangeArrowheads="1"/>
              </p:cNvSpPr>
              <p:nvPr/>
            </p:nvSpPr>
            <p:spPr bwMode="auto">
              <a:xfrm>
                <a:off x="523" y="223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6</a:t>
                </a:r>
                <a:endParaRPr lang="en-US" altLang="en-US" sz="1800"/>
              </a:p>
            </p:txBody>
          </p:sp>
          <p:sp>
            <p:nvSpPr>
              <p:cNvPr id="4127" name="Rectangle 21"/>
              <p:cNvSpPr>
                <a:spLocks noChangeArrowheads="1"/>
              </p:cNvSpPr>
              <p:nvPr/>
            </p:nvSpPr>
            <p:spPr bwMode="auto">
              <a:xfrm>
                <a:off x="523" y="247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5</a:t>
                </a:r>
                <a:endParaRPr lang="en-US" altLang="en-US" sz="1800"/>
              </a:p>
            </p:txBody>
          </p:sp>
          <p:sp>
            <p:nvSpPr>
              <p:cNvPr id="4128" name="Rectangle 22"/>
              <p:cNvSpPr>
                <a:spLocks noChangeArrowheads="1"/>
              </p:cNvSpPr>
              <p:nvPr/>
            </p:nvSpPr>
            <p:spPr bwMode="auto">
              <a:xfrm>
                <a:off x="523" y="271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4</a:t>
                </a:r>
                <a:endParaRPr lang="en-US" altLang="en-US" sz="1800"/>
              </a:p>
            </p:txBody>
          </p:sp>
          <p:sp>
            <p:nvSpPr>
              <p:cNvPr id="4129" name="Rectangle 23"/>
              <p:cNvSpPr>
                <a:spLocks noChangeArrowheads="1"/>
              </p:cNvSpPr>
              <p:nvPr/>
            </p:nvSpPr>
            <p:spPr bwMode="auto">
              <a:xfrm>
                <a:off x="523" y="29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3</a:t>
                </a:r>
                <a:endParaRPr lang="en-US" altLang="en-US" sz="1800"/>
              </a:p>
            </p:txBody>
          </p:sp>
          <p:sp>
            <p:nvSpPr>
              <p:cNvPr id="4130" name="Rectangle 24"/>
              <p:cNvSpPr>
                <a:spLocks noChangeArrowheads="1"/>
              </p:cNvSpPr>
              <p:nvPr/>
            </p:nvSpPr>
            <p:spPr bwMode="auto">
              <a:xfrm>
                <a:off x="523" y="320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2</a:t>
                </a:r>
                <a:endParaRPr lang="en-US" altLang="en-US" sz="1800"/>
              </a:p>
            </p:txBody>
          </p:sp>
          <p:sp>
            <p:nvSpPr>
              <p:cNvPr id="4131" name="Rectangle 25"/>
              <p:cNvSpPr>
                <a:spLocks noChangeArrowheads="1"/>
              </p:cNvSpPr>
              <p:nvPr/>
            </p:nvSpPr>
            <p:spPr bwMode="auto">
              <a:xfrm>
                <a:off x="523" y="344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1</a:t>
                </a:r>
                <a:endParaRPr lang="en-US" altLang="en-US" sz="1800"/>
              </a:p>
            </p:txBody>
          </p:sp>
          <p:sp>
            <p:nvSpPr>
              <p:cNvPr id="4132" name="Rectangle 26"/>
              <p:cNvSpPr>
                <a:spLocks noChangeArrowheads="1"/>
              </p:cNvSpPr>
              <p:nvPr/>
            </p:nvSpPr>
            <p:spPr bwMode="auto">
              <a:xfrm>
                <a:off x="523" y="364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latin typeface="Arial" charset="0"/>
                  </a:rPr>
                  <a:t>0</a:t>
                </a:r>
                <a:endParaRPr lang="en-US" altLang="en-US" sz="1800"/>
              </a:p>
            </p:txBody>
          </p:sp>
          <p:sp>
            <p:nvSpPr>
              <p:cNvPr id="4133" name="Rectangle 27"/>
              <p:cNvSpPr>
                <a:spLocks noChangeArrowheads="1"/>
              </p:cNvSpPr>
              <p:nvPr/>
            </p:nvSpPr>
            <p:spPr bwMode="auto">
              <a:xfrm>
                <a:off x="3579" y="3761"/>
                <a:ext cx="33"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4" name="Rectangle 28"/>
              <p:cNvSpPr>
                <a:spLocks noChangeArrowheads="1"/>
              </p:cNvSpPr>
              <p:nvPr/>
            </p:nvSpPr>
            <p:spPr bwMode="auto">
              <a:xfrm>
                <a:off x="2988" y="3761"/>
                <a:ext cx="24"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5" name="Rectangle 29"/>
              <p:cNvSpPr>
                <a:spLocks noChangeArrowheads="1"/>
              </p:cNvSpPr>
              <p:nvPr/>
            </p:nvSpPr>
            <p:spPr bwMode="auto">
              <a:xfrm>
                <a:off x="2388" y="3761"/>
                <a:ext cx="24"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6" name="Rectangle 30"/>
              <p:cNvSpPr>
                <a:spLocks noChangeArrowheads="1"/>
              </p:cNvSpPr>
              <p:nvPr/>
            </p:nvSpPr>
            <p:spPr bwMode="auto">
              <a:xfrm>
                <a:off x="1788" y="3761"/>
                <a:ext cx="24"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7" name="Rectangle 31"/>
              <p:cNvSpPr>
                <a:spLocks noChangeArrowheads="1"/>
              </p:cNvSpPr>
              <p:nvPr/>
            </p:nvSpPr>
            <p:spPr bwMode="auto">
              <a:xfrm>
                <a:off x="1188" y="3761"/>
                <a:ext cx="24"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8" name="Rectangle 32"/>
              <p:cNvSpPr>
                <a:spLocks noChangeArrowheads="1"/>
              </p:cNvSpPr>
              <p:nvPr/>
            </p:nvSpPr>
            <p:spPr bwMode="auto">
              <a:xfrm>
                <a:off x="588" y="3761"/>
                <a:ext cx="24" cy="17"/>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39" name="Rectangle 33"/>
              <p:cNvSpPr>
                <a:spLocks noChangeArrowheads="1"/>
              </p:cNvSpPr>
              <p:nvPr/>
            </p:nvSpPr>
            <p:spPr bwMode="auto">
              <a:xfrm>
                <a:off x="580" y="1298"/>
                <a:ext cx="24" cy="16"/>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0" name="Rectangle 34"/>
              <p:cNvSpPr>
                <a:spLocks noChangeArrowheads="1"/>
              </p:cNvSpPr>
              <p:nvPr/>
            </p:nvSpPr>
            <p:spPr bwMode="auto">
              <a:xfrm>
                <a:off x="580" y="1541"/>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1" name="Rectangle 35"/>
              <p:cNvSpPr>
                <a:spLocks noChangeArrowheads="1"/>
              </p:cNvSpPr>
              <p:nvPr/>
            </p:nvSpPr>
            <p:spPr bwMode="auto">
              <a:xfrm>
                <a:off x="580" y="1784"/>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2" name="Rectangle 36"/>
              <p:cNvSpPr>
                <a:spLocks noChangeArrowheads="1"/>
              </p:cNvSpPr>
              <p:nvPr/>
            </p:nvSpPr>
            <p:spPr bwMode="auto">
              <a:xfrm>
                <a:off x="580" y="2027"/>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3" name="Rectangle 37"/>
              <p:cNvSpPr>
                <a:spLocks noChangeArrowheads="1"/>
              </p:cNvSpPr>
              <p:nvPr/>
            </p:nvSpPr>
            <p:spPr bwMode="auto">
              <a:xfrm>
                <a:off x="580" y="2270"/>
                <a:ext cx="24" cy="25"/>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4" name="Rectangle 38"/>
              <p:cNvSpPr>
                <a:spLocks noChangeArrowheads="1"/>
              </p:cNvSpPr>
              <p:nvPr/>
            </p:nvSpPr>
            <p:spPr bwMode="auto">
              <a:xfrm>
                <a:off x="580" y="2521"/>
                <a:ext cx="24" cy="25"/>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5" name="Rectangle 39"/>
              <p:cNvSpPr>
                <a:spLocks noChangeArrowheads="1"/>
              </p:cNvSpPr>
              <p:nvPr/>
            </p:nvSpPr>
            <p:spPr bwMode="auto">
              <a:xfrm>
                <a:off x="580" y="2765"/>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6" name="Rectangle 40"/>
              <p:cNvSpPr>
                <a:spLocks noChangeArrowheads="1"/>
              </p:cNvSpPr>
              <p:nvPr/>
            </p:nvSpPr>
            <p:spPr bwMode="auto">
              <a:xfrm>
                <a:off x="580" y="3008"/>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7" name="Rectangle 41"/>
              <p:cNvSpPr>
                <a:spLocks noChangeArrowheads="1"/>
              </p:cNvSpPr>
              <p:nvPr/>
            </p:nvSpPr>
            <p:spPr bwMode="auto">
              <a:xfrm>
                <a:off x="580" y="3251"/>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8" name="Rectangle 42"/>
              <p:cNvSpPr>
                <a:spLocks noChangeArrowheads="1"/>
              </p:cNvSpPr>
              <p:nvPr/>
            </p:nvSpPr>
            <p:spPr bwMode="auto">
              <a:xfrm>
                <a:off x="580" y="3494"/>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49" name="Rectangle 43"/>
              <p:cNvSpPr>
                <a:spLocks noChangeArrowheads="1"/>
              </p:cNvSpPr>
              <p:nvPr/>
            </p:nvSpPr>
            <p:spPr bwMode="auto">
              <a:xfrm>
                <a:off x="580" y="3745"/>
                <a:ext cx="24" cy="24"/>
              </a:xfrm>
              <a:prstGeom prst="rect">
                <a:avLst/>
              </a:prstGeom>
              <a:solidFill>
                <a:srgbClr val="000000"/>
              </a:solidFill>
              <a:ln w="0">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50" name="Rectangle 44"/>
              <p:cNvSpPr>
                <a:spLocks noChangeArrowheads="1"/>
              </p:cNvSpPr>
              <p:nvPr/>
            </p:nvSpPr>
            <p:spPr bwMode="auto">
              <a:xfrm>
                <a:off x="604" y="1306"/>
                <a:ext cx="2992" cy="2447"/>
              </a:xfrm>
              <a:prstGeom prst="rect">
                <a:avLst/>
              </a:prstGeom>
              <a:solidFill>
                <a:srgbClr val="FFFFFF"/>
              </a:solidFill>
              <a:ln w="0">
                <a:solidFill>
                  <a:srgbClr val="FFFFFF"/>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51" name="Rectangle 45"/>
              <p:cNvSpPr>
                <a:spLocks noChangeArrowheads="1"/>
              </p:cNvSpPr>
              <p:nvPr/>
            </p:nvSpPr>
            <p:spPr bwMode="auto">
              <a:xfrm>
                <a:off x="604" y="1306"/>
                <a:ext cx="2992" cy="244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152" name="Line 46"/>
              <p:cNvSpPr>
                <a:spLocks noChangeShapeType="1"/>
              </p:cNvSpPr>
              <p:nvPr/>
            </p:nvSpPr>
            <p:spPr bwMode="auto">
              <a:xfrm>
                <a:off x="604" y="3753"/>
                <a:ext cx="299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Line 47"/>
              <p:cNvSpPr>
                <a:spLocks noChangeShapeType="1"/>
              </p:cNvSpPr>
              <p:nvPr/>
            </p:nvSpPr>
            <p:spPr bwMode="auto">
              <a:xfrm flipV="1">
                <a:off x="604" y="1306"/>
                <a:ext cx="1" cy="24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10" name="Freeform 48"/>
            <p:cNvSpPr>
              <a:spLocks noEditPoints="1"/>
            </p:cNvSpPr>
            <p:nvPr/>
          </p:nvSpPr>
          <p:spPr bwMode="auto">
            <a:xfrm rot="-1200000">
              <a:off x="588" y="1613"/>
              <a:ext cx="2991" cy="1459"/>
            </a:xfrm>
            <a:custGeom>
              <a:avLst/>
              <a:gdLst>
                <a:gd name="T0" fmla="*/ 1484 w 2991"/>
                <a:gd name="T1" fmla="*/ 940 h 1459"/>
                <a:gd name="T2" fmla="*/ 1832 w 2991"/>
                <a:gd name="T3" fmla="*/ 762 h 1459"/>
                <a:gd name="T4" fmla="*/ 2578 w 2991"/>
                <a:gd name="T5" fmla="*/ 397 h 1459"/>
                <a:gd name="T6" fmla="*/ 551 w 2991"/>
                <a:gd name="T7" fmla="*/ 1232 h 1459"/>
                <a:gd name="T8" fmla="*/ 16 w 2991"/>
                <a:gd name="T9" fmla="*/ 1240 h 1459"/>
                <a:gd name="T10" fmla="*/ 1216 w 2991"/>
                <a:gd name="T11" fmla="*/ 875 h 1459"/>
                <a:gd name="T12" fmla="*/ 2481 w 2991"/>
                <a:gd name="T13" fmla="*/ 470 h 1459"/>
                <a:gd name="T14" fmla="*/ 2700 w 2991"/>
                <a:gd name="T15" fmla="*/ 268 h 1459"/>
                <a:gd name="T16" fmla="*/ 665 w 2991"/>
                <a:gd name="T17" fmla="*/ 1240 h 1459"/>
                <a:gd name="T18" fmla="*/ 2837 w 2991"/>
                <a:gd name="T19" fmla="*/ 292 h 1459"/>
                <a:gd name="T20" fmla="*/ 195 w 2991"/>
                <a:gd name="T21" fmla="*/ 1240 h 1459"/>
                <a:gd name="T22" fmla="*/ 2464 w 2991"/>
                <a:gd name="T23" fmla="*/ 349 h 1459"/>
                <a:gd name="T24" fmla="*/ 2521 w 2991"/>
                <a:gd name="T25" fmla="*/ 316 h 1459"/>
                <a:gd name="T26" fmla="*/ 2537 w 2991"/>
                <a:gd name="T27" fmla="*/ 268 h 1459"/>
                <a:gd name="T28" fmla="*/ 876 w 2991"/>
                <a:gd name="T29" fmla="*/ 908 h 1459"/>
                <a:gd name="T30" fmla="*/ 2708 w 2991"/>
                <a:gd name="T31" fmla="*/ 397 h 1459"/>
                <a:gd name="T32" fmla="*/ 2805 w 2991"/>
                <a:gd name="T33" fmla="*/ 114 h 1459"/>
                <a:gd name="T34" fmla="*/ 1848 w 2991"/>
                <a:gd name="T35" fmla="*/ 430 h 1459"/>
                <a:gd name="T36" fmla="*/ 1646 w 2991"/>
                <a:gd name="T37" fmla="*/ 746 h 1459"/>
                <a:gd name="T38" fmla="*/ 2148 w 2991"/>
                <a:gd name="T39" fmla="*/ 535 h 1459"/>
                <a:gd name="T40" fmla="*/ 1808 w 2991"/>
                <a:gd name="T41" fmla="*/ 559 h 1459"/>
                <a:gd name="T42" fmla="*/ 2262 w 2991"/>
                <a:gd name="T43" fmla="*/ 341 h 1459"/>
                <a:gd name="T44" fmla="*/ 697 w 2991"/>
                <a:gd name="T45" fmla="*/ 1013 h 1459"/>
                <a:gd name="T46" fmla="*/ 1759 w 2991"/>
                <a:gd name="T47" fmla="*/ 470 h 1459"/>
                <a:gd name="T48" fmla="*/ 1946 w 2991"/>
                <a:gd name="T49" fmla="*/ 519 h 1459"/>
                <a:gd name="T50" fmla="*/ 1970 w 2991"/>
                <a:gd name="T51" fmla="*/ 470 h 1459"/>
                <a:gd name="T52" fmla="*/ 2910 w 2991"/>
                <a:gd name="T53" fmla="*/ 154 h 1459"/>
                <a:gd name="T54" fmla="*/ 1062 w 2991"/>
                <a:gd name="T55" fmla="*/ 794 h 1459"/>
                <a:gd name="T56" fmla="*/ 2229 w 2991"/>
                <a:gd name="T57" fmla="*/ 462 h 1459"/>
                <a:gd name="T58" fmla="*/ 2586 w 2991"/>
                <a:gd name="T59" fmla="*/ 389 h 1459"/>
                <a:gd name="T60" fmla="*/ 1954 w 2991"/>
                <a:gd name="T61" fmla="*/ 559 h 1459"/>
                <a:gd name="T62" fmla="*/ 1670 w 2991"/>
                <a:gd name="T63" fmla="*/ 665 h 1459"/>
                <a:gd name="T64" fmla="*/ 2602 w 2991"/>
                <a:gd name="T65" fmla="*/ 243 h 1459"/>
                <a:gd name="T66" fmla="*/ 219 w 2991"/>
                <a:gd name="T67" fmla="*/ 1297 h 1459"/>
                <a:gd name="T68" fmla="*/ 2043 w 2991"/>
                <a:gd name="T69" fmla="*/ 470 h 1459"/>
                <a:gd name="T70" fmla="*/ 2132 w 2991"/>
                <a:gd name="T71" fmla="*/ 462 h 1459"/>
                <a:gd name="T72" fmla="*/ 1605 w 2991"/>
                <a:gd name="T73" fmla="*/ 608 h 1459"/>
                <a:gd name="T74" fmla="*/ 1281 w 2991"/>
                <a:gd name="T75" fmla="*/ 640 h 1459"/>
                <a:gd name="T76" fmla="*/ 1103 w 2991"/>
                <a:gd name="T77" fmla="*/ 1183 h 1459"/>
                <a:gd name="T78" fmla="*/ 940 w 2991"/>
                <a:gd name="T79" fmla="*/ 1078 h 1459"/>
                <a:gd name="T80" fmla="*/ 2991 w 2991"/>
                <a:gd name="T81" fmla="*/ 154 h 1459"/>
                <a:gd name="T82" fmla="*/ 1330 w 2991"/>
                <a:gd name="T83" fmla="*/ 956 h 1459"/>
                <a:gd name="T84" fmla="*/ 1540 w 2991"/>
                <a:gd name="T85" fmla="*/ 940 h 1459"/>
                <a:gd name="T86" fmla="*/ 1873 w 2991"/>
                <a:gd name="T87" fmla="*/ 454 h 1459"/>
                <a:gd name="T88" fmla="*/ 462 w 2991"/>
                <a:gd name="T89" fmla="*/ 1289 h 1459"/>
                <a:gd name="T90" fmla="*/ 2205 w 2991"/>
                <a:gd name="T91" fmla="*/ 470 h 1459"/>
                <a:gd name="T92" fmla="*/ 2878 w 2991"/>
                <a:gd name="T93" fmla="*/ 373 h 1459"/>
                <a:gd name="T94" fmla="*/ 316 w 2991"/>
                <a:gd name="T95" fmla="*/ 1426 h 1459"/>
                <a:gd name="T96" fmla="*/ 1897 w 2991"/>
                <a:gd name="T97" fmla="*/ 527 h 1459"/>
                <a:gd name="T98" fmla="*/ 2246 w 2991"/>
                <a:gd name="T99" fmla="*/ 600 h 1459"/>
                <a:gd name="T100" fmla="*/ 2165 w 2991"/>
                <a:gd name="T101" fmla="*/ 357 h 1459"/>
                <a:gd name="T102" fmla="*/ 2700 w 2991"/>
                <a:gd name="T103" fmla="*/ 389 h 1459"/>
                <a:gd name="T104" fmla="*/ 1030 w 2991"/>
                <a:gd name="T105" fmla="*/ 997 h 1459"/>
                <a:gd name="T106" fmla="*/ 1362 w 2991"/>
                <a:gd name="T107" fmla="*/ 794 h 1459"/>
                <a:gd name="T108" fmla="*/ 2764 w 2991"/>
                <a:gd name="T109" fmla="*/ 349 h 1459"/>
                <a:gd name="T110" fmla="*/ 2075 w 2991"/>
                <a:gd name="T111" fmla="*/ 454 h 1459"/>
                <a:gd name="T112" fmla="*/ 1224 w 2991"/>
                <a:gd name="T113" fmla="*/ 1046 h 1459"/>
                <a:gd name="T114" fmla="*/ 0 w 2991"/>
                <a:gd name="T115" fmla="*/ 1191 h 1459"/>
                <a:gd name="T116" fmla="*/ 308 w 2991"/>
                <a:gd name="T117" fmla="*/ 1451 h 1459"/>
                <a:gd name="T118" fmla="*/ 2708 w 2991"/>
                <a:gd name="T119" fmla="*/ 235 h 1459"/>
                <a:gd name="T120" fmla="*/ 2570 w 2991"/>
                <a:gd name="T121" fmla="*/ 422 h 1459"/>
                <a:gd name="T122" fmla="*/ 2416 w 2991"/>
                <a:gd name="T123" fmla="*/ 624 h 1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91" h="1459">
                  <a:moveTo>
                    <a:pt x="495" y="940"/>
                  </a:moveTo>
                  <a:lnTo>
                    <a:pt x="527" y="940"/>
                  </a:lnTo>
                  <a:lnTo>
                    <a:pt x="527" y="908"/>
                  </a:lnTo>
                  <a:lnTo>
                    <a:pt x="495" y="908"/>
                  </a:lnTo>
                  <a:lnTo>
                    <a:pt x="495" y="940"/>
                  </a:lnTo>
                  <a:moveTo>
                    <a:pt x="1451" y="973"/>
                  </a:moveTo>
                  <a:lnTo>
                    <a:pt x="1484" y="973"/>
                  </a:lnTo>
                  <a:lnTo>
                    <a:pt x="1484" y="940"/>
                  </a:lnTo>
                  <a:lnTo>
                    <a:pt x="1451" y="940"/>
                  </a:lnTo>
                  <a:lnTo>
                    <a:pt x="1451" y="973"/>
                  </a:lnTo>
                  <a:moveTo>
                    <a:pt x="1313" y="640"/>
                  </a:moveTo>
                  <a:lnTo>
                    <a:pt x="1346" y="640"/>
                  </a:lnTo>
                  <a:lnTo>
                    <a:pt x="1346" y="608"/>
                  </a:lnTo>
                  <a:lnTo>
                    <a:pt x="1313" y="608"/>
                  </a:lnTo>
                  <a:lnTo>
                    <a:pt x="1313" y="640"/>
                  </a:lnTo>
                  <a:moveTo>
                    <a:pt x="1832" y="762"/>
                  </a:moveTo>
                  <a:lnTo>
                    <a:pt x="1865" y="762"/>
                  </a:lnTo>
                  <a:lnTo>
                    <a:pt x="1865" y="730"/>
                  </a:lnTo>
                  <a:lnTo>
                    <a:pt x="1832" y="730"/>
                  </a:lnTo>
                  <a:lnTo>
                    <a:pt x="1832" y="762"/>
                  </a:lnTo>
                  <a:moveTo>
                    <a:pt x="2578" y="430"/>
                  </a:moveTo>
                  <a:lnTo>
                    <a:pt x="2610" y="430"/>
                  </a:lnTo>
                  <a:lnTo>
                    <a:pt x="2610" y="397"/>
                  </a:lnTo>
                  <a:lnTo>
                    <a:pt x="2578" y="397"/>
                  </a:lnTo>
                  <a:lnTo>
                    <a:pt x="2578" y="430"/>
                  </a:lnTo>
                  <a:moveTo>
                    <a:pt x="1151" y="908"/>
                  </a:moveTo>
                  <a:lnTo>
                    <a:pt x="1184" y="908"/>
                  </a:lnTo>
                  <a:lnTo>
                    <a:pt x="1184" y="875"/>
                  </a:lnTo>
                  <a:lnTo>
                    <a:pt x="1151" y="875"/>
                  </a:lnTo>
                  <a:lnTo>
                    <a:pt x="1151" y="908"/>
                  </a:lnTo>
                  <a:moveTo>
                    <a:pt x="519" y="1232"/>
                  </a:moveTo>
                  <a:lnTo>
                    <a:pt x="551" y="1232"/>
                  </a:lnTo>
                  <a:lnTo>
                    <a:pt x="551" y="1200"/>
                  </a:lnTo>
                  <a:lnTo>
                    <a:pt x="519" y="1200"/>
                  </a:lnTo>
                  <a:lnTo>
                    <a:pt x="519" y="1232"/>
                  </a:lnTo>
                  <a:moveTo>
                    <a:pt x="16" y="1240"/>
                  </a:moveTo>
                  <a:lnTo>
                    <a:pt x="49" y="1240"/>
                  </a:lnTo>
                  <a:lnTo>
                    <a:pt x="49" y="1208"/>
                  </a:lnTo>
                  <a:lnTo>
                    <a:pt x="16" y="1208"/>
                  </a:lnTo>
                  <a:lnTo>
                    <a:pt x="16" y="1240"/>
                  </a:lnTo>
                  <a:moveTo>
                    <a:pt x="2383" y="81"/>
                  </a:moveTo>
                  <a:lnTo>
                    <a:pt x="2416" y="81"/>
                  </a:lnTo>
                  <a:lnTo>
                    <a:pt x="2416" y="49"/>
                  </a:lnTo>
                  <a:lnTo>
                    <a:pt x="2383" y="49"/>
                  </a:lnTo>
                  <a:lnTo>
                    <a:pt x="2383" y="81"/>
                  </a:lnTo>
                  <a:moveTo>
                    <a:pt x="1184" y="908"/>
                  </a:moveTo>
                  <a:lnTo>
                    <a:pt x="1216" y="908"/>
                  </a:lnTo>
                  <a:lnTo>
                    <a:pt x="1216" y="875"/>
                  </a:lnTo>
                  <a:lnTo>
                    <a:pt x="1184" y="875"/>
                  </a:lnTo>
                  <a:lnTo>
                    <a:pt x="1184" y="908"/>
                  </a:lnTo>
                  <a:moveTo>
                    <a:pt x="1386" y="867"/>
                  </a:moveTo>
                  <a:lnTo>
                    <a:pt x="1419" y="867"/>
                  </a:lnTo>
                  <a:lnTo>
                    <a:pt x="1419" y="835"/>
                  </a:lnTo>
                  <a:lnTo>
                    <a:pt x="1386" y="835"/>
                  </a:lnTo>
                  <a:lnTo>
                    <a:pt x="1386" y="867"/>
                  </a:lnTo>
                  <a:moveTo>
                    <a:pt x="2481" y="470"/>
                  </a:moveTo>
                  <a:lnTo>
                    <a:pt x="2513" y="470"/>
                  </a:lnTo>
                  <a:lnTo>
                    <a:pt x="2513" y="438"/>
                  </a:lnTo>
                  <a:lnTo>
                    <a:pt x="2481" y="438"/>
                  </a:lnTo>
                  <a:lnTo>
                    <a:pt x="2481" y="470"/>
                  </a:lnTo>
                  <a:moveTo>
                    <a:pt x="2700" y="300"/>
                  </a:moveTo>
                  <a:lnTo>
                    <a:pt x="2732" y="300"/>
                  </a:lnTo>
                  <a:lnTo>
                    <a:pt x="2732" y="268"/>
                  </a:lnTo>
                  <a:lnTo>
                    <a:pt x="2700" y="268"/>
                  </a:lnTo>
                  <a:lnTo>
                    <a:pt x="2700" y="300"/>
                  </a:lnTo>
                  <a:moveTo>
                    <a:pt x="1605" y="648"/>
                  </a:moveTo>
                  <a:lnTo>
                    <a:pt x="1638" y="648"/>
                  </a:lnTo>
                  <a:lnTo>
                    <a:pt x="1638" y="616"/>
                  </a:lnTo>
                  <a:lnTo>
                    <a:pt x="1605" y="616"/>
                  </a:lnTo>
                  <a:lnTo>
                    <a:pt x="1605" y="648"/>
                  </a:lnTo>
                  <a:moveTo>
                    <a:pt x="632" y="1240"/>
                  </a:moveTo>
                  <a:lnTo>
                    <a:pt x="665" y="1240"/>
                  </a:lnTo>
                  <a:lnTo>
                    <a:pt x="665" y="1208"/>
                  </a:lnTo>
                  <a:lnTo>
                    <a:pt x="632" y="1208"/>
                  </a:lnTo>
                  <a:lnTo>
                    <a:pt x="632" y="1240"/>
                  </a:lnTo>
                  <a:moveTo>
                    <a:pt x="2837" y="292"/>
                  </a:moveTo>
                  <a:lnTo>
                    <a:pt x="2870" y="292"/>
                  </a:lnTo>
                  <a:lnTo>
                    <a:pt x="2870" y="260"/>
                  </a:lnTo>
                  <a:lnTo>
                    <a:pt x="2837" y="260"/>
                  </a:lnTo>
                  <a:lnTo>
                    <a:pt x="2837" y="292"/>
                  </a:lnTo>
                  <a:moveTo>
                    <a:pt x="673" y="1013"/>
                  </a:moveTo>
                  <a:lnTo>
                    <a:pt x="705" y="1013"/>
                  </a:lnTo>
                  <a:lnTo>
                    <a:pt x="705" y="981"/>
                  </a:lnTo>
                  <a:lnTo>
                    <a:pt x="673" y="981"/>
                  </a:lnTo>
                  <a:lnTo>
                    <a:pt x="673" y="1013"/>
                  </a:lnTo>
                  <a:moveTo>
                    <a:pt x="162" y="1272"/>
                  </a:moveTo>
                  <a:lnTo>
                    <a:pt x="195" y="1272"/>
                  </a:lnTo>
                  <a:lnTo>
                    <a:pt x="195" y="1240"/>
                  </a:lnTo>
                  <a:lnTo>
                    <a:pt x="162" y="1240"/>
                  </a:lnTo>
                  <a:lnTo>
                    <a:pt x="162" y="1272"/>
                  </a:lnTo>
                  <a:moveTo>
                    <a:pt x="430" y="1394"/>
                  </a:moveTo>
                  <a:lnTo>
                    <a:pt x="462" y="1394"/>
                  </a:lnTo>
                  <a:lnTo>
                    <a:pt x="462" y="1362"/>
                  </a:lnTo>
                  <a:lnTo>
                    <a:pt x="430" y="1362"/>
                  </a:lnTo>
                  <a:lnTo>
                    <a:pt x="430" y="1394"/>
                  </a:lnTo>
                  <a:moveTo>
                    <a:pt x="2464" y="349"/>
                  </a:moveTo>
                  <a:lnTo>
                    <a:pt x="2497" y="349"/>
                  </a:lnTo>
                  <a:lnTo>
                    <a:pt x="2497" y="316"/>
                  </a:lnTo>
                  <a:lnTo>
                    <a:pt x="2464" y="316"/>
                  </a:lnTo>
                  <a:lnTo>
                    <a:pt x="2464" y="349"/>
                  </a:lnTo>
                  <a:moveTo>
                    <a:pt x="2521" y="349"/>
                  </a:moveTo>
                  <a:lnTo>
                    <a:pt x="2554" y="349"/>
                  </a:lnTo>
                  <a:lnTo>
                    <a:pt x="2554" y="316"/>
                  </a:lnTo>
                  <a:lnTo>
                    <a:pt x="2521" y="316"/>
                  </a:lnTo>
                  <a:lnTo>
                    <a:pt x="2521" y="349"/>
                  </a:lnTo>
                  <a:moveTo>
                    <a:pt x="1159" y="1005"/>
                  </a:moveTo>
                  <a:lnTo>
                    <a:pt x="1192" y="1005"/>
                  </a:lnTo>
                  <a:lnTo>
                    <a:pt x="1192" y="973"/>
                  </a:lnTo>
                  <a:lnTo>
                    <a:pt x="1159" y="973"/>
                  </a:lnTo>
                  <a:lnTo>
                    <a:pt x="1159" y="1005"/>
                  </a:lnTo>
                  <a:moveTo>
                    <a:pt x="2505" y="268"/>
                  </a:moveTo>
                  <a:lnTo>
                    <a:pt x="2537" y="268"/>
                  </a:lnTo>
                  <a:lnTo>
                    <a:pt x="2537" y="235"/>
                  </a:lnTo>
                  <a:lnTo>
                    <a:pt x="2505" y="235"/>
                  </a:lnTo>
                  <a:lnTo>
                    <a:pt x="2505" y="268"/>
                  </a:lnTo>
                  <a:moveTo>
                    <a:pt x="876" y="908"/>
                  </a:moveTo>
                  <a:lnTo>
                    <a:pt x="908" y="908"/>
                  </a:lnTo>
                  <a:lnTo>
                    <a:pt x="908" y="875"/>
                  </a:lnTo>
                  <a:lnTo>
                    <a:pt x="876" y="875"/>
                  </a:lnTo>
                  <a:lnTo>
                    <a:pt x="876" y="908"/>
                  </a:lnTo>
                  <a:moveTo>
                    <a:pt x="2862" y="365"/>
                  </a:moveTo>
                  <a:lnTo>
                    <a:pt x="2894" y="365"/>
                  </a:lnTo>
                  <a:lnTo>
                    <a:pt x="2894" y="332"/>
                  </a:lnTo>
                  <a:lnTo>
                    <a:pt x="2862" y="332"/>
                  </a:lnTo>
                  <a:lnTo>
                    <a:pt x="2862" y="365"/>
                  </a:lnTo>
                  <a:moveTo>
                    <a:pt x="2675" y="430"/>
                  </a:moveTo>
                  <a:lnTo>
                    <a:pt x="2708" y="430"/>
                  </a:lnTo>
                  <a:lnTo>
                    <a:pt x="2708" y="397"/>
                  </a:lnTo>
                  <a:lnTo>
                    <a:pt x="2675" y="397"/>
                  </a:lnTo>
                  <a:lnTo>
                    <a:pt x="2675" y="430"/>
                  </a:lnTo>
                  <a:moveTo>
                    <a:pt x="470" y="1175"/>
                  </a:moveTo>
                  <a:lnTo>
                    <a:pt x="503" y="1175"/>
                  </a:lnTo>
                  <a:lnTo>
                    <a:pt x="503" y="1143"/>
                  </a:lnTo>
                  <a:lnTo>
                    <a:pt x="470" y="1143"/>
                  </a:lnTo>
                  <a:lnTo>
                    <a:pt x="470" y="1175"/>
                  </a:lnTo>
                  <a:moveTo>
                    <a:pt x="2805" y="114"/>
                  </a:moveTo>
                  <a:lnTo>
                    <a:pt x="2837" y="114"/>
                  </a:lnTo>
                  <a:lnTo>
                    <a:pt x="2837" y="81"/>
                  </a:lnTo>
                  <a:lnTo>
                    <a:pt x="2805" y="81"/>
                  </a:lnTo>
                  <a:lnTo>
                    <a:pt x="2805" y="114"/>
                  </a:lnTo>
                  <a:moveTo>
                    <a:pt x="1848" y="462"/>
                  </a:moveTo>
                  <a:lnTo>
                    <a:pt x="1881" y="462"/>
                  </a:lnTo>
                  <a:lnTo>
                    <a:pt x="1881" y="430"/>
                  </a:lnTo>
                  <a:lnTo>
                    <a:pt x="1848" y="430"/>
                  </a:lnTo>
                  <a:lnTo>
                    <a:pt x="1848" y="462"/>
                  </a:lnTo>
                  <a:moveTo>
                    <a:pt x="673" y="989"/>
                  </a:moveTo>
                  <a:lnTo>
                    <a:pt x="705" y="989"/>
                  </a:lnTo>
                  <a:lnTo>
                    <a:pt x="705" y="956"/>
                  </a:lnTo>
                  <a:lnTo>
                    <a:pt x="673" y="956"/>
                  </a:lnTo>
                  <a:lnTo>
                    <a:pt x="673" y="989"/>
                  </a:lnTo>
                  <a:moveTo>
                    <a:pt x="1613" y="746"/>
                  </a:moveTo>
                  <a:lnTo>
                    <a:pt x="1646" y="746"/>
                  </a:lnTo>
                  <a:lnTo>
                    <a:pt x="1646" y="713"/>
                  </a:lnTo>
                  <a:lnTo>
                    <a:pt x="1613" y="713"/>
                  </a:lnTo>
                  <a:lnTo>
                    <a:pt x="1613" y="746"/>
                  </a:lnTo>
                  <a:moveTo>
                    <a:pt x="2148" y="535"/>
                  </a:moveTo>
                  <a:lnTo>
                    <a:pt x="2181" y="535"/>
                  </a:lnTo>
                  <a:lnTo>
                    <a:pt x="2181" y="503"/>
                  </a:lnTo>
                  <a:lnTo>
                    <a:pt x="2148" y="503"/>
                  </a:lnTo>
                  <a:lnTo>
                    <a:pt x="2148" y="535"/>
                  </a:lnTo>
                  <a:moveTo>
                    <a:pt x="900" y="1127"/>
                  </a:moveTo>
                  <a:lnTo>
                    <a:pt x="932" y="1127"/>
                  </a:lnTo>
                  <a:lnTo>
                    <a:pt x="932" y="1094"/>
                  </a:lnTo>
                  <a:lnTo>
                    <a:pt x="900" y="1094"/>
                  </a:lnTo>
                  <a:lnTo>
                    <a:pt x="900" y="1127"/>
                  </a:lnTo>
                  <a:moveTo>
                    <a:pt x="1775" y="592"/>
                  </a:moveTo>
                  <a:lnTo>
                    <a:pt x="1808" y="592"/>
                  </a:lnTo>
                  <a:lnTo>
                    <a:pt x="1808" y="559"/>
                  </a:lnTo>
                  <a:lnTo>
                    <a:pt x="1775" y="559"/>
                  </a:lnTo>
                  <a:lnTo>
                    <a:pt x="1775" y="592"/>
                  </a:lnTo>
                  <a:moveTo>
                    <a:pt x="1816" y="770"/>
                  </a:moveTo>
                  <a:lnTo>
                    <a:pt x="1848" y="770"/>
                  </a:lnTo>
                  <a:lnTo>
                    <a:pt x="1848" y="738"/>
                  </a:lnTo>
                  <a:lnTo>
                    <a:pt x="1816" y="738"/>
                  </a:lnTo>
                  <a:lnTo>
                    <a:pt x="1816" y="770"/>
                  </a:lnTo>
                  <a:moveTo>
                    <a:pt x="2262" y="341"/>
                  </a:moveTo>
                  <a:lnTo>
                    <a:pt x="2294" y="341"/>
                  </a:lnTo>
                  <a:lnTo>
                    <a:pt x="2294" y="308"/>
                  </a:lnTo>
                  <a:lnTo>
                    <a:pt x="2262" y="308"/>
                  </a:lnTo>
                  <a:lnTo>
                    <a:pt x="2262" y="341"/>
                  </a:lnTo>
                  <a:moveTo>
                    <a:pt x="697" y="1046"/>
                  </a:moveTo>
                  <a:lnTo>
                    <a:pt x="730" y="1046"/>
                  </a:lnTo>
                  <a:lnTo>
                    <a:pt x="730" y="1013"/>
                  </a:lnTo>
                  <a:lnTo>
                    <a:pt x="697" y="1013"/>
                  </a:lnTo>
                  <a:lnTo>
                    <a:pt x="697" y="1046"/>
                  </a:lnTo>
                  <a:moveTo>
                    <a:pt x="1784" y="730"/>
                  </a:moveTo>
                  <a:lnTo>
                    <a:pt x="1816" y="730"/>
                  </a:lnTo>
                  <a:lnTo>
                    <a:pt x="1816" y="697"/>
                  </a:lnTo>
                  <a:lnTo>
                    <a:pt x="1784" y="697"/>
                  </a:lnTo>
                  <a:lnTo>
                    <a:pt x="1784" y="730"/>
                  </a:lnTo>
                  <a:moveTo>
                    <a:pt x="1727" y="470"/>
                  </a:moveTo>
                  <a:lnTo>
                    <a:pt x="1759" y="470"/>
                  </a:lnTo>
                  <a:lnTo>
                    <a:pt x="1759" y="438"/>
                  </a:lnTo>
                  <a:lnTo>
                    <a:pt x="1727" y="438"/>
                  </a:lnTo>
                  <a:lnTo>
                    <a:pt x="1727" y="470"/>
                  </a:lnTo>
                  <a:moveTo>
                    <a:pt x="1946" y="519"/>
                  </a:moveTo>
                  <a:lnTo>
                    <a:pt x="1978" y="519"/>
                  </a:lnTo>
                  <a:lnTo>
                    <a:pt x="1978" y="486"/>
                  </a:lnTo>
                  <a:lnTo>
                    <a:pt x="1946" y="486"/>
                  </a:lnTo>
                  <a:lnTo>
                    <a:pt x="1946" y="519"/>
                  </a:lnTo>
                  <a:moveTo>
                    <a:pt x="2756" y="478"/>
                  </a:moveTo>
                  <a:lnTo>
                    <a:pt x="2789" y="478"/>
                  </a:lnTo>
                  <a:lnTo>
                    <a:pt x="2789" y="446"/>
                  </a:lnTo>
                  <a:lnTo>
                    <a:pt x="2756" y="446"/>
                  </a:lnTo>
                  <a:lnTo>
                    <a:pt x="2756" y="478"/>
                  </a:lnTo>
                  <a:moveTo>
                    <a:pt x="1938" y="503"/>
                  </a:moveTo>
                  <a:lnTo>
                    <a:pt x="1970" y="503"/>
                  </a:lnTo>
                  <a:lnTo>
                    <a:pt x="1970" y="470"/>
                  </a:lnTo>
                  <a:lnTo>
                    <a:pt x="1938" y="470"/>
                  </a:lnTo>
                  <a:lnTo>
                    <a:pt x="1938" y="503"/>
                  </a:lnTo>
                  <a:moveTo>
                    <a:pt x="2043" y="430"/>
                  </a:moveTo>
                  <a:lnTo>
                    <a:pt x="2075" y="430"/>
                  </a:lnTo>
                  <a:lnTo>
                    <a:pt x="2075" y="397"/>
                  </a:lnTo>
                  <a:lnTo>
                    <a:pt x="2043" y="397"/>
                  </a:lnTo>
                  <a:lnTo>
                    <a:pt x="2043" y="430"/>
                  </a:lnTo>
                  <a:moveTo>
                    <a:pt x="2910" y="154"/>
                  </a:moveTo>
                  <a:lnTo>
                    <a:pt x="2943" y="154"/>
                  </a:lnTo>
                  <a:lnTo>
                    <a:pt x="2943" y="122"/>
                  </a:lnTo>
                  <a:lnTo>
                    <a:pt x="2910" y="122"/>
                  </a:lnTo>
                  <a:lnTo>
                    <a:pt x="2910" y="154"/>
                  </a:lnTo>
                  <a:moveTo>
                    <a:pt x="1062" y="827"/>
                  </a:moveTo>
                  <a:lnTo>
                    <a:pt x="1095" y="827"/>
                  </a:lnTo>
                  <a:lnTo>
                    <a:pt x="1095" y="794"/>
                  </a:lnTo>
                  <a:lnTo>
                    <a:pt x="1062" y="794"/>
                  </a:lnTo>
                  <a:lnTo>
                    <a:pt x="1062" y="827"/>
                  </a:lnTo>
                  <a:moveTo>
                    <a:pt x="2359" y="519"/>
                  </a:moveTo>
                  <a:lnTo>
                    <a:pt x="2392" y="519"/>
                  </a:lnTo>
                  <a:lnTo>
                    <a:pt x="2392" y="486"/>
                  </a:lnTo>
                  <a:lnTo>
                    <a:pt x="2359" y="486"/>
                  </a:lnTo>
                  <a:lnTo>
                    <a:pt x="2359" y="519"/>
                  </a:lnTo>
                  <a:moveTo>
                    <a:pt x="2197" y="462"/>
                  </a:moveTo>
                  <a:lnTo>
                    <a:pt x="2229" y="462"/>
                  </a:lnTo>
                  <a:lnTo>
                    <a:pt x="2229" y="430"/>
                  </a:lnTo>
                  <a:lnTo>
                    <a:pt x="2197" y="430"/>
                  </a:lnTo>
                  <a:lnTo>
                    <a:pt x="2197" y="462"/>
                  </a:lnTo>
                  <a:moveTo>
                    <a:pt x="2586" y="389"/>
                  </a:moveTo>
                  <a:lnTo>
                    <a:pt x="2619" y="389"/>
                  </a:lnTo>
                  <a:lnTo>
                    <a:pt x="2619" y="357"/>
                  </a:lnTo>
                  <a:lnTo>
                    <a:pt x="2586" y="357"/>
                  </a:lnTo>
                  <a:lnTo>
                    <a:pt x="2586" y="389"/>
                  </a:lnTo>
                  <a:moveTo>
                    <a:pt x="2959" y="235"/>
                  </a:moveTo>
                  <a:lnTo>
                    <a:pt x="2991" y="235"/>
                  </a:lnTo>
                  <a:lnTo>
                    <a:pt x="2991" y="203"/>
                  </a:lnTo>
                  <a:lnTo>
                    <a:pt x="2959" y="203"/>
                  </a:lnTo>
                  <a:lnTo>
                    <a:pt x="2959" y="235"/>
                  </a:lnTo>
                  <a:moveTo>
                    <a:pt x="1921" y="592"/>
                  </a:moveTo>
                  <a:lnTo>
                    <a:pt x="1954" y="592"/>
                  </a:lnTo>
                  <a:lnTo>
                    <a:pt x="1954" y="559"/>
                  </a:lnTo>
                  <a:lnTo>
                    <a:pt x="1921" y="559"/>
                  </a:lnTo>
                  <a:lnTo>
                    <a:pt x="1921" y="592"/>
                  </a:lnTo>
                  <a:moveTo>
                    <a:pt x="2740" y="397"/>
                  </a:moveTo>
                  <a:lnTo>
                    <a:pt x="2773" y="397"/>
                  </a:lnTo>
                  <a:lnTo>
                    <a:pt x="2773" y="365"/>
                  </a:lnTo>
                  <a:lnTo>
                    <a:pt x="2740" y="365"/>
                  </a:lnTo>
                  <a:lnTo>
                    <a:pt x="2740" y="397"/>
                  </a:lnTo>
                  <a:moveTo>
                    <a:pt x="1670" y="665"/>
                  </a:moveTo>
                  <a:lnTo>
                    <a:pt x="1702" y="665"/>
                  </a:lnTo>
                  <a:lnTo>
                    <a:pt x="1702" y="632"/>
                  </a:lnTo>
                  <a:lnTo>
                    <a:pt x="1670" y="632"/>
                  </a:lnTo>
                  <a:lnTo>
                    <a:pt x="1670" y="665"/>
                  </a:lnTo>
                  <a:moveTo>
                    <a:pt x="2602" y="276"/>
                  </a:moveTo>
                  <a:lnTo>
                    <a:pt x="2635" y="276"/>
                  </a:lnTo>
                  <a:lnTo>
                    <a:pt x="2635" y="243"/>
                  </a:lnTo>
                  <a:lnTo>
                    <a:pt x="2602" y="243"/>
                  </a:lnTo>
                  <a:lnTo>
                    <a:pt x="2602" y="276"/>
                  </a:lnTo>
                  <a:moveTo>
                    <a:pt x="349" y="1070"/>
                  </a:moveTo>
                  <a:lnTo>
                    <a:pt x="381" y="1070"/>
                  </a:lnTo>
                  <a:lnTo>
                    <a:pt x="381" y="1037"/>
                  </a:lnTo>
                  <a:lnTo>
                    <a:pt x="349" y="1037"/>
                  </a:lnTo>
                  <a:lnTo>
                    <a:pt x="349" y="1070"/>
                  </a:lnTo>
                  <a:moveTo>
                    <a:pt x="187" y="1297"/>
                  </a:moveTo>
                  <a:lnTo>
                    <a:pt x="219" y="1297"/>
                  </a:lnTo>
                  <a:lnTo>
                    <a:pt x="219" y="1264"/>
                  </a:lnTo>
                  <a:lnTo>
                    <a:pt x="187" y="1264"/>
                  </a:lnTo>
                  <a:lnTo>
                    <a:pt x="187" y="1297"/>
                  </a:lnTo>
                  <a:moveTo>
                    <a:pt x="2043" y="470"/>
                  </a:moveTo>
                  <a:lnTo>
                    <a:pt x="2075" y="470"/>
                  </a:lnTo>
                  <a:lnTo>
                    <a:pt x="2075" y="438"/>
                  </a:lnTo>
                  <a:lnTo>
                    <a:pt x="2043" y="438"/>
                  </a:lnTo>
                  <a:lnTo>
                    <a:pt x="2043" y="470"/>
                  </a:lnTo>
                  <a:moveTo>
                    <a:pt x="162" y="1264"/>
                  </a:moveTo>
                  <a:lnTo>
                    <a:pt x="195" y="1264"/>
                  </a:lnTo>
                  <a:lnTo>
                    <a:pt x="195" y="1232"/>
                  </a:lnTo>
                  <a:lnTo>
                    <a:pt x="162" y="1232"/>
                  </a:lnTo>
                  <a:lnTo>
                    <a:pt x="162" y="1264"/>
                  </a:lnTo>
                  <a:moveTo>
                    <a:pt x="2100" y="495"/>
                  </a:moveTo>
                  <a:lnTo>
                    <a:pt x="2132" y="495"/>
                  </a:lnTo>
                  <a:lnTo>
                    <a:pt x="2132" y="462"/>
                  </a:lnTo>
                  <a:lnTo>
                    <a:pt x="2100" y="462"/>
                  </a:lnTo>
                  <a:lnTo>
                    <a:pt x="2100" y="495"/>
                  </a:lnTo>
                  <a:moveTo>
                    <a:pt x="454" y="1070"/>
                  </a:moveTo>
                  <a:lnTo>
                    <a:pt x="487" y="1070"/>
                  </a:lnTo>
                  <a:lnTo>
                    <a:pt x="487" y="1037"/>
                  </a:lnTo>
                  <a:lnTo>
                    <a:pt x="454" y="1037"/>
                  </a:lnTo>
                  <a:lnTo>
                    <a:pt x="454" y="1070"/>
                  </a:lnTo>
                  <a:moveTo>
                    <a:pt x="1605" y="608"/>
                  </a:moveTo>
                  <a:lnTo>
                    <a:pt x="1638" y="608"/>
                  </a:lnTo>
                  <a:lnTo>
                    <a:pt x="1638" y="576"/>
                  </a:lnTo>
                  <a:lnTo>
                    <a:pt x="1605" y="576"/>
                  </a:lnTo>
                  <a:lnTo>
                    <a:pt x="1605" y="608"/>
                  </a:lnTo>
                  <a:moveTo>
                    <a:pt x="1281" y="673"/>
                  </a:moveTo>
                  <a:lnTo>
                    <a:pt x="1313" y="673"/>
                  </a:lnTo>
                  <a:lnTo>
                    <a:pt x="1313" y="640"/>
                  </a:lnTo>
                  <a:lnTo>
                    <a:pt x="1281" y="640"/>
                  </a:lnTo>
                  <a:lnTo>
                    <a:pt x="1281" y="673"/>
                  </a:lnTo>
                  <a:moveTo>
                    <a:pt x="2862" y="365"/>
                  </a:moveTo>
                  <a:lnTo>
                    <a:pt x="2894" y="365"/>
                  </a:lnTo>
                  <a:lnTo>
                    <a:pt x="2894" y="332"/>
                  </a:lnTo>
                  <a:lnTo>
                    <a:pt x="2862" y="332"/>
                  </a:lnTo>
                  <a:lnTo>
                    <a:pt x="2862" y="365"/>
                  </a:lnTo>
                  <a:moveTo>
                    <a:pt x="1070" y="1183"/>
                  </a:moveTo>
                  <a:lnTo>
                    <a:pt x="1103" y="1183"/>
                  </a:lnTo>
                  <a:lnTo>
                    <a:pt x="1103" y="1151"/>
                  </a:lnTo>
                  <a:lnTo>
                    <a:pt x="1070" y="1151"/>
                  </a:lnTo>
                  <a:lnTo>
                    <a:pt x="1070" y="1183"/>
                  </a:lnTo>
                  <a:moveTo>
                    <a:pt x="940" y="1078"/>
                  </a:moveTo>
                  <a:lnTo>
                    <a:pt x="973" y="1078"/>
                  </a:lnTo>
                  <a:lnTo>
                    <a:pt x="973" y="1046"/>
                  </a:lnTo>
                  <a:lnTo>
                    <a:pt x="940" y="1046"/>
                  </a:lnTo>
                  <a:lnTo>
                    <a:pt x="940" y="1078"/>
                  </a:lnTo>
                  <a:moveTo>
                    <a:pt x="1711" y="738"/>
                  </a:moveTo>
                  <a:lnTo>
                    <a:pt x="1743" y="738"/>
                  </a:lnTo>
                  <a:lnTo>
                    <a:pt x="1743" y="705"/>
                  </a:lnTo>
                  <a:lnTo>
                    <a:pt x="1711" y="705"/>
                  </a:lnTo>
                  <a:lnTo>
                    <a:pt x="1711" y="738"/>
                  </a:lnTo>
                  <a:moveTo>
                    <a:pt x="2959" y="187"/>
                  </a:moveTo>
                  <a:lnTo>
                    <a:pt x="2991" y="187"/>
                  </a:lnTo>
                  <a:lnTo>
                    <a:pt x="2991" y="154"/>
                  </a:lnTo>
                  <a:lnTo>
                    <a:pt x="2959" y="154"/>
                  </a:lnTo>
                  <a:lnTo>
                    <a:pt x="2959" y="187"/>
                  </a:lnTo>
                  <a:moveTo>
                    <a:pt x="1589" y="600"/>
                  </a:moveTo>
                  <a:lnTo>
                    <a:pt x="1621" y="600"/>
                  </a:lnTo>
                  <a:lnTo>
                    <a:pt x="1621" y="567"/>
                  </a:lnTo>
                  <a:lnTo>
                    <a:pt x="1589" y="567"/>
                  </a:lnTo>
                  <a:lnTo>
                    <a:pt x="1589" y="600"/>
                  </a:lnTo>
                  <a:moveTo>
                    <a:pt x="1330" y="956"/>
                  </a:moveTo>
                  <a:lnTo>
                    <a:pt x="1362" y="956"/>
                  </a:lnTo>
                  <a:lnTo>
                    <a:pt x="1362" y="924"/>
                  </a:lnTo>
                  <a:lnTo>
                    <a:pt x="1330" y="924"/>
                  </a:lnTo>
                  <a:lnTo>
                    <a:pt x="1330" y="956"/>
                  </a:lnTo>
                  <a:moveTo>
                    <a:pt x="1540" y="973"/>
                  </a:moveTo>
                  <a:lnTo>
                    <a:pt x="1573" y="973"/>
                  </a:lnTo>
                  <a:lnTo>
                    <a:pt x="1573" y="940"/>
                  </a:lnTo>
                  <a:lnTo>
                    <a:pt x="1540" y="940"/>
                  </a:lnTo>
                  <a:lnTo>
                    <a:pt x="1540" y="973"/>
                  </a:lnTo>
                  <a:moveTo>
                    <a:pt x="543" y="916"/>
                  </a:moveTo>
                  <a:lnTo>
                    <a:pt x="576" y="916"/>
                  </a:lnTo>
                  <a:lnTo>
                    <a:pt x="576" y="883"/>
                  </a:lnTo>
                  <a:lnTo>
                    <a:pt x="543" y="883"/>
                  </a:lnTo>
                  <a:lnTo>
                    <a:pt x="543" y="916"/>
                  </a:lnTo>
                  <a:moveTo>
                    <a:pt x="1840" y="454"/>
                  </a:moveTo>
                  <a:lnTo>
                    <a:pt x="1873" y="454"/>
                  </a:lnTo>
                  <a:lnTo>
                    <a:pt x="1873" y="422"/>
                  </a:lnTo>
                  <a:lnTo>
                    <a:pt x="1840" y="422"/>
                  </a:lnTo>
                  <a:lnTo>
                    <a:pt x="1840" y="454"/>
                  </a:lnTo>
                  <a:moveTo>
                    <a:pt x="462" y="1289"/>
                  </a:moveTo>
                  <a:lnTo>
                    <a:pt x="495" y="1289"/>
                  </a:lnTo>
                  <a:lnTo>
                    <a:pt x="495" y="1256"/>
                  </a:lnTo>
                  <a:lnTo>
                    <a:pt x="462" y="1256"/>
                  </a:lnTo>
                  <a:lnTo>
                    <a:pt x="462" y="1289"/>
                  </a:lnTo>
                  <a:moveTo>
                    <a:pt x="414" y="1232"/>
                  </a:moveTo>
                  <a:lnTo>
                    <a:pt x="446" y="1232"/>
                  </a:lnTo>
                  <a:lnTo>
                    <a:pt x="446" y="1200"/>
                  </a:lnTo>
                  <a:lnTo>
                    <a:pt x="414" y="1200"/>
                  </a:lnTo>
                  <a:lnTo>
                    <a:pt x="414" y="1232"/>
                  </a:lnTo>
                  <a:moveTo>
                    <a:pt x="2173" y="503"/>
                  </a:moveTo>
                  <a:lnTo>
                    <a:pt x="2205" y="503"/>
                  </a:lnTo>
                  <a:lnTo>
                    <a:pt x="2205" y="470"/>
                  </a:lnTo>
                  <a:lnTo>
                    <a:pt x="2173" y="470"/>
                  </a:lnTo>
                  <a:lnTo>
                    <a:pt x="2173" y="503"/>
                  </a:lnTo>
                  <a:moveTo>
                    <a:pt x="1451" y="997"/>
                  </a:moveTo>
                  <a:lnTo>
                    <a:pt x="1484" y="997"/>
                  </a:lnTo>
                  <a:lnTo>
                    <a:pt x="1484" y="965"/>
                  </a:lnTo>
                  <a:lnTo>
                    <a:pt x="1451" y="965"/>
                  </a:lnTo>
                  <a:lnTo>
                    <a:pt x="1451" y="997"/>
                  </a:lnTo>
                  <a:moveTo>
                    <a:pt x="2878" y="373"/>
                  </a:moveTo>
                  <a:lnTo>
                    <a:pt x="2910" y="373"/>
                  </a:lnTo>
                  <a:lnTo>
                    <a:pt x="2910" y="341"/>
                  </a:lnTo>
                  <a:lnTo>
                    <a:pt x="2878" y="341"/>
                  </a:lnTo>
                  <a:lnTo>
                    <a:pt x="2878" y="373"/>
                  </a:lnTo>
                  <a:moveTo>
                    <a:pt x="316" y="1459"/>
                  </a:moveTo>
                  <a:lnTo>
                    <a:pt x="349" y="1459"/>
                  </a:lnTo>
                  <a:lnTo>
                    <a:pt x="349" y="1426"/>
                  </a:lnTo>
                  <a:lnTo>
                    <a:pt x="316" y="1426"/>
                  </a:lnTo>
                  <a:lnTo>
                    <a:pt x="316" y="1459"/>
                  </a:lnTo>
                  <a:moveTo>
                    <a:pt x="2918" y="33"/>
                  </a:moveTo>
                  <a:lnTo>
                    <a:pt x="2951" y="33"/>
                  </a:lnTo>
                  <a:lnTo>
                    <a:pt x="2951" y="0"/>
                  </a:lnTo>
                  <a:lnTo>
                    <a:pt x="2918" y="0"/>
                  </a:lnTo>
                  <a:lnTo>
                    <a:pt x="2918" y="33"/>
                  </a:lnTo>
                  <a:moveTo>
                    <a:pt x="1865" y="527"/>
                  </a:moveTo>
                  <a:lnTo>
                    <a:pt x="1897" y="527"/>
                  </a:lnTo>
                  <a:lnTo>
                    <a:pt x="1897" y="495"/>
                  </a:lnTo>
                  <a:lnTo>
                    <a:pt x="1865" y="495"/>
                  </a:lnTo>
                  <a:lnTo>
                    <a:pt x="1865" y="527"/>
                  </a:lnTo>
                  <a:moveTo>
                    <a:pt x="2246" y="600"/>
                  </a:moveTo>
                  <a:lnTo>
                    <a:pt x="2278" y="600"/>
                  </a:lnTo>
                  <a:lnTo>
                    <a:pt x="2278" y="567"/>
                  </a:lnTo>
                  <a:lnTo>
                    <a:pt x="2246" y="567"/>
                  </a:lnTo>
                  <a:lnTo>
                    <a:pt x="2246" y="600"/>
                  </a:lnTo>
                  <a:moveTo>
                    <a:pt x="2513" y="130"/>
                  </a:moveTo>
                  <a:lnTo>
                    <a:pt x="2546" y="130"/>
                  </a:lnTo>
                  <a:lnTo>
                    <a:pt x="2546" y="97"/>
                  </a:lnTo>
                  <a:lnTo>
                    <a:pt x="2513" y="97"/>
                  </a:lnTo>
                  <a:lnTo>
                    <a:pt x="2513" y="130"/>
                  </a:lnTo>
                  <a:moveTo>
                    <a:pt x="2132" y="389"/>
                  </a:moveTo>
                  <a:lnTo>
                    <a:pt x="2165" y="389"/>
                  </a:lnTo>
                  <a:lnTo>
                    <a:pt x="2165" y="357"/>
                  </a:lnTo>
                  <a:lnTo>
                    <a:pt x="2132" y="357"/>
                  </a:lnTo>
                  <a:lnTo>
                    <a:pt x="2132" y="389"/>
                  </a:lnTo>
                  <a:moveTo>
                    <a:pt x="1857" y="584"/>
                  </a:moveTo>
                  <a:lnTo>
                    <a:pt x="1889" y="584"/>
                  </a:lnTo>
                  <a:lnTo>
                    <a:pt x="1889" y="551"/>
                  </a:lnTo>
                  <a:lnTo>
                    <a:pt x="1857" y="551"/>
                  </a:lnTo>
                  <a:lnTo>
                    <a:pt x="1857" y="584"/>
                  </a:lnTo>
                  <a:moveTo>
                    <a:pt x="2700" y="389"/>
                  </a:moveTo>
                  <a:lnTo>
                    <a:pt x="2732" y="389"/>
                  </a:lnTo>
                  <a:lnTo>
                    <a:pt x="2732" y="357"/>
                  </a:lnTo>
                  <a:lnTo>
                    <a:pt x="2700" y="357"/>
                  </a:lnTo>
                  <a:lnTo>
                    <a:pt x="2700" y="389"/>
                  </a:lnTo>
                  <a:moveTo>
                    <a:pt x="1030" y="1029"/>
                  </a:moveTo>
                  <a:lnTo>
                    <a:pt x="1062" y="1029"/>
                  </a:lnTo>
                  <a:lnTo>
                    <a:pt x="1062" y="997"/>
                  </a:lnTo>
                  <a:lnTo>
                    <a:pt x="1030" y="997"/>
                  </a:lnTo>
                  <a:lnTo>
                    <a:pt x="1030" y="1029"/>
                  </a:lnTo>
                  <a:moveTo>
                    <a:pt x="1589" y="665"/>
                  </a:moveTo>
                  <a:lnTo>
                    <a:pt x="1621" y="665"/>
                  </a:lnTo>
                  <a:lnTo>
                    <a:pt x="1621" y="632"/>
                  </a:lnTo>
                  <a:lnTo>
                    <a:pt x="1589" y="632"/>
                  </a:lnTo>
                  <a:lnTo>
                    <a:pt x="1589" y="665"/>
                  </a:lnTo>
                  <a:moveTo>
                    <a:pt x="1330" y="794"/>
                  </a:moveTo>
                  <a:lnTo>
                    <a:pt x="1362" y="794"/>
                  </a:lnTo>
                  <a:lnTo>
                    <a:pt x="1362" y="762"/>
                  </a:lnTo>
                  <a:lnTo>
                    <a:pt x="1330" y="762"/>
                  </a:lnTo>
                  <a:lnTo>
                    <a:pt x="1330" y="794"/>
                  </a:lnTo>
                  <a:moveTo>
                    <a:pt x="2764" y="349"/>
                  </a:moveTo>
                  <a:lnTo>
                    <a:pt x="2797" y="349"/>
                  </a:lnTo>
                  <a:lnTo>
                    <a:pt x="2797" y="316"/>
                  </a:lnTo>
                  <a:lnTo>
                    <a:pt x="2764" y="316"/>
                  </a:lnTo>
                  <a:lnTo>
                    <a:pt x="2764" y="349"/>
                  </a:lnTo>
                  <a:moveTo>
                    <a:pt x="559" y="1321"/>
                  </a:moveTo>
                  <a:lnTo>
                    <a:pt x="592" y="1321"/>
                  </a:lnTo>
                  <a:lnTo>
                    <a:pt x="592" y="1289"/>
                  </a:lnTo>
                  <a:lnTo>
                    <a:pt x="559" y="1289"/>
                  </a:lnTo>
                  <a:lnTo>
                    <a:pt x="559" y="1321"/>
                  </a:lnTo>
                  <a:moveTo>
                    <a:pt x="2043" y="486"/>
                  </a:moveTo>
                  <a:lnTo>
                    <a:pt x="2075" y="486"/>
                  </a:lnTo>
                  <a:lnTo>
                    <a:pt x="2075" y="454"/>
                  </a:lnTo>
                  <a:lnTo>
                    <a:pt x="2043" y="454"/>
                  </a:lnTo>
                  <a:lnTo>
                    <a:pt x="2043" y="486"/>
                  </a:lnTo>
                  <a:moveTo>
                    <a:pt x="1621" y="657"/>
                  </a:moveTo>
                  <a:lnTo>
                    <a:pt x="1654" y="657"/>
                  </a:lnTo>
                  <a:lnTo>
                    <a:pt x="1654" y="624"/>
                  </a:lnTo>
                  <a:lnTo>
                    <a:pt x="1621" y="624"/>
                  </a:lnTo>
                  <a:lnTo>
                    <a:pt x="1621" y="657"/>
                  </a:lnTo>
                  <a:moveTo>
                    <a:pt x="1224" y="1046"/>
                  </a:moveTo>
                  <a:lnTo>
                    <a:pt x="1257" y="1046"/>
                  </a:lnTo>
                  <a:lnTo>
                    <a:pt x="1257" y="1013"/>
                  </a:lnTo>
                  <a:lnTo>
                    <a:pt x="1224" y="1013"/>
                  </a:lnTo>
                  <a:lnTo>
                    <a:pt x="1224" y="1046"/>
                  </a:lnTo>
                  <a:moveTo>
                    <a:pt x="0" y="1224"/>
                  </a:moveTo>
                  <a:lnTo>
                    <a:pt x="33" y="1224"/>
                  </a:lnTo>
                  <a:lnTo>
                    <a:pt x="33" y="1191"/>
                  </a:lnTo>
                  <a:lnTo>
                    <a:pt x="0" y="1191"/>
                  </a:lnTo>
                  <a:lnTo>
                    <a:pt x="0" y="1224"/>
                  </a:lnTo>
                  <a:moveTo>
                    <a:pt x="1232" y="1118"/>
                  </a:moveTo>
                  <a:lnTo>
                    <a:pt x="1265" y="1118"/>
                  </a:lnTo>
                  <a:lnTo>
                    <a:pt x="1265" y="1086"/>
                  </a:lnTo>
                  <a:lnTo>
                    <a:pt x="1232" y="1086"/>
                  </a:lnTo>
                  <a:lnTo>
                    <a:pt x="1232" y="1118"/>
                  </a:lnTo>
                  <a:moveTo>
                    <a:pt x="276" y="1451"/>
                  </a:moveTo>
                  <a:lnTo>
                    <a:pt x="308" y="1451"/>
                  </a:lnTo>
                  <a:lnTo>
                    <a:pt x="308" y="1418"/>
                  </a:lnTo>
                  <a:lnTo>
                    <a:pt x="276" y="1418"/>
                  </a:lnTo>
                  <a:lnTo>
                    <a:pt x="276" y="1451"/>
                  </a:lnTo>
                  <a:moveTo>
                    <a:pt x="2708" y="235"/>
                  </a:moveTo>
                  <a:lnTo>
                    <a:pt x="2740" y="235"/>
                  </a:lnTo>
                  <a:lnTo>
                    <a:pt x="2740" y="203"/>
                  </a:lnTo>
                  <a:lnTo>
                    <a:pt x="2708" y="203"/>
                  </a:lnTo>
                  <a:lnTo>
                    <a:pt x="2708" y="235"/>
                  </a:lnTo>
                  <a:moveTo>
                    <a:pt x="2464" y="495"/>
                  </a:moveTo>
                  <a:lnTo>
                    <a:pt x="2497" y="495"/>
                  </a:lnTo>
                  <a:lnTo>
                    <a:pt x="2497" y="462"/>
                  </a:lnTo>
                  <a:lnTo>
                    <a:pt x="2464" y="462"/>
                  </a:lnTo>
                  <a:lnTo>
                    <a:pt x="2464" y="495"/>
                  </a:lnTo>
                  <a:moveTo>
                    <a:pt x="2537" y="454"/>
                  </a:moveTo>
                  <a:lnTo>
                    <a:pt x="2570" y="454"/>
                  </a:lnTo>
                  <a:lnTo>
                    <a:pt x="2570" y="422"/>
                  </a:lnTo>
                  <a:lnTo>
                    <a:pt x="2537" y="422"/>
                  </a:lnTo>
                  <a:lnTo>
                    <a:pt x="2537" y="454"/>
                  </a:lnTo>
                  <a:moveTo>
                    <a:pt x="316" y="1224"/>
                  </a:moveTo>
                  <a:lnTo>
                    <a:pt x="349" y="1224"/>
                  </a:lnTo>
                  <a:lnTo>
                    <a:pt x="349" y="1191"/>
                  </a:lnTo>
                  <a:lnTo>
                    <a:pt x="316" y="1191"/>
                  </a:lnTo>
                  <a:lnTo>
                    <a:pt x="316" y="1224"/>
                  </a:lnTo>
                  <a:moveTo>
                    <a:pt x="2416" y="624"/>
                  </a:moveTo>
                  <a:lnTo>
                    <a:pt x="2448" y="624"/>
                  </a:lnTo>
                  <a:lnTo>
                    <a:pt x="2448" y="592"/>
                  </a:lnTo>
                  <a:lnTo>
                    <a:pt x="2416" y="592"/>
                  </a:lnTo>
                  <a:lnTo>
                    <a:pt x="2416" y="624"/>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1" name="Freeform 49"/>
            <p:cNvSpPr>
              <a:spLocks noEditPoints="1"/>
            </p:cNvSpPr>
            <p:nvPr/>
          </p:nvSpPr>
          <p:spPr bwMode="auto">
            <a:xfrm>
              <a:off x="561" y="1421"/>
              <a:ext cx="2991" cy="1459"/>
            </a:xfrm>
            <a:custGeom>
              <a:avLst/>
              <a:gdLst>
                <a:gd name="T0" fmla="*/ 1484 w 2991"/>
                <a:gd name="T1" fmla="*/ 940 h 1459"/>
                <a:gd name="T2" fmla="*/ 1832 w 2991"/>
                <a:gd name="T3" fmla="*/ 762 h 1459"/>
                <a:gd name="T4" fmla="*/ 2578 w 2991"/>
                <a:gd name="T5" fmla="*/ 397 h 1459"/>
                <a:gd name="T6" fmla="*/ 551 w 2991"/>
                <a:gd name="T7" fmla="*/ 1232 h 1459"/>
                <a:gd name="T8" fmla="*/ 16 w 2991"/>
                <a:gd name="T9" fmla="*/ 1240 h 1459"/>
                <a:gd name="T10" fmla="*/ 1216 w 2991"/>
                <a:gd name="T11" fmla="*/ 875 h 1459"/>
                <a:gd name="T12" fmla="*/ 2481 w 2991"/>
                <a:gd name="T13" fmla="*/ 470 h 1459"/>
                <a:gd name="T14" fmla="*/ 2700 w 2991"/>
                <a:gd name="T15" fmla="*/ 268 h 1459"/>
                <a:gd name="T16" fmla="*/ 665 w 2991"/>
                <a:gd name="T17" fmla="*/ 1240 h 1459"/>
                <a:gd name="T18" fmla="*/ 2837 w 2991"/>
                <a:gd name="T19" fmla="*/ 292 h 1459"/>
                <a:gd name="T20" fmla="*/ 195 w 2991"/>
                <a:gd name="T21" fmla="*/ 1240 h 1459"/>
                <a:gd name="T22" fmla="*/ 2464 w 2991"/>
                <a:gd name="T23" fmla="*/ 349 h 1459"/>
                <a:gd name="T24" fmla="*/ 2521 w 2991"/>
                <a:gd name="T25" fmla="*/ 316 h 1459"/>
                <a:gd name="T26" fmla="*/ 2537 w 2991"/>
                <a:gd name="T27" fmla="*/ 268 h 1459"/>
                <a:gd name="T28" fmla="*/ 876 w 2991"/>
                <a:gd name="T29" fmla="*/ 908 h 1459"/>
                <a:gd name="T30" fmla="*/ 2708 w 2991"/>
                <a:gd name="T31" fmla="*/ 397 h 1459"/>
                <a:gd name="T32" fmla="*/ 2805 w 2991"/>
                <a:gd name="T33" fmla="*/ 114 h 1459"/>
                <a:gd name="T34" fmla="*/ 1848 w 2991"/>
                <a:gd name="T35" fmla="*/ 430 h 1459"/>
                <a:gd name="T36" fmla="*/ 1646 w 2991"/>
                <a:gd name="T37" fmla="*/ 746 h 1459"/>
                <a:gd name="T38" fmla="*/ 2148 w 2991"/>
                <a:gd name="T39" fmla="*/ 535 h 1459"/>
                <a:gd name="T40" fmla="*/ 1808 w 2991"/>
                <a:gd name="T41" fmla="*/ 559 h 1459"/>
                <a:gd name="T42" fmla="*/ 2262 w 2991"/>
                <a:gd name="T43" fmla="*/ 341 h 1459"/>
                <a:gd name="T44" fmla="*/ 697 w 2991"/>
                <a:gd name="T45" fmla="*/ 1013 h 1459"/>
                <a:gd name="T46" fmla="*/ 1759 w 2991"/>
                <a:gd name="T47" fmla="*/ 470 h 1459"/>
                <a:gd name="T48" fmla="*/ 1946 w 2991"/>
                <a:gd name="T49" fmla="*/ 519 h 1459"/>
                <a:gd name="T50" fmla="*/ 1970 w 2991"/>
                <a:gd name="T51" fmla="*/ 470 h 1459"/>
                <a:gd name="T52" fmla="*/ 2910 w 2991"/>
                <a:gd name="T53" fmla="*/ 154 h 1459"/>
                <a:gd name="T54" fmla="*/ 1062 w 2991"/>
                <a:gd name="T55" fmla="*/ 794 h 1459"/>
                <a:gd name="T56" fmla="*/ 2229 w 2991"/>
                <a:gd name="T57" fmla="*/ 462 h 1459"/>
                <a:gd name="T58" fmla="*/ 2586 w 2991"/>
                <a:gd name="T59" fmla="*/ 389 h 1459"/>
                <a:gd name="T60" fmla="*/ 1954 w 2991"/>
                <a:gd name="T61" fmla="*/ 559 h 1459"/>
                <a:gd name="T62" fmla="*/ 1670 w 2991"/>
                <a:gd name="T63" fmla="*/ 665 h 1459"/>
                <a:gd name="T64" fmla="*/ 2602 w 2991"/>
                <a:gd name="T65" fmla="*/ 243 h 1459"/>
                <a:gd name="T66" fmla="*/ 219 w 2991"/>
                <a:gd name="T67" fmla="*/ 1297 h 1459"/>
                <a:gd name="T68" fmla="*/ 2043 w 2991"/>
                <a:gd name="T69" fmla="*/ 470 h 1459"/>
                <a:gd name="T70" fmla="*/ 2132 w 2991"/>
                <a:gd name="T71" fmla="*/ 462 h 1459"/>
                <a:gd name="T72" fmla="*/ 1605 w 2991"/>
                <a:gd name="T73" fmla="*/ 608 h 1459"/>
                <a:gd name="T74" fmla="*/ 1281 w 2991"/>
                <a:gd name="T75" fmla="*/ 640 h 1459"/>
                <a:gd name="T76" fmla="*/ 1103 w 2991"/>
                <a:gd name="T77" fmla="*/ 1183 h 1459"/>
                <a:gd name="T78" fmla="*/ 940 w 2991"/>
                <a:gd name="T79" fmla="*/ 1078 h 1459"/>
                <a:gd name="T80" fmla="*/ 2991 w 2991"/>
                <a:gd name="T81" fmla="*/ 154 h 1459"/>
                <a:gd name="T82" fmla="*/ 1330 w 2991"/>
                <a:gd name="T83" fmla="*/ 956 h 1459"/>
                <a:gd name="T84" fmla="*/ 1540 w 2991"/>
                <a:gd name="T85" fmla="*/ 940 h 1459"/>
                <a:gd name="T86" fmla="*/ 1873 w 2991"/>
                <a:gd name="T87" fmla="*/ 454 h 1459"/>
                <a:gd name="T88" fmla="*/ 462 w 2991"/>
                <a:gd name="T89" fmla="*/ 1289 h 1459"/>
                <a:gd name="T90" fmla="*/ 2205 w 2991"/>
                <a:gd name="T91" fmla="*/ 470 h 1459"/>
                <a:gd name="T92" fmla="*/ 2878 w 2991"/>
                <a:gd name="T93" fmla="*/ 373 h 1459"/>
                <a:gd name="T94" fmla="*/ 316 w 2991"/>
                <a:gd name="T95" fmla="*/ 1426 h 1459"/>
                <a:gd name="T96" fmla="*/ 1897 w 2991"/>
                <a:gd name="T97" fmla="*/ 527 h 1459"/>
                <a:gd name="T98" fmla="*/ 2246 w 2991"/>
                <a:gd name="T99" fmla="*/ 600 h 1459"/>
                <a:gd name="T100" fmla="*/ 2165 w 2991"/>
                <a:gd name="T101" fmla="*/ 357 h 1459"/>
                <a:gd name="T102" fmla="*/ 2700 w 2991"/>
                <a:gd name="T103" fmla="*/ 389 h 1459"/>
                <a:gd name="T104" fmla="*/ 1030 w 2991"/>
                <a:gd name="T105" fmla="*/ 997 h 1459"/>
                <a:gd name="T106" fmla="*/ 1362 w 2991"/>
                <a:gd name="T107" fmla="*/ 794 h 1459"/>
                <a:gd name="T108" fmla="*/ 2764 w 2991"/>
                <a:gd name="T109" fmla="*/ 349 h 1459"/>
                <a:gd name="T110" fmla="*/ 2075 w 2991"/>
                <a:gd name="T111" fmla="*/ 454 h 1459"/>
                <a:gd name="T112" fmla="*/ 1224 w 2991"/>
                <a:gd name="T113" fmla="*/ 1046 h 1459"/>
                <a:gd name="T114" fmla="*/ 0 w 2991"/>
                <a:gd name="T115" fmla="*/ 1191 h 1459"/>
                <a:gd name="T116" fmla="*/ 308 w 2991"/>
                <a:gd name="T117" fmla="*/ 1451 h 1459"/>
                <a:gd name="T118" fmla="*/ 2708 w 2991"/>
                <a:gd name="T119" fmla="*/ 235 h 1459"/>
                <a:gd name="T120" fmla="*/ 2570 w 2991"/>
                <a:gd name="T121" fmla="*/ 422 h 1459"/>
                <a:gd name="T122" fmla="*/ 2416 w 2991"/>
                <a:gd name="T123" fmla="*/ 624 h 14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91" h="1459">
                  <a:moveTo>
                    <a:pt x="495" y="940"/>
                  </a:moveTo>
                  <a:lnTo>
                    <a:pt x="527" y="940"/>
                  </a:lnTo>
                  <a:lnTo>
                    <a:pt x="527" y="908"/>
                  </a:lnTo>
                  <a:lnTo>
                    <a:pt x="495" y="908"/>
                  </a:lnTo>
                  <a:lnTo>
                    <a:pt x="495" y="940"/>
                  </a:lnTo>
                  <a:moveTo>
                    <a:pt x="1451" y="973"/>
                  </a:moveTo>
                  <a:lnTo>
                    <a:pt x="1484" y="973"/>
                  </a:lnTo>
                  <a:lnTo>
                    <a:pt x="1484" y="940"/>
                  </a:lnTo>
                  <a:lnTo>
                    <a:pt x="1451" y="940"/>
                  </a:lnTo>
                  <a:lnTo>
                    <a:pt x="1451" y="973"/>
                  </a:lnTo>
                  <a:moveTo>
                    <a:pt x="1313" y="640"/>
                  </a:moveTo>
                  <a:lnTo>
                    <a:pt x="1346" y="640"/>
                  </a:lnTo>
                  <a:lnTo>
                    <a:pt x="1346" y="608"/>
                  </a:lnTo>
                  <a:lnTo>
                    <a:pt x="1313" y="608"/>
                  </a:lnTo>
                  <a:lnTo>
                    <a:pt x="1313" y="640"/>
                  </a:lnTo>
                  <a:moveTo>
                    <a:pt x="1832" y="762"/>
                  </a:moveTo>
                  <a:lnTo>
                    <a:pt x="1865" y="762"/>
                  </a:lnTo>
                  <a:lnTo>
                    <a:pt x="1865" y="730"/>
                  </a:lnTo>
                  <a:lnTo>
                    <a:pt x="1832" y="730"/>
                  </a:lnTo>
                  <a:lnTo>
                    <a:pt x="1832" y="762"/>
                  </a:lnTo>
                  <a:moveTo>
                    <a:pt x="2578" y="430"/>
                  </a:moveTo>
                  <a:lnTo>
                    <a:pt x="2610" y="430"/>
                  </a:lnTo>
                  <a:lnTo>
                    <a:pt x="2610" y="397"/>
                  </a:lnTo>
                  <a:lnTo>
                    <a:pt x="2578" y="397"/>
                  </a:lnTo>
                  <a:lnTo>
                    <a:pt x="2578" y="430"/>
                  </a:lnTo>
                  <a:moveTo>
                    <a:pt x="1151" y="908"/>
                  </a:moveTo>
                  <a:lnTo>
                    <a:pt x="1184" y="908"/>
                  </a:lnTo>
                  <a:lnTo>
                    <a:pt x="1184" y="875"/>
                  </a:lnTo>
                  <a:lnTo>
                    <a:pt x="1151" y="875"/>
                  </a:lnTo>
                  <a:lnTo>
                    <a:pt x="1151" y="908"/>
                  </a:lnTo>
                  <a:moveTo>
                    <a:pt x="519" y="1232"/>
                  </a:moveTo>
                  <a:lnTo>
                    <a:pt x="551" y="1232"/>
                  </a:lnTo>
                  <a:lnTo>
                    <a:pt x="551" y="1200"/>
                  </a:lnTo>
                  <a:lnTo>
                    <a:pt x="519" y="1200"/>
                  </a:lnTo>
                  <a:lnTo>
                    <a:pt x="519" y="1232"/>
                  </a:lnTo>
                  <a:moveTo>
                    <a:pt x="16" y="1240"/>
                  </a:moveTo>
                  <a:lnTo>
                    <a:pt x="49" y="1240"/>
                  </a:lnTo>
                  <a:lnTo>
                    <a:pt x="49" y="1208"/>
                  </a:lnTo>
                  <a:lnTo>
                    <a:pt x="16" y="1208"/>
                  </a:lnTo>
                  <a:lnTo>
                    <a:pt x="16" y="1240"/>
                  </a:lnTo>
                  <a:moveTo>
                    <a:pt x="2383" y="81"/>
                  </a:moveTo>
                  <a:lnTo>
                    <a:pt x="2416" y="81"/>
                  </a:lnTo>
                  <a:lnTo>
                    <a:pt x="2416" y="49"/>
                  </a:lnTo>
                  <a:lnTo>
                    <a:pt x="2383" y="49"/>
                  </a:lnTo>
                  <a:lnTo>
                    <a:pt x="2383" y="81"/>
                  </a:lnTo>
                  <a:moveTo>
                    <a:pt x="1184" y="908"/>
                  </a:moveTo>
                  <a:lnTo>
                    <a:pt x="1216" y="908"/>
                  </a:lnTo>
                  <a:lnTo>
                    <a:pt x="1216" y="875"/>
                  </a:lnTo>
                  <a:lnTo>
                    <a:pt x="1184" y="875"/>
                  </a:lnTo>
                  <a:lnTo>
                    <a:pt x="1184" y="908"/>
                  </a:lnTo>
                  <a:moveTo>
                    <a:pt x="1386" y="867"/>
                  </a:moveTo>
                  <a:lnTo>
                    <a:pt x="1419" y="867"/>
                  </a:lnTo>
                  <a:lnTo>
                    <a:pt x="1419" y="835"/>
                  </a:lnTo>
                  <a:lnTo>
                    <a:pt x="1386" y="835"/>
                  </a:lnTo>
                  <a:lnTo>
                    <a:pt x="1386" y="867"/>
                  </a:lnTo>
                  <a:moveTo>
                    <a:pt x="2481" y="470"/>
                  </a:moveTo>
                  <a:lnTo>
                    <a:pt x="2513" y="470"/>
                  </a:lnTo>
                  <a:lnTo>
                    <a:pt x="2513" y="438"/>
                  </a:lnTo>
                  <a:lnTo>
                    <a:pt x="2481" y="438"/>
                  </a:lnTo>
                  <a:lnTo>
                    <a:pt x="2481" y="470"/>
                  </a:lnTo>
                  <a:moveTo>
                    <a:pt x="2700" y="300"/>
                  </a:moveTo>
                  <a:lnTo>
                    <a:pt x="2732" y="300"/>
                  </a:lnTo>
                  <a:lnTo>
                    <a:pt x="2732" y="268"/>
                  </a:lnTo>
                  <a:lnTo>
                    <a:pt x="2700" y="268"/>
                  </a:lnTo>
                  <a:lnTo>
                    <a:pt x="2700" y="300"/>
                  </a:lnTo>
                  <a:moveTo>
                    <a:pt x="1605" y="648"/>
                  </a:moveTo>
                  <a:lnTo>
                    <a:pt x="1638" y="648"/>
                  </a:lnTo>
                  <a:lnTo>
                    <a:pt x="1638" y="616"/>
                  </a:lnTo>
                  <a:lnTo>
                    <a:pt x="1605" y="616"/>
                  </a:lnTo>
                  <a:lnTo>
                    <a:pt x="1605" y="648"/>
                  </a:lnTo>
                  <a:moveTo>
                    <a:pt x="632" y="1240"/>
                  </a:moveTo>
                  <a:lnTo>
                    <a:pt x="665" y="1240"/>
                  </a:lnTo>
                  <a:lnTo>
                    <a:pt x="665" y="1208"/>
                  </a:lnTo>
                  <a:lnTo>
                    <a:pt x="632" y="1208"/>
                  </a:lnTo>
                  <a:lnTo>
                    <a:pt x="632" y="1240"/>
                  </a:lnTo>
                  <a:moveTo>
                    <a:pt x="2837" y="292"/>
                  </a:moveTo>
                  <a:lnTo>
                    <a:pt x="2870" y="292"/>
                  </a:lnTo>
                  <a:lnTo>
                    <a:pt x="2870" y="260"/>
                  </a:lnTo>
                  <a:lnTo>
                    <a:pt x="2837" y="260"/>
                  </a:lnTo>
                  <a:lnTo>
                    <a:pt x="2837" y="292"/>
                  </a:lnTo>
                  <a:moveTo>
                    <a:pt x="673" y="1013"/>
                  </a:moveTo>
                  <a:lnTo>
                    <a:pt x="705" y="1013"/>
                  </a:lnTo>
                  <a:lnTo>
                    <a:pt x="705" y="981"/>
                  </a:lnTo>
                  <a:lnTo>
                    <a:pt x="673" y="981"/>
                  </a:lnTo>
                  <a:lnTo>
                    <a:pt x="673" y="1013"/>
                  </a:lnTo>
                  <a:moveTo>
                    <a:pt x="162" y="1272"/>
                  </a:moveTo>
                  <a:lnTo>
                    <a:pt x="195" y="1272"/>
                  </a:lnTo>
                  <a:lnTo>
                    <a:pt x="195" y="1240"/>
                  </a:lnTo>
                  <a:lnTo>
                    <a:pt x="162" y="1240"/>
                  </a:lnTo>
                  <a:lnTo>
                    <a:pt x="162" y="1272"/>
                  </a:lnTo>
                  <a:moveTo>
                    <a:pt x="430" y="1394"/>
                  </a:moveTo>
                  <a:lnTo>
                    <a:pt x="462" y="1394"/>
                  </a:lnTo>
                  <a:lnTo>
                    <a:pt x="462" y="1362"/>
                  </a:lnTo>
                  <a:lnTo>
                    <a:pt x="430" y="1362"/>
                  </a:lnTo>
                  <a:lnTo>
                    <a:pt x="430" y="1394"/>
                  </a:lnTo>
                  <a:moveTo>
                    <a:pt x="2464" y="349"/>
                  </a:moveTo>
                  <a:lnTo>
                    <a:pt x="2497" y="349"/>
                  </a:lnTo>
                  <a:lnTo>
                    <a:pt x="2497" y="316"/>
                  </a:lnTo>
                  <a:lnTo>
                    <a:pt x="2464" y="316"/>
                  </a:lnTo>
                  <a:lnTo>
                    <a:pt x="2464" y="349"/>
                  </a:lnTo>
                  <a:moveTo>
                    <a:pt x="2521" y="349"/>
                  </a:moveTo>
                  <a:lnTo>
                    <a:pt x="2554" y="349"/>
                  </a:lnTo>
                  <a:lnTo>
                    <a:pt x="2554" y="316"/>
                  </a:lnTo>
                  <a:lnTo>
                    <a:pt x="2521" y="316"/>
                  </a:lnTo>
                  <a:lnTo>
                    <a:pt x="2521" y="349"/>
                  </a:lnTo>
                  <a:moveTo>
                    <a:pt x="1159" y="1005"/>
                  </a:moveTo>
                  <a:lnTo>
                    <a:pt x="1192" y="1005"/>
                  </a:lnTo>
                  <a:lnTo>
                    <a:pt x="1192" y="973"/>
                  </a:lnTo>
                  <a:lnTo>
                    <a:pt x="1159" y="973"/>
                  </a:lnTo>
                  <a:lnTo>
                    <a:pt x="1159" y="1005"/>
                  </a:lnTo>
                  <a:moveTo>
                    <a:pt x="2505" y="268"/>
                  </a:moveTo>
                  <a:lnTo>
                    <a:pt x="2537" y="268"/>
                  </a:lnTo>
                  <a:lnTo>
                    <a:pt x="2537" y="235"/>
                  </a:lnTo>
                  <a:lnTo>
                    <a:pt x="2505" y="235"/>
                  </a:lnTo>
                  <a:lnTo>
                    <a:pt x="2505" y="268"/>
                  </a:lnTo>
                  <a:moveTo>
                    <a:pt x="876" y="908"/>
                  </a:moveTo>
                  <a:lnTo>
                    <a:pt x="908" y="908"/>
                  </a:lnTo>
                  <a:lnTo>
                    <a:pt x="908" y="875"/>
                  </a:lnTo>
                  <a:lnTo>
                    <a:pt x="876" y="875"/>
                  </a:lnTo>
                  <a:lnTo>
                    <a:pt x="876" y="908"/>
                  </a:lnTo>
                  <a:moveTo>
                    <a:pt x="2862" y="365"/>
                  </a:moveTo>
                  <a:lnTo>
                    <a:pt x="2894" y="365"/>
                  </a:lnTo>
                  <a:lnTo>
                    <a:pt x="2894" y="332"/>
                  </a:lnTo>
                  <a:lnTo>
                    <a:pt x="2862" y="332"/>
                  </a:lnTo>
                  <a:lnTo>
                    <a:pt x="2862" y="365"/>
                  </a:lnTo>
                  <a:moveTo>
                    <a:pt x="2675" y="430"/>
                  </a:moveTo>
                  <a:lnTo>
                    <a:pt x="2708" y="430"/>
                  </a:lnTo>
                  <a:lnTo>
                    <a:pt x="2708" y="397"/>
                  </a:lnTo>
                  <a:lnTo>
                    <a:pt x="2675" y="397"/>
                  </a:lnTo>
                  <a:lnTo>
                    <a:pt x="2675" y="430"/>
                  </a:lnTo>
                  <a:moveTo>
                    <a:pt x="470" y="1175"/>
                  </a:moveTo>
                  <a:lnTo>
                    <a:pt x="503" y="1175"/>
                  </a:lnTo>
                  <a:lnTo>
                    <a:pt x="503" y="1143"/>
                  </a:lnTo>
                  <a:lnTo>
                    <a:pt x="470" y="1143"/>
                  </a:lnTo>
                  <a:lnTo>
                    <a:pt x="470" y="1175"/>
                  </a:lnTo>
                  <a:moveTo>
                    <a:pt x="2805" y="114"/>
                  </a:moveTo>
                  <a:lnTo>
                    <a:pt x="2837" y="114"/>
                  </a:lnTo>
                  <a:lnTo>
                    <a:pt x="2837" y="81"/>
                  </a:lnTo>
                  <a:lnTo>
                    <a:pt x="2805" y="81"/>
                  </a:lnTo>
                  <a:lnTo>
                    <a:pt x="2805" y="114"/>
                  </a:lnTo>
                  <a:moveTo>
                    <a:pt x="1848" y="462"/>
                  </a:moveTo>
                  <a:lnTo>
                    <a:pt x="1881" y="462"/>
                  </a:lnTo>
                  <a:lnTo>
                    <a:pt x="1881" y="430"/>
                  </a:lnTo>
                  <a:lnTo>
                    <a:pt x="1848" y="430"/>
                  </a:lnTo>
                  <a:lnTo>
                    <a:pt x="1848" y="462"/>
                  </a:lnTo>
                  <a:moveTo>
                    <a:pt x="673" y="989"/>
                  </a:moveTo>
                  <a:lnTo>
                    <a:pt x="705" y="989"/>
                  </a:lnTo>
                  <a:lnTo>
                    <a:pt x="705" y="956"/>
                  </a:lnTo>
                  <a:lnTo>
                    <a:pt x="673" y="956"/>
                  </a:lnTo>
                  <a:lnTo>
                    <a:pt x="673" y="989"/>
                  </a:lnTo>
                  <a:moveTo>
                    <a:pt x="1613" y="746"/>
                  </a:moveTo>
                  <a:lnTo>
                    <a:pt x="1646" y="746"/>
                  </a:lnTo>
                  <a:lnTo>
                    <a:pt x="1646" y="713"/>
                  </a:lnTo>
                  <a:lnTo>
                    <a:pt x="1613" y="713"/>
                  </a:lnTo>
                  <a:lnTo>
                    <a:pt x="1613" y="746"/>
                  </a:lnTo>
                  <a:moveTo>
                    <a:pt x="2148" y="535"/>
                  </a:moveTo>
                  <a:lnTo>
                    <a:pt x="2181" y="535"/>
                  </a:lnTo>
                  <a:lnTo>
                    <a:pt x="2181" y="503"/>
                  </a:lnTo>
                  <a:lnTo>
                    <a:pt x="2148" y="503"/>
                  </a:lnTo>
                  <a:lnTo>
                    <a:pt x="2148" y="535"/>
                  </a:lnTo>
                  <a:moveTo>
                    <a:pt x="900" y="1127"/>
                  </a:moveTo>
                  <a:lnTo>
                    <a:pt x="932" y="1127"/>
                  </a:lnTo>
                  <a:lnTo>
                    <a:pt x="932" y="1094"/>
                  </a:lnTo>
                  <a:lnTo>
                    <a:pt x="900" y="1094"/>
                  </a:lnTo>
                  <a:lnTo>
                    <a:pt x="900" y="1127"/>
                  </a:lnTo>
                  <a:moveTo>
                    <a:pt x="1775" y="592"/>
                  </a:moveTo>
                  <a:lnTo>
                    <a:pt x="1808" y="592"/>
                  </a:lnTo>
                  <a:lnTo>
                    <a:pt x="1808" y="559"/>
                  </a:lnTo>
                  <a:lnTo>
                    <a:pt x="1775" y="559"/>
                  </a:lnTo>
                  <a:lnTo>
                    <a:pt x="1775" y="592"/>
                  </a:lnTo>
                  <a:moveTo>
                    <a:pt x="1816" y="770"/>
                  </a:moveTo>
                  <a:lnTo>
                    <a:pt x="1848" y="770"/>
                  </a:lnTo>
                  <a:lnTo>
                    <a:pt x="1848" y="738"/>
                  </a:lnTo>
                  <a:lnTo>
                    <a:pt x="1816" y="738"/>
                  </a:lnTo>
                  <a:lnTo>
                    <a:pt x="1816" y="770"/>
                  </a:lnTo>
                  <a:moveTo>
                    <a:pt x="2262" y="341"/>
                  </a:moveTo>
                  <a:lnTo>
                    <a:pt x="2294" y="341"/>
                  </a:lnTo>
                  <a:lnTo>
                    <a:pt x="2294" y="308"/>
                  </a:lnTo>
                  <a:lnTo>
                    <a:pt x="2262" y="308"/>
                  </a:lnTo>
                  <a:lnTo>
                    <a:pt x="2262" y="341"/>
                  </a:lnTo>
                  <a:moveTo>
                    <a:pt x="697" y="1046"/>
                  </a:moveTo>
                  <a:lnTo>
                    <a:pt x="730" y="1046"/>
                  </a:lnTo>
                  <a:lnTo>
                    <a:pt x="730" y="1013"/>
                  </a:lnTo>
                  <a:lnTo>
                    <a:pt x="697" y="1013"/>
                  </a:lnTo>
                  <a:lnTo>
                    <a:pt x="697" y="1046"/>
                  </a:lnTo>
                  <a:moveTo>
                    <a:pt x="1784" y="730"/>
                  </a:moveTo>
                  <a:lnTo>
                    <a:pt x="1816" y="730"/>
                  </a:lnTo>
                  <a:lnTo>
                    <a:pt x="1816" y="697"/>
                  </a:lnTo>
                  <a:lnTo>
                    <a:pt x="1784" y="697"/>
                  </a:lnTo>
                  <a:lnTo>
                    <a:pt x="1784" y="730"/>
                  </a:lnTo>
                  <a:moveTo>
                    <a:pt x="1727" y="470"/>
                  </a:moveTo>
                  <a:lnTo>
                    <a:pt x="1759" y="470"/>
                  </a:lnTo>
                  <a:lnTo>
                    <a:pt x="1759" y="438"/>
                  </a:lnTo>
                  <a:lnTo>
                    <a:pt x="1727" y="438"/>
                  </a:lnTo>
                  <a:lnTo>
                    <a:pt x="1727" y="470"/>
                  </a:lnTo>
                  <a:moveTo>
                    <a:pt x="1946" y="519"/>
                  </a:moveTo>
                  <a:lnTo>
                    <a:pt x="1978" y="519"/>
                  </a:lnTo>
                  <a:lnTo>
                    <a:pt x="1978" y="486"/>
                  </a:lnTo>
                  <a:lnTo>
                    <a:pt x="1946" y="486"/>
                  </a:lnTo>
                  <a:lnTo>
                    <a:pt x="1946" y="519"/>
                  </a:lnTo>
                  <a:moveTo>
                    <a:pt x="2756" y="478"/>
                  </a:moveTo>
                  <a:lnTo>
                    <a:pt x="2789" y="478"/>
                  </a:lnTo>
                  <a:lnTo>
                    <a:pt x="2789" y="446"/>
                  </a:lnTo>
                  <a:lnTo>
                    <a:pt x="2756" y="446"/>
                  </a:lnTo>
                  <a:lnTo>
                    <a:pt x="2756" y="478"/>
                  </a:lnTo>
                  <a:moveTo>
                    <a:pt x="1938" y="503"/>
                  </a:moveTo>
                  <a:lnTo>
                    <a:pt x="1970" y="503"/>
                  </a:lnTo>
                  <a:lnTo>
                    <a:pt x="1970" y="470"/>
                  </a:lnTo>
                  <a:lnTo>
                    <a:pt x="1938" y="470"/>
                  </a:lnTo>
                  <a:lnTo>
                    <a:pt x="1938" y="503"/>
                  </a:lnTo>
                  <a:moveTo>
                    <a:pt x="2043" y="430"/>
                  </a:moveTo>
                  <a:lnTo>
                    <a:pt x="2075" y="430"/>
                  </a:lnTo>
                  <a:lnTo>
                    <a:pt x="2075" y="397"/>
                  </a:lnTo>
                  <a:lnTo>
                    <a:pt x="2043" y="397"/>
                  </a:lnTo>
                  <a:lnTo>
                    <a:pt x="2043" y="430"/>
                  </a:lnTo>
                  <a:moveTo>
                    <a:pt x="2910" y="154"/>
                  </a:moveTo>
                  <a:lnTo>
                    <a:pt x="2943" y="154"/>
                  </a:lnTo>
                  <a:lnTo>
                    <a:pt x="2943" y="122"/>
                  </a:lnTo>
                  <a:lnTo>
                    <a:pt x="2910" y="122"/>
                  </a:lnTo>
                  <a:lnTo>
                    <a:pt x="2910" y="154"/>
                  </a:lnTo>
                  <a:moveTo>
                    <a:pt x="1062" y="827"/>
                  </a:moveTo>
                  <a:lnTo>
                    <a:pt x="1095" y="827"/>
                  </a:lnTo>
                  <a:lnTo>
                    <a:pt x="1095" y="794"/>
                  </a:lnTo>
                  <a:lnTo>
                    <a:pt x="1062" y="794"/>
                  </a:lnTo>
                  <a:lnTo>
                    <a:pt x="1062" y="827"/>
                  </a:lnTo>
                  <a:moveTo>
                    <a:pt x="2359" y="519"/>
                  </a:moveTo>
                  <a:lnTo>
                    <a:pt x="2392" y="519"/>
                  </a:lnTo>
                  <a:lnTo>
                    <a:pt x="2392" y="486"/>
                  </a:lnTo>
                  <a:lnTo>
                    <a:pt x="2359" y="486"/>
                  </a:lnTo>
                  <a:lnTo>
                    <a:pt x="2359" y="519"/>
                  </a:lnTo>
                  <a:moveTo>
                    <a:pt x="2197" y="462"/>
                  </a:moveTo>
                  <a:lnTo>
                    <a:pt x="2229" y="462"/>
                  </a:lnTo>
                  <a:lnTo>
                    <a:pt x="2229" y="430"/>
                  </a:lnTo>
                  <a:lnTo>
                    <a:pt x="2197" y="430"/>
                  </a:lnTo>
                  <a:lnTo>
                    <a:pt x="2197" y="462"/>
                  </a:lnTo>
                  <a:moveTo>
                    <a:pt x="2586" y="389"/>
                  </a:moveTo>
                  <a:lnTo>
                    <a:pt x="2619" y="389"/>
                  </a:lnTo>
                  <a:lnTo>
                    <a:pt x="2619" y="357"/>
                  </a:lnTo>
                  <a:lnTo>
                    <a:pt x="2586" y="357"/>
                  </a:lnTo>
                  <a:lnTo>
                    <a:pt x="2586" y="389"/>
                  </a:lnTo>
                  <a:moveTo>
                    <a:pt x="2959" y="235"/>
                  </a:moveTo>
                  <a:lnTo>
                    <a:pt x="2991" y="235"/>
                  </a:lnTo>
                  <a:lnTo>
                    <a:pt x="2991" y="203"/>
                  </a:lnTo>
                  <a:lnTo>
                    <a:pt x="2959" y="203"/>
                  </a:lnTo>
                  <a:lnTo>
                    <a:pt x="2959" y="235"/>
                  </a:lnTo>
                  <a:moveTo>
                    <a:pt x="1921" y="592"/>
                  </a:moveTo>
                  <a:lnTo>
                    <a:pt x="1954" y="592"/>
                  </a:lnTo>
                  <a:lnTo>
                    <a:pt x="1954" y="559"/>
                  </a:lnTo>
                  <a:lnTo>
                    <a:pt x="1921" y="559"/>
                  </a:lnTo>
                  <a:lnTo>
                    <a:pt x="1921" y="592"/>
                  </a:lnTo>
                  <a:moveTo>
                    <a:pt x="2740" y="397"/>
                  </a:moveTo>
                  <a:lnTo>
                    <a:pt x="2773" y="397"/>
                  </a:lnTo>
                  <a:lnTo>
                    <a:pt x="2773" y="365"/>
                  </a:lnTo>
                  <a:lnTo>
                    <a:pt x="2740" y="365"/>
                  </a:lnTo>
                  <a:lnTo>
                    <a:pt x="2740" y="397"/>
                  </a:lnTo>
                  <a:moveTo>
                    <a:pt x="1670" y="665"/>
                  </a:moveTo>
                  <a:lnTo>
                    <a:pt x="1702" y="665"/>
                  </a:lnTo>
                  <a:lnTo>
                    <a:pt x="1702" y="632"/>
                  </a:lnTo>
                  <a:lnTo>
                    <a:pt x="1670" y="632"/>
                  </a:lnTo>
                  <a:lnTo>
                    <a:pt x="1670" y="665"/>
                  </a:lnTo>
                  <a:moveTo>
                    <a:pt x="2602" y="276"/>
                  </a:moveTo>
                  <a:lnTo>
                    <a:pt x="2635" y="276"/>
                  </a:lnTo>
                  <a:lnTo>
                    <a:pt x="2635" y="243"/>
                  </a:lnTo>
                  <a:lnTo>
                    <a:pt x="2602" y="243"/>
                  </a:lnTo>
                  <a:lnTo>
                    <a:pt x="2602" y="276"/>
                  </a:lnTo>
                  <a:moveTo>
                    <a:pt x="349" y="1070"/>
                  </a:moveTo>
                  <a:lnTo>
                    <a:pt x="381" y="1070"/>
                  </a:lnTo>
                  <a:lnTo>
                    <a:pt x="381" y="1037"/>
                  </a:lnTo>
                  <a:lnTo>
                    <a:pt x="349" y="1037"/>
                  </a:lnTo>
                  <a:lnTo>
                    <a:pt x="349" y="1070"/>
                  </a:lnTo>
                  <a:moveTo>
                    <a:pt x="187" y="1297"/>
                  </a:moveTo>
                  <a:lnTo>
                    <a:pt x="219" y="1297"/>
                  </a:lnTo>
                  <a:lnTo>
                    <a:pt x="219" y="1264"/>
                  </a:lnTo>
                  <a:lnTo>
                    <a:pt x="187" y="1264"/>
                  </a:lnTo>
                  <a:lnTo>
                    <a:pt x="187" y="1297"/>
                  </a:lnTo>
                  <a:moveTo>
                    <a:pt x="2043" y="470"/>
                  </a:moveTo>
                  <a:lnTo>
                    <a:pt x="2075" y="470"/>
                  </a:lnTo>
                  <a:lnTo>
                    <a:pt x="2075" y="438"/>
                  </a:lnTo>
                  <a:lnTo>
                    <a:pt x="2043" y="438"/>
                  </a:lnTo>
                  <a:lnTo>
                    <a:pt x="2043" y="470"/>
                  </a:lnTo>
                  <a:moveTo>
                    <a:pt x="162" y="1264"/>
                  </a:moveTo>
                  <a:lnTo>
                    <a:pt x="195" y="1264"/>
                  </a:lnTo>
                  <a:lnTo>
                    <a:pt x="195" y="1232"/>
                  </a:lnTo>
                  <a:lnTo>
                    <a:pt x="162" y="1232"/>
                  </a:lnTo>
                  <a:lnTo>
                    <a:pt x="162" y="1264"/>
                  </a:lnTo>
                  <a:moveTo>
                    <a:pt x="2100" y="495"/>
                  </a:moveTo>
                  <a:lnTo>
                    <a:pt x="2132" y="495"/>
                  </a:lnTo>
                  <a:lnTo>
                    <a:pt x="2132" y="462"/>
                  </a:lnTo>
                  <a:lnTo>
                    <a:pt x="2100" y="462"/>
                  </a:lnTo>
                  <a:lnTo>
                    <a:pt x="2100" y="495"/>
                  </a:lnTo>
                  <a:moveTo>
                    <a:pt x="454" y="1070"/>
                  </a:moveTo>
                  <a:lnTo>
                    <a:pt x="487" y="1070"/>
                  </a:lnTo>
                  <a:lnTo>
                    <a:pt x="487" y="1037"/>
                  </a:lnTo>
                  <a:lnTo>
                    <a:pt x="454" y="1037"/>
                  </a:lnTo>
                  <a:lnTo>
                    <a:pt x="454" y="1070"/>
                  </a:lnTo>
                  <a:moveTo>
                    <a:pt x="1605" y="608"/>
                  </a:moveTo>
                  <a:lnTo>
                    <a:pt x="1638" y="608"/>
                  </a:lnTo>
                  <a:lnTo>
                    <a:pt x="1638" y="576"/>
                  </a:lnTo>
                  <a:lnTo>
                    <a:pt x="1605" y="576"/>
                  </a:lnTo>
                  <a:lnTo>
                    <a:pt x="1605" y="608"/>
                  </a:lnTo>
                  <a:moveTo>
                    <a:pt x="1281" y="673"/>
                  </a:moveTo>
                  <a:lnTo>
                    <a:pt x="1313" y="673"/>
                  </a:lnTo>
                  <a:lnTo>
                    <a:pt x="1313" y="640"/>
                  </a:lnTo>
                  <a:lnTo>
                    <a:pt x="1281" y="640"/>
                  </a:lnTo>
                  <a:lnTo>
                    <a:pt x="1281" y="673"/>
                  </a:lnTo>
                  <a:moveTo>
                    <a:pt x="2862" y="365"/>
                  </a:moveTo>
                  <a:lnTo>
                    <a:pt x="2894" y="365"/>
                  </a:lnTo>
                  <a:lnTo>
                    <a:pt x="2894" y="332"/>
                  </a:lnTo>
                  <a:lnTo>
                    <a:pt x="2862" y="332"/>
                  </a:lnTo>
                  <a:lnTo>
                    <a:pt x="2862" y="365"/>
                  </a:lnTo>
                  <a:moveTo>
                    <a:pt x="1070" y="1183"/>
                  </a:moveTo>
                  <a:lnTo>
                    <a:pt x="1103" y="1183"/>
                  </a:lnTo>
                  <a:lnTo>
                    <a:pt x="1103" y="1151"/>
                  </a:lnTo>
                  <a:lnTo>
                    <a:pt x="1070" y="1151"/>
                  </a:lnTo>
                  <a:lnTo>
                    <a:pt x="1070" y="1183"/>
                  </a:lnTo>
                  <a:moveTo>
                    <a:pt x="940" y="1078"/>
                  </a:moveTo>
                  <a:lnTo>
                    <a:pt x="973" y="1078"/>
                  </a:lnTo>
                  <a:lnTo>
                    <a:pt x="973" y="1046"/>
                  </a:lnTo>
                  <a:lnTo>
                    <a:pt x="940" y="1046"/>
                  </a:lnTo>
                  <a:lnTo>
                    <a:pt x="940" y="1078"/>
                  </a:lnTo>
                  <a:moveTo>
                    <a:pt x="1711" y="738"/>
                  </a:moveTo>
                  <a:lnTo>
                    <a:pt x="1743" y="738"/>
                  </a:lnTo>
                  <a:lnTo>
                    <a:pt x="1743" y="705"/>
                  </a:lnTo>
                  <a:lnTo>
                    <a:pt x="1711" y="705"/>
                  </a:lnTo>
                  <a:lnTo>
                    <a:pt x="1711" y="738"/>
                  </a:lnTo>
                  <a:moveTo>
                    <a:pt x="2959" y="187"/>
                  </a:moveTo>
                  <a:lnTo>
                    <a:pt x="2991" y="187"/>
                  </a:lnTo>
                  <a:lnTo>
                    <a:pt x="2991" y="154"/>
                  </a:lnTo>
                  <a:lnTo>
                    <a:pt x="2959" y="154"/>
                  </a:lnTo>
                  <a:lnTo>
                    <a:pt x="2959" y="187"/>
                  </a:lnTo>
                  <a:moveTo>
                    <a:pt x="1589" y="600"/>
                  </a:moveTo>
                  <a:lnTo>
                    <a:pt x="1621" y="600"/>
                  </a:lnTo>
                  <a:lnTo>
                    <a:pt x="1621" y="567"/>
                  </a:lnTo>
                  <a:lnTo>
                    <a:pt x="1589" y="567"/>
                  </a:lnTo>
                  <a:lnTo>
                    <a:pt x="1589" y="600"/>
                  </a:lnTo>
                  <a:moveTo>
                    <a:pt x="1330" y="956"/>
                  </a:moveTo>
                  <a:lnTo>
                    <a:pt x="1362" y="956"/>
                  </a:lnTo>
                  <a:lnTo>
                    <a:pt x="1362" y="924"/>
                  </a:lnTo>
                  <a:lnTo>
                    <a:pt x="1330" y="924"/>
                  </a:lnTo>
                  <a:lnTo>
                    <a:pt x="1330" y="956"/>
                  </a:lnTo>
                  <a:moveTo>
                    <a:pt x="1540" y="973"/>
                  </a:moveTo>
                  <a:lnTo>
                    <a:pt x="1573" y="973"/>
                  </a:lnTo>
                  <a:lnTo>
                    <a:pt x="1573" y="940"/>
                  </a:lnTo>
                  <a:lnTo>
                    <a:pt x="1540" y="940"/>
                  </a:lnTo>
                  <a:lnTo>
                    <a:pt x="1540" y="973"/>
                  </a:lnTo>
                  <a:moveTo>
                    <a:pt x="543" y="916"/>
                  </a:moveTo>
                  <a:lnTo>
                    <a:pt x="576" y="916"/>
                  </a:lnTo>
                  <a:lnTo>
                    <a:pt x="576" y="883"/>
                  </a:lnTo>
                  <a:lnTo>
                    <a:pt x="543" y="883"/>
                  </a:lnTo>
                  <a:lnTo>
                    <a:pt x="543" y="916"/>
                  </a:lnTo>
                  <a:moveTo>
                    <a:pt x="1840" y="454"/>
                  </a:moveTo>
                  <a:lnTo>
                    <a:pt x="1873" y="454"/>
                  </a:lnTo>
                  <a:lnTo>
                    <a:pt x="1873" y="422"/>
                  </a:lnTo>
                  <a:lnTo>
                    <a:pt x="1840" y="422"/>
                  </a:lnTo>
                  <a:lnTo>
                    <a:pt x="1840" y="454"/>
                  </a:lnTo>
                  <a:moveTo>
                    <a:pt x="462" y="1289"/>
                  </a:moveTo>
                  <a:lnTo>
                    <a:pt x="495" y="1289"/>
                  </a:lnTo>
                  <a:lnTo>
                    <a:pt x="495" y="1256"/>
                  </a:lnTo>
                  <a:lnTo>
                    <a:pt x="462" y="1256"/>
                  </a:lnTo>
                  <a:lnTo>
                    <a:pt x="462" y="1289"/>
                  </a:lnTo>
                  <a:moveTo>
                    <a:pt x="414" y="1232"/>
                  </a:moveTo>
                  <a:lnTo>
                    <a:pt x="446" y="1232"/>
                  </a:lnTo>
                  <a:lnTo>
                    <a:pt x="446" y="1200"/>
                  </a:lnTo>
                  <a:lnTo>
                    <a:pt x="414" y="1200"/>
                  </a:lnTo>
                  <a:lnTo>
                    <a:pt x="414" y="1232"/>
                  </a:lnTo>
                  <a:moveTo>
                    <a:pt x="2173" y="503"/>
                  </a:moveTo>
                  <a:lnTo>
                    <a:pt x="2205" y="503"/>
                  </a:lnTo>
                  <a:lnTo>
                    <a:pt x="2205" y="470"/>
                  </a:lnTo>
                  <a:lnTo>
                    <a:pt x="2173" y="470"/>
                  </a:lnTo>
                  <a:lnTo>
                    <a:pt x="2173" y="503"/>
                  </a:lnTo>
                  <a:moveTo>
                    <a:pt x="1451" y="997"/>
                  </a:moveTo>
                  <a:lnTo>
                    <a:pt x="1484" y="997"/>
                  </a:lnTo>
                  <a:lnTo>
                    <a:pt x="1484" y="965"/>
                  </a:lnTo>
                  <a:lnTo>
                    <a:pt x="1451" y="965"/>
                  </a:lnTo>
                  <a:lnTo>
                    <a:pt x="1451" y="997"/>
                  </a:lnTo>
                  <a:moveTo>
                    <a:pt x="2878" y="373"/>
                  </a:moveTo>
                  <a:lnTo>
                    <a:pt x="2910" y="373"/>
                  </a:lnTo>
                  <a:lnTo>
                    <a:pt x="2910" y="341"/>
                  </a:lnTo>
                  <a:lnTo>
                    <a:pt x="2878" y="341"/>
                  </a:lnTo>
                  <a:lnTo>
                    <a:pt x="2878" y="373"/>
                  </a:lnTo>
                  <a:moveTo>
                    <a:pt x="316" y="1459"/>
                  </a:moveTo>
                  <a:lnTo>
                    <a:pt x="349" y="1459"/>
                  </a:lnTo>
                  <a:lnTo>
                    <a:pt x="349" y="1426"/>
                  </a:lnTo>
                  <a:lnTo>
                    <a:pt x="316" y="1426"/>
                  </a:lnTo>
                  <a:lnTo>
                    <a:pt x="316" y="1459"/>
                  </a:lnTo>
                  <a:moveTo>
                    <a:pt x="2918" y="33"/>
                  </a:moveTo>
                  <a:lnTo>
                    <a:pt x="2951" y="33"/>
                  </a:lnTo>
                  <a:lnTo>
                    <a:pt x="2951" y="0"/>
                  </a:lnTo>
                  <a:lnTo>
                    <a:pt x="2918" y="0"/>
                  </a:lnTo>
                  <a:lnTo>
                    <a:pt x="2918" y="33"/>
                  </a:lnTo>
                  <a:moveTo>
                    <a:pt x="1865" y="527"/>
                  </a:moveTo>
                  <a:lnTo>
                    <a:pt x="1897" y="527"/>
                  </a:lnTo>
                  <a:lnTo>
                    <a:pt x="1897" y="495"/>
                  </a:lnTo>
                  <a:lnTo>
                    <a:pt x="1865" y="495"/>
                  </a:lnTo>
                  <a:lnTo>
                    <a:pt x="1865" y="527"/>
                  </a:lnTo>
                  <a:moveTo>
                    <a:pt x="2246" y="600"/>
                  </a:moveTo>
                  <a:lnTo>
                    <a:pt x="2278" y="600"/>
                  </a:lnTo>
                  <a:lnTo>
                    <a:pt x="2278" y="567"/>
                  </a:lnTo>
                  <a:lnTo>
                    <a:pt x="2246" y="567"/>
                  </a:lnTo>
                  <a:lnTo>
                    <a:pt x="2246" y="600"/>
                  </a:lnTo>
                  <a:moveTo>
                    <a:pt x="2513" y="130"/>
                  </a:moveTo>
                  <a:lnTo>
                    <a:pt x="2546" y="130"/>
                  </a:lnTo>
                  <a:lnTo>
                    <a:pt x="2546" y="97"/>
                  </a:lnTo>
                  <a:lnTo>
                    <a:pt x="2513" y="97"/>
                  </a:lnTo>
                  <a:lnTo>
                    <a:pt x="2513" y="130"/>
                  </a:lnTo>
                  <a:moveTo>
                    <a:pt x="2132" y="389"/>
                  </a:moveTo>
                  <a:lnTo>
                    <a:pt x="2165" y="389"/>
                  </a:lnTo>
                  <a:lnTo>
                    <a:pt x="2165" y="357"/>
                  </a:lnTo>
                  <a:lnTo>
                    <a:pt x="2132" y="357"/>
                  </a:lnTo>
                  <a:lnTo>
                    <a:pt x="2132" y="389"/>
                  </a:lnTo>
                  <a:moveTo>
                    <a:pt x="1857" y="584"/>
                  </a:moveTo>
                  <a:lnTo>
                    <a:pt x="1889" y="584"/>
                  </a:lnTo>
                  <a:lnTo>
                    <a:pt x="1889" y="551"/>
                  </a:lnTo>
                  <a:lnTo>
                    <a:pt x="1857" y="551"/>
                  </a:lnTo>
                  <a:lnTo>
                    <a:pt x="1857" y="584"/>
                  </a:lnTo>
                  <a:moveTo>
                    <a:pt x="2700" y="389"/>
                  </a:moveTo>
                  <a:lnTo>
                    <a:pt x="2732" y="389"/>
                  </a:lnTo>
                  <a:lnTo>
                    <a:pt x="2732" y="357"/>
                  </a:lnTo>
                  <a:lnTo>
                    <a:pt x="2700" y="357"/>
                  </a:lnTo>
                  <a:lnTo>
                    <a:pt x="2700" y="389"/>
                  </a:lnTo>
                  <a:moveTo>
                    <a:pt x="1030" y="1029"/>
                  </a:moveTo>
                  <a:lnTo>
                    <a:pt x="1062" y="1029"/>
                  </a:lnTo>
                  <a:lnTo>
                    <a:pt x="1062" y="997"/>
                  </a:lnTo>
                  <a:lnTo>
                    <a:pt x="1030" y="997"/>
                  </a:lnTo>
                  <a:lnTo>
                    <a:pt x="1030" y="1029"/>
                  </a:lnTo>
                  <a:moveTo>
                    <a:pt x="1589" y="665"/>
                  </a:moveTo>
                  <a:lnTo>
                    <a:pt x="1621" y="665"/>
                  </a:lnTo>
                  <a:lnTo>
                    <a:pt x="1621" y="632"/>
                  </a:lnTo>
                  <a:lnTo>
                    <a:pt x="1589" y="632"/>
                  </a:lnTo>
                  <a:lnTo>
                    <a:pt x="1589" y="665"/>
                  </a:lnTo>
                  <a:moveTo>
                    <a:pt x="1330" y="794"/>
                  </a:moveTo>
                  <a:lnTo>
                    <a:pt x="1362" y="794"/>
                  </a:lnTo>
                  <a:lnTo>
                    <a:pt x="1362" y="762"/>
                  </a:lnTo>
                  <a:lnTo>
                    <a:pt x="1330" y="762"/>
                  </a:lnTo>
                  <a:lnTo>
                    <a:pt x="1330" y="794"/>
                  </a:lnTo>
                  <a:moveTo>
                    <a:pt x="2764" y="349"/>
                  </a:moveTo>
                  <a:lnTo>
                    <a:pt x="2797" y="349"/>
                  </a:lnTo>
                  <a:lnTo>
                    <a:pt x="2797" y="316"/>
                  </a:lnTo>
                  <a:lnTo>
                    <a:pt x="2764" y="316"/>
                  </a:lnTo>
                  <a:lnTo>
                    <a:pt x="2764" y="349"/>
                  </a:lnTo>
                  <a:moveTo>
                    <a:pt x="559" y="1321"/>
                  </a:moveTo>
                  <a:lnTo>
                    <a:pt x="592" y="1321"/>
                  </a:lnTo>
                  <a:lnTo>
                    <a:pt x="592" y="1289"/>
                  </a:lnTo>
                  <a:lnTo>
                    <a:pt x="559" y="1289"/>
                  </a:lnTo>
                  <a:lnTo>
                    <a:pt x="559" y="1321"/>
                  </a:lnTo>
                  <a:moveTo>
                    <a:pt x="2043" y="486"/>
                  </a:moveTo>
                  <a:lnTo>
                    <a:pt x="2075" y="486"/>
                  </a:lnTo>
                  <a:lnTo>
                    <a:pt x="2075" y="454"/>
                  </a:lnTo>
                  <a:lnTo>
                    <a:pt x="2043" y="454"/>
                  </a:lnTo>
                  <a:lnTo>
                    <a:pt x="2043" y="486"/>
                  </a:lnTo>
                  <a:moveTo>
                    <a:pt x="1621" y="657"/>
                  </a:moveTo>
                  <a:lnTo>
                    <a:pt x="1654" y="657"/>
                  </a:lnTo>
                  <a:lnTo>
                    <a:pt x="1654" y="624"/>
                  </a:lnTo>
                  <a:lnTo>
                    <a:pt x="1621" y="624"/>
                  </a:lnTo>
                  <a:lnTo>
                    <a:pt x="1621" y="657"/>
                  </a:lnTo>
                  <a:moveTo>
                    <a:pt x="1224" y="1046"/>
                  </a:moveTo>
                  <a:lnTo>
                    <a:pt x="1257" y="1046"/>
                  </a:lnTo>
                  <a:lnTo>
                    <a:pt x="1257" y="1013"/>
                  </a:lnTo>
                  <a:lnTo>
                    <a:pt x="1224" y="1013"/>
                  </a:lnTo>
                  <a:lnTo>
                    <a:pt x="1224" y="1046"/>
                  </a:lnTo>
                  <a:moveTo>
                    <a:pt x="0" y="1224"/>
                  </a:moveTo>
                  <a:lnTo>
                    <a:pt x="33" y="1224"/>
                  </a:lnTo>
                  <a:lnTo>
                    <a:pt x="33" y="1191"/>
                  </a:lnTo>
                  <a:lnTo>
                    <a:pt x="0" y="1191"/>
                  </a:lnTo>
                  <a:lnTo>
                    <a:pt x="0" y="1224"/>
                  </a:lnTo>
                  <a:moveTo>
                    <a:pt x="1232" y="1118"/>
                  </a:moveTo>
                  <a:lnTo>
                    <a:pt x="1265" y="1118"/>
                  </a:lnTo>
                  <a:lnTo>
                    <a:pt x="1265" y="1086"/>
                  </a:lnTo>
                  <a:lnTo>
                    <a:pt x="1232" y="1086"/>
                  </a:lnTo>
                  <a:lnTo>
                    <a:pt x="1232" y="1118"/>
                  </a:lnTo>
                  <a:moveTo>
                    <a:pt x="276" y="1451"/>
                  </a:moveTo>
                  <a:lnTo>
                    <a:pt x="308" y="1451"/>
                  </a:lnTo>
                  <a:lnTo>
                    <a:pt x="308" y="1418"/>
                  </a:lnTo>
                  <a:lnTo>
                    <a:pt x="276" y="1418"/>
                  </a:lnTo>
                  <a:lnTo>
                    <a:pt x="276" y="1451"/>
                  </a:lnTo>
                  <a:moveTo>
                    <a:pt x="2708" y="235"/>
                  </a:moveTo>
                  <a:lnTo>
                    <a:pt x="2740" y="235"/>
                  </a:lnTo>
                  <a:lnTo>
                    <a:pt x="2740" y="203"/>
                  </a:lnTo>
                  <a:lnTo>
                    <a:pt x="2708" y="203"/>
                  </a:lnTo>
                  <a:lnTo>
                    <a:pt x="2708" y="235"/>
                  </a:lnTo>
                  <a:moveTo>
                    <a:pt x="2464" y="495"/>
                  </a:moveTo>
                  <a:lnTo>
                    <a:pt x="2497" y="495"/>
                  </a:lnTo>
                  <a:lnTo>
                    <a:pt x="2497" y="462"/>
                  </a:lnTo>
                  <a:lnTo>
                    <a:pt x="2464" y="462"/>
                  </a:lnTo>
                  <a:lnTo>
                    <a:pt x="2464" y="495"/>
                  </a:lnTo>
                  <a:moveTo>
                    <a:pt x="2537" y="454"/>
                  </a:moveTo>
                  <a:lnTo>
                    <a:pt x="2570" y="454"/>
                  </a:lnTo>
                  <a:lnTo>
                    <a:pt x="2570" y="422"/>
                  </a:lnTo>
                  <a:lnTo>
                    <a:pt x="2537" y="422"/>
                  </a:lnTo>
                  <a:lnTo>
                    <a:pt x="2537" y="454"/>
                  </a:lnTo>
                  <a:moveTo>
                    <a:pt x="316" y="1224"/>
                  </a:moveTo>
                  <a:lnTo>
                    <a:pt x="349" y="1224"/>
                  </a:lnTo>
                  <a:lnTo>
                    <a:pt x="349" y="1191"/>
                  </a:lnTo>
                  <a:lnTo>
                    <a:pt x="316" y="1191"/>
                  </a:lnTo>
                  <a:lnTo>
                    <a:pt x="316" y="1224"/>
                  </a:lnTo>
                  <a:moveTo>
                    <a:pt x="2416" y="624"/>
                  </a:moveTo>
                  <a:lnTo>
                    <a:pt x="2448" y="624"/>
                  </a:lnTo>
                  <a:lnTo>
                    <a:pt x="2448" y="592"/>
                  </a:lnTo>
                  <a:lnTo>
                    <a:pt x="2416" y="592"/>
                  </a:lnTo>
                  <a:lnTo>
                    <a:pt x="2416" y="624"/>
                  </a:lnTo>
                </a:path>
              </a:pathLst>
            </a:custGeom>
            <a:noFill/>
            <a:ln w="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5010" name="Group 50"/>
          <p:cNvGrpSpPr>
            <a:grpSpLocks/>
          </p:cNvGrpSpPr>
          <p:nvPr/>
        </p:nvGrpSpPr>
        <p:grpSpPr bwMode="auto">
          <a:xfrm>
            <a:off x="990600" y="1524000"/>
            <a:ext cx="7315200" cy="3429000"/>
            <a:chOff x="624" y="960"/>
            <a:chExt cx="4608" cy="2160"/>
          </a:xfrm>
        </p:grpSpPr>
        <p:sp>
          <p:nvSpPr>
            <p:cNvPr id="4107" name="Line 51"/>
            <p:cNvSpPr>
              <a:spLocks noChangeShapeType="1"/>
            </p:cNvSpPr>
            <p:nvPr/>
          </p:nvSpPr>
          <p:spPr bwMode="auto">
            <a:xfrm flipV="1">
              <a:off x="624" y="1488"/>
              <a:ext cx="2736" cy="16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52"/>
            <p:cNvSpPr txBox="1">
              <a:spLocks noChangeArrowheads="1"/>
            </p:cNvSpPr>
            <p:nvPr/>
          </p:nvSpPr>
          <p:spPr bwMode="auto">
            <a:xfrm>
              <a:off x="3696" y="960"/>
              <a:ext cx="1536"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Overall slope for all data points</a:t>
              </a:r>
            </a:p>
          </p:txBody>
        </p:sp>
      </p:grpSp>
      <p:grpSp>
        <p:nvGrpSpPr>
          <p:cNvPr id="425013" name="Group 53"/>
          <p:cNvGrpSpPr>
            <a:grpSpLocks/>
          </p:cNvGrpSpPr>
          <p:nvPr/>
        </p:nvGrpSpPr>
        <p:grpSpPr bwMode="auto">
          <a:xfrm>
            <a:off x="990600" y="2133600"/>
            <a:ext cx="7924800" cy="3200400"/>
            <a:chOff x="624" y="1344"/>
            <a:chExt cx="4992" cy="2016"/>
          </a:xfrm>
        </p:grpSpPr>
        <p:sp>
          <p:nvSpPr>
            <p:cNvPr id="4104" name="Line 54"/>
            <p:cNvSpPr>
              <a:spLocks noChangeShapeType="1"/>
            </p:cNvSpPr>
            <p:nvPr/>
          </p:nvSpPr>
          <p:spPr bwMode="auto">
            <a:xfrm flipV="1">
              <a:off x="960" y="1344"/>
              <a:ext cx="2304" cy="2016"/>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Text Box 55"/>
            <p:cNvSpPr txBox="1">
              <a:spLocks noChangeArrowheads="1"/>
            </p:cNvSpPr>
            <p:nvPr/>
          </p:nvSpPr>
          <p:spPr bwMode="auto">
            <a:xfrm>
              <a:off x="3696" y="1570"/>
              <a:ext cx="1920" cy="75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Note:  Here, the </a:t>
              </a:r>
              <a:r>
                <a:rPr lang="en-US" altLang="en-US" sz="1800">
                  <a:solidFill>
                    <a:srgbClr val="FF0000"/>
                  </a:solidFill>
                </a:rPr>
                <a:t>slope</a:t>
              </a:r>
              <a:r>
                <a:rPr lang="en-US" altLang="en-US" sz="1800"/>
                <a:t> for men and women differs.</a:t>
              </a:r>
              <a:endParaRPr lang="en-US" altLang="en-US" sz="1800">
                <a:solidFill>
                  <a:srgbClr val="FF0000"/>
                </a:solidFill>
              </a:endParaRPr>
            </a:p>
          </p:txBody>
        </p:sp>
        <p:sp>
          <p:nvSpPr>
            <p:cNvPr id="4106" name="Line 56"/>
            <p:cNvSpPr>
              <a:spLocks noChangeShapeType="1"/>
            </p:cNvSpPr>
            <p:nvPr/>
          </p:nvSpPr>
          <p:spPr bwMode="auto">
            <a:xfrm flipV="1">
              <a:off x="624" y="1584"/>
              <a:ext cx="2832" cy="1200"/>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5017" name="Text Box 57"/>
          <p:cNvSpPr txBox="1">
            <a:spLocks noChangeArrowheads="1"/>
          </p:cNvSpPr>
          <p:nvPr/>
        </p:nvSpPr>
        <p:spPr bwMode="auto">
          <a:xfrm>
            <a:off x="5791200" y="3810000"/>
            <a:ext cx="3200400" cy="1927225"/>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a:t>The effect of income on happiness (X1 on Y) varies with gender (X2).   This is called an </a:t>
            </a:r>
            <a:r>
              <a:rPr lang="en-US" altLang="en-US" sz="1800">
                <a:solidFill>
                  <a:srgbClr val="FF0000"/>
                </a:solidFill>
              </a:rPr>
              <a:t>“interaction effect”</a:t>
            </a:r>
          </a:p>
        </p:txBody>
      </p:sp>
    </p:spTree>
    <p:extLst>
      <p:ext uri="{BB962C8B-B14F-4D97-AF65-F5344CB8AC3E}">
        <p14:creationId xmlns:p14="http://schemas.microsoft.com/office/powerpoint/2010/main" val="3733607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4964"/>
                                        </p:tgtEl>
                                        <p:attrNameLst>
                                          <p:attrName>style.visibility</p:attrName>
                                        </p:attrNameLst>
                                      </p:cBhvr>
                                      <p:to>
                                        <p:strVal val="visible"/>
                                      </p:to>
                                    </p:set>
                                    <p:anim calcmode="lin" valueType="num">
                                      <p:cBhvr additive="base">
                                        <p:cTn id="13" dur="500" fill="hold"/>
                                        <p:tgtEl>
                                          <p:spTgt spid="424964"/>
                                        </p:tgtEl>
                                        <p:attrNameLst>
                                          <p:attrName>ppt_x</p:attrName>
                                        </p:attrNameLst>
                                      </p:cBhvr>
                                      <p:tavLst>
                                        <p:tav tm="0">
                                          <p:val>
                                            <p:strVal val="0-#ppt_w/2"/>
                                          </p:val>
                                        </p:tav>
                                        <p:tav tm="100000">
                                          <p:val>
                                            <p:strVal val="#ppt_x"/>
                                          </p:val>
                                        </p:tav>
                                      </p:tavLst>
                                    </p:anim>
                                    <p:anim calcmode="lin" valueType="num">
                                      <p:cBhvr additive="base">
                                        <p:cTn id="14"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25010"/>
                                        </p:tgtEl>
                                        <p:attrNameLst>
                                          <p:attrName>style.visibility</p:attrName>
                                        </p:attrNameLst>
                                      </p:cBhvr>
                                      <p:to>
                                        <p:strVal val="visible"/>
                                      </p:to>
                                    </p:set>
                                    <p:anim calcmode="lin" valueType="num">
                                      <p:cBhvr additive="base">
                                        <p:cTn id="19" dur="500" fill="hold"/>
                                        <p:tgtEl>
                                          <p:spTgt spid="425010"/>
                                        </p:tgtEl>
                                        <p:attrNameLst>
                                          <p:attrName>ppt_x</p:attrName>
                                        </p:attrNameLst>
                                      </p:cBhvr>
                                      <p:tavLst>
                                        <p:tav tm="0">
                                          <p:val>
                                            <p:strVal val="1+#ppt_w/2"/>
                                          </p:val>
                                        </p:tav>
                                        <p:tav tm="100000">
                                          <p:val>
                                            <p:strVal val="#ppt_x"/>
                                          </p:val>
                                        </p:tav>
                                      </p:tavLst>
                                    </p:anim>
                                    <p:anim calcmode="lin" valueType="num">
                                      <p:cBhvr additive="base">
                                        <p:cTn id="20" dur="500" fill="hold"/>
                                        <p:tgtEl>
                                          <p:spTgt spid="4250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25013"/>
                                        </p:tgtEl>
                                        <p:attrNameLst>
                                          <p:attrName>style.visibility</p:attrName>
                                        </p:attrNameLst>
                                      </p:cBhvr>
                                      <p:to>
                                        <p:strVal val="visible"/>
                                      </p:to>
                                    </p:set>
                                    <p:anim calcmode="lin" valueType="num">
                                      <p:cBhvr additive="base">
                                        <p:cTn id="25" dur="500" fill="hold"/>
                                        <p:tgtEl>
                                          <p:spTgt spid="425013"/>
                                        </p:tgtEl>
                                        <p:attrNameLst>
                                          <p:attrName>ppt_x</p:attrName>
                                        </p:attrNameLst>
                                      </p:cBhvr>
                                      <p:tavLst>
                                        <p:tav tm="0">
                                          <p:val>
                                            <p:strVal val="1+#ppt_w/2"/>
                                          </p:val>
                                        </p:tav>
                                        <p:tav tm="100000">
                                          <p:val>
                                            <p:strVal val="#ppt_x"/>
                                          </p:val>
                                        </p:tav>
                                      </p:tavLst>
                                    </p:anim>
                                    <p:anim calcmode="lin" valueType="num">
                                      <p:cBhvr additive="base">
                                        <p:cTn id="26" dur="500" fill="hold"/>
                                        <p:tgtEl>
                                          <p:spTgt spid="4250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25017"/>
                                        </p:tgtEl>
                                        <p:attrNameLst>
                                          <p:attrName>style.visibility</p:attrName>
                                        </p:attrNameLst>
                                      </p:cBhvr>
                                      <p:to>
                                        <p:strVal val="visible"/>
                                      </p:to>
                                    </p:set>
                                    <p:anim calcmode="lin" valueType="num">
                                      <p:cBhvr additive="base">
                                        <p:cTn id="31" dur="500" fill="hold"/>
                                        <p:tgtEl>
                                          <p:spTgt spid="425017"/>
                                        </p:tgtEl>
                                        <p:attrNameLst>
                                          <p:attrName>ppt_x</p:attrName>
                                        </p:attrNameLst>
                                      </p:cBhvr>
                                      <p:tavLst>
                                        <p:tav tm="0">
                                          <p:val>
                                            <p:strVal val="1+#ppt_w/2"/>
                                          </p:val>
                                        </p:tav>
                                        <p:tav tm="100000">
                                          <p:val>
                                            <p:strVal val="#ppt_x"/>
                                          </p:val>
                                        </p:tav>
                                      </p:tavLst>
                                    </p:anim>
                                    <p:anim calcmode="lin" valueType="num">
                                      <p:cBhvr additive="base">
                                        <p:cTn id="32" dur="500" fill="hold"/>
                                        <p:tgtEl>
                                          <p:spTgt spid="4250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p:bldP spid="42501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solidFill>
                  <a:srgbClr val="C00000"/>
                </a:solidFill>
              </a:rPr>
              <a:t>Example</a:t>
            </a:r>
          </a:p>
        </p:txBody>
      </p:sp>
      <p:sp>
        <p:nvSpPr>
          <p:cNvPr id="14339" name="Content Placeholder 2"/>
          <p:cNvSpPr>
            <a:spLocks noGrp="1"/>
          </p:cNvSpPr>
          <p:nvPr>
            <p:ph idx="1"/>
          </p:nvPr>
        </p:nvSpPr>
        <p:spPr>
          <a:xfrm>
            <a:off x="304800" y="1600200"/>
            <a:ext cx="8534400" cy="4525963"/>
          </a:xfrm>
        </p:spPr>
        <p:txBody>
          <a:bodyPr/>
          <a:lstStyle/>
          <a:p>
            <a:r>
              <a:rPr lang="en-US" altLang="en-US" smtClean="0"/>
              <a:t>Height of a shrub (Height) based on the amount of bacteria in the soil (Bacteria) and whether the shrub is located in partial or full sun (Sun). Height is measured in cm, Bacteria is measured in thousand per ml of soil, and Sun = 0 if the plant is in partial sun and Sun = 1 if the plant is in full sun.</a:t>
            </a:r>
          </a:p>
          <a:p>
            <a:r>
              <a:rPr lang="en-US" altLang="en-US" smtClean="0"/>
              <a:t>Height = 42 + 2.3*Bacteria + 11*Sun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228600" y="533400"/>
            <a:ext cx="8610600" cy="5592763"/>
          </a:xfrm>
        </p:spPr>
        <p:txBody>
          <a:bodyPr/>
          <a:lstStyle/>
          <a:p>
            <a:r>
              <a:rPr lang="en-US" altLang="en-US" dirty="0" smtClean="0"/>
              <a:t>Adding an interaction term to a model </a:t>
            </a:r>
            <a:r>
              <a:rPr lang="en-US" altLang="en-US" i="1" dirty="0" smtClean="0"/>
              <a:t>drastically changes the interpretation of all of the coefficients. </a:t>
            </a:r>
          </a:p>
          <a:p>
            <a:r>
              <a:rPr lang="en-US" altLang="en-US" dirty="0" smtClean="0">
                <a:solidFill>
                  <a:srgbClr val="0033CC"/>
                </a:solidFill>
              </a:rPr>
              <a:t>Height = 42 + 2.3*Bacteria + 11*Sun</a:t>
            </a:r>
          </a:p>
          <a:p>
            <a:r>
              <a:rPr lang="en-US" altLang="en-US" sz="2800" dirty="0" smtClean="0">
                <a:solidFill>
                  <a:srgbClr val="FF0000"/>
                </a:solidFill>
              </a:rPr>
              <a:t>Height = 35 + 4.2*Bacteria + 9*Sun + 3.2*Bacteria*Sun</a:t>
            </a:r>
          </a:p>
          <a:p>
            <a:r>
              <a:rPr lang="en-US" altLang="en-US" sz="2800" dirty="0" smtClean="0"/>
              <a:t>Adding the interaction term changed the values of </a:t>
            </a:r>
            <a:r>
              <a:rPr lang="el-GR" altLang="en-US" sz="2800" dirty="0" smtClean="0"/>
              <a:t>β</a:t>
            </a:r>
            <a:r>
              <a:rPr lang="en-US" altLang="en-US" sz="2800" dirty="0" smtClean="0"/>
              <a:t>1 and </a:t>
            </a:r>
            <a:r>
              <a:rPr lang="el-GR" altLang="en-US" sz="2800" dirty="0" smtClean="0"/>
              <a:t>β</a:t>
            </a:r>
            <a:r>
              <a:rPr lang="en-US" altLang="en-US" sz="2800" dirty="0" smtClean="0"/>
              <a:t>2. </a:t>
            </a:r>
          </a:p>
          <a:p>
            <a:r>
              <a:rPr lang="en-US" altLang="en-US" sz="2800" dirty="0" smtClean="0"/>
              <a:t>The effect of Bacteria on Height is now 4.2 + 3.2*Sun</a:t>
            </a:r>
          </a:p>
          <a:p>
            <a:r>
              <a:rPr lang="en-US" altLang="en-US" sz="2800" dirty="0" smtClean="0"/>
              <a:t>The effect of </a:t>
            </a:r>
            <a:r>
              <a:rPr lang="en-US" altLang="en-US" sz="2800" dirty="0" smtClean="0"/>
              <a:t>full Sun  </a:t>
            </a:r>
            <a:r>
              <a:rPr lang="en-US" altLang="en-US" sz="2800" dirty="0" smtClean="0"/>
              <a:t>on Height is </a:t>
            </a:r>
            <a:r>
              <a:rPr lang="el-GR" altLang="en-US" sz="2800" dirty="0"/>
              <a:t>β</a:t>
            </a:r>
            <a:r>
              <a:rPr lang="en-US" altLang="en-US" sz="2800" dirty="0"/>
              <a:t>2 </a:t>
            </a:r>
            <a:r>
              <a:rPr lang="en-US" altLang="en-US" sz="2800" dirty="0" smtClean="0"/>
              <a:t>+ </a:t>
            </a:r>
            <a:r>
              <a:rPr lang="el-GR" altLang="en-US" sz="2800" dirty="0" smtClean="0"/>
              <a:t>β</a:t>
            </a:r>
            <a:r>
              <a:rPr lang="en-US" altLang="en-US" sz="2800" dirty="0" smtClean="0"/>
              <a:t>3 </a:t>
            </a:r>
            <a:r>
              <a:rPr lang="en-US" altLang="en-US" sz="2800" dirty="0"/>
              <a:t>*</a:t>
            </a:r>
            <a:r>
              <a:rPr lang="en-US" altLang="en-US" sz="2800" dirty="0" smtClean="0"/>
              <a:t>Bacteria</a:t>
            </a:r>
          </a:p>
          <a:p>
            <a:r>
              <a:rPr lang="en-US" altLang="en-US" sz="2800" dirty="0"/>
              <a:t>The effect of </a:t>
            </a:r>
            <a:r>
              <a:rPr lang="en-US" altLang="en-US" sz="2800" dirty="0" smtClean="0"/>
              <a:t>partial </a:t>
            </a:r>
            <a:r>
              <a:rPr lang="en-US" altLang="en-US" sz="2800" dirty="0"/>
              <a:t>Sun  on Height is </a:t>
            </a:r>
            <a:r>
              <a:rPr lang="el-GR" altLang="en-US" sz="2800" dirty="0" smtClean="0"/>
              <a:t>β</a:t>
            </a:r>
            <a:r>
              <a:rPr lang="en-US" altLang="en-US" sz="2800" dirty="0"/>
              <a:t>0</a:t>
            </a:r>
          </a:p>
          <a:p>
            <a:endParaRPr lang="en-US" alt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solidFill>
                  <a:srgbClr val="C00000"/>
                </a:solidFill>
              </a:rPr>
              <a:t>Interpreting Interaction Terms</a:t>
            </a:r>
          </a:p>
        </p:txBody>
      </p:sp>
      <p:sp>
        <p:nvSpPr>
          <p:cNvPr id="443395" name="Rectangle 3"/>
          <p:cNvSpPr>
            <a:spLocks noGrp="1" noChangeArrowheads="1"/>
          </p:cNvSpPr>
          <p:nvPr>
            <p:ph type="body" idx="1"/>
          </p:nvPr>
        </p:nvSpPr>
        <p:spPr>
          <a:xfrm>
            <a:off x="228600" y="1143000"/>
            <a:ext cx="8686800" cy="5715000"/>
          </a:xfrm>
        </p:spPr>
        <p:txBody>
          <a:bodyPr/>
          <a:lstStyle/>
          <a:p>
            <a:r>
              <a:rPr lang="en-US" altLang="en-US" dirty="0" smtClean="0"/>
              <a:t>How do you interpret continuous variable interactions?  </a:t>
            </a:r>
          </a:p>
          <a:p>
            <a:pPr lvl="2"/>
            <a:r>
              <a:rPr lang="en-US" altLang="en-US" dirty="0" smtClean="0">
                <a:solidFill>
                  <a:srgbClr val="030399"/>
                </a:solidFill>
              </a:rPr>
              <a:t>Example:  EDUCATION*INCOME:  Coefficient = 2.0</a:t>
            </a:r>
          </a:p>
          <a:p>
            <a:r>
              <a:rPr lang="en-US" altLang="en-US" dirty="0" smtClean="0"/>
              <a:t>Answer:  </a:t>
            </a:r>
            <a:r>
              <a:rPr lang="en-US" altLang="en-US" u="sng" dirty="0" smtClean="0">
                <a:solidFill>
                  <a:srgbClr val="FF0000"/>
                </a:solidFill>
              </a:rPr>
              <a:t>For each unit change in education</a:t>
            </a:r>
            <a:r>
              <a:rPr lang="en-US" altLang="en-US" dirty="0" smtClean="0"/>
              <a:t>, the slope of income  increases by 2</a:t>
            </a:r>
          </a:p>
          <a:p>
            <a:pPr lvl="1"/>
            <a:r>
              <a:rPr lang="en-US" altLang="en-US" dirty="0" smtClean="0">
                <a:solidFill>
                  <a:srgbClr val="030399"/>
                </a:solidFill>
              </a:rPr>
              <a:t>Note:  coefficient is symmetrical:  For each unit change in income, education slope increases by 2</a:t>
            </a:r>
          </a:p>
          <a:p>
            <a:pPr lvl="2"/>
            <a:r>
              <a:rPr lang="en-US" altLang="en-US" sz="2800" dirty="0" smtClean="0">
                <a:solidFill>
                  <a:srgbClr val="030399"/>
                </a:solidFill>
              </a:rPr>
              <a:t>Continuous interactions result in many slopes:  Each value of education*income yields a different slope.</a:t>
            </a:r>
          </a:p>
        </p:txBody>
      </p:sp>
    </p:spTree>
    <p:extLst>
      <p:ext uri="{BB962C8B-B14F-4D97-AF65-F5344CB8AC3E}">
        <p14:creationId xmlns:p14="http://schemas.microsoft.com/office/powerpoint/2010/main" val="91826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3395">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anim calcmode="lin" valueType="num">
                                      <p:cBhvr additive="base">
                                        <p:cTn id="11" dur="500" fill="hold"/>
                                        <p:tgtEl>
                                          <p:spTgt spid="4433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33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339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43395">
                                            <p:txEl>
                                              <p:pRg st="2" end="2"/>
                                            </p:txEl>
                                          </p:spTgt>
                                        </p:tgtEl>
                                        <p:attrNameLst>
                                          <p:attrName>style.visibility</p:attrName>
                                        </p:attrNameLst>
                                      </p:cBhvr>
                                      <p:to>
                                        <p:strVal val="visible"/>
                                      </p:to>
                                    </p:set>
                                    <p:anim calcmode="lin" valueType="num">
                                      <p:cBhvr additive="base">
                                        <p:cTn id="17" dur="500" fill="hold"/>
                                        <p:tgtEl>
                                          <p:spTgt spid="4433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433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3395">
                                            <p:txEl>
                                              <p:pRg st="2" end="2"/>
                                            </p:txEl>
                                          </p:spTgt>
                                        </p:tgtEl>
                                        <p:attrNameLst>
                                          <p:attrName>ppt_c</p:attrName>
                                        </p:attrNameLst>
                                      </p:cBhvr>
                                      <p:to>
                                        <a:schemeClr val="folHlink"/>
                                      </p:to>
                                    </p:animClr>
                                  </p:subTnLst>
                                </p:cTn>
                              </p:par>
                              <p:par>
                                <p:cTn id="19" presetID="2" presetClass="entr" presetSubtype="8" fill="hold" grpId="0" nodeType="withEffect">
                                  <p:stCondLst>
                                    <p:cond delay="0"/>
                                  </p:stCondLst>
                                  <p:childTnLst>
                                    <p:set>
                                      <p:cBhvr>
                                        <p:cTn id="20" dur="1" fill="hold">
                                          <p:stCondLst>
                                            <p:cond delay="0"/>
                                          </p:stCondLst>
                                        </p:cTn>
                                        <p:tgtEl>
                                          <p:spTgt spid="443395">
                                            <p:txEl>
                                              <p:pRg st="3" end="3"/>
                                            </p:txEl>
                                          </p:spTgt>
                                        </p:tgtEl>
                                        <p:attrNameLst>
                                          <p:attrName>style.visibility</p:attrName>
                                        </p:attrNameLst>
                                      </p:cBhvr>
                                      <p:to>
                                        <p:strVal val="visible"/>
                                      </p:to>
                                    </p:set>
                                    <p:anim calcmode="lin" valueType="num">
                                      <p:cBhvr additive="base">
                                        <p:cTn id="21" dur="500" fill="hold"/>
                                        <p:tgtEl>
                                          <p:spTgt spid="4433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433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3395">
                                            <p:txEl>
                                              <p:pRg st="3" end="3"/>
                                            </p:txEl>
                                          </p:spTgt>
                                        </p:tgtEl>
                                        <p:attrNameLst>
                                          <p:attrName>ppt_c</p:attrName>
                                        </p:attrNameLst>
                                      </p:cBhvr>
                                      <p:to>
                                        <a:schemeClr val="folHlink"/>
                                      </p:to>
                                    </p:animClr>
                                  </p:subTnLst>
                                </p:cTn>
                              </p:par>
                              <p:par>
                                <p:cTn id="23" presetID="2" presetClass="entr" presetSubtype="8" fill="hold" grpId="0" nodeType="withEffect">
                                  <p:stCondLst>
                                    <p:cond delay="0"/>
                                  </p:stCondLst>
                                  <p:childTnLst>
                                    <p:set>
                                      <p:cBhvr>
                                        <p:cTn id="24" dur="1" fill="hold">
                                          <p:stCondLst>
                                            <p:cond delay="0"/>
                                          </p:stCondLst>
                                        </p:cTn>
                                        <p:tgtEl>
                                          <p:spTgt spid="443395">
                                            <p:txEl>
                                              <p:pRg st="4" end="4"/>
                                            </p:txEl>
                                          </p:spTgt>
                                        </p:tgtEl>
                                        <p:attrNameLst>
                                          <p:attrName>style.visibility</p:attrName>
                                        </p:attrNameLst>
                                      </p:cBhvr>
                                      <p:to>
                                        <p:strVal val="visible"/>
                                      </p:to>
                                    </p:set>
                                    <p:anim calcmode="lin" valueType="num">
                                      <p:cBhvr additive="base">
                                        <p:cTn id="25" dur="500" fill="hold"/>
                                        <p:tgtEl>
                                          <p:spTgt spid="4433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33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339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2700"/>
            <a:ext cx="8229600" cy="1143000"/>
          </a:xfrm>
        </p:spPr>
        <p:txBody>
          <a:bodyPr/>
          <a:lstStyle/>
          <a:p>
            <a:r>
              <a:rPr lang="en-US" altLang="en-US" smtClean="0">
                <a:solidFill>
                  <a:srgbClr val="C00000"/>
                </a:solidFill>
              </a:rPr>
              <a:t>Two Numeric Variables Interaction</a:t>
            </a:r>
          </a:p>
        </p:txBody>
      </p:sp>
      <p:sp>
        <p:nvSpPr>
          <p:cNvPr id="16387" name="Content Placeholder 2"/>
          <p:cNvSpPr>
            <a:spLocks noGrp="1"/>
          </p:cNvSpPr>
          <p:nvPr>
            <p:ph idx="1"/>
          </p:nvPr>
        </p:nvSpPr>
        <p:spPr>
          <a:xfrm>
            <a:off x="457200" y="1295400"/>
            <a:ext cx="8229600" cy="5257800"/>
          </a:xfrm>
        </p:spPr>
        <p:txBody>
          <a:bodyPr/>
          <a:lstStyle/>
          <a:p>
            <a:r>
              <a:rPr lang="en-US" altLang="en-US" sz="2600" dirty="0" smtClean="0"/>
              <a:t>Test score</a:t>
            </a:r>
            <a:r>
              <a:rPr lang="en-US" altLang="en-US" sz="2600" dirty="0" smtClean="0"/>
              <a:t> </a:t>
            </a:r>
            <a:r>
              <a:rPr lang="en-US" altLang="en-US" sz="2600" dirty="0" smtClean="0"/>
              <a:t>= </a:t>
            </a:r>
            <a:r>
              <a:rPr lang="el-GR" altLang="en-US" sz="2400" dirty="0" smtClean="0"/>
              <a:t>β</a:t>
            </a:r>
            <a:r>
              <a:rPr lang="en-US" altLang="en-US" sz="2400" dirty="0" smtClean="0"/>
              <a:t>0 + </a:t>
            </a:r>
            <a:r>
              <a:rPr lang="el-GR" altLang="en-US" sz="2400" dirty="0" smtClean="0"/>
              <a:t>β</a:t>
            </a:r>
            <a:r>
              <a:rPr lang="en-US" altLang="en-US" sz="2400" dirty="0" smtClean="0"/>
              <a:t>1*IQ</a:t>
            </a:r>
            <a:r>
              <a:rPr lang="en-US" altLang="en-US" sz="2600" dirty="0" smtClean="0"/>
              <a:t> </a:t>
            </a:r>
            <a:r>
              <a:rPr lang="en-US" altLang="en-US" sz="2600" dirty="0" smtClean="0"/>
              <a:t>+ </a:t>
            </a:r>
            <a:r>
              <a:rPr lang="el-GR" altLang="en-US" sz="2400" dirty="0" smtClean="0"/>
              <a:t>β</a:t>
            </a:r>
            <a:r>
              <a:rPr lang="en-US" altLang="en-US" sz="2400" dirty="0" smtClean="0"/>
              <a:t>2*age</a:t>
            </a:r>
            <a:r>
              <a:rPr lang="en-US" altLang="en-US" sz="2600" dirty="0" smtClean="0"/>
              <a:t> </a:t>
            </a:r>
            <a:r>
              <a:rPr lang="en-US" altLang="en-US" sz="2600" dirty="0" smtClean="0"/>
              <a:t>+ </a:t>
            </a:r>
            <a:r>
              <a:rPr lang="el-GR" altLang="en-US" sz="2400" dirty="0" smtClean="0"/>
              <a:t>β</a:t>
            </a:r>
            <a:r>
              <a:rPr lang="en-US" altLang="en-US" sz="2400" dirty="0" smtClean="0"/>
              <a:t>3*IQ*age</a:t>
            </a:r>
            <a:r>
              <a:rPr lang="en-US" altLang="en-US" sz="2600" dirty="0" smtClean="0"/>
              <a:t> </a:t>
            </a:r>
            <a:endParaRPr lang="en-US" altLang="en-US" sz="2600" dirty="0" smtClean="0"/>
          </a:p>
          <a:p>
            <a:r>
              <a:rPr lang="en-US" altLang="en-US" sz="2600" dirty="0" smtClean="0">
                <a:solidFill>
                  <a:srgbClr val="030399"/>
                </a:solidFill>
              </a:rPr>
              <a:t>Relationship </a:t>
            </a:r>
            <a:r>
              <a:rPr lang="en-US" altLang="en-US" sz="2600" dirty="0" smtClean="0">
                <a:solidFill>
                  <a:srgbClr val="030399"/>
                </a:solidFill>
              </a:rPr>
              <a:t>between age and </a:t>
            </a:r>
            <a:r>
              <a:rPr lang="en-US" altLang="en-US" sz="2600" dirty="0" smtClean="0">
                <a:solidFill>
                  <a:srgbClr val="030399"/>
                </a:solidFill>
              </a:rPr>
              <a:t>Test score </a:t>
            </a:r>
            <a:r>
              <a:rPr lang="en-US" altLang="en-US" sz="2600" dirty="0" smtClean="0">
                <a:solidFill>
                  <a:srgbClr val="030399"/>
                </a:solidFill>
              </a:rPr>
              <a:t>differs according to IQ?</a:t>
            </a:r>
          </a:p>
          <a:p>
            <a:r>
              <a:rPr lang="en-US" altLang="en-US" sz="2600" dirty="0" smtClean="0">
                <a:solidFill>
                  <a:srgbClr val="030399"/>
                </a:solidFill>
              </a:rPr>
              <a:t> </a:t>
            </a:r>
            <a:r>
              <a:rPr lang="en-US" altLang="en-US" sz="2600" dirty="0" smtClean="0">
                <a:solidFill>
                  <a:srgbClr val="030399"/>
                </a:solidFill>
              </a:rPr>
              <a:t>Relationship </a:t>
            </a:r>
            <a:r>
              <a:rPr lang="en-US" altLang="en-US" sz="2600" dirty="0" smtClean="0">
                <a:solidFill>
                  <a:srgbClr val="030399"/>
                </a:solidFill>
              </a:rPr>
              <a:t>between IQ and </a:t>
            </a:r>
            <a:r>
              <a:rPr lang="en-US" altLang="en-US" sz="2600" dirty="0" smtClean="0">
                <a:solidFill>
                  <a:srgbClr val="030399"/>
                </a:solidFill>
              </a:rPr>
              <a:t>Test score </a:t>
            </a:r>
            <a:r>
              <a:rPr lang="en-US" altLang="en-US" sz="2600" dirty="0" smtClean="0">
                <a:solidFill>
                  <a:srgbClr val="030399"/>
                </a:solidFill>
              </a:rPr>
              <a:t>differs according to age?</a:t>
            </a:r>
          </a:p>
          <a:p>
            <a:r>
              <a:rPr lang="en-US" altLang="en-US" sz="2600" dirty="0" smtClean="0"/>
              <a:t>The coefficient </a:t>
            </a:r>
            <a:r>
              <a:rPr lang="el-GR" altLang="en-US" sz="2400" dirty="0"/>
              <a:t>β</a:t>
            </a:r>
            <a:r>
              <a:rPr lang="en-US" altLang="en-US" sz="2400" dirty="0"/>
              <a:t>1 </a:t>
            </a:r>
            <a:r>
              <a:rPr lang="en-US" altLang="en-US" sz="2600" dirty="0" smtClean="0"/>
              <a:t>shows </a:t>
            </a:r>
            <a:r>
              <a:rPr lang="en-US" altLang="en-US" sz="2600" dirty="0" smtClean="0"/>
              <a:t>the relationship between IQ and </a:t>
            </a:r>
            <a:r>
              <a:rPr lang="en-US" altLang="en-US" sz="2600" dirty="0" smtClean="0"/>
              <a:t>test score </a:t>
            </a:r>
            <a:r>
              <a:rPr lang="en-US" altLang="en-US" sz="2600" dirty="0" smtClean="0"/>
              <a:t>when age is zero, and </a:t>
            </a:r>
          </a:p>
          <a:p>
            <a:r>
              <a:rPr lang="en-US" altLang="en-US" sz="2600" dirty="0"/>
              <a:t>T</a:t>
            </a:r>
            <a:r>
              <a:rPr lang="en-US" altLang="en-US" sz="2600" dirty="0" smtClean="0"/>
              <a:t>he </a:t>
            </a:r>
            <a:r>
              <a:rPr lang="en-US" altLang="en-US" sz="2600" dirty="0" smtClean="0"/>
              <a:t>coefficient </a:t>
            </a:r>
            <a:r>
              <a:rPr lang="en-US" altLang="en-US" sz="2600" dirty="0" smtClean="0"/>
              <a:t> </a:t>
            </a:r>
            <a:r>
              <a:rPr lang="el-GR" altLang="en-US" sz="2400" dirty="0" smtClean="0"/>
              <a:t>β</a:t>
            </a:r>
            <a:r>
              <a:rPr lang="en-US" altLang="en-US" sz="2400" dirty="0" smtClean="0"/>
              <a:t>2</a:t>
            </a:r>
            <a:r>
              <a:rPr lang="en-US" altLang="en-US" sz="2600" dirty="0" smtClean="0"/>
              <a:t> </a:t>
            </a:r>
            <a:r>
              <a:rPr lang="en-US" altLang="en-US" sz="2600" dirty="0" smtClean="0"/>
              <a:t>shows the relationship between age and </a:t>
            </a:r>
            <a:r>
              <a:rPr lang="en-US" altLang="en-US" sz="2600" dirty="0" smtClean="0"/>
              <a:t>Test score </a:t>
            </a:r>
            <a:r>
              <a:rPr lang="en-US" altLang="en-US" sz="2600" dirty="0" smtClean="0"/>
              <a:t>when IQ is zero.</a:t>
            </a:r>
          </a:p>
          <a:p>
            <a:r>
              <a:rPr lang="en-US" altLang="en-US" sz="2600" dirty="0" smtClean="0"/>
              <a:t> the coefficient </a:t>
            </a:r>
            <a:r>
              <a:rPr lang="el-GR" altLang="en-US" sz="2400" dirty="0" smtClean="0"/>
              <a:t>β</a:t>
            </a:r>
            <a:r>
              <a:rPr lang="en-US" altLang="en-US" sz="2400" dirty="0" smtClean="0"/>
              <a:t>3</a:t>
            </a:r>
            <a:r>
              <a:rPr lang="en-US" altLang="en-US" sz="2600" dirty="0" smtClean="0"/>
              <a:t>  </a:t>
            </a:r>
            <a:r>
              <a:rPr lang="en-US" altLang="en-US" sz="2600" dirty="0" smtClean="0"/>
              <a:t>answers the research question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solidFill>
                  <a:srgbClr val="C00000"/>
                </a:solidFill>
              </a:rPr>
              <a:t>One Categorical and One Numeric Variable Interaction</a:t>
            </a:r>
          </a:p>
        </p:txBody>
      </p:sp>
      <p:sp>
        <p:nvSpPr>
          <p:cNvPr id="17411" name="Content Placeholder 2"/>
          <p:cNvSpPr>
            <a:spLocks noGrp="1"/>
          </p:cNvSpPr>
          <p:nvPr>
            <p:ph idx="1"/>
          </p:nvPr>
        </p:nvSpPr>
        <p:spPr/>
        <p:txBody>
          <a:bodyPr/>
          <a:lstStyle/>
          <a:p>
            <a:r>
              <a:rPr lang="en-US" altLang="en-US" sz="2800" dirty="0" smtClean="0"/>
              <a:t>y = A + B + A*B  where</a:t>
            </a:r>
          </a:p>
          <a:p>
            <a:r>
              <a:rPr lang="en-US" altLang="en-US" sz="2800" dirty="0" smtClean="0"/>
              <a:t>A=gender  (0=females, 1=males) </a:t>
            </a:r>
          </a:p>
          <a:p>
            <a:r>
              <a:rPr lang="en-US" altLang="en-US" sz="2800" dirty="0" smtClean="0"/>
              <a:t>B=age</a:t>
            </a:r>
          </a:p>
          <a:p>
            <a:r>
              <a:rPr lang="en-US" altLang="en-US" sz="2800" dirty="0" smtClean="0"/>
              <a:t>coefficient for B shows the effect of age for females.</a:t>
            </a:r>
          </a:p>
          <a:p>
            <a:r>
              <a:rPr lang="en-US" altLang="en-US" sz="2800" dirty="0" smtClean="0"/>
              <a:t>The coefficient for A shows the difference between males and females when age is zero.</a:t>
            </a:r>
          </a:p>
          <a:p>
            <a:r>
              <a:rPr lang="en-US" altLang="en-US" sz="2800" dirty="0" smtClean="0">
                <a:solidFill>
                  <a:srgbClr val="030399"/>
                </a:solidFill>
              </a:rPr>
              <a:t>The test of significance of the age effect for Y based </a:t>
            </a:r>
            <a:r>
              <a:rPr lang="en-US" altLang="en-US" sz="2800" dirty="0" smtClean="0">
                <a:solidFill>
                  <a:srgbClr val="030399"/>
                </a:solidFill>
              </a:rPr>
              <a:t>on </a:t>
            </a:r>
            <a:r>
              <a:rPr lang="en-US" altLang="en-US" sz="2800" dirty="0" err="1" smtClean="0">
                <a:solidFill>
                  <a:srgbClr val="030399"/>
                </a:solidFill>
              </a:rPr>
              <a:t>geder</a:t>
            </a:r>
            <a:r>
              <a:rPr lang="en-US" altLang="en-US" sz="2800" dirty="0" smtClean="0">
                <a:solidFill>
                  <a:srgbClr val="030399"/>
                </a:solidFill>
              </a:rPr>
              <a:t>??       test the interaction term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solidFill>
                  <a:srgbClr val="C00000"/>
                </a:solidFill>
              </a:rPr>
              <a:t>What is Interaction?</a:t>
            </a:r>
          </a:p>
        </p:txBody>
      </p:sp>
      <p:sp>
        <p:nvSpPr>
          <p:cNvPr id="6147" name="Content Placeholder 2"/>
          <p:cNvSpPr>
            <a:spLocks noGrp="1"/>
          </p:cNvSpPr>
          <p:nvPr>
            <p:ph idx="1"/>
          </p:nvPr>
        </p:nvSpPr>
        <p:spPr/>
        <p:txBody>
          <a:bodyPr/>
          <a:lstStyle/>
          <a:p>
            <a:r>
              <a:rPr lang="en-US" altLang="en-US" smtClean="0"/>
              <a:t>The presence of a significant interaction indicates that the effect of one predictor variable on the response variable is different at different values of the other predictor variable.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66700"/>
            <a:ext cx="8458200" cy="1104900"/>
          </a:xfrm>
          <a:effectLst>
            <a:outerShdw dist="53882" dir="2700000" algn="ctr" rotWithShape="0">
              <a:schemeClr val="bg2"/>
            </a:outerShdw>
          </a:effectLst>
        </p:spPr>
        <p:txBody>
          <a:bodyPr anchorCtr="1"/>
          <a:lstStyle/>
          <a:p>
            <a:pPr eaLnBrk="1" hangingPunct="1">
              <a:defRPr/>
            </a:pPr>
            <a:r>
              <a:rPr lang="en-US" altLang="en-US" dirty="0" smtClean="0">
                <a:solidFill>
                  <a:srgbClr val="C00000"/>
                </a:solidFill>
                <a:latin typeface="+mn-lt"/>
                <a:cs typeface="Times New Roman" pitchFamily="18" charset="0"/>
              </a:rPr>
              <a:t>Interaction Regression Model</a:t>
            </a:r>
          </a:p>
        </p:txBody>
      </p:sp>
      <p:sp>
        <p:nvSpPr>
          <p:cNvPr id="14339" name="Rectangle 3"/>
          <p:cNvSpPr>
            <a:spLocks noGrp="1" noChangeArrowheads="1"/>
          </p:cNvSpPr>
          <p:nvPr>
            <p:ph type="body" idx="1"/>
          </p:nvPr>
        </p:nvSpPr>
        <p:spPr>
          <a:xfrm>
            <a:off x="685800" y="1447800"/>
            <a:ext cx="8086725" cy="4394200"/>
          </a:xfrm>
        </p:spPr>
        <p:txBody>
          <a:bodyPr/>
          <a:lstStyle/>
          <a:p>
            <a:pPr eaLnBrk="1" hangingPunct="1">
              <a:buClr>
                <a:schemeClr val="folHlink"/>
              </a:buClr>
              <a:defRPr/>
            </a:pPr>
            <a:r>
              <a:rPr lang="en-US" dirty="0" smtClean="0">
                <a:cs typeface="Times New Roman" pitchFamily="18" charset="0"/>
              </a:rPr>
              <a:t>Hypothesizes interaction between pairs of </a:t>
            </a:r>
            <a:r>
              <a:rPr lang="en-US" i="1" dirty="0" smtClean="0">
                <a:cs typeface="Times New Roman" pitchFamily="18" charset="0"/>
              </a:rPr>
              <a:t>X</a:t>
            </a:r>
            <a:r>
              <a:rPr lang="en-US" dirty="0" smtClean="0">
                <a:cs typeface="Times New Roman" pitchFamily="18" charset="0"/>
              </a:rPr>
              <a:t> variables</a:t>
            </a:r>
          </a:p>
          <a:p>
            <a:pPr lvl="1" eaLnBrk="1" hangingPunct="1">
              <a:buClr>
                <a:schemeClr val="folHlink"/>
              </a:buClr>
              <a:defRPr/>
            </a:pPr>
            <a:r>
              <a:rPr lang="en-US" sz="3200" dirty="0" smtClean="0">
                <a:solidFill>
                  <a:srgbClr val="030399"/>
                </a:solidFill>
                <a:cs typeface="Times New Roman" pitchFamily="18" charset="0"/>
              </a:rPr>
              <a:t>Response to one </a:t>
            </a:r>
            <a:r>
              <a:rPr lang="en-US" sz="3200" i="1" dirty="0" smtClean="0">
                <a:solidFill>
                  <a:srgbClr val="030399"/>
                </a:solidFill>
                <a:cs typeface="Times New Roman" pitchFamily="18" charset="0"/>
              </a:rPr>
              <a:t>X</a:t>
            </a:r>
            <a:r>
              <a:rPr lang="en-US" sz="3200" dirty="0" smtClean="0">
                <a:solidFill>
                  <a:srgbClr val="030399"/>
                </a:solidFill>
                <a:cs typeface="Times New Roman" pitchFamily="18" charset="0"/>
              </a:rPr>
              <a:t> variable varies at different levels of another </a:t>
            </a:r>
            <a:r>
              <a:rPr lang="en-US" sz="3200" i="1" dirty="0" smtClean="0">
                <a:solidFill>
                  <a:srgbClr val="030399"/>
                </a:solidFill>
                <a:cs typeface="Times New Roman" pitchFamily="18" charset="0"/>
              </a:rPr>
              <a:t>X</a:t>
            </a:r>
            <a:r>
              <a:rPr lang="en-US" sz="3200" dirty="0" smtClean="0">
                <a:solidFill>
                  <a:srgbClr val="030399"/>
                </a:solidFill>
                <a:cs typeface="Times New Roman" pitchFamily="18" charset="0"/>
              </a:rPr>
              <a:t> variable</a:t>
            </a:r>
          </a:p>
          <a:p>
            <a:pPr marL="457200" lvl="1" indent="0" eaLnBrk="1" hangingPunct="1">
              <a:buClr>
                <a:schemeClr val="folHlink"/>
              </a:buClr>
              <a:buFont typeface="Arial" charset="0"/>
              <a:buNone/>
              <a:defRPr/>
            </a:pPr>
            <a:endParaRPr lang="en-US" sz="3200" dirty="0" smtClean="0">
              <a:cs typeface="Times New Roman" pitchFamily="18" charset="0"/>
            </a:endParaRPr>
          </a:p>
          <a:p>
            <a:pPr eaLnBrk="1" hangingPunct="1">
              <a:buClr>
                <a:schemeClr val="folHlink"/>
              </a:buClr>
              <a:defRPr/>
            </a:pPr>
            <a:r>
              <a:rPr lang="en-US" dirty="0" smtClean="0">
                <a:cs typeface="Times New Roman" pitchFamily="18" charset="0"/>
              </a:rPr>
              <a:t>Contains two-way cross product terms </a:t>
            </a:r>
          </a:p>
          <a:p>
            <a:pPr eaLnBrk="1" hangingPunct="1">
              <a:buFont typeface="Monotype Sorts" pitchFamily="2" charset="2"/>
              <a:buNone/>
              <a:defRPr/>
            </a:pPr>
            <a:r>
              <a:rPr lang="en-US" b="1" dirty="0" smtClean="0">
                <a:latin typeface="Times New Roman" pitchFamily="18" charset="0"/>
                <a:cs typeface="Times New Roman" pitchFamily="18" charset="0"/>
              </a:rPr>
              <a:t>              Y = </a:t>
            </a:r>
            <a:r>
              <a:rPr lang="en-US" b="1" dirty="0" smtClean="0">
                <a:latin typeface="Times New Roman" pitchFamily="18" charset="0"/>
                <a:cs typeface="Times New Roman" pitchFamily="18" charset="0"/>
                <a:sym typeface="Symbol" pitchFamily="18" charset="2"/>
              </a:rPr>
              <a:t></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sym typeface="Symbol" pitchFamily="18" charset="2"/>
              </a:rPr>
              <a:t></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x</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sym typeface="Symbol" pitchFamily="18" charset="2"/>
              </a:rPr>
              <a:t></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x</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sym typeface="Symbol" pitchFamily="18" charset="2"/>
              </a:rPr>
              <a:t></a:t>
            </a:r>
            <a:r>
              <a:rPr lang="en-US" b="1" baseline="-25000" dirty="0" smtClean="0">
                <a:latin typeface="Times New Roman" pitchFamily="18" charset="0"/>
                <a:cs typeface="Times New Roman" pitchFamily="18" charset="0"/>
              </a:rPr>
              <a:t>3</a:t>
            </a:r>
            <a:r>
              <a:rPr lang="en-US" b="1" dirty="0" smtClean="0">
                <a:solidFill>
                  <a:srgbClr val="030399"/>
                </a:solidFill>
                <a:latin typeface="Times New Roman" pitchFamily="18" charset="0"/>
                <a:cs typeface="Times New Roman" pitchFamily="18" charset="0"/>
              </a:rPr>
              <a:t>x</a:t>
            </a:r>
            <a:r>
              <a:rPr lang="en-US" b="1" baseline="-25000" dirty="0" smtClean="0">
                <a:solidFill>
                  <a:srgbClr val="030399"/>
                </a:solidFill>
                <a:latin typeface="Times New Roman" pitchFamily="18" charset="0"/>
                <a:cs typeface="Times New Roman" pitchFamily="18" charset="0"/>
              </a:rPr>
              <a:t>1*</a:t>
            </a:r>
            <a:r>
              <a:rPr lang="en-US" b="1" dirty="0" smtClean="0">
                <a:solidFill>
                  <a:srgbClr val="030399"/>
                </a:solidFill>
                <a:latin typeface="Times New Roman" pitchFamily="18" charset="0"/>
                <a:cs typeface="Times New Roman" pitchFamily="18" charset="0"/>
              </a:rPr>
              <a:t>x</a:t>
            </a:r>
            <a:r>
              <a:rPr lang="en-US" b="1" baseline="-25000" dirty="0" smtClean="0">
                <a:solidFill>
                  <a:srgbClr val="030399"/>
                </a:solidFill>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sym typeface="Symbol" pitchFamily="18" charset="2"/>
              </a:rPr>
              <a:t></a:t>
            </a:r>
          </a:p>
        </p:txBody>
      </p:sp>
    </p:spTree>
    <p:extLst>
      <p:ext uri="{BB962C8B-B14F-4D97-AF65-F5344CB8AC3E}">
        <p14:creationId xmlns:p14="http://schemas.microsoft.com/office/powerpoint/2010/main" val="81835497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effectLst>
            <a:outerShdw dist="53882" dir="2700000" algn="ctr" rotWithShape="0">
              <a:schemeClr val="bg2"/>
            </a:outerShdw>
          </a:effectLst>
        </p:spPr>
        <p:txBody>
          <a:bodyPr/>
          <a:lstStyle/>
          <a:p>
            <a:pPr eaLnBrk="1" hangingPunct="1"/>
            <a:r>
              <a:rPr lang="en-US" altLang="en-US" dirty="0" smtClean="0">
                <a:solidFill>
                  <a:srgbClr val="C00000"/>
                </a:solidFill>
                <a:latin typeface="Times New Roman" pitchFamily="18" charset="0"/>
                <a:cs typeface="Times New Roman" pitchFamily="18" charset="0"/>
              </a:rPr>
              <a:t>Effect of Interaction </a:t>
            </a:r>
          </a:p>
        </p:txBody>
      </p:sp>
      <p:sp>
        <p:nvSpPr>
          <p:cNvPr id="9219" name="Rectangle 1027"/>
          <p:cNvSpPr>
            <a:spLocks noGrp="1" noChangeArrowheads="1"/>
          </p:cNvSpPr>
          <p:nvPr>
            <p:ph type="body" idx="1"/>
          </p:nvPr>
        </p:nvSpPr>
        <p:spPr/>
        <p:txBody>
          <a:bodyPr/>
          <a:lstStyle/>
          <a:p>
            <a:pPr eaLnBrk="1" hangingPunct="1"/>
            <a:r>
              <a:rPr lang="en-US" altLang="en-US" smtClean="0"/>
              <a:t>Given:</a:t>
            </a:r>
          </a:p>
          <a:p>
            <a:pPr eaLnBrk="1" hangingPunct="1">
              <a:spcBef>
                <a:spcPct val="200000"/>
              </a:spcBef>
            </a:pPr>
            <a:r>
              <a:rPr lang="en-US" altLang="en-US" b="1" smtClean="0">
                <a:solidFill>
                  <a:srgbClr val="030399"/>
                </a:solidFill>
                <a:latin typeface="Times New Roman" pitchFamily="18" charset="0"/>
                <a:cs typeface="Times New Roman" pitchFamily="18" charset="0"/>
              </a:rPr>
              <a:t>Withou</a:t>
            </a:r>
            <a:r>
              <a:rPr lang="en-US" altLang="en-US" b="1" smtClean="0">
                <a:solidFill>
                  <a:schemeClr val="tx2"/>
                </a:solidFill>
                <a:latin typeface="Times New Roman" pitchFamily="18" charset="0"/>
                <a:cs typeface="Times New Roman" pitchFamily="18" charset="0"/>
              </a:rPr>
              <a:t>t</a:t>
            </a:r>
            <a:r>
              <a:rPr lang="en-US" altLang="en-US" smtClean="0">
                <a:latin typeface="Times New Roman" pitchFamily="18" charset="0"/>
                <a:cs typeface="Times New Roman" pitchFamily="18" charset="0"/>
              </a:rPr>
              <a:t> interaction term, effect of </a:t>
            </a:r>
            <a:r>
              <a:rPr lang="en-US" altLang="en-US" i="1" smtClean="0">
                <a:latin typeface="Times New Roman" pitchFamily="18" charset="0"/>
                <a:cs typeface="Times New Roman" pitchFamily="18" charset="0"/>
              </a:rPr>
              <a:t>X</a:t>
            </a:r>
            <a:r>
              <a:rPr lang="en-US" altLang="en-US" baseline="-25000" smtClean="0">
                <a:latin typeface="Times New Roman" pitchFamily="18" charset="0"/>
                <a:cs typeface="Times New Roman" pitchFamily="18" charset="0"/>
              </a:rPr>
              <a:t>1</a:t>
            </a:r>
            <a:r>
              <a:rPr lang="en-US" altLang="en-US" smtClean="0">
                <a:latin typeface="Times New Roman" pitchFamily="18" charset="0"/>
                <a:cs typeface="Times New Roman" pitchFamily="18" charset="0"/>
              </a:rPr>
              <a:t> on </a:t>
            </a:r>
            <a:r>
              <a:rPr lang="en-US" altLang="en-US" i="1" smtClean="0">
                <a:latin typeface="Times New Roman" pitchFamily="18" charset="0"/>
                <a:cs typeface="Times New Roman" pitchFamily="18" charset="0"/>
              </a:rPr>
              <a:t>Y</a:t>
            </a:r>
            <a:r>
              <a:rPr lang="en-US" altLang="en-US" smtClean="0">
                <a:latin typeface="Times New Roman" pitchFamily="18" charset="0"/>
                <a:cs typeface="Times New Roman" pitchFamily="18" charset="0"/>
              </a:rPr>
              <a:t> is measured by </a:t>
            </a:r>
            <a:r>
              <a:rPr lang="en-US" altLang="en-US" smtClean="0">
                <a:latin typeface="Symbol" pitchFamily="18" charset="2"/>
              </a:rPr>
              <a:t></a:t>
            </a:r>
            <a:r>
              <a:rPr lang="en-US" altLang="en-US" baseline="-25000" smtClean="0"/>
              <a:t>1</a:t>
            </a:r>
            <a:endParaRPr lang="en-US" altLang="en-US" smtClean="0"/>
          </a:p>
          <a:p>
            <a:pPr eaLnBrk="1" hangingPunct="1">
              <a:spcBef>
                <a:spcPct val="30000"/>
              </a:spcBef>
            </a:pPr>
            <a:r>
              <a:rPr lang="en-US" altLang="en-US" b="1" smtClean="0">
                <a:solidFill>
                  <a:srgbClr val="030399"/>
                </a:solidFill>
                <a:latin typeface="Times New Roman" pitchFamily="18" charset="0"/>
                <a:cs typeface="Times New Roman" pitchFamily="18" charset="0"/>
              </a:rPr>
              <a:t>With</a:t>
            </a:r>
            <a:r>
              <a:rPr lang="en-US" altLang="en-US" smtClean="0">
                <a:latin typeface="Times New Roman" pitchFamily="18" charset="0"/>
                <a:cs typeface="Times New Roman" pitchFamily="18" charset="0"/>
              </a:rPr>
              <a:t> interaction term, effect of </a:t>
            </a:r>
            <a:r>
              <a:rPr lang="en-US" altLang="en-US" i="1" smtClean="0">
                <a:latin typeface="Times New Roman" pitchFamily="18" charset="0"/>
                <a:cs typeface="Times New Roman" pitchFamily="18" charset="0"/>
              </a:rPr>
              <a:t>X</a:t>
            </a:r>
            <a:r>
              <a:rPr lang="en-US" altLang="en-US" baseline="-25000" smtClean="0">
                <a:latin typeface="Times New Roman" pitchFamily="18" charset="0"/>
                <a:cs typeface="Times New Roman" pitchFamily="18" charset="0"/>
              </a:rPr>
              <a:t>1</a:t>
            </a:r>
            <a:r>
              <a:rPr lang="en-US" altLang="en-US" smtClean="0">
                <a:latin typeface="Times New Roman" pitchFamily="18" charset="0"/>
                <a:cs typeface="Times New Roman" pitchFamily="18" charset="0"/>
              </a:rPr>
              <a:t> on</a:t>
            </a:r>
            <a:br>
              <a:rPr lang="en-US" altLang="en-US" smtClean="0">
                <a:latin typeface="Times New Roman" pitchFamily="18" charset="0"/>
                <a:cs typeface="Times New Roman" pitchFamily="18" charset="0"/>
              </a:rPr>
            </a:br>
            <a:r>
              <a:rPr lang="en-US" altLang="en-US" i="1" smtClean="0">
                <a:latin typeface="Times New Roman" pitchFamily="18" charset="0"/>
                <a:cs typeface="Times New Roman" pitchFamily="18" charset="0"/>
              </a:rPr>
              <a:t>Y</a:t>
            </a:r>
            <a:r>
              <a:rPr lang="en-US" altLang="en-US" smtClean="0">
                <a:latin typeface="Times New Roman" pitchFamily="18" charset="0"/>
                <a:cs typeface="Times New Roman" pitchFamily="18" charset="0"/>
              </a:rPr>
              <a:t> is measured by </a:t>
            </a:r>
            <a:r>
              <a:rPr lang="en-US" altLang="en-US" smtClean="0">
                <a:latin typeface="Symbol" pitchFamily="18" charset="2"/>
              </a:rPr>
              <a:t></a:t>
            </a:r>
            <a:r>
              <a:rPr lang="en-US" altLang="en-US" baseline="-25000" smtClean="0"/>
              <a:t>1</a:t>
            </a:r>
            <a:r>
              <a:rPr lang="en-US" altLang="en-US" smtClean="0"/>
              <a:t> + </a:t>
            </a:r>
            <a:r>
              <a:rPr lang="en-US" altLang="en-US" smtClean="0">
                <a:latin typeface="Symbol" pitchFamily="18" charset="2"/>
              </a:rPr>
              <a:t></a:t>
            </a:r>
            <a:r>
              <a:rPr lang="en-US" altLang="en-US" baseline="-25000" smtClean="0"/>
              <a:t>3</a:t>
            </a:r>
            <a:r>
              <a:rPr lang="en-US" altLang="en-US" i="1" smtClean="0"/>
              <a:t>X</a:t>
            </a:r>
            <a:r>
              <a:rPr lang="en-US" altLang="en-US" baseline="-25000" smtClean="0"/>
              <a:t>2i</a:t>
            </a:r>
          </a:p>
          <a:p>
            <a:pPr lvl="1" eaLnBrk="1" hangingPunct="1"/>
            <a:r>
              <a:rPr lang="en-US" altLang="en-US" smtClean="0">
                <a:latin typeface="Times New Roman" pitchFamily="18" charset="0"/>
                <a:cs typeface="Times New Roman" pitchFamily="18" charset="0"/>
              </a:rPr>
              <a:t>Effect increases as </a:t>
            </a:r>
            <a:r>
              <a:rPr lang="en-US" altLang="en-US" i="1" smtClean="0">
                <a:latin typeface="Times New Roman" pitchFamily="18" charset="0"/>
                <a:cs typeface="Times New Roman" pitchFamily="18" charset="0"/>
              </a:rPr>
              <a:t>X</a:t>
            </a:r>
            <a:r>
              <a:rPr lang="en-US" altLang="en-US" baseline="-25000" smtClean="0">
                <a:latin typeface="Times New Roman" pitchFamily="18" charset="0"/>
                <a:cs typeface="Times New Roman" pitchFamily="18" charset="0"/>
              </a:rPr>
              <a:t>2i</a:t>
            </a:r>
            <a:r>
              <a:rPr lang="en-US" altLang="en-US" smtClean="0">
                <a:latin typeface="Times New Roman" pitchFamily="18" charset="0"/>
                <a:cs typeface="Times New Roman" pitchFamily="18" charset="0"/>
              </a:rPr>
              <a:t> increases </a:t>
            </a:r>
          </a:p>
        </p:txBody>
      </p:sp>
      <p:graphicFrame>
        <p:nvGraphicFramePr>
          <p:cNvPr id="9220" name="Object 1"/>
          <p:cNvGraphicFramePr>
            <a:graphicFrameLocks noChangeAspect="1"/>
          </p:cNvGraphicFramePr>
          <p:nvPr/>
        </p:nvGraphicFramePr>
        <p:xfrm>
          <a:off x="914400" y="2209800"/>
          <a:ext cx="7391400" cy="762000"/>
        </p:xfrm>
        <a:graphic>
          <a:graphicData uri="http://schemas.openxmlformats.org/presentationml/2006/ole">
            <mc:AlternateContent xmlns:mc="http://schemas.openxmlformats.org/markup-compatibility/2006">
              <mc:Choice xmlns:v="urn:schemas-microsoft-com:vml" Requires="v">
                <p:oleObj spid="_x0000_s36873" name="Equation" r:id="rId4" imgW="2616200" imgH="228600" progId="Equation.3">
                  <p:embed/>
                </p:oleObj>
              </mc:Choice>
              <mc:Fallback>
                <p:oleObj name="Equation" r:id="rId4" imgW="2616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09800"/>
                        <a:ext cx="739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1584317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effectLst>
            <a:outerShdw dist="53882" dir="2700000" algn="ctr" rotWithShape="0">
              <a:schemeClr val="bg2"/>
            </a:outerShdw>
          </a:effectLst>
        </p:spPr>
        <p:txBody>
          <a:bodyPr/>
          <a:lstStyle/>
          <a:p>
            <a:pPr eaLnBrk="1" hangingPunct="1"/>
            <a:r>
              <a:rPr lang="en-US" altLang="en-US" sz="4000" dirty="0" smtClean="0">
                <a:solidFill>
                  <a:srgbClr val="C00000"/>
                </a:solidFill>
              </a:rPr>
              <a:t>Interaction Example</a:t>
            </a:r>
          </a:p>
        </p:txBody>
      </p:sp>
      <p:sp>
        <p:nvSpPr>
          <p:cNvPr id="10243" name="Line 3"/>
          <p:cNvSpPr>
            <a:spLocks noChangeShapeType="1"/>
          </p:cNvSpPr>
          <p:nvPr/>
        </p:nvSpPr>
        <p:spPr bwMode="auto">
          <a:xfrm>
            <a:off x="3446463" y="514667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4" name="Line 4"/>
          <p:cNvSpPr>
            <a:spLocks noChangeShapeType="1"/>
          </p:cNvSpPr>
          <p:nvPr/>
        </p:nvSpPr>
        <p:spPr bwMode="auto">
          <a:xfrm>
            <a:off x="4840288"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a:off x="6169025"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a:off x="2046288" y="48656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a:off x="2046288" y="408781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8" name="Line 8"/>
          <p:cNvSpPr>
            <a:spLocks noChangeShapeType="1"/>
          </p:cNvSpPr>
          <p:nvPr/>
        </p:nvSpPr>
        <p:spPr bwMode="auto">
          <a:xfrm>
            <a:off x="2046288" y="36845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9" name="Line 9"/>
          <p:cNvSpPr>
            <a:spLocks noChangeShapeType="1"/>
          </p:cNvSpPr>
          <p:nvPr/>
        </p:nvSpPr>
        <p:spPr bwMode="auto">
          <a:xfrm>
            <a:off x="2046288" y="295116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auto">
          <a:xfrm>
            <a:off x="2043113" y="51958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1" name="Line 11"/>
          <p:cNvSpPr>
            <a:spLocks noChangeShapeType="1"/>
          </p:cNvSpPr>
          <p:nvPr/>
        </p:nvSpPr>
        <p:spPr bwMode="auto">
          <a:xfrm>
            <a:off x="2136775" y="516572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8668" name="Rectangle 12"/>
          <p:cNvSpPr>
            <a:spLocks noChangeArrowheads="1"/>
          </p:cNvSpPr>
          <p:nvPr/>
        </p:nvSpPr>
        <p:spPr bwMode="auto">
          <a:xfrm>
            <a:off x="6553200" y="5003800"/>
            <a:ext cx="652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X</a:t>
            </a:r>
            <a:r>
              <a:rPr lang="en-US" sz="2800" b="1" baseline="-25000">
                <a:effectLst>
                  <a:outerShdw blurRad="38100" dist="38100" dir="2700000" algn="tl">
                    <a:srgbClr val="000000"/>
                  </a:outerShdw>
                </a:effectLst>
                <a:latin typeface="Arial" charset="0"/>
                <a:cs typeface="+mn-cs"/>
              </a:rPr>
              <a:t>1</a:t>
            </a:r>
          </a:p>
        </p:txBody>
      </p:sp>
      <p:sp>
        <p:nvSpPr>
          <p:cNvPr id="10253" name="Line 13"/>
          <p:cNvSpPr>
            <a:spLocks noChangeShapeType="1"/>
          </p:cNvSpPr>
          <p:nvPr/>
        </p:nvSpPr>
        <p:spPr bwMode="auto">
          <a:xfrm>
            <a:off x="2162175" y="2501900"/>
            <a:ext cx="0" cy="2695575"/>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4" name="Line 14"/>
          <p:cNvSpPr>
            <a:spLocks noChangeShapeType="1"/>
          </p:cNvSpPr>
          <p:nvPr/>
        </p:nvSpPr>
        <p:spPr bwMode="auto">
          <a:xfrm>
            <a:off x="2187575" y="5222875"/>
            <a:ext cx="4379913" cy="0"/>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55" name="Line 15"/>
          <p:cNvSpPr>
            <a:spLocks noChangeShapeType="1"/>
          </p:cNvSpPr>
          <p:nvPr/>
        </p:nvSpPr>
        <p:spPr bwMode="auto">
          <a:xfrm>
            <a:off x="2046288" y="44910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Line 16"/>
          <p:cNvSpPr>
            <a:spLocks noChangeShapeType="1"/>
          </p:cNvSpPr>
          <p:nvPr/>
        </p:nvSpPr>
        <p:spPr bwMode="auto">
          <a:xfrm>
            <a:off x="2046288" y="33099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3" name="Rectangle 17"/>
          <p:cNvSpPr>
            <a:spLocks noChangeArrowheads="1"/>
          </p:cNvSpPr>
          <p:nvPr/>
        </p:nvSpPr>
        <p:spPr bwMode="auto">
          <a:xfrm>
            <a:off x="1311275" y="42418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4</a:t>
            </a:r>
          </a:p>
        </p:txBody>
      </p:sp>
      <p:sp>
        <p:nvSpPr>
          <p:cNvPr id="198674" name="Rectangle 18"/>
          <p:cNvSpPr>
            <a:spLocks noChangeArrowheads="1"/>
          </p:cNvSpPr>
          <p:nvPr/>
        </p:nvSpPr>
        <p:spPr bwMode="auto">
          <a:xfrm>
            <a:off x="1311275" y="34417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8</a:t>
            </a:r>
          </a:p>
        </p:txBody>
      </p:sp>
      <p:sp>
        <p:nvSpPr>
          <p:cNvPr id="198675" name="Rectangle 19"/>
          <p:cNvSpPr>
            <a:spLocks noChangeArrowheads="1"/>
          </p:cNvSpPr>
          <p:nvPr/>
        </p:nvSpPr>
        <p:spPr bwMode="auto">
          <a:xfrm>
            <a:off x="1311275" y="270986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12</a:t>
            </a:r>
          </a:p>
        </p:txBody>
      </p:sp>
      <p:sp>
        <p:nvSpPr>
          <p:cNvPr id="198676" name="Rectangle 20"/>
          <p:cNvSpPr>
            <a:spLocks noChangeArrowheads="1"/>
          </p:cNvSpPr>
          <p:nvPr/>
        </p:nvSpPr>
        <p:spPr bwMode="auto">
          <a:xfrm>
            <a:off x="1311275" y="492601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198677" name="Rectangle 21"/>
          <p:cNvSpPr>
            <a:spLocks noChangeArrowheads="1"/>
          </p:cNvSpPr>
          <p:nvPr/>
        </p:nvSpPr>
        <p:spPr bwMode="auto">
          <a:xfrm>
            <a:off x="179705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198678" name="Rectangle 22"/>
          <p:cNvSpPr>
            <a:spLocks noChangeArrowheads="1"/>
          </p:cNvSpPr>
          <p:nvPr/>
        </p:nvSpPr>
        <p:spPr bwMode="auto">
          <a:xfrm>
            <a:off x="449580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a:t>
            </a:r>
          </a:p>
        </p:txBody>
      </p:sp>
      <p:sp>
        <p:nvSpPr>
          <p:cNvPr id="198679" name="Rectangle 23"/>
          <p:cNvSpPr>
            <a:spLocks noChangeArrowheads="1"/>
          </p:cNvSpPr>
          <p:nvPr/>
        </p:nvSpPr>
        <p:spPr bwMode="auto">
          <a:xfrm>
            <a:off x="2967038" y="5397500"/>
            <a:ext cx="9064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0.5</a:t>
            </a:r>
          </a:p>
        </p:txBody>
      </p:sp>
      <p:sp>
        <p:nvSpPr>
          <p:cNvPr id="198680" name="Rectangle 24"/>
          <p:cNvSpPr>
            <a:spLocks noChangeArrowheads="1"/>
          </p:cNvSpPr>
          <p:nvPr/>
        </p:nvSpPr>
        <p:spPr bwMode="auto">
          <a:xfrm>
            <a:off x="5711825" y="5397500"/>
            <a:ext cx="906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1.5</a:t>
            </a:r>
          </a:p>
        </p:txBody>
      </p:sp>
      <p:sp>
        <p:nvSpPr>
          <p:cNvPr id="198681" name="Rectangle 25"/>
          <p:cNvSpPr>
            <a:spLocks noChangeArrowheads="1"/>
          </p:cNvSpPr>
          <p:nvPr/>
        </p:nvSpPr>
        <p:spPr bwMode="auto">
          <a:xfrm>
            <a:off x="1616075" y="1905000"/>
            <a:ext cx="10287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Y</a:t>
            </a:r>
          </a:p>
        </p:txBody>
      </p:sp>
      <p:sp>
        <p:nvSpPr>
          <p:cNvPr id="198682" name="Rectangle 26"/>
          <p:cNvSpPr>
            <a:spLocks noChangeArrowheads="1"/>
          </p:cNvSpPr>
          <p:nvPr/>
        </p:nvSpPr>
        <p:spPr bwMode="auto">
          <a:xfrm>
            <a:off x="3425825" y="1839913"/>
            <a:ext cx="42767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fontAlgn="auto">
              <a:spcBef>
                <a:spcPct val="50000"/>
              </a:spcBef>
              <a:spcAft>
                <a:spcPts val="0"/>
              </a:spcAft>
              <a:defRPr/>
            </a:pPr>
            <a:r>
              <a:rPr lang="en-US" b="1" i="1" dirty="0">
                <a:solidFill>
                  <a:schemeClr val="tx2"/>
                </a:solidFill>
                <a:latin typeface="Arial" charset="0"/>
                <a:cs typeface="+mn-cs"/>
              </a:rPr>
              <a:t>Y</a:t>
            </a:r>
            <a:r>
              <a:rPr lang="en-US" b="1" dirty="0">
                <a:solidFill>
                  <a:schemeClr val="tx2"/>
                </a:solidFill>
                <a:latin typeface="Arial" charset="0"/>
                <a:cs typeface="+mn-cs"/>
              </a:rPr>
              <a:t> = 1 + 2</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dirty="0">
                <a:solidFill>
                  <a:schemeClr val="tx2"/>
                </a:solidFill>
                <a:latin typeface="Arial" charset="0"/>
                <a:cs typeface="+mn-cs"/>
              </a:rPr>
              <a:t> + 3</a:t>
            </a:r>
            <a:r>
              <a:rPr lang="en-US" b="1" i="1" dirty="0">
                <a:solidFill>
                  <a:schemeClr val="tx2"/>
                </a:solidFill>
                <a:latin typeface="Arial" charset="0"/>
                <a:cs typeface="+mn-cs"/>
              </a:rPr>
              <a:t>X</a:t>
            </a:r>
            <a:r>
              <a:rPr lang="en-US" b="1" baseline="-25000" dirty="0">
                <a:solidFill>
                  <a:schemeClr val="tx2"/>
                </a:solidFill>
                <a:latin typeface="Arial" charset="0"/>
                <a:cs typeface="+mn-cs"/>
              </a:rPr>
              <a:t>2 </a:t>
            </a:r>
            <a:r>
              <a:rPr lang="en-US" b="1" dirty="0">
                <a:solidFill>
                  <a:schemeClr val="tx2"/>
                </a:solidFill>
                <a:latin typeface="Arial" charset="0"/>
                <a:cs typeface="+mn-cs"/>
              </a:rPr>
              <a:t>+ 4</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i="1" dirty="0">
                <a:solidFill>
                  <a:schemeClr val="tx2"/>
                </a:solidFill>
                <a:latin typeface="Arial" charset="0"/>
                <a:cs typeface="+mn-cs"/>
              </a:rPr>
              <a:t>X</a:t>
            </a:r>
            <a:r>
              <a:rPr lang="en-US" b="1" baseline="-25000" dirty="0">
                <a:solidFill>
                  <a:schemeClr val="tx2"/>
                </a:solidFill>
                <a:latin typeface="Arial" charset="0"/>
                <a:cs typeface="+mn-cs"/>
              </a:rPr>
              <a:t>2</a:t>
            </a:r>
            <a:r>
              <a:rPr lang="en-US" b="1" dirty="0">
                <a:solidFill>
                  <a:schemeClr val="tx2"/>
                </a:solidFill>
                <a:latin typeface="Arial" charset="0"/>
                <a:cs typeface="+mn-cs"/>
              </a:rPr>
              <a:t> </a:t>
            </a:r>
          </a:p>
        </p:txBody>
      </p:sp>
    </p:spTree>
    <p:extLst>
      <p:ext uri="{BB962C8B-B14F-4D97-AF65-F5344CB8AC3E}">
        <p14:creationId xmlns:p14="http://schemas.microsoft.com/office/powerpoint/2010/main" val="317924279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ffectLst>
            <a:outerShdw dist="53882" dir="2700000" algn="ctr" rotWithShape="0">
              <a:schemeClr val="bg2"/>
            </a:outerShdw>
          </a:effectLst>
        </p:spPr>
        <p:txBody>
          <a:bodyPr/>
          <a:lstStyle/>
          <a:p>
            <a:pPr eaLnBrk="1" hangingPunct="1"/>
            <a:r>
              <a:rPr lang="en-US" altLang="en-US" sz="4000" dirty="0" smtClean="0">
                <a:solidFill>
                  <a:srgbClr val="C00000"/>
                </a:solidFill>
              </a:rPr>
              <a:t>Interaction Example</a:t>
            </a:r>
          </a:p>
        </p:txBody>
      </p:sp>
      <p:sp>
        <p:nvSpPr>
          <p:cNvPr id="11267" name="Line 3"/>
          <p:cNvSpPr>
            <a:spLocks noChangeShapeType="1"/>
          </p:cNvSpPr>
          <p:nvPr/>
        </p:nvSpPr>
        <p:spPr bwMode="auto">
          <a:xfrm>
            <a:off x="3446463" y="514667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68" name="Line 4"/>
          <p:cNvSpPr>
            <a:spLocks noChangeShapeType="1"/>
          </p:cNvSpPr>
          <p:nvPr/>
        </p:nvSpPr>
        <p:spPr bwMode="auto">
          <a:xfrm>
            <a:off x="4840288"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69" name="Line 5"/>
          <p:cNvSpPr>
            <a:spLocks noChangeShapeType="1"/>
          </p:cNvSpPr>
          <p:nvPr/>
        </p:nvSpPr>
        <p:spPr bwMode="auto">
          <a:xfrm>
            <a:off x="6169025"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0" name="Line 6"/>
          <p:cNvSpPr>
            <a:spLocks noChangeShapeType="1"/>
          </p:cNvSpPr>
          <p:nvPr/>
        </p:nvSpPr>
        <p:spPr bwMode="auto">
          <a:xfrm>
            <a:off x="2046288" y="48656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1" name="Line 7"/>
          <p:cNvSpPr>
            <a:spLocks noChangeShapeType="1"/>
          </p:cNvSpPr>
          <p:nvPr/>
        </p:nvSpPr>
        <p:spPr bwMode="auto">
          <a:xfrm>
            <a:off x="2046288" y="408781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2" name="Line 8"/>
          <p:cNvSpPr>
            <a:spLocks noChangeShapeType="1"/>
          </p:cNvSpPr>
          <p:nvPr/>
        </p:nvSpPr>
        <p:spPr bwMode="auto">
          <a:xfrm>
            <a:off x="2046288" y="36845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3" name="Line 9"/>
          <p:cNvSpPr>
            <a:spLocks noChangeShapeType="1"/>
          </p:cNvSpPr>
          <p:nvPr/>
        </p:nvSpPr>
        <p:spPr bwMode="auto">
          <a:xfrm>
            <a:off x="2046288" y="295116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4" name="Line 10"/>
          <p:cNvSpPr>
            <a:spLocks noChangeShapeType="1"/>
          </p:cNvSpPr>
          <p:nvPr/>
        </p:nvSpPr>
        <p:spPr bwMode="auto">
          <a:xfrm>
            <a:off x="2043113" y="51958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5" name="Line 11"/>
          <p:cNvSpPr>
            <a:spLocks noChangeShapeType="1"/>
          </p:cNvSpPr>
          <p:nvPr/>
        </p:nvSpPr>
        <p:spPr bwMode="auto">
          <a:xfrm>
            <a:off x="2136775" y="516572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6" name="Line 12"/>
          <p:cNvSpPr>
            <a:spLocks noChangeShapeType="1"/>
          </p:cNvSpPr>
          <p:nvPr/>
        </p:nvSpPr>
        <p:spPr bwMode="auto">
          <a:xfrm flipV="1">
            <a:off x="2198688" y="4324350"/>
            <a:ext cx="4243387" cy="7397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0717" name="Rectangle 13"/>
          <p:cNvSpPr>
            <a:spLocks noChangeArrowheads="1"/>
          </p:cNvSpPr>
          <p:nvPr/>
        </p:nvSpPr>
        <p:spPr bwMode="auto">
          <a:xfrm>
            <a:off x="6553200" y="5003800"/>
            <a:ext cx="652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X</a:t>
            </a:r>
            <a:r>
              <a:rPr lang="en-US" sz="2800" b="1" baseline="-25000">
                <a:effectLst>
                  <a:outerShdw blurRad="38100" dist="38100" dir="2700000" algn="tl">
                    <a:srgbClr val="000000"/>
                  </a:outerShdw>
                </a:effectLst>
                <a:latin typeface="Arial" charset="0"/>
                <a:cs typeface="+mn-cs"/>
              </a:rPr>
              <a:t>1</a:t>
            </a:r>
          </a:p>
        </p:txBody>
      </p:sp>
      <p:sp>
        <p:nvSpPr>
          <p:cNvPr id="11278" name="Line 14"/>
          <p:cNvSpPr>
            <a:spLocks noChangeShapeType="1"/>
          </p:cNvSpPr>
          <p:nvPr/>
        </p:nvSpPr>
        <p:spPr bwMode="auto">
          <a:xfrm>
            <a:off x="2162175" y="2501900"/>
            <a:ext cx="0" cy="2695575"/>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79" name="Line 15"/>
          <p:cNvSpPr>
            <a:spLocks noChangeShapeType="1"/>
          </p:cNvSpPr>
          <p:nvPr/>
        </p:nvSpPr>
        <p:spPr bwMode="auto">
          <a:xfrm>
            <a:off x="2187575" y="5222875"/>
            <a:ext cx="4379913" cy="0"/>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280" name="Line 16"/>
          <p:cNvSpPr>
            <a:spLocks noChangeShapeType="1"/>
          </p:cNvSpPr>
          <p:nvPr/>
        </p:nvSpPr>
        <p:spPr bwMode="auto">
          <a:xfrm>
            <a:off x="2046288" y="44910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Line 17"/>
          <p:cNvSpPr>
            <a:spLocks noChangeShapeType="1"/>
          </p:cNvSpPr>
          <p:nvPr/>
        </p:nvSpPr>
        <p:spPr bwMode="auto">
          <a:xfrm>
            <a:off x="2046288" y="33099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2" name="Rectangle 18"/>
          <p:cNvSpPr>
            <a:spLocks noChangeArrowheads="1"/>
          </p:cNvSpPr>
          <p:nvPr/>
        </p:nvSpPr>
        <p:spPr bwMode="auto">
          <a:xfrm>
            <a:off x="1311275" y="42418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4</a:t>
            </a:r>
          </a:p>
        </p:txBody>
      </p:sp>
      <p:sp>
        <p:nvSpPr>
          <p:cNvPr id="200723" name="Rectangle 19"/>
          <p:cNvSpPr>
            <a:spLocks noChangeArrowheads="1"/>
          </p:cNvSpPr>
          <p:nvPr/>
        </p:nvSpPr>
        <p:spPr bwMode="auto">
          <a:xfrm>
            <a:off x="1311275" y="34417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8</a:t>
            </a:r>
          </a:p>
        </p:txBody>
      </p:sp>
      <p:sp>
        <p:nvSpPr>
          <p:cNvPr id="200724" name="Rectangle 20"/>
          <p:cNvSpPr>
            <a:spLocks noChangeArrowheads="1"/>
          </p:cNvSpPr>
          <p:nvPr/>
        </p:nvSpPr>
        <p:spPr bwMode="auto">
          <a:xfrm>
            <a:off x="1311275" y="270986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12</a:t>
            </a:r>
          </a:p>
        </p:txBody>
      </p:sp>
      <p:sp>
        <p:nvSpPr>
          <p:cNvPr id="200725" name="Rectangle 21"/>
          <p:cNvSpPr>
            <a:spLocks noChangeArrowheads="1"/>
          </p:cNvSpPr>
          <p:nvPr/>
        </p:nvSpPr>
        <p:spPr bwMode="auto">
          <a:xfrm>
            <a:off x="1311275" y="492601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0726" name="Rectangle 22"/>
          <p:cNvSpPr>
            <a:spLocks noChangeArrowheads="1"/>
          </p:cNvSpPr>
          <p:nvPr/>
        </p:nvSpPr>
        <p:spPr bwMode="auto">
          <a:xfrm>
            <a:off x="179705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0727" name="Rectangle 23"/>
          <p:cNvSpPr>
            <a:spLocks noChangeArrowheads="1"/>
          </p:cNvSpPr>
          <p:nvPr/>
        </p:nvSpPr>
        <p:spPr bwMode="auto">
          <a:xfrm>
            <a:off x="449580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a:t>
            </a:r>
          </a:p>
        </p:txBody>
      </p:sp>
      <p:sp>
        <p:nvSpPr>
          <p:cNvPr id="200728" name="Rectangle 24"/>
          <p:cNvSpPr>
            <a:spLocks noChangeArrowheads="1"/>
          </p:cNvSpPr>
          <p:nvPr/>
        </p:nvSpPr>
        <p:spPr bwMode="auto">
          <a:xfrm>
            <a:off x="2967038" y="5397500"/>
            <a:ext cx="9064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0.5</a:t>
            </a:r>
          </a:p>
        </p:txBody>
      </p:sp>
      <p:sp>
        <p:nvSpPr>
          <p:cNvPr id="200729" name="Rectangle 25"/>
          <p:cNvSpPr>
            <a:spLocks noChangeArrowheads="1"/>
          </p:cNvSpPr>
          <p:nvPr/>
        </p:nvSpPr>
        <p:spPr bwMode="auto">
          <a:xfrm>
            <a:off x="5711825" y="5397500"/>
            <a:ext cx="906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1.5</a:t>
            </a:r>
          </a:p>
        </p:txBody>
      </p:sp>
      <p:sp>
        <p:nvSpPr>
          <p:cNvPr id="200730" name="Rectangle 26"/>
          <p:cNvSpPr>
            <a:spLocks noChangeArrowheads="1"/>
          </p:cNvSpPr>
          <p:nvPr/>
        </p:nvSpPr>
        <p:spPr bwMode="auto">
          <a:xfrm>
            <a:off x="1616075" y="1905000"/>
            <a:ext cx="10287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Y</a:t>
            </a:r>
          </a:p>
        </p:txBody>
      </p:sp>
      <p:sp>
        <p:nvSpPr>
          <p:cNvPr id="200731" name="Rectangle 27"/>
          <p:cNvSpPr>
            <a:spLocks noChangeArrowheads="1"/>
          </p:cNvSpPr>
          <p:nvPr/>
        </p:nvSpPr>
        <p:spPr bwMode="auto">
          <a:xfrm>
            <a:off x="3425825" y="1839913"/>
            <a:ext cx="42767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fontAlgn="auto">
              <a:spcBef>
                <a:spcPct val="50000"/>
              </a:spcBef>
              <a:spcAft>
                <a:spcPts val="0"/>
              </a:spcAft>
              <a:defRPr/>
            </a:pPr>
            <a:r>
              <a:rPr lang="en-US" b="1" i="1" dirty="0">
                <a:solidFill>
                  <a:schemeClr val="tx2"/>
                </a:solidFill>
                <a:latin typeface="Arial" charset="0"/>
                <a:cs typeface="+mn-cs"/>
              </a:rPr>
              <a:t>Y</a:t>
            </a:r>
            <a:r>
              <a:rPr lang="en-US" b="1" dirty="0">
                <a:solidFill>
                  <a:schemeClr val="tx2"/>
                </a:solidFill>
                <a:latin typeface="Arial" charset="0"/>
                <a:cs typeface="+mn-cs"/>
              </a:rPr>
              <a:t> = 1 + 2</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dirty="0">
                <a:solidFill>
                  <a:schemeClr val="tx2"/>
                </a:solidFill>
                <a:latin typeface="Arial" charset="0"/>
                <a:cs typeface="+mn-cs"/>
              </a:rPr>
              <a:t> + 3</a:t>
            </a:r>
            <a:r>
              <a:rPr lang="en-US" b="1" i="1" dirty="0">
                <a:solidFill>
                  <a:schemeClr val="tx2"/>
                </a:solidFill>
                <a:latin typeface="Arial" charset="0"/>
                <a:cs typeface="+mn-cs"/>
              </a:rPr>
              <a:t>X</a:t>
            </a:r>
            <a:r>
              <a:rPr lang="en-US" b="1" baseline="-25000" dirty="0">
                <a:solidFill>
                  <a:schemeClr val="tx2"/>
                </a:solidFill>
                <a:latin typeface="Arial" charset="0"/>
                <a:cs typeface="+mn-cs"/>
              </a:rPr>
              <a:t>2 </a:t>
            </a:r>
            <a:r>
              <a:rPr lang="en-US" b="1" dirty="0">
                <a:solidFill>
                  <a:schemeClr val="tx2"/>
                </a:solidFill>
                <a:latin typeface="Arial" charset="0"/>
                <a:cs typeface="+mn-cs"/>
              </a:rPr>
              <a:t>+ 4</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i="1" dirty="0">
                <a:solidFill>
                  <a:schemeClr val="tx2"/>
                </a:solidFill>
                <a:latin typeface="Arial" charset="0"/>
                <a:cs typeface="+mn-cs"/>
              </a:rPr>
              <a:t>X</a:t>
            </a:r>
            <a:r>
              <a:rPr lang="en-US" b="1" baseline="-25000" dirty="0">
                <a:solidFill>
                  <a:schemeClr val="tx2"/>
                </a:solidFill>
                <a:latin typeface="Arial" charset="0"/>
                <a:cs typeface="+mn-cs"/>
              </a:rPr>
              <a:t>2</a:t>
            </a:r>
            <a:r>
              <a:rPr lang="en-US" b="1" dirty="0">
                <a:solidFill>
                  <a:schemeClr val="tx2"/>
                </a:solidFill>
                <a:latin typeface="Arial" charset="0"/>
                <a:cs typeface="+mn-cs"/>
              </a:rPr>
              <a:t> </a:t>
            </a:r>
          </a:p>
        </p:txBody>
      </p:sp>
      <p:sp useBgFill="1">
        <p:nvSpPr>
          <p:cNvPr id="200732" name="Rectangle 28"/>
          <p:cNvSpPr>
            <a:spLocks noChangeArrowheads="1"/>
          </p:cNvSpPr>
          <p:nvPr/>
        </p:nvSpPr>
        <p:spPr bwMode="auto">
          <a:xfrm>
            <a:off x="3397250" y="4053654"/>
            <a:ext cx="4028348" cy="366767"/>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fontAlgn="auto">
              <a:spcBef>
                <a:spcPct val="50000"/>
              </a:spcBef>
              <a:spcAft>
                <a:spcPts val="0"/>
              </a:spcAft>
              <a:tabLst>
                <a:tab pos="685800" algn="l"/>
              </a:tabLst>
              <a:defRPr/>
            </a:pPr>
            <a:r>
              <a:rPr lang="en-US" b="1" i="1" dirty="0">
                <a:latin typeface="Arial" charset="0"/>
                <a:cs typeface="+mn-cs"/>
              </a:rPr>
              <a:t>Y</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+ 3(</a:t>
            </a:r>
            <a:r>
              <a:rPr lang="en-US" b="1" dirty="0">
                <a:solidFill>
                  <a:schemeClr val="tx2"/>
                </a:solidFill>
                <a:latin typeface="Arial" charset="0"/>
                <a:cs typeface="+mn-cs"/>
              </a:rPr>
              <a:t>0</a:t>
            </a:r>
            <a:r>
              <a:rPr lang="en-US" b="1" dirty="0">
                <a:latin typeface="Arial" charset="0"/>
                <a:cs typeface="+mn-cs"/>
              </a:rPr>
              <a:t>) + 4</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a:t>
            </a:r>
            <a:r>
              <a:rPr lang="en-US" b="1" dirty="0">
                <a:solidFill>
                  <a:schemeClr val="tx2"/>
                </a:solidFill>
                <a:latin typeface="Arial" charset="0"/>
                <a:cs typeface="+mn-cs"/>
              </a:rPr>
              <a:t>0</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a:t>
            </a:r>
          </a:p>
        </p:txBody>
      </p:sp>
    </p:spTree>
    <p:extLst>
      <p:ext uri="{BB962C8B-B14F-4D97-AF65-F5344CB8AC3E}">
        <p14:creationId xmlns:p14="http://schemas.microsoft.com/office/powerpoint/2010/main" val="286674197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effectLst>
            <a:outerShdw dist="53882" dir="2700000" algn="ctr" rotWithShape="0">
              <a:schemeClr val="bg2"/>
            </a:outerShdw>
          </a:effectLst>
        </p:spPr>
        <p:txBody>
          <a:bodyPr/>
          <a:lstStyle/>
          <a:p>
            <a:pPr eaLnBrk="1" hangingPunct="1"/>
            <a:r>
              <a:rPr lang="en-US" altLang="en-US" sz="4000" dirty="0" smtClean="0">
                <a:solidFill>
                  <a:srgbClr val="C00000"/>
                </a:solidFill>
              </a:rPr>
              <a:t>Interaction Example</a:t>
            </a:r>
          </a:p>
        </p:txBody>
      </p:sp>
      <p:sp>
        <p:nvSpPr>
          <p:cNvPr id="12291" name="Line 3"/>
          <p:cNvSpPr>
            <a:spLocks noChangeShapeType="1"/>
          </p:cNvSpPr>
          <p:nvPr/>
        </p:nvSpPr>
        <p:spPr bwMode="auto">
          <a:xfrm>
            <a:off x="3446463" y="514667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2" name="Line 4"/>
          <p:cNvSpPr>
            <a:spLocks noChangeShapeType="1"/>
          </p:cNvSpPr>
          <p:nvPr/>
        </p:nvSpPr>
        <p:spPr bwMode="auto">
          <a:xfrm>
            <a:off x="4840288"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3" name="Line 5"/>
          <p:cNvSpPr>
            <a:spLocks noChangeShapeType="1"/>
          </p:cNvSpPr>
          <p:nvPr/>
        </p:nvSpPr>
        <p:spPr bwMode="auto">
          <a:xfrm>
            <a:off x="6169025"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4" name="Line 6"/>
          <p:cNvSpPr>
            <a:spLocks noChangeShapeType="1"/>
          </p:cNvSpPr>
          <p:nvPr/>
        </p:nvSpPr>
        <p:spPr bwMode="auto">
          <a:xfrm>
            <a:off x="2046288" y="48656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5" name="Line 7"/>
          <p:cNvSpPr>
            <a:spLocks noChangeShapeType="1"/>
          </p:cNvSpPr>
          <p:nvPr/>
        </p:nvSpPr>
        <p:spPr bwMode="auto">
          <a:xfrm>
            <a:off x="2046288" y="408781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6" name="Line 8"/>
          <p:cNvSpPr>
            <a:spLocks noChangeShapeType="1"/>
          </p:cNvSpPr>
          <p:nvPr/>
        </p:nvSpPr>
        <p:spPr bwMode="auto">
          <a:xfrm>
            <a:off x="2046288" y="36845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7" name="Line 9"/>
          <p:cNvSpPr>
            <a:spLocks noChangeShapeType="1"/>
          </p:cNvSpPr>
          <p:nvPr/>
        </p:nvSpPr>
        <p:spPr bwMode="auto">
          <a:xfrm>
            <a:off x="2046288" y="295116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8" name="Line 10"/>
          <p:cNvSpPr>
            <a:spLocks noChangeShapeType="1"/>
          </p:cNvSpPr>
          <p:nvPr/>
        </p:nvSpPr>
        <p:spPr bwMode="auto">
          <a:xfrm>
            <a:off x="2043113" y="51958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299" name="Line 11"/>
          <p:cNvSpPr>
            <a:spLocks noChangeShapeType="1"/>
          </p:cNvSpPr>
          <p:nvPr/>
        </p:nvSpPr>
        <p:spPr bwMode="auto">
          <a:xfrm>
            <a:off x="2136775" y="516572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300" name="Line 12"/>
          <p:cNvSpPr>
            <a:spLocks noChangeShapeType="1"/>
          </p:cNvSpPr>
          <p:nvPr/>
        </p:nvSpPr>
        <p:spPr bwMode="auto">
          <a:xfrm flipV="1">
            <a:off x="2174875" y="2706688"/>
            <a:ext cx="4205288" cy="18192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301" name="Line 13"/>
          <p:cNvSpPr>
            <a:spLocks noChangeShapeType="1"/>
          </p:cNvSpPr>
          <p:nvPr/>
        </p:nvSpPr>
        <p:spPr bwMode="auto">
          <a:xfrm flipV="1">
            <a:off x="2198688" y="4324350"/>
            <a:ext cx="4243387" cy="7397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2766" name="Rectangle 14"/>
          <p:cNvSpPr>
            <a:spLocks noChangeArrowheads="1"/>
          </p:cNvSpPr>
          <p:nvPr/>
        </p:nvSpPr>
        <p:spPr bwMode="auto">
          <a:xfrm>
            <a:off x="1616075" y="1905000"/>
            <a:ext cx="10287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Y</a:t>
            </a:r>
          </a:p>
        </p:txBody>
      </p:sp>
      <p:sp>
        <p:nvSpPr>
          <p:cNvPr id="202767" name="Rectangle 15"/>
          <p:cNvSpPr>
            <a:spLocks noChangeArrowheads="1"/>
          </p:cNvSpPr>
          <p:nvPr/>
        </p:nvSpPr>
        <p:spPr bwMode="auto">
          <a:xfrm>
            <a:off x="6553200" y="5003800"/>
            <a:ext cx="652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X</a:t>
            </a:r>
            <a:r>
              <a:rPr lang="en-US" sz="2800" b="1" baseline="-25000">
                <a:effectLst>
                  <a:outerShdw blurRad="38100" dist="38100" dir="2700000" algn="tl">
                    <a:srgbClr val="000000"/>
                  </a:outerShdw>
                </a:effectLst>
                <a:latin typeface="Arial" charset="0"/>
                <a:cs typeface="+mn-cs"/>
              </a:rPr>
              <a:t>1</a:t>
            </a:r>
          </a:p>
        </p:txBody>
      </p:sp>
      <p:sp>
        <p:nvSpPr>
          <p:cNvPr id="12304" name="Line 16"/>
          <p:cNvSpPr>
            <a:spLocks noChangeShapeType="1"/>
          </p:cNvSpPr>
          <p:nvPr/>
        </p:nvSpPr>
        <p:spPr bwMode="auto">
          <a:xfrm>
            <a:off x="2162175" y="2501900"/>
            <a:ext cx="0" cy="2695575"/>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305" name="Line 17"/>
          <p:cNvSpPr>
            <a:spLocks noChangeShapeType="1"/>
          </p:cNvSpPr>
          <p:nvPr/>
        </p:nvSpPr>
        <p:spPr bwMode="auto">
          <a:xfrm>
            <a:off x="2187575" y="5222875"/>
            <a:ext cx="4379913" cy="0"/>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306" name="Line 18"/>
          <p:cNvSpPr>
            <a:spLocks noChangeShapeType="1"/>
          </p:cNvSpPr>
          <p:nvPr/>
        </p:nvSpPr>
        <p:spPr bwMode="auto">
          <a:xfrm>
            <a:off x="2046288" y="44910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2046288" y="33099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2" name="Rectangle 20"/>
          <p:cNvSpPr>
            <a:spLocks noChangeArrowheads="1"/>
          </p:cNvSpPr>
          <p:nvPr/>
        </p:nvSpPr>
        <p:spPr bwMode="auto">
          <a:xfrm>
            <a:off x="1311275" y="42418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4</a:t>
            </a:r>
          </a:p>
        </p:txBody>
      </p:sp>
      <p:sp>
        <p:nvSpPr>
          <p:cNvPr id="202773" name="Rectangle 21"/>
          <p:cNvSpPr>
            <a:spLocks noChangeArrowheads="1"/>
          </p:cNvSpPr>
          <p:nvPr/>
        </p:nvSpPr>
        <p:spPr bwMode="auto">
          <a:xfrm>
            <a:off x="1311275" y="34417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8</a:t>
            </a:r>
          </a:p>
        </p:txBody>
      </p:sp>
      <p:sp>
        <p:nvSpPr>
          <p:cNvPr id="202774" name="Rectangle 22"/>
          <p:cNvSpPr>
            <a:spLocks noChangeArrowheads="1"/>
          </p:cNvSpPr>
          <p:nvPr/>
        </p:nvSpPr>
        <p:spPr bwMode="auto">
          <a:xfrm>
            <a:off x="1311275" y="270986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12</a:t>
            </a:r>
          </a:p>
        </p:txBody>
      </p:sp>
      <p:sp>
        <p:nvSpPr>
          <p:cNvPr id="202775" name="Rectangle 23"/>
          <p:cNvSpPr>
            <a:spLocks noChangeArrowheads="1"/>
          </p:cNvSpPr>
          <p:nvPr/>
        </p:nvSpPr>
        <p:spPr bwMode="auto">
          <a:xfrm>
            <a:off x="1311275" y="492601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2776" name="Rectangle 24"/>
          <p:cNvSpPr>
            <a:spLocks noChangeArrowheads="1"/>
          </p:cNvSpPr>
          <p:nvPr/>
        </p:nvSpPr>
        <p:spPr bwMode="auto">
          <a:xfrm>
            <a:off x="179705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2777" name="Rectangle 25"/>
          <p:cNvSpPr>
            <a:spLocks noChangeArrowheads="1"/>
          </p:cNvSpPr>
          <p:nvPr/>
        </p:nvSpPr>
        <p:spPr bwMode="auto">
          <a:xfrm>
            <a:off x="449580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a:t>
            </a:r>
          </a:p>
        </p:txBody>
      </p:sp>
      <p:sp>
        <p:nvSpPr>
          <p:cNvPr id="202778" name="Rectangle 26"/>
          <p:cNvSpPr>
            <a:spLocks noChangeArrowheads="1"/>
          </p:cNvSpPr>
          <p:nvPr/>
        </p:nvSpPr>
        <p:spPr bwMode="auto">
          <a:xfrm>
            <a:off x="2967038" y="5397500"/>
            <a:ext cx="9064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0.5</a:t>
            </a:r>
          </a:p>
        </p:txBody>
      </p:sp>
      <p:sp>
        <p:nvSpPr>
          <p:cNvPr id="202779" name="Rectangle 27"/>
          <p:cNvSpPr>
            <a:spLocks noChangeArrowheads="1"/>
          </p:cNvSpPr>
          <p:nvPr/>
        </p:nvSpPr>
        <p:spPr bwMode="auto">
          <a:xfrm>
            <a:off x="5711825" y="5397500"/>
            <a:ext cx="906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1.5</a:t>
            </a:r>
          </a:p>
        </p:txBody>
      </p:sp>
      <p:sp>
        <p:nvSpPr>
          <p:cNvPr id="202780" name="Rectangle 28"/>
          <p:cNvSpPr>
            <a:spLocks noChangeArrowheads="1"/>
          </p:cNvSpPr>
          <p:nvPr/>
        </p:nvSpPr>
        <p:spPr bwMode="auto">
          <a:xfrm>
            <a:off x="2928938" y="1477963"/>
            <a:ext cx="42767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fontAlgn="auto">
              <a:spcBef>
                <a:spcPct val="50000"/>
              </a:spcBef>
              <a:spcAft>
                <a:spcPts val="0"/>
              </a:spcAft>
              <a:defRPr/>
            </a:pPr>
            <a:r>
              <a:rPr lang="en-US" b="1" i="1" dirty="0">
                <a:solidFill>
                  <a:schemeClr val="tx2"/>
                </a:solidFill>
                <a:latin typeface="Arial" charset="0"/>
                <a:cs typeface="+mn-cs"/>
              </a:rPr>
              <a:t>Y</a:t>
            </a:r>
            <a:r>
              <a:rPr lang="en-US" b="1" dirty="0">
                <a:solidFill>
                  <a:schemeClr val="tx2"/>
                </a:solidFill>
                <a:latin typeface="Arial" charset="0"/>
                <a:cs typeface="+mn-cs"/>
              </a:rPr>
              <a:t> = 1 + 2</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dirty="0">
                <a:solidFill>
                  <a:schemeClr val="tx2"/>
                </a:solidFill>
                <a:latin typeface="Arial" charset="0"/>
                <a:cs typeface="+mn-cs"/>
              </a:rPr>
              <a:t> + 3</a:t>
            </a:r>
            <a:r>
              <a:rPr lang="en-US" b="1" i="1" dirty="0">
                <a:solidFill>
                  <a:schemeClr val="tx2"/>
                </a:solidFill>
                <a:latin typeface="Arial" charset="0"/>
                <a:cs typeface="+mn-cs"/>
              </a:rPr>
              <a:t>X</a:t>
            </a:r>
            <a:r>
              <a:rPr lang="en-US" b="1" baseline="-25000" dirty="0">
                <a:solidFill>
                  <a:schemeClr val="tx2"/>
                </a:solidFill>
                <a:latin typeface="Arial" charset="0"/>
                <a:cs typeface="+mn-cs"/>
              </a:rPr>
              <a:t>2 </a:t>
            </a:r>
            <a:r>
              <a:rPr lang="en-US" b="1" dirty="0">
                <a:solidFill>
                  <a:schemeClr val="tx2"/>
                </a:solidFill>
                <a:latin typeface="Arial" charset="0"/>
                <a:cs typeface="+mn-cs"/>
              </a:rPr>
              <a:t>+ 4</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i="1" dirty="0">
                <a:solidFill>
                  <a:schemeClr val="tx2"/>
                </a:solidFill>
                <a:latin typeface="Arial" charset="0"/>
                <a:cs typeface="+mn-cs"/>
              </a:rPr>
              <a:t>X</a:t>
            </a:r>
            <a:r>
              <a:rPr lang="en-US" b="1" baseline="-25000" dirty="0">
                <a:solidFill>
                  <a:schemeClr val="tx2"/>
                </a:solidFill>
                <a:latin typeface="Arial" charset="0"/>
                <a:cs typeface="+mn-cs"/>
              </a:rPr>
              <a:t>2</a:t>
            </a:r>
            <a:r>
              <a:rPr lang="en-US" b="1" dirty="0">
                <a:solidFill>
                  <a:schemeClr val="tx2"/>
                </a:solidFill>
                <a:latin typeface="Arial" charset="0"/>
                <a:cs typeface="+mn-cs"/>
              </a:rPr>
              <a:t> </a:t>
            </a:r>
          </a:p>
        </p:txBody>
      </p:sp>
      <p:sp useBgFill="1">
        <p:nvSpPr>
          <p:cNvPr id="202781" name="Rectangle 29"/>
          <p:cNvSpPr>
            <a:spLocks noChangeArrowheads="1"/>
          </p:cNvSpPr>
          <p:nvPr/>
        </p:nvSpPr>
        <p:spPr bwMode="auto">
          <a:xfrm>
            <a:off x="3397250" y="2439167"/>
            <a:ext cx="4028348" cy="366767"/>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fontAlgn="auto">
              <a:spcBef>
                <a:spcPct val="50000"/>
              </a:spcBef>
              <a:spcAft>
                <a:spcPts val="0"/>
              </a:spcAft>
              <a:tabLst>
                <a:tab pos="685800" algn="l"/>
              </a:tabLst>
              <a:defRPr/>
            </a:pPr>
            <a:r>
              <a:rPr lang="en-US" b="1" i="1" dirty="0">
                <a:latin typeface="Arial" charset="0"/>
                <a:cs typeface="+mn-cs"/>
              </a:rPr>
              <a:t>Y</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+ 3(</a:t>
            </a:r>
            <a:r>
              <a:rPr lang="en-US" b="1" dirty="0">
                <a:solidFill>
                  <a:schemeClr val="tx2"/>
                </a:solidFill>
                <a:latin typeface="Arial" charset="0"/>
                <a:cs typeface="+mn-cs"/>
              </a:rPr>
              <a:t>1</a:t>
            </a:r>
            <a:r>
              <a:rPr lang="en-US" b="1" dirty="0">
                <a:latin typeface="Arial" charset="0"/>
                <a:cs typeface="+mn-cs"/>
              </a:rPr>
              <a:t>) + 4</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a:t>
            </a:r>
            <a:r>
              <a:rPr lang="en-US" b="1" dirty="0">
                <a:solidFill>
                  <a:schemeClr val="tx2"/>
                </a:solidFill>
                <a:latin typeface="Arial" charset="0"/>
                <a:cs typeface="+mn-cs"/>
              </a:rPr>
              <a:t>1</a:t>
            </a:r>
            <a:r>
              <a:rPr lang="en-US" b="1" dirty="0">
                <a:latin typeface="Arial" charset="0"/>
                <a:cs typeface="+mn-cs"/>
              </a:rPr>
              <a:t>) = 4 + 6</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a:t>
            </a:r>
          </a:p>
        </p:txBody>
      </p:sp>
      <p:sp useBgFill="1">
        <p:nvSpPr>
          <p:cNvPr id="202782" name="Rectangle 30"/>
          <p:cNvSpPr>
            <a:spLocks noChangeArrowheads="1"/>
          </p:cNvSpPr>
          <p:nvPr/>
        </p:nvSpPr>
        <p:spPr bwMode="auto">
          <a:xfrm>
            <a:off x="3397250" y="4053654"/>
            <a:ext cx="4028348" cy="366767"/>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fontAlgn="auto">
              <a:spcBef>
                <a:spcPct val="50000"/>
              </a:spcBef>
              <a:spcAft>
                <a:spcPts val="0"/>
              </a:spcAft>
              <a:tabLst>
                <a:tab pos="685800" algn="l"/>
              </a:tabLst>
              <a:defRPr/>
            </a:pPr>
            <a:r>
              <a:rPr lang="en-US" b="1" i="1" dirty="0">
                <a:latin typeface="Arial" charset="0"/>
                <a:cs typeface="+mn-cs"/>
              </a:rPr>
              <a:t>Y</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+ 3(</a:t>
            </a:r>
            <a:r>
              <a:rPr lang="en-US" b="1" dirty="0">
                <a:solidFill>
                  <a:schemeClr val="tx2"/>
                </a:solidFill>
                <a:latin typeface="Arial" charset="0"/>
                <a:cs typeface="+mn-cs"/>
              </a:rPr>
              <a:t>0</a:t>
            </a:r>
            <a:r>
              <a:rPr lang="en-US" b="1" dirty="0">
                <a:latin typeface="Arial" charset="0"/>
                <a:cs typeface="+mn-cs"/>
              </a:rPr>
              <a:t>) + 4</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a:t>
            </a:r>
            <a:r>
              <a:rPr lang="en-US" b="1" dirty="0">
                <a:solidFill>
                  <a:schemeClr val="tx2"/>
                </a:solidFill>
                <a:latin typeface="Arial" charset="0"/>
                <a:cs typeface="+mn-cs"/>
              </a:rPr>
              <a:t>0</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a:t>
            </a:r>
          </a:p>
        </p:txBody>
      </p:sp>
    </p:spTree>
    <p:extLst>
      <p:ext uri="{BB962C8B-B14F-4D97-AF65-F5344CB8AC3E}">
        <p14:creationId xmlns:p14="http://schemas.microsoft.com/office/powerpoint/2010/main" val="1326103476"/>
      </p:ext>
    </p:extLst>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effectLst>
            <a:outerShdw dist="53882" dir="2700000" algn="ctr" rotWithShape="0">
              <a:schemeClr val="bg2"/>
            </a:outerShdw>
          </a:effectLst>
        </p:spPr>
        <p:txBody>
          <a:bodyPr/>
          <a:lstStyle/>
          <a:p>
            <a:pPr eaLnBrk="1" hangingPunct="1"/>
            <a:r>
              <a:rPr lang="en-US" altLang="en-US" sz="5400" smtClean="0">
                <a:solidFill>
                  <a:srgbClr val="C00000"/>
                </a:solidFill>
              </a:rPr>
              <a:t>Interaction Example</a:t>
            </a:r>
            <a:endParaRPr lang="en-US" altLang="en-US" smtClean="0">
              <a:solidFill>
                <a:srgbClr val="C00000"/>
              </a:solidFill>
            </a:endParaRPr>
          </a:p>
        </p:txBody>
      </p:sp>
      <p:sp>
        <p:nvSpPr>
          <p:cNvPr id="204803" name="Rectangle 3"/>
          <p:cNvSpPr>
            <a:spLocks noChangeArrowheads="1"/>
          </p:cNvSpPr>
          <p:nvPr/>
        </p:nvSpPr>
        <p:spPr bwMode="auto">
          <a:xfrm>
            <a:off x="646113" y="5902325"/>
            <a:ext cx="787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b="1" dirty="0">
                <a:solidFill>
                  <a:srgbClr val="030399"/>
                </a:solidFill>
                <a:latin typeface="Arial" charset="0"/>
                <a:cs typeface="+mn-cs"/>
              </a:rPr>
              <a:t>Effect (slope) of </a:t>
            </a:r>
            <a:r>
              <a:rPr lang="en-US" b="1" i="1" dirty="0">
                <a:solidFill>
                  <a:srgbClr val="030399"/>
                </a:solidFill>
                <a:latin typeface="Arial" charset="0"/>
                <a:cs typeface="+mn-cs"/>
              </a:rPr>
              <a:t>X</a:t>
            </a:r>
            <a:r>
              <a:rPr lang="en-US" b="1" baseline="-25000" dirty="0">
                <a:solidFill>
                  <a:srgbClr val="030399"/>
                </a:solidFill>
                <a:latin typeface="Arial" charset="0"/>
                <a:cs typeface="+mn-cs"/>
              </a:rPr>
              <a:t>1</a:t>
            </a:r>
            <a:r>
              <a:rPr lang="en-US" b="1" dirty="0">
                <a:solidFill>
                  <a:srgbClr val="030399"/>
                </a:solidFill>
                <a:latin typeface="Arial" charset="0"/>
                <a:cs typeface="+mn-cs"/>
              </a:rPr>
              <a:t> on </a:t>
            </a:r>
            <a:r>
              <a:rPr lang="en-US" b="1" i="1" dirty="0">
                <a:solidFill>
                  <a:srgbClr val="030399"/>
                </a:solidFill>
                <a:latin typeface="Arial" charset="0"/>
                <a:cs typeface="+mn-cs"/>
              </a:rPr>
              <a:t>Y</a:t>
            </a:r>
            <a:r>
              <a:rPr lang="en-US" b="1" dirty="0">
                <a:solidFill>
                  <a:srgbClr val="030399"/>
                </a:solidFill>
                <a:latin typeface="Arial" charset="0"/>
                <a:cs typeface="+mn-cs"/>
              </a:rPr>
              <a:t> does depend on </a:t>
            </a:r>
            <a:r>
              <a:rPr lang="en-US" b="1" i="1" dirty="0">
                <a:solidFill>
                  <a:srgbClr val="030399"/>
                </a:solidFill>
                <a:latin typeface="Arial" charset="0"/>
                <a:cs typeface="+mn-cs"/>
              </a:rPr>
              <a:t>X</a:t>
            </a:r>
            <a:r>
              <a:rPr lang="en-US" b="1" baseline="-25000" dirty="0">
                <a:solidFill>
                  <a:srgbClr val="030399"/>
                </a:solidFill>
                <a:latin typeface="Arial" charset="0"/>
                <a:cs typeface="+mn-cs"/>
              </a:rPr>
              <a:t>2</a:t>
            </a:r>
            <a:r>
              <a:rPr lang="en-US" b="1" dirty="0">
                <a:solidFill>
                  <a:srgbClr val="030399"/>
                </a:solidFill>
                <a:latin typeface="Arial" charset="0"/>
                <a:cs typeface="+mn-cs"/>
              </a:rPr>
              <a:t> value</a:t>
            </a:r>
          </a:p>
        </p:txBody>
      </p:sp>
      <p:sp>
        <p:nvSpPr>
          <p:cNvPr id="13316" name="Line 4"/>
          <p:cNvSpPr>
            <a:spLocks noChangeShapeType="1"/>
          </p:cNvSpPr>
          <p:nvPr/>
        </p:nvSpPr>
        <p:spPr bwMode="auto">
          <a:xfrm>
            <a:off x="3446463" y="514667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17" name="Line 5"/>
          <p:cNvSpPr>
            <a:spLocks noChangeShapeType="1"/>
          </p:cNvSpPr>
          <p:nvPr/>
        </p:nvSpPr>
        <p:spPr bwMode="auto">
          <a:xfrm>
            <a:off x="4840288"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18" name="Line 6"/>
          <p:cNvSpPr>
            <a:spLocks noChangeShapeType="1"/>
          </p:cNvSpPr>
          <p:nvPr/>
        </p:nvSpPr>
        <p:spPr bwMode="auto">
          <a:xfrm>
            <a:off x="6169025" y="5143500"/>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19" name="Line 7"/>
          <p:cNvSpPr>
            <a:spLocks noChangeShapeType="1"/>
          </p:cNvSpPr>
          <p:nvPr/>
        </p:nvSpPr>
        <p:spPr bwMode="auto">
          <a:xfrm>
            <a:off x="2046288" y="48656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0" name="Line 8"/>
          <p:cNvSpPr>
            <a:spLocks noChangeShapeType="1"/>
          </p:cNvSpPr>
          <p:nvPr/>
        </p:nvSpPr>
        <p:spPr bwMode="auto">
          <a:xfrm>
            <a:off x="2046288" y="408781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1" name="Line 9"/>
          <p:cNvSpPr>
            <a:spLocks noChangeShapeType="1"/>
          </p:cNvSpPr>
          <p:nvPr/>
        </p:nvSpPr>
        <p:spPr bwMode="auto">
          <a:xfrm>
            <a:off x="2046288" y="36845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2" name="Line 10"/>
          <p:cNvSpPr>
            <a:spLocks noChangeShapeType="1"/>
          </p:cNvSpPr>
          <p:nvPr/>
        </p:nvSpPr>
        <p:spPr bwMode="auto">
          <a:xfrm>
            <a:off x="2046288" y="2951163"/>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3" name="Line 11"/>
          <p:cNvSpPr>
            <a:spLocks noChangeShapeType="1"/>
          </p:cNvSpPr>
          <p:nvPr/>
        </p:nvSpPr>
        <p:spPr bwMode="auto">
          <a:xfrm>
            <a:off x="2043113" y="5195888"/>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4" name="Line 12"/>
          <p:cNvSpPr>
            <a:spLocks noChangeShapeType="1"/>
          </p:cNvSpPr>
          <p:nvPr/>
        </p:nvSpPr>
        <p:spPr bwMode="auto">
          <a:xfrm>
            <a:off x="2136775" y="5165725"/>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5" name="Line 13"/>
          <p:cNvSpPr>
            <a:spLocks noChangeShapeType="1"/>
          </p:cNvSpPr>
          <p:nvPr/>
        </p:nvSpPr>
        <p:spPr bwMode="auto">
          <a:xfrm flipV="1">
            <a:off x="2174875" y="2706688"/>
            <a:ext cx="4205288" cy="18192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6" name="Line 14"/>
          <p:cNvSpPr>
            <a:spLocks noChangeShapeType="1"/>
          </p:cNvSpPr>
          <p:nvPr/>
        </p:nvSpPr>
        <p:spPr bwMode="auto">
          <a:xfrm flipV="1">
            <a:off x="2198688" y="4324350"/>
            <a:ext cx="4243387" cy="7397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4815" name="Rectangle 15"/>
          <p:cNvSpPr>
            <a:spLocks noChangeArrowheads="1"/>
          </p:cNvSpPr>
          <p:nvPr/>
        </p:nvSpPr>
        <p:spPr bwMode="auto">
          <a:xfrm>
            <a:off x="6553200" y="5003800"/>
            <a:ext cx="652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X</a:t>
            </a:r>
            <a:r>
              <a:rPr lang="en-US" sz="2800" b="1" baseline="-25000">
                <a:effectLst>
                  <a:outerShdw blurRad="38100" dist="38100" dir="2700000" algn="tl">
                    <a:srgbClr val="000000"/>
                  </a:outerShdw>
                </a:effectLst>
                <a:latin typeface="Arial" charset="0"/>
                <a:cs typeface="+mn-cs"/>
              </a:rPr>
              <a:t>1</a:t>
            </a:r>
          </a:p>
        </p:txBody>
      </p:sp>
      <p:sp>
        <p:nvSpPr>
          <p:cNvPr id="13328" name="Line 16"/>
          <p:cNvSpPr>
            <a:spLocks noChangeShapeType="1"/>
          </p:cNvSpPr>
          <p:nvPr/>
        </p:nvSpPr>
        <p:spPr bwMode="auto">
          <a:xfrm>
            <a:off x="2162175" y="2501900"/>
            <a:ext cx="0" cy="2695575"/>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29" name="Line 17"/>
          <p:cNvSpPr>
            <a:spLocks noChangeShapeType="1"/>
          </p:cNvSpPr>
          <p:nvPr/>
        </p:nvSpPr>
        <p:spPr bwMode="auto">
          <a:xfrm>
            <a:off x="2187575" y="5222875"/>
            <a:ext cx="4379913" cy="0"/>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330" name="Line 18"/>
          <p:cNvSpPr>
            <a:spLocks noChangeShapeType="1"/>
          </p:cNvSpPr>
          <p:nvPr/>
        </p:nvSpPr>
        <p:spPr bwMode="auto">
          <a:xfrm>
            <a:off x="2046288" y="44910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a:off x="2046288" y="3309938"/>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0" name="Rectangle 20"/>
          <p:cNvSpPr>
            <a:spLocks noChangeArrowheads="1"/>
          </p:cNvSpPr>
          <p:nvPr/>
        </p:nvSpPr>
        <p:spPr bwMode="auto">
          <a:xfrm>
            <a:off x="1311275" y="42418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4</a:t>
            </a:r>
          </a:p>
        </p:txBody>
      </p:sp>
      <p:sp>
        <p:nvSpPr>
          <p:cNvPr id="204821" name="Rectangle 21"/>
          <p:cNvSpPr>
            <a:spLocks noChangeArrowheads="1"/>
          </p:cNvSpPr>
          <p:nvPr/>
        </p:nvSpPr>
        <p:spPr bwMode="auto">
          <a:xfrm>
            <a:off x="1311275" y="34417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8</a:t>
            </a:r>
          </a:p>
        </p:txBody>
      </p:sp>
      <p:sp>
        <p:nvSpPr>
          <p:cNvPr id="204822" name="Rectangle 22"/>
          <p:cNvSpPr>
            <a:spLocks noChangeArrowheads="1"/>
          </p:cNvSpPr>
          <p:nvPr/>
        </p:nvSpPr>
        <p:spPr bwMode="auto">
          <a:xfrm>
            <a:off x="1311275" y="270986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12</a:t>
            </a:r>
          </a:p>
        </p:txBody>
      </p:sp>
      <p:sp>
        <p:nvSpPr>
          <p:cNvPr id="204823" name="Rectangle 23"/>
          <p:cNvSpPr>
            <a:spLocks noChangeArrowheads="1"/>
          </p:cNvSpPr>
          <p:nvPr/>
        </p:nvSpPr>
        <p:spPr bwMode="auto">
          <a:xfrm>
            <a:off x="1311275" y="4926013"/>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4824" name="Rectangle 24"/>
          <p:cNvSpPr>
            <a:spLocks noChangeArrowheads="1"/>
          </p:cNvSpPr>
          <p:nvPr/>
        </p:nvSpPr>
        <p:spPr bwMode="auto">
          <a:xfrm>
            <a:off x="179705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a:t>
            </a:r>
          </a:p>
        </p:txBody>
      </p:sp>
      <p:sp>
        <p:nvSpPr>
          <p:cNvPr id="204825" name="Rectangle 25"/>
          <p:cNvSpPr>
            <a:spLocks noChangeArrowheads="1"/>
          </p:cNvSpPr>
          <p:nvPr/>
        </p:nvSpPr>
        <p:spPr bwMode="auto">
          <a:xfrm>
            <a:off x="4495800" y="5397500"/>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a:t>
            </a:r>
          </a:p>
        </p:txBody>
      </p:sp>
      <p:sp>
        <p:nvSpPr>
          <p:cNvPr id="204826" name="Rectangle 26"/>
          <p:cNvSpPr>
            <a:spLocks noChangeArrowheads="1"/>
          </p:cNvSpPr>
          <p:nvPr/>
        </p:nvSpPr>
        <p:spPr bwMode="auto">
          <a:xfrm>
            <a:off x="2967038" y="5397500"/>
            <a:ext cx="9064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0.5</a:t>
            </a:r>
          </a:p>
        </p:txBody>
      </p:sp>
      <p:sp>
        <p:nvSpPr>
          <p:cNvPr id="204827" name="Rectangle 27"/>
          <p:cNvSpPr>
            <a:spLocks noChangeArrowheads="1"/>
          </p:cNvSpPr>
          <p:nvPr/>
        </p:nvSpPr>
        <p:spPr bwMode="auto">
          <a:xfrm>
            <a:off x="5711825" y="5397500"/>
            <a:ext cx="906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1.5</a:t>
            </a:r>
          </a:p>
        </p:txBody>
      </p:sp>
      <p:sp>
        <p:nvSpPr>
          <p:cNvPr id="204828" name="Rectangle 28"/>
          <p:cNvSpPr>
            <a:spLocks noChangeArrowheads="1"/>
          </p:cNvSpPr>
          <p:nvPr/>
        </p:nvSpPr>
        <p:spPr bwMode="auto">
          <a:xfrm>
            <a:off x="1616075" y="1905000"/>
            <a:ext cx="10287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fontAlgn="auto">
              <a:spcBef>
                <a:spcPct val="50000"/>
              </a:spcBef>
              <a:spcAft>
                <a:spcPts val="0"/>
              </a:spcAft>
              <a:defRPr/>
            </a:pPr>
            <a:r>
              <a:rPr lang="en-US" sz="2800" b="1">
                <a:effectLst>
                  <a:outerShdw blurRad="38100" dist="38100" dir="2700000" algn="tl">
                    <a:srgbClr val="000000"/>
                  </a:outerShdw>
                </a:effectLst>
                <a:latin typeface="Arial" charset="0"/>
                <a:cs typeface="+mn-cs"/>
              </a:rPr>
              <a:t>Y</a:t>
            </a:r>
          </a:p>
        </p:txBody>
      </p:sp>
      <p:sp>
        <p:nvSpPr>
          <p:cNvPr id="204829" name="Rectangle 29"/>
          <p:cNvSpPr>
            <a:spLocks noChangeArrowheads="1"/>
          </p:cNvSpPr>
          <p:nvPr/>
        </p:nvSpPr>
        <p:spPr bwMode="auto">
          <a:xfrm>
            <a:off x="3124200" y="1617663"/>
            <a:ext cx="42767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fontAlgn="auto">
              <a:spcBef>
                <a:spcPct val="50000"/>
              </a:spcBef>
              <a:spcAft>
                <a:spcPts val="0"/>
              </a:spcAft>
              <a:defRPr/>
            </a:pPr>
            <a:r>
              <a:rPr lang="en-US" b="1" i="1" dirty="0">
                <a:solidFill>
                  <a:schemeClr val="tx2"/>
                </a:solidFill>
                <a:latin typeface="Arial" charset="0"/>
                <a:cs typeface="+mn-cs"/>
              </a:rPr>
              <a:t>Y</a:t>
            </a:r>
            <a:r>
              <a:rPr lang="en-US" b="1" dirty="0">
                <a:solidFill>
                  <a:schemeClr val="tx2"/>
                </a:solidFill>
                <a:latin typeface="Arial" charset="0"/>
                <a:cs typeface="+mn-cs"/>
              </a:rPr>
              <a:t> = 1 + 2</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dirty="0">
                <a:solidFill>
                  <a:schemeClr val="tx2"/>
                </a:solidFill>
                <a:latin typeface="Arial" charset="0"/>
                <a:cs typeface="+mn-cs"/>
              </a:rPr>
              <a:t> + 3</a:t>
            </a:r>
            <a:r>
              <a:rPr lang="en-US" b="1" i="1" dirty="0">
                <a:solidFill>
                  <a:schemeClr val="tx2"/>
                </a:solidFill>
                <a:latin typeface="Arial" charset="0"/>
                <a:cs typeface="+mn-cs"/>
              </a:rPr>
              <a:t>X</a:t>
            </a:r>
            <a:r>
              <a:rPr lang="en-US" b="1" baseline="-25000" dirty="0">
                <a:solidFill>
                  <a:schemeClr val="tx2"/>
                </a:solidFill>
                <a:latin typeface="Arial" charset="0"/>
                <a:cs typeface="+mn-cs"/>
              </a:rPr>
              <a:t>2 </a:t>
            </a:r>
            <a:r>
              <a:rPr lang="en-US" b="1" dirty="0">
                <a:solidFill>
                  <a:schemeClr val="tx2"/>
                </a:solidFill>
                <a:latin typeface="Arial" charset="0"/>
                <a:cs typeface="+mn-cs"/>
              </a:rPr>
              <a:t>+ 4</a:t>
            </a:r>
            <a:r>
              <a:rPr lang="en-US" b="1" i="1" dirty="0">
                <a:solidFill>
                  <a:schemeClr val="tx2"/>
                </a:solidFill>
                <a:latin typeface="Arial" charset="0"/>
                <a:cs typeface="+mn-cs"/>
              </a:rPr>
              <a:t>X</a:t>
            </a:r>
            <a:r>
              <a:rPr lang="en-US" b="1" baseline="-25000" dirty="0">
                <a:solidFill>
                  <a:schemeClr val="tx2"/>
                </a:solidFill>
                <a:latin typeface="Arial" charset="0"/>
                <a:cs typeface="+mn-cs"/>
              </a:rPr>
              <a:t>1</a:t>
            </a:r>
            <a:r>
              <a:rPr lang="en-US" b="1" i="1" dirty="0">
                <a:solidFill>
                  <a:schemeClr val="tx2"/>
                </a:solidFill>
                <a:latin typeface="Arial" charset="0"/>
                <a:cs typeface="+mn-cs"/>
              </a:rPr>
              <a:t>X</a:t>
            </a:r>
            <a:r>
              <a:rPr lang="en-US" b="1" baseline="-25000" dirty="0">
                <a:solidFill>
                  <a:schemeClr val="tx2"/>
                </a:solidFill>
                <a:latin typeface="Arial" charset="0"/>
                <a:cs typeface="+mn-cs"/>
              </a:rPr>
              <a:t>2</a:t>
            </a:r>
            <a:r>
              <a:rPr lang="en-US" b="1" dirty="0">
                <a:solidFill>
                  <a:schemeClr val="tx2"/>
                </a:solidFill>
                <a:latin typeface="Arial" charset="0"/>
                <a:cs typeface="+mn-cs"/>
              </a:rPr>
              <a:t> </a:t>
            </a:r>
          </a:p>
        </p:txBody>
      </p:sp>
      <p:sp useBgFill="1">
        <p:nvSpPr>
          <p:cNvPr id="204830" name="Rectangle 30"/>
          <p:cNvSpPr>
            <a:spLocks noChangeArrowheads="1"/>
          </p:cNvSpPr>
          <p:nvPr/>
        </p:nvSpPr>
        <p:spPr bwMode="auto">
          <a:xfrm>
            <a:off x="3397250" y="2439167"/>
            <a:ext cx="4028348" cy="366767"/>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fontAlgn="auto">
              <a:spcBef>
                <a:spcPct val="50000"/>
              </a:spcBef>
              <a:spcAft>
                <a:spcPts val="0"/>
              </a:spcAft>
              <a:tabLst>
                <a:tab pos="685800" algn="l"/>
              </a:tabLst>
              <a:defRPr/>
            </a:pPr>
            <a:r>
              <a:rPr lang="en-US" b="1" i="1" dirty="0">
                <a:latin typeface="Arial" charset="0"/>
                <a:cs typeface="+mn-cs"/>
              </a:rPr>
              <a:t>Y</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+ 3(</a:t>
            </a:r>
            <a:r>
              <a:rPr lang="en-US" b="1" dirty="0">
                <a:solidFill>
                  <a:schemeClr val="tx2"/>
                </a:solidFill>
                <a:latin typeface="Arial" charset="0"/>
                <a:cs typeface="+mn-cs"/>
              </a:rPr>
              <a:t>1</a:t>
            </a:r>
            <a:r>
              <a:rPr lang="en-US" b="1" dirty="0">
                <a:latin typeface="Arial" charset="0"/>
                <a:cs typeface="+mn-cs"/>
              </a:rPr>
              <a:t>) + 4</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a:t>
            </a:r>
            <a:r>
              <a:rPr lang="en-US" b="1" dirty="0">
                <a:solidFill>
                  <a:schemeClr val="tx2"/>
                </a:solidFill>
                <a:latin typeface="Arial" charset="0"/>
                <a:cs typeface="+mn-cs"/>
              </a:rPr>
              <a:t>1</a:t>
            </a:r>
            <a:r>
              <a:rPr lang="en-US" b="1" dirty="0">
                <a:latin typeface="Arial" charset="0"/>
                <a:cs typeface="+mn-cs"/>
              </a:rPr>
              <a:t>) = 4 + </a:t>
            </a:r>
            <a:r>
              <a:rPr lang="en-US" b="1" dirty="0">
                <a:solidFill>
                  <a:schemeClr val="tx2"/>
                </a:solidFill>
                <a:latin typeface="Arial" charset="0"/>
                <a:cs typeface="+mn-cs"/>
              </a:rPr>
              <a:t>6</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a:t>
            </a:r>
          </a:p>
        </p:txBody>
      </p:sp>
      <p:sp useBgFill="1">
        <p:nvSpPr>
          <p:cNvPr id="204831" name="Rectangle 31"/>
          <p:cNvSpPr>
            <a:spLocks noChangeArrowheads="1"/>
          </p:cNvSpPr>
          <p:nvPr/>
        </p:nvSpPr>
        <p:spPr bwMode="auto">
          <a:xfrm>
            <a:off x="3397250" y="4053654"/>
            <a:ext cx="4028348" cy="366767"/>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fontAlgn="auto">
              <a:spcBef>
                <a:spcPct val="50000"/>
              </a:spcBef>
              <a:spcAft>
                <a:spcPts val="0"/>
              </a:spcAft>
              <a:tabLst>
                <a:tab pos="685800" algn="l"/>
              </a:tabLst>
              <a:defRPr/>
            </a:pPr>
            <a:r>
              <a:rPr lang="en-US" b="1" i="1" dirty="0">
                <a:latin typeface="Arial" charset="0"/>
                <a:cs typeface="+mn-cs"/>
              </a:rPr>
              <a:t>Y</a:t>
            </a:r>
            <a:r>
              <a:rPr lang="en-US" b="1" dirty="0">
                <a:latin typeface="Arial" charset="0"/>
                <a:cs typeface="+mn-cs"/>
              </a:rPr>
              <a:t> = 1 + 2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+ 3(</a:t>
            </a:r>
            <a:r>
              <a:rPr lang="en-US" b="1" dirty="0">
                <a:solidFill>
                  <a:schemeClr val="tx2"/>
                </a:solidFill>
                <a:latin typeface="Arial" charset="0"/>
                <a:cs typeface="+mn-cs"/>
              </a:rPr>
              <a:t>0</a:t>
            </a:r>
            <a:r>
              <a:rPr lang="en-US" b="1" dirty="0">
                <a:latin typeface="Arial" charset="0"/>
                <a:cs typeface="+mn-cs"/>
              </a:rPr>
              <a:t>) + 4</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a:t>
            </a:r>
            <a:r>
              <a:rPr lang="en-US" b="1" dirty="0">
                <a:solidFill>
                  <a:schemeClr val="tx2"/>
                </a:solidFill>
                <a:latin typeface="Arial" charset="0"/>
                <a:cs typeface="+mn-cs"/>
              </a:rPr>
              <a:t>0</a:t>
            </a:r>
            <a:r>
              <a:rPr lang="en-US" b="1" dirty="0">
                <a:latin typeface="Arial" charset="0"/>
                <a:cs typeface="+mn-cs"/>
              </a:rPr>
              <a:t>) = 1 + </a:t>
            </a:r>
            <a:r>
              <a:rPr lang="en-US" b="1" dirty="0">
                <a:solidFill>
                  <a:schemeClr val="tx2"/>
                </a:solidFill>
                <a:latin typeface="Arial" charset="0"/>
                <a:cs typeface="+mn-cs"/>
              </a:rPr>
              <a:t>2</a:t>
            </a:r>
            <a:r>
              <a:rPr lang="en-US" b="1" i="1" dirty="0">
                <a:latin typeface="Arial" charset="0"/>
                <a:cs typeface="+mn-cs"/>
              </a:rPr>
              <a:t>X</a:t>
            </a:r>
            <a:r>
              <a:rPr lang="en-US" b="1" baseline="-25000" dirty="0">
                <a:latin typeface="Arial" charset="0"/>
                <a:cs typeface="+mn-cs"/>
              </a:rPr>
              <a:t>1</a:t>
            </a:r>
            <a:r>
              <a:rPr lang="en-US" b="1" dirty="0">
                <a:latin typeface="Arial" charset="0"/>
                <a:cs typeface="+mn-cs"/>
              </a:rPr>
              <a:t> </a:t>
            </a:r>
          </a:p>
        </p:txBody>
      </p:sp>
    </p:spTree>
    <p:extLst>
      <p:ext uri="{BB962C8B-B14F-4D97-AF65-F5344CB8AC3E}">
        <p14:creationId xmlns:p14="http://schemas.microsoft.com/office/powerpoint/2010/main" val="217656300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solidFill>
                  <a:srgbClr val="C00000"/>
                </a:solidFill>
              </a:rPr>
              <a:t>Interaction Terms</a:t>
            </a:r>
          </a:p>
        </p:txBody>
      </p:sp>
      <p:sp>
        <p:nvSpPr>
          <p:cNvPr id="425987" name="Rectangle 3"/>
          <p:cNvSpPr>
            <a:spLocks noGrp="1" noChangeArrowheads="1"/>
          </p:cNvSpPr>
          <p:nvPr>
            <p:ph type="body" idx="1"/>
          </p:nvPr>
        </p:nvSpPr>
        <p:spPr>
          <a:xfrm>
            <a:off x="420688" y="1371600"/>
            <a:ext cx="8686800" cy="4572000"/>
          </a:xfrm>
        </p:spPr>
        <p:txBody>
          <a:bodyPr/>
          <a:lstStyle/>
          <a:p>
            <a:pPr>
              <a:defRPr/>
            </a:pPr>
            <a:r>
              <a:rPr lang="en-US" dirty="0" smtClean="0"/>
              <a:t>Examples of interaction:</a:t>
            </a:r>
          </a:p>
          <a:p>
            <a:pPr lvl="1">
              <a:defRPr/>
            </a:pPr>
            <a:r>
              <a:rPr lang="en-US" dirty="0" smtClean="0"/>
              <a:t>Effect of education on income may interact with type of school attended (public vs. private)</a:t>
            </a:r>
          </a:p>
          <a:p>
            <a:pPr lvl="2">
              <a:defRPr/>
            </a:pPr>
            <a:r>
              <a:rPr lang="en-US" dirty="0" smtClean="0"/>
              <a:t>Private schooling has bigger effect on income</a:t>
            </a:r>
          </a:p>
          <a:p>
            <a:pPr marL="914400" lvl="2" indent="0">
              <a:buFont typeface="Arial" charset="0"/>
              <a:buNone/>
              <a:defRPr/>
            </a:pPr>
            <a:endParaRPr lang="en-US" dirty="0" smtClean="0"/>
          </a:p>
          <a:p>
            <a:pPr lvl="1">
              <a:defRPr/>
            </a:pPr>
            <a:r>
              <a:rPr lang="en-US" dirty="0" smtClean="0"/>
              <a:t>Effect of aspirations on educational attainment interacts with poverty</a:t>
            </a:r>
          </a:p>
          <a:p>
            <a:pPr lvl="2">
              <a:defRPr/>
            </a:pPr>
            <a:r>
              <a:rPr lang="en-US" dirty="0" smtClean="0"/>
              <a:t>Aspirations matter less if you don’t have money to pay for college</a:t>
            </a:r>
          </a:p>
          <a:p>
            <a:pPr marL="0" indent="0">
              <a:buFont typeface="Arial" charset="0"/>
              <a:buNone/>
              <a:defRPr/>
            </a:pPr>
            <a:endParaRPr lang="en-US" dirty="0" smtClean="0"/>
          </a:p>
        </p:txBody>
      </p:sp>
    </p:spTree>
    <p:extLst>
      <p:ext uri="{BB962C8B-B14F-4D97-AF65-F5344CB8AC3E}">
        <p14:creationId xmlns:p14="http://schemas.microsoft.com/office/powerpoint/2010/main" val="374146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 calcmode="lin" valueType="num">
                                      <p:cBhvr additive="base">
                                        <p:cTn id="7" dur="500" fill="hold"/>
                                        <p:tgtEl>
                                          <p:spTgt spid="425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59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598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5987">
                                            <p:txEl>
                                              <p:pRg st="1" end="1"/>
                                            </p:txEl>
                                          </p:spTgt>
                                        </p:tgtEl>
                                        <p:attrNameLst>
                                          <p:attrName>style.visibility</p:attrName>
                                        </p:attrNameLst>
                                      </p:cBhvr>
                                      <p:to>
                                        <p:strVal val="visible"/>
                                      </p:to>
                                    </p:set>
                                    <p:anim calcmode="lin" valueType="num">
                                      <p:cBhvr additive="base">
                                        <p:cTn id="13" dur="500" fill="hold"/>
                                        <p:tgtEl>
                                          <p:spTgt spid="425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59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5987">
                                            <p:txEl>
                                              <p:pRg st="1" end="1"/>
                                            </p:txEl>
                                          </p:spTgt>
                                        </p:tgtEl>
                                        <p:attrNameLst>
                                          <p:attrName>ppt_c</p:attrName>
                                        </p:attrNameLst>
                                      </p:cBhvr>
                                      <p:to>
                                        <a:schemeClr val="folHlink"/>
                                      </p:to>
                                    </p:animClr>
                                  </p:subTnLst>
                                </p:cTn>
                              </p:par>
                              <p:par>
                                <p:cTn id="15" presetID="2" presetClass="entr" presetSubtype="8" fill="hold" grpId="0" nodeType="with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 calcmode="lin" valueType="num">
                                      <p:cBhvr additive="base">
                                        <p:cTn id="17" dur="500" fill="hold"/>
                                        <p:tgtEl>
                                          <p:spTgt spid="4259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259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5987">
                                            <p:txEl>
                                              <p:pRg st="2" end="2"/>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25987">
                                            <p:txEl>
                                              <p:pRg st="4" end="4"/>
                                            </p:txEl>
                                          </p:spTgt>
                                        </p:tgtEl>
                                        <p:attrNameLst>
                                          <p:attrName>style.visibility</p:attrName>
                                        </p:attrNameLst>
                                      </p:cBhvr>
                                      <p:to>
                                        <p:strVal val="visible"/>
                                      </p:to>
                                    </p:set>
                                    <p:anim calcmode="lin" valueType="num">
                                      <p:cBhvr additive="base">
                                        <p:cTn id="23" dur="500" fill="hold"/>
                                        <p:tgtEl>
                                          <p:spTgt spid="42598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2598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5987">
                                            <p:txEl>
                                              <p:pRg st="4" end="4"/>
                                            </p:txEl>
                                          </p:spTgt>
                                        </p:tgtEl>
                                        <p:attrNameLst>
                                          <p:attrName>ppt_c</p:attrName>
                                        </p:attrNameLst>
                                      </p:cBhvr>
                                      <p:to>
                                        <a:schemeClr val="folHlink"/>
                                      </p:to>
                                    </p:animClr>
                                  </p:subTnLst>
                                </p:cTn>
                              </p:par>
                              <p:par>
                                <p:cTn id="25" presetID="2" presetClass="entr" presetSubtype="8" fill="hold" grpId="0" nodeType="withEffect">
                                  <p:stCondLst>
                                    <p:cond delay="0"/>
                                  </p:stCondLst>
                                  <p:childTnLst>
                                    <p:set>
                                      <p:cBhvr>
                                        <p:cTn id="26" dur="1" fill="hold">
                                          <p:stCondLst>
                                            <p:cond delay="0"/>
                                          </p:stCondLst>
                                        </p:cTn>
                                        <p:tgtEl>
                                          <p:spTgt spid="425987">
                                            <p:txEl>
                                              <p:pRg st="5" end="5"/>
                                            </p:txEl>
                                          </p:spTgt>
                                        </p:tgtEl>
                                        <p:attrNameLst>
                                          <p:attrName>style.visibility</p:attrName>
                                        </p:attrNameLst>
                                      </p:cBhvr>
                                      <p:to>
                                        <p:strVal val="visible"/>
                                      </p:to>
                                    </p:set>
                                    <p:anim calcmode="lin" valueType="num">
                                      <p:cBhvr additive="base">
                                        <p:cTn id="27" dur="500" fill="hold"/>
                                        <p:tgtEl>
                                          <p:spTgt spid="42598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2598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2598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Mini-Case&amp;quot;&quot;/&gt;&lt;property id=&quot;20307&quot; value=&quot;258&quot;/&gt;&lt;/object&gt;&lt;object type=&quot;3&quot; unique_id=&quot;10006&quot;&gt;&lt;property id=&quot;20148&quot; value=&quot;5&quot;/&gt;&lt;property id=&quot;20300&quot; value=&quot;Slide 3 - &amp;quot;Mini-Case&amp;quot;&quot;/&gt;&lt;property id=&quot;20307&quot; value=&quot;259&quot;/&gt;&lt;/object&gt;&lt;object type=&quot;3&quot; unique_id=&quot;10007&quot;&gt;&lt;property id=&quot;20148&quot; value=&quot;5&quot;/&gt;&lt;property id=&quot;20300&quot; value=&quot;Slide 4 - &amp;quot;Mini-Case&amp;quot;&quot;/&gt;&lt;property id=&quot;20307&quot; value=&quot;260&quot;/&gt;&lt;/object&gt;&lt;object type=&quot;3&quot; unique_id=&quot;10008&quot;&gt;&lt;property id=&quot;20148&quot; value=&quot;5&quot;/&gt;&lt;property id=&quot;20300&quot; value=&quot;Slide 5 - &amp;quot;Multiple Regression Equation&amp;#x0D;&amp;#x0A;[mini-case]&amp;quot;&quot;/&gt;&lt;property id=&quot;20307&quot; value=&quot;261&quot;/&gt;&lt;/object&gt;&lt;object type=&quot;3&quot; unique_id=&quot;10009&quot;&gt;&lt;property id=&quot;20148&quot; value=&quot;5&quot;/&gt;&lt;property id=&quot;20300&quot; value=&quot;Slide 6 - &amp;quot;Multiple Regression Equation&amp;#x0D;&amp;#x0A;[mini-case]&amp;quot;&quot;/&gt;&lt;property id=&quot;20307&quot; value=&quot;262&quot;/&gt;&lt;/object&gt;&lt;object type=&quot;3&quot; unique_id=&quot;10010&quot;&gt;&lt;property id=&quot;20148&quot; value=&quot;5&quot;/&gt;&lt;property id=&quot;20300&quot; value=&quot;Slide 7 - &amp;quot;Multiple Regression Equation&amp;#x0D;&amp;#x0A;[mini-case]&amp;quot;&quot;/&gt;&lt;property id=&quot;20307&quot; value=&quot;263&quot;/&gt;&lt;/object&gt;&lt;object type=&quot;3&quot; unique_id=&quot;10011&quot;&gt;&lt;property id=&quot;20148&quot; value=&quot;5&quot;/&gt;&lt;property id=&quot;20300&quot; value=&quot;Slide 8 - &amp;quot;Multiple Regression Equation&amp;#x0D;&amp;#x0A;[mini-case]&amp;quot;&quot;/&gt;&lt;property id=&quot;20307&quot; value=&quot;265&quot;/&gt;&lt;/object&gt;&lt;object type=&quot;3&quot; unique_id=&quot;10012&quot;&gt;&lt;property id=&quot;20148&quot; value=&quot;5&quot;/&gt;&lt;property id=&quot;20300&quot; value=&quot;Slide 9 - &amp;quot;Multiple Regression Equation&amp;#x0D;&amp;#x0A;[mini-case]&amp;quot;&quot;/&gt;&lt;property id=&quot;20307&quot; value=&quot;266&quot;/&gt;&lt;/object&gt;&lt;object type=&quot;3&quot; unique_id=&quot;10013&quot;&gt;&lt;property id=&quot;20148&quot; value=&quot;5&quot;/&gt;&lt;property id=&quot;20300&quot; value=&quot;Slide 10 - &amp;quot;Multiple Regression Prediction&amp;#x0D;&amp;#x0A;[mini-case]&amp;quot;&quot;/&gt;&lt;property id=&quot;20307&quot; value=&quot;267&quot;/&gt;&lt;/object&gt;&lt;object type=&quot;3&quot; unique_id=&quot;10014&quot;&gt;&lt;property id=&quot;20148&quot; value=&quot;5&quot;/&gt;&lt;property id=&quot;20300&quot; value=&quot;Slide 11 - &amp;quot;Coefficient of Multiple Determination [mini-case]&amp;quot;&quot;/&gt;&lt;property id=&quot;20307&quot; value=&quot;268&quot;/&gt;&lt;/object&gt;&lt;object type=&quot;3&quot; unique_id=&quot;10015&quot;&gt;&lt;property id=&quot;20148&quot; value=&quot;5&quot;/&gt;&lt;property id=&quot;20300&quot; value=&quot;Slide 12 - &amp;quot;Interaction Regression Model&amp;quot;&quot;/&gt;&lt;property id=&quot;20307&quot; value=&quot;270&quot;/&gt;&lt;/object&gt;&lt;object type=&quot;3&quot; unique_id=&quot;10016&quot;&gt;&lt;property id=&quot;20148&quot; value=&quot;5&quot;/&gt;&lt;property id=&quot;20300&quot; value=&quot;Slide 13 - &amp;quot;Effect of Interaction &amp;quot;&quot;/&gt;&lt;property id=&quot;20307&quot; value=&quot;271&quot;/&gt;&lt;/object&gt;&lt;object type=&quot;3&quot; unique_id=&quot;10017&quot;&gt;&lt;property id=&quot;20148&quot; value=&quot;5&quot;/&gt;&lt;property id=&quot;20300&quot; value=&quot;Slide 14 - &amp;quot;Interaction Example&amp;quot;&quot;/&gt;&lt;property id=&quot;20307&quot; value=&quot;272&quot;/&gt;&lt;/object&gt;&lt;object type=&quot;3&quot; unique_id=&quot;10018&quot;&gt;&lt;property id=&quot;20148&quot; value=&quot;5&quot;/&gt;&lt;property id=&quot;20300&quot; value=&quot;Slide 15 - &amp;quot;Interaction Example&amp;quot;&quot;/&gt;&lt;property id=&quot;20307&quot; value=&quot;273&quot;/&gt;&lt;/object&gt;&lt;object type=&quot;3&quot; unique_id=&quot;10019&quot;&gt;&lt;property id=&quot;20148&quot; value=&quot;5&quot;/&gt;&lt;property id=&quot;20300&quot; value=&quot;Slide 16 - &amp;quot;Interaction Example&amp;quot;&quot;/&gt;&lt;property id=&quot;20307&quot; value=&quot;274&quot;/&gt;&lt;/object&gt;&lt;object type=&quot;3&quot; unique_id=&quot;10020&quot;&gt;&lt;property id=&quot;20148&quot; value=&quot;5&quot;/&gt;&lt;property id=&quot;20300&quot; value=&quot;Slide 17 - &amp;quot;Interaction Example&amp;quot;&quot;/&gt;&lt;property id=&quot;20307&quot; value=&quot;275&quot;/&gt;&lt;/object&gt;&lt;object type=&quot;3&quot; unique_id=&quot;10021&quot;&gt;&lt;property id=&quot;20148&quot; value=&quot;5&quot;/&gt;&lt;property id=&quot;20300&quot; value=&quot;Slide 18 - &amp;quot;Multiple Regression&amp;quot;&quot;/&gt;&lt;property id=&quot;20307&quot; value=&quot;277&quot;/&gt;&lt;/object&gt;&lt;object type=&quot;3&quot; unique_id=&quot;10022&quot;&gt;&lt;property id=&quot;20148&quot; value=&quot;5&quot;/&gt;&lt;property id=&quot;20300&quot; value=&quot;Slide 19 - &amp;quot;Problem / Background&amp;quot;&quot;/&gt;&lt;property id=&quot;20307&quot; value=&quot;278&quot;/&gt;&lt;/object&gt;&lt;object type=&quot;3&quot; unique_id=&quot;10023&quot;&gt;&lt;property id=&quot;20148&quot; value=&quot;5&quot;/&gt;&lt;property id=&quot;20300&quot; value=&quot;Slide 20&quot;/&gt;&lt;property id=&quot;20307&quot; value=&quot;279&quot;/&gt;&lt;/object&gt;&lt;object type=&quot;3&quot; unique_id=&quot;10024&quot;&gt;&lt;property id=&quot;20148&quot; value=&quot;5&quot;/&gt;&lt;property id=&quot;20300&quot; value=&quot;Slide 21 - &amp;quot;Creating a dummy variable for gender&amp;quot;&quot;/&gt;&lt;property id=&quot;20307&quot; value=&quot;280&quot;/&gt;&lt;/object&gt;&lt;object type=&quot;3&quot; unique_id=&quot;10025&quot;&gt;&lt;property id=&quot;20148&quot; value=&quot;5&quot;/&gt;&lt;property id=&quot;20300&quot; value=&quot;Slide 22 - &amp;quot;What are dummy variables?&amp;quot;&quot;/&gt;&lt;property id=&quot;20307&quot; value=&quot;281&quot;/&gt;&lt;/object&gt;&lt;object type=&quot;3&quot; unique_id=&quot;10026&quot;&gt;&lt;property id=&quot;20148&quot; value=&quot;5&quot;/&gt;&lt;property id=&quot;20300&quot; value=&quot;Slide 23 - &amp;quot;Regression analysis: Salary vs. Gender&amp;quot;&quot;/&gt;&lt;property id=&quot;20307&quot; value=&quot;282&quot;/&gt;&lt;/object&gt;&lt;object type=&quot;3&quot; unique_id=&quot;10027&quot;&gt;&lt;property id=&quot;20148&quot; value=&quot;5&quot;/&gt;&lt;property id=&quot;20300&quot; value=&quot;Slide 24 - &amp;quot;More on the intercept and slope&amp;quot;&quot;/&gt;&lt;property id=&quot;20307&quot; value=&quot;283&quot;/&gt;&lt;/object&gt;&lt;object type=&quot;3&quot; unique_id=&quot;10028&quot;&gt;&lt;property id=&quot;20148&quot; value=&quot;5&quot;/&gt;&lt;property id=&quot;20300&quot; value=&quot;Slide 25 - &amp;quot;Coding issues&amp;quot;&quot;/&gt;&lt;property id=&quot;20307&quot; value=&quot;284&quot;/&gt;&lt;/object&gt;&lt;object type=&quot;3&quot; unique_id=&quot;10029&quot;&gt;&lt;property id=&quot;20148&quot; value=&quot;5&quot;/&gt;&lt;property id=&quot;20300&quot; value=&quot;Slide 26 - &amp;quot;Using additional information&amp;quot;&quot;/&gt;&lt;property id=&quot;20307&quot; value=&quot;285&quot;/&gt;&lt;/object&gt;&lt;object type=&quot;3&quot; unique_id=&quot;10030&quot;&gt;&lt;property id=&quot;20148&quot; value=&quot;5&quot;/&gt;&lt;property id=&quot;20300&quot; value=&quot;Slide 27 - &amp;quot;Multiple regression: Salary vs. Gender and Experience&amp;quot;&quot;/&gt;&lt;property id=&quot;20307&quot; value=&quot;286&quot;/&gt;&lt;/object&gt;&lt;object type=&quot;3&quot; unique_id=&quot;10031&quot;&gt;&lt;property id=&quot;20148&quot; value=&quot;5&quot;/&gt;&lt;property id=&quot;20300&quot; value=&quot;Slide 28 - &amp;quot;Is the multiple regression model better than the simple regression model?&amp;quot;&quot;/&gt;&lt;property id=&quot;20307&quot; value=&quot;287&quot;/&gt;&lt;/object&gt;&lt;object type=&quot;3&quot; unique_id=&quot;10032&quot;&gt;&lt;property id=&quot;20148&quot; value=&quot;5&quot;/&gt;&lt;property id=&quot;20300&quot; value=&quot;Slide 29 - &amp;quot;More on dummy variables&amp;quot;&quot;/&gt;&lt;property id=&quot;20307&quot; value=&quot;288&quot;/&gt;&lt;/object&gt;&lt;object type=&quot;3&quot; unique_id=&quot;10033&quot;&gt;&lt;property id=&quot;20148&quot; value=&quot;5&quot;/&gt;&lt;property id=&quot;20300&quot; value=&quot;Slide 30 - &amp;quot;Example: Salary vs. Job Grade&amp;quot;&quot;/&gt;&lt;property id=&quot;20307&quot; value=&quot;289&quot;/&gt;&lt;/object&gt;&lt;object type=&quot;3&quot; unique_id=&quot;10034&quot;&gt;&lt;property id=&quot;20148&quot; value=&quot;5&quot;/&gt;&lt;property id=&quot;20300&quot; value=&quot;Slide 31 - &amp;quot;Dummy variables for a categorical variable with 3 levels&amp;quot;&quot;/&gt;&lt;property id=&quot;20307&quot; value=&quot;290&quot;/&gt;&lt;/object&gt;&lt;object type=&quot;3&quot; unique_id=&quot;10035&quot;&gt;&lt;property id=&quot;20148&quot; value=&quot;5&quot;/&gt;&lt;property id=&quot;20300&quot; value=&quot;Slide 32 - &amp;quot;Representing 3-level job grade with two dummy variables&amp;quot;&quot;/&gt;&lt;property id=&quot;20307&quot; value=&quot;291&quot;/&gt;&lt;/object&gt;&lt;object type=&quot;3&quot; unique_id=&quot;10036&quot;&gt;&lt;property id=&quot;20148&quot; value=&quot;5&quot;/&gt;&lt;property id=&quot;20300&quot; value=&quot;Slide 33 - &amp;quot;Representing 3-level Job Grade using dummy variables Job_1 and Job_2&amp;quot;&quot;/&gt;&lt;property id=&quot;20307&quot; value=&quot;292&quot;/&gt;&lt;/object&gt;&lt;object type=&quot;3&quot; unique_id=&quot;10037&quot;&gt;&lt;property id=&quot;20148&quot; value=&quot;5&quot;/&gt;&lt;property id=&quot;20300&quot; value=&quot;Slide 34 - &amp;quot;EXCEL data file with dummy variables for job grade&amp;quot;&quot;/&gt;&lt;property id=&quot;20307&quot; value=&quot;293&quot;/&gt;&lt;/object&gt;&lt;object type=&quot;3&quot; unique_id=&quot;10038&quot;&gt;&lt;property id=&quot;20148&quot; value=&quot;5&quot;/&gt;&lt;property id=&quot;20300&quot; value=&quot;Slide 35 - &amp;quot;Ready to use dummy variables?&amp;quot;&quot;/&gt;&lt;property id=&quot;20307&quot; value=&quot;294&quot;/&gt;&lt;/object&gt;&lt;object type=&quot;3&quot; unique_id=&quot;10039&quot;&gt;&lt;property id=&quot;20148&quot; value=&quot;5&quot;/&gt;&lt;property id=&quot;20300&quot; value=&quot;Slide 36 - &amp;quot;Model Results&amp;quot;&quot;/&gt;&lt;property id=&quot;20307&quot; value=&quot;29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807</Words>
  <Application>Microsoft Office PowerPoint</Application>
  <PresentationFormat>On-screen Show (4:3)</PresentationFormat>
  <Paragraphs>142</Paragraphs>
  <Slides>16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Monotype Sorts</vt:lpstr>
      <vt:lpstr>Symbol</vt:lpstr>
      <vt:lpstr>Times New Roman</vt:lpstr>
      <vt:lpstr>Office Theme</vt:lpstr>
      <vt:lpstr>Equation</vt:lpstr>
      <vt:lpstr>Multiple Linear Regression with Interaction</vt:lpstr>
      <vt:lpstr>What is Interaction?</vt:lpstr>
      <vt:lpstr>Interaction Regression Model</vt:lpstr>
      <vt:lpstr>Effect of Interaction </vt:lpstr>
      <vt:lpstr>Interaction Example</vt:lpstr>
      <vt:lpstr>Interaction Example</vt:lpstr>
      <vt:lpstr>Interaction Example</vt:lpstr>
      <vt:lpstr>Interaction Example</vt:lpstr>
      <vt:lpstr>Interaction Terms</vt:lpstr>
      <vt:lpstr>Interaction Terms</vt:lpstr>
      <vt:lpstr>Interaction Terms</vt:lpstr>
      <vt:lpstr>Example</vt:lpstr>
      <vt:lpstr>PowerPoint Presentation</vt:lpstr>
      <vt:lpstr>Interpreting Interaction Terms</vt:lpstr>
      <vt:lpstr>Two Numeric Variables Interaction</vt:lpstr>
      <vt:lpstr>One Categorical and One Numeric Variable Interaction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Rajamanickam</dc:creator>
  <cp:lastModifiedBy>Paul Rajamanickam Savariappan</cp:lastModifiedBy>
  <cp:revision>37</cp:revision>
  <dcterms:created xsi:type="dcterms:W3CDTF">2012-09-21T16:51:45Z</dcterms:created>
  <dcterms:modified xsi:type="dcterms:W3CDTF">2018-11-27T22:11:47Z</dcterms:modified>
</cp:coreProperties>
</file>