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26CE2-4AD8-4140-BB33-06036412B858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4B819-53E9-4181-A099-9D956AF74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2B3BC-C437-46E2-A2AA-F97B492ED74C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E37C5-A0C1-4DE5-B42A-177608F26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7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649E3-E12F-4672-AB9F-5A7D0A1319DC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43806-3846-4859-838B-FF10244E9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22227-F8B1-4A0D-9A11-ECFB820F80E9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7B326-9BE1-4B96-B300-1678F2206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5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6D271-648F-49E1-A883-C7F080FEAE78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6F0C7-7A24-4FF1-B12F-E8A13C456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9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C3C8B-7299-4699-A0DA-0CD7432A0E8F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B6C6C-20A9-4017-9858-A239AF060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5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DAD2C-0575-451B-A33C-71BBC0342750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D3FCC-42CD-4F78-BCEF-4B00152B0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1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4A131-96DF-4DEF-921A-FA816C485EE1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21205-7E21-413A-B02C-A6D516644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43BAD-238A-473F-873A-E07BAD36E3CC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58445-2634-405A-AD6C-EF42E3033E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0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76F9C-DA00-45AE-A093-128CAE0376A9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343A7-F9FC-439D-9148-FBA16A9BA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5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17B6D-F476-4245-9EA3-054C4258BFD3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35B9-71B5-4352-9F8E-92A87CF2D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4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AE1349-1661-4A34-84D8-C49125D144BC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2AA234-6D5B-4A96-95F2-71A252242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Qualitative Predictor Variables with Interactions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369888" y="612775"/>
            <a:ext cx="857885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Coefficients: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                  Estimate   Std. Error     t value        Pr(&gt;|t|)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(Intercept)  6.21138    3.34964      1.854           0.073545 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age             1.03339    0.07233    14.288           </a:t>
            </a:r>
            <a:r>
              <a:rPr lang="en-US" altLang="en-US" sz="2400">
                <a:solidFill>
                  <a:srgbClr val="0033CC"/>
                </a:solidFill>
                <a:latin typeface="Times New Roman" pitchFamily="18" charset="0"/>
              </a:rPr>
              <a:t>6.34e-15 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x2             41.30421    5.08453     8.124            </a:t>
            </a:r>
            <a:r>
              <a:rPr lang="en-US" altLang="en-US" sz="2400">
                <a:solidFill>
                  <a:srgbClr val="0033CC"/>
                </a:solidFill>
                <a:latin typeface="Times New Roman" pitchFamily="18" charset="0"/>
              </a:rPr>
              <a:t>4.56e-09 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x3             22.70682    5.09097     4.460            </a:t>
            </a:r>
            <a:r>
              <a:rPr lang="en-US" altLang="en-US" sz="2400">
                <a:solidFill>
                  <a:srgbClr val="0033CC"/>
                </a:solidFill>
                <a:latin typeface="Times New Roman" pitchFamily="18" charset="0"/>
              </a:rPr>
              <a:t>0.000106 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age:x2      -0.70288    0.10896     -6.451            </a:t>
            </a:r>
            <a:r>
              <a:rPr lang="en-US" altLang="en-US" sz="2400">
                <a:solidFill>
                  <a:srgbClr val="0033CC"/>
                </a:solidFill>
                <a:latin typeface="Times New Roman" pitchFamily="18" charset="0"/>
              </a:rPr>
              <a:t>3.98e-07 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age:x3      -0.50971    0.11039     -4.617            </a:t>
            </a:r>
            <a:r>
              <a:rPr lang="en-US" altLang="en-US" sz="2400">
                <a:solidFill>
                  <a:srgbClr val="0033CC"/>
                </a:solidFill>
                <a:latin typeface="Times New Roman" pitchFamily="18" charset="0"/>
              </a:rPr>
              <a:t>6.85e-05 ***</a:t>
            </a: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403225" y="4289425"/>
            <a:ext cx="82724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Residual standard error: 3.925 on 30 degrees of freedom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Multiple R-squared: 0.9143,     Adjusted R-squared: 0.9001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F-statistic: 64.04 on 5 and 30 DF,  p-value: 4.264e-15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The estimated regression function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81013" y="4086225"/>
            <a:ext cx="647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itchFamily="18" charset="0"/>
              </a:rPr>
              <a:t>If patient received </a:t>
            </a:r>
            <a:r>
              <a:rPr lang="en-US" altLang="en-US" b="1">
                <a:latin typeface="Times New Roman" pitchFamily="18" charset="0"/>
              </a:rPr>
              <a:t>B</a:t>
            </a:r>
            <a:r>
              <a:rPr lang="en-US" altLang="en-US">
                <a:latin typeface="Times New Roman" pitchFamily="18" charset="0"/>
              </a:rPr>
              <a:t> (</a:t>
            </a:r>
            <a:r>
              <a:rPr lang="en-US" altLang="en-US" i="1">
                <a:latin typeface="Times New Roman" pitchFamily="18" charset="0"/>
              </a:rPr>
              <a:t>x</a:t>
            </a:r>
            <a:r>
              <a:rPr lang="en-US" altLang="en-US" i="1" baseline="-25000">
                <a:latin typeface="Times New Roman" pitchFamily="18" charset="0"/>
              </a:rPr>
              <a:t>i2</a:t>
            </a:r>
            <a:r>
              <a:rPr lang="en-US" altLang="en-US">
                <a:latin typeface="Times New Roman" pitchFamily="18" charset="0"/>
              </a:rPr>
              <a:t> = 0, </a:t>
            </a:r>
            <a:r>
              <a:rPr lang="en-US" altLang="en-US" i="1">
                <a:latin typeface="Times New Roman" pitchFamily="18" charset="0"/>
              </a:rPr>
              <a:t>x</a:t>
            </a:r>
            <a:r>
              <a:rPr lang="en-US" altLang="en-US" i="1" baseline="-25000">
                <a:latin typeface="Times New Roman" pitchFamily="18" charset="0"/>
              </a:rPr>
              <a:t>i3</a:t>
            </a:r>
            <a:r>
              <a:rPr lang="en-US" altLang="en-US">
                <a:latin typeface="Times New Roman" pitchFamily="18" charset="0"/>
              </a:rPr>
              <a:t> = 1):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33388" y="2732088"/>
            <a:ext cx="637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itchFamily="18" charset="0"/>
              </a:rPr>
              <a:t>If patient received </a:t>
            </a:r>
            <a:r>
              <a:rPr lang="en-US" altLang="en-US" b="1">
                <a:latin typeface="Times New Roman" pitchFamily="18" charset="0"/>
              </a:rPr>
              <a:t>A</a:t>
            </a:r>
            <a:r>
              <a:rPr lang="en-US" altLang="en-US">
                <a:latin typeface="Times New Roman" pitchFamily="18" charset="0"/>
              </a:rPr>
              <a:t> (</a:t>
            </a:r>
            <a:r>
              <a:rPr lang="en-US" altLang="en-US" i="1">
                <a:latin typeface="Times New Roman" pitchFamily="18" charset="0"/>
              </a:rPr>
              <a:t>x</a:t>
            </a:r>
            <a:r>
              <a:rPr lang="en-US" altLang="en-US" i="1" baseline="-25000">
                <a:latin typeface="Times New Roman" pitchFamily="18" charset="0"/>
              </a:rPr>
              <a:t>i2</a:t>
            </a:r>
            <a:r>
              <a:rPr lang="en-US" altLang="en-US">
                <a:latin typeface="Times New Roman" pitchFamily="18" charset="0"/>
              </a:rPr>
              <a:t> = 1, </a:t>
            </a:r>
            <a:r>
              <a:rPr lang="en-US" altLang="en-US" i="1">
                <a:latin typeface="Times New Roman" pitchFamily="18" charset="0"/>
              </a:rPr>
              <a:t>x</a:t>
            </a:r>
            <a:r>
              <a:rPr lang="en-US" altLang="en-US" i="1" baseline="-25000">
                <a:latin typeface="Times New Roman" pitchFamily="18" charset="0"/>
              </a:rPr>
              <a:t>i3</a:t>
            </a:r>
            <a:r>
              <a:rPr lang="en-US" altLang="en-US">
                <a:latin typeface="Times New Roman" pitchFamily="18" charset="0"/>
              </a:rPr>
              <a:t> = 0):</a:t>
            </a:r>
          </a:p>
        </p:txBody>
      </p:sp>
      <p:graphicFrame>
        <p:nvGraphicFramePr>
          <p:cNvPr id="179205" name="Object 5"/>
          <p:cNvGraphicFramePr>
            <a:graphicFrameLocks noChangeAspect="1"/>
          </p:cNvGraphicFramePr>
          <p:nvPr/>
        </p:nvGraphicFramePr>
        <p:xfrm>
          <a:off x="434975" y="3289300"/>
          <a:ext cx="81168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3" imgW="3124200" imgH="228600" progId="Equation.3">
                  <p:embed/>
                </p:oleObj>
              </mc:Choice>
              <mc:Fallback>
                <p:oleObj name="Equation" r:id="rId3" imgW="3124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3289300"/>
                        <a:ext cx="811688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90525" y="2682875"/>
            <a:ext cx="8339138" cy="1279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06400" y="4054475"/>
            <a:ext cx="8316913" cy="124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509588" y="5492750"/>
            <a:ext cx="647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itchFamily="18" charset="0"/>
              </a:rPr>
              <a:t>If patient received </a:t>
            </a:r>
            <a:r>
              <a:rPr lang="en-US" altLang="en-US" b="1">
                <a:latin typeface="Times New Roman" pitchFamily="18" charset="0"/>
              </a:rPr>
              <a:t>C</a:t>
            </a:r>
            <a:r>
              <a:rPr lang="en-US" altLang="en-US">
                <a:latin typeface="Times New Roman" pitchFamily="18" charset="0"/>
              </a:rPr>
              <a:t> (</a:t>
            </a:r>
            <a:r>
              <a:rPr lang="en-US" altLang="en-US" i="1">
                <a:latin typeface="Times New Roman" pitchFamily="18" charset="0"/>
              </a:rPr>
              <a:t>x</a:t>
            </a:r>
            <a:r>
              <a:rPr lang="en-US" altLang="en-US" i="1" baseline="-25000">
                <a:latin typeface="Times New Roman" pitchFamily="18" charset="0"/>
              </a:rPr>
              <a:t>i2</a:t>
            </a:r>
            <a:r>
              <a:rPr lang="en-US" altLang="en-US">
                <a:latin typeface="Times New Roman" pitchFamily="18" charset="0"/>
              </a:rPr>
              <a:t> = 0, </a:t>
            </a:r>
            <a:r>
              <a:rPr lang="en-US" altLang="en-US" i="1">
                <a:latin typeface="Times New Roman" pitchFamily="18" charset="0"/>
              </a:rPr>
              <a:t>x</a:t>
            </a:r>
            <a:r>
              <a:rPr lang="en-US" altLang="en-US" i="1" baseline="-25000">
                <a:latin typeface="Times New Roman" pitchFamily="18" charset="0"/>
              </a:rPr>
              <a:t>i3</a:t>
            </a:r>
            <a:r>
              <a:rPr lang="en-US" altLang="en-US">
                <a:latin typeface="Times New Roman" pitchFamily="18" charset="0"/>
              </a:rPr>
              <a:t> = 0):</a:t>
            </a:r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436563" y="5449888"/>
            <a:ext cx="8293100" cy="124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graphicFrame>
        <p:nvGraphicFramePr>
          <p:cNvPr id="179212" name="Object 12"/>
          <p:cNvGraphicFramePr>
            <a:graphicFrameLocks noChangeAspect="1"/>
          </p:cNvGraphicFramePr>
          <p:nvPr/>
        </p:nvGraphicFramePr>
        <p:xfrm>
          <a:off x="511175" y="6008688"/>
          <a:ext cx="30162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5" imgW="1091726" imgH="228501" progId="Equation.3">
                  <p:embed/>
                </p:oleObj>
              </mc:Choice>
              <mc:Fallback>
                <p:oleObj name="Equation" r:id="rId5" imgW="1091726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6008688"/>
                        <a:ext cx="30162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249755" y="1443038"/>
            <a:ext cx="86804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The regression equation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 smtClean="0">
              <a:solidFill>
                <a:srgbClr val="0066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0066FF"/>
                </a:solidFill>
                <a:latin typeface="Courier New" pitchFamily="49" charset="0"/>
              </a:rPr>
              <a:t>y </a:t>
            </a:r>
            <a:r>
              <a:rPr lang="en-US" altLang="en-US" sz="1800" b="1" dirty="0">
                <a:solidFill>
                  <a:srgbClr val="0066FF"/>
                </a:solidFill>
                <a:latin typeface="Courier New" pitchFamily="49" charset="0"/>
              </a:rPr>
              <a:t>= 6.21 + 1.03age + 41.3x2 + 22.7x3 - 0.703agex2 - 0.510agex3</a:t>
            </a:r>
          </a:p>
        </p:txBody>
      </p:sp>
      <p:graphicFrame>
        <p:nvGraphicFramePr>
          <p:cNvPr id="179214" name="Object 14"/>
          <p:cNvGraphicFramePr>
            <a:graphicFrameLocks noChangeAspect="1"/>
          </p:cNvGraphicFramePr>
          <p:nvPr/>
        </p:nvGraphicFramePr>
        <p:xfrm>
          <a:off x="474663" y="4637088"/>
          <a:ext cx="79517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7" imgW="3060700" imgH="228600" progId="Equation.3">
                  <p:embed/>
                </p:oleObj>
              </mc:Choice>
              <mc:Fallback>
                <p:oleObj name="Equation" r:id="rId7" imgW="30607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4637088"/>
                        <a:ext cx="795178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158750" y="1763713"/>
            <a:ext cx="8716963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The estimated regression function</a:t>
            </a:r>
          </a:p>
        </p:txBody>
      </p:sp>
      <p:graphicFrame>
        <p:nvGraphicFramePr>
          <p:cNvPr id="13315" name="Object 7"/>
          <p:cNvGraphicFramePr>
            <a:graphicFrameLocks noChangeAspect="1"/>
          </p:cNvGraphicFramePr>
          <p:nvPr/>
        </p:nvGraphicFramePr>
        <p:xfrm>
          <a:off x="998538" y="1654175"/>
          <a:ext cx="7081837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Mtb Graph" r:id="rId3" imgW="7082600" imgH="4842091" progId="MinitabGraph.Document">
                  <p:embed/>
                </p:oleObj>
              </mc:Choice>
              <mc:Fallback>
                <p:oleObj name="Mtb Graph" r:id="rId3" imgW="7082600" imgH="4842091" progId="MinitabGraph.Document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1654175"/>
                        <a:ext cx="7081837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How to test whether the three regression functions are identical?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260475" y="4133850"/>
            <a:ext cx="647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itchFamily="18" charset="0"/>
              </a:rPr>
              <a:t>If patient received </a:t>
            </a:r>
            <a:r>
              <a:rPr lang="en-US" altLang="en-US" b="1">
                <a:latin typeface="Times New Roman" pitchFamily="18" charset="0"/>
              </a:rPr>
              <a:t>B</a:t>
            </a:r>
            <a:r>
              <a:rPr lang="en-US" altLang="en-US">
                <a:latin typeface="Times New Roman" pitchFamily="18" charset="0"/>
              </a:rPr>
              <a:t> (</a:t>
            </a:r>
            <a:r>
              <a:rPr lang="en-US" altLang="en-US" i="1">
                <a:latin typeface="Times New Roman" pitchFamily="18" charset="0"/>
              </a:rPr>
              <a:t>x</a:t>
            </a:r>
            <a:r>
              <a:rPr lang="en-US" altLang="en-US" i="1" baseline="-25000">
                <a:latin typeface="Times New Roman" pitchFamily="18" charset="0"/>
              </a:rPr>
              <a:t>i2</a:t>
            </a:r>
            <a:r>
              <a:rPr lang="en-US" altLang="en-US">
                <a:latin typeface="Times New Roman" pitchFamily="18" charset="0"/>
              </a:rPr>
              <a:t> = 0, </a:t>
            </a:r>
            <a:r>
              <a:rPr lang="en-US" altLang="en-US" i="1">
                <a:latin typeface="Times New Roman" pitchFamily="18" charset="0"/>
              </a:rPr>
              <a:t>x</a:t>
            </a:r>
            <a:r>
              <a:rPr lang="en-US" altLang="en-US" i="1" baseline="-25000">
                <a:latin typeface="Times New Roman" pitchFamily="18" charset="0"/>
              </a:rPr>
              <a:t>i3</a:t>
            </a:r>
            <a:r>
              <a:rPr lang="en-US" altLang="en-US">
                <a:latin typeface="Times New Roman" pitchFamily="18" charset="0"/>
              </a:rPr>
              <a:t> = 1):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35088" y="2744788"/>
            <a:ext cx="637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itchFamily="18" charset="0"/>
              </a:rPr>
              <a:t>If patient received </a:t>
            </a:r>
            <a:r>
              <a:rPr lang="en-US" altLang="en-US" b="1">
                <a:latin typeface="Times New Roman" pitchFamily="18" charset="0"/>
              </a:rPr>
              <a:t>A</a:t>
            </a:r>
            <a:r>
              <a:rPr lang="en-US" altLang="en-US">
                <a:latin typeface="Times New Roman" pitchFamily="18" charset="0"/>
              </a:rPr>
              <a:t> (</a:t>
            </a:r>
            <a:r>
              <a:rPr lang="en-US" altLang="en-US" i="1">
                <a:latin typeface="Times New Roman" pitchFamily="18" charset="0"/>
              </a:rPr>
              <a:t>x</a:t>
            </a:r>
            <a:r>
              <a:rPr lang="en-US" altLang="en-US" i="1" baseline="-25000">
                <a:latin typeface="Times New Roman" pitchFamily="18" charset="0"/>
              </a:rPr>
              <a:t>i2</a:t>
            </a:r>
            <a:r>
              <a:rPr lang="en-US" altLang="en-US">
                <a:latin typeface="Times New Roman" pitchFamily="18" charset="0"/>
              </a:rPr>
              <a:t> = 1, </a:t>
            </a:r>
            <a:r>
              <a:rPr lang="en-US" altLang="en-US" i="1">
                <a:latin typeface="Times New Roman" pitchFamily="18" charset="0"/>
              </a:rPr>
              <a:t>x</a:t>
            </a:r>
            <a:r>
              <a:rPr lang="en-US" altLang="en-US" i="1" baseline="-25000">
                <a:latin typeface="Times New Roman" pitchFamily="18" charset="0"/>
              </a:rPr>
              <a:t>i3</a:t>
            </a:r>
            <a:r>
              <a:rPr lang="en-US" altLang="en-US">
                <a:latin typeface="Times New Roman" pitchFamily="18" charset="0"/>
              </a:rPr>
              <a:t> = 0):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828800" y="3289300"/>
          <a:ext cx="53340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3" imgW="1930400" imgH="228600" progId="Equation.3">
                  <p:embed/>
                </p:oleObj>
              </mc:Choice>
              <mc:Fallback>
                <p:oleObj name="Equation" r:id="rId3" imgW="1930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89300"/>
                        <a:ext cx="53340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206500" y="2682875"/>
            <a:ext cx="6731000" cy="1279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198563" y="4054475"/>
            <a:ext cx="6731000" cy="124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684213" y="2032000"/>
          <a:ext cx="75374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5" imgW="3454400" imgH="228600" progId="Equation.3">
                  <p:embed/>
                </p:oleObj>
              </mc:Choice>
              <mc:Fallback>
                <p:oleObj name="Equation" r:id="rId5" imgW="34544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32000"/>
                        <a:ext cx="75374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1811338" y="4649788"/>
          <a:ext cx="53340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7" imgW="1930400" imgH="228600" progId="Equation.3">
                  <p:embed/>
                </p:oleObj>
              </mc:Choice>
              <mc:Fallback>
                <p:oleObj name="Equation" r:id="rId7" imgW="19304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4649788"/>
                        <a:ext cx="53340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1254125" y="5492750"/>
            <a:ext cx="647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itchFamily="18" charset="0"/>
              </a:rPr>
              <a:t>If patient received </a:t>
            </a:r>
            <a:r>
              <a:rPr lang="en-US" altLang="en-US" b="1">
                <a:latin typeface="Times New Roman" pitchFamily="18" charset="0"/>
              </a:rPr>
              <a:t>C</a:t>
            </a:r>
            <a:r>
              <a:rPr lang="en-US" altLang="en-US">
                <a:latin typeface="Times New Roman" pitchFamily="18" charset="0"/>
              </a:rPr>
              <a:t> (</a:t>
            </a:r>
            <a:r>
              <a:rPr lang="en-US" altLang="en-US" i="1">
                <a:latin typeface="Times New Roman" pitchFamily="18" charset="0"/>
              </a:rPr>
              <a:t>x</a:t>
            </a:r>
            <a:r>
              <a:rPr lang="en-US" altLang="en-US" i="1" baseline="-25000">
                <a:latin typeface="Times New Roman" pitchFamily="18" charset="0"/>
              </a:rPr>
              <a:t>i2</a:t>
            </a:r>
            <a:r>
              <a:rPr lang="en-US" altLang="en-US">
                <a:latin typeface="Times New Roman" pitchFamily="18" charset="0"/>
              </a:rPr>
              <a:t> = 0, </a:t>
            </a:r>
            <a:r>
              <a:rPr lang="en-US" altLang="en-US" i="1">
                <a:latin typeface="Times New Roman" pitchFamily="18" charset="0"/>
              </a:rPr>
              <a:t>x</a:t>
            </a:r>
            <a:r>
              <a:rPr lang="en-US" altLang="en-US" i="1" baseline="-25000">
                <a:latin typeface="Times New Roman" pitchFamily="18" charset="0"/>
              </a:rPr>
              <a:t>i3</a:t>
            </a:r>
            <a:r>
              <a:rPr lang="en-US" altLang="en-US">
                <a:latin typeface="Times New Roman" pitchFamily="18" charset="0"/>
              </a:rPr>
              <a:t> = 0):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1204913" y="5462588"/>
            <a:ext cx="6731000" cy="124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2963863" y="6045200"/>
          <a:ext cx="30876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9" imgW="1117600" imgH="228600" progId="Equation.3">
                  <p:embed/>
                </p:oleObj>
              </mc:Choice>
              <mc:Fallback>
                <p:oleObj name="Equation" r:id="rId9" imgW="11176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6045200"/>
                        <a:ext cx="308768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228600" y="1166813"/>
            <a:ext cx="85772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&gt;model=lm(y~age+x2+x3+age*x2+age*x3)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&gt;model1=lm(y~age)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&gt; anova(model1,model)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Analysis of Variance Table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Model 1: y ~ 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Model 2: y ~ age + x2 + x3 + age * x2 + age * x3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  </a:t>
            </a:r>
            <a:r>
              <a:rPr lang="en-US" altLang="en-US" sz="2300">
                <a:latin typeface="Times New Roman" pitchFamily="18" charset="0"/>
              </a:rPr>
              <a:t>Res.Df     RSS 	Df 	Sum of Sq      F   	 Pr(&gt;F)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300">
                <a:latin typeface="Times New Roman" pitchFamily="18" charset="0"/>
              </a:rPr>
              <a:t>1     34      1970.57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300">
                <a:latin typeface="Times New Roman" pitchFamily="18" charset="0"/>
              </a:rPr>
              <a:t>2     30      462.15  	4    	1508.4 	        24.480         </a:t>
            </a:r>
            <a:r>
              <a:rPr lang="en-US" altLang="en-US" sz="2300">
                <a:solidFill>
                  <a:srgbClr val="0033CC"/>
                </a:solidFill>
                <a:latin typeface="Times New Roman" pitchFamily="18" charset="0"/>
              </a:rPr>
              <a:t>4.458e-09 ***</a:t>
            </a:r>
          </a:p>
        </p:txBody>
      </p:sp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4803775" y="1905000"/>
          <a:ext cx="41449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3" imgW="1701800" imgH="457200" progId="Equation.3">
                  <p:embed/>
                </p:oleObj>
              </mc:Choice>
              <mc:Fallback>
                <p:oleObj name="Equation" r:id="rId3" imgW="1701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1905000"/>
                        <a:ext cx="4144963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46088" y="215900"/>
            <a:ext cx="7467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C00000"/>
                </a:solidFill>
                <a:latin typeface="Times New Roman" pitchFamily="18" charset="0"/>
              </a:rPr>
              <a:t>How to test whether the three regression functions are identical?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How to test whether there is a significant interaction effect?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260475" y="4133850"/>
            <a:ext cx="647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itchFamily="18" charset="0"/>
              </a:rPr>
              <a:t>If patient received </a:t>
            </a:r>
            <a:r>
              <a:rPr lang="en-US" altLang="en-US" b="1">
                <a:latin typeface="Times New Roman" pitchFamily="18" charset="0"/>
              </a:rPr>
              <a:t>B</a:t>
            </a:r>
            <a:r>
              <a:rPr lang="en-US" altLang="en-US">
                <a:latin typeface="Times New Roman" pitchFamily="18" charset="0"/>
              </a:rPr>
              <a:t> (</a:t>
            </a:r>
            <a:r>
              <a:rPr lang="en-US" altLang="en-US" i="1">
                <a:latin typeface="Times New Roman" pitchFamily="18" charset="0"/>
              </a:rPr>
              <a:t>x</a:t>
            </a:r>
            <a:r>
              <a:rPr lang="en-US" altLang="en-US" i="1" baseline="-25000">
                <a:latin typeface="Times New Roman" pitchFamily="18" charset="0"/>
              </a:rPr>
              <a:t>i2</a:t>
            </a:r>
            <a:r>
              <a:rPr lang="en-US" altLang="en-US">
                <a:latin typeface="Times New Roman" pitchFamily="18" charset="0"/>
              </a:rPr>
              <a:t> = 0, </a:t>
            </a:r>
            <a:r>
              <a:rPr lang="en-US" altLang="en-US" i="1">
                <a:latin typeface="Times New Roman" pitchFamily="18" charset="0"/>
              </a:rPr>
              <a:t>x</a:t>
            </a:r>
            <a:r>
              <a:rPr lang="en-US" altLang="en-US" i="1" baseline="-25000">
                <a:latin typeface="Times New Roman" pitchFamily="18" charset="0"/>
              </a:rPr>
              <a:t>i3</a:t>
            </a:r>
            <a:r>
              <a:rPr lang="en-US" altLang="en-US">
                <a:latin typeface="Times New Roman" pitchFamily="18" charset="0"/>
              </a:rPr>
              <a:t> = 1):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335088" y="2744788"/>
            <a:ext cx="637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itchFamily="18" charset="0"/>
              </a:rPr>
              <a:t>If patient received </a:t>
            </a:r>
            <a:r>
              <a:rPr lang="en-US" altLang="en-US" b="1">
                <a:latin typeface="Times New Roman" pitchFamily="18" charset="0"/>
              </a:rPr>
              <a:t>A</a:t>
            </a:r>
            <a:r>
              <a:rPr lang="en-US" altLang="en-US">
                <a:latin typeface="Times New Roman" pitchFamily="18" charset="0"/>
              </a:rPr>
              <a:t> (</a:t>
            </a:r>
            <a:r>
              <a:rPr lang="en-US" altLang="en-US" i="1">
                <a:latin typeface="Times New Roman" pitchFamily="18" charset="0"/>
              </a:rPr>
              <a:t>x</a:t>
            </a:r>
            <a:r>
              <a:rPr lang="en-US" altLang="en-US" i="1" baseline="-25000">
                <a:latin typeface="Times New Roman" pitchFamily="18" charset="0"/>
              </a:rPr>
              <a:t>i2</a:t>
            </a:r>
            <a:r>
              <a:rPr lang="en-US" altLang="en-US">
                <a:latin typeface="Times New Roman" pitchFamily="18" charset="0"/>
              </a:rPr>
              <a:t> = 1, </a:t>
            </a:r>
            <a:r>
              <a:rPr lang="en-US" altLang="en-US" i="1">
                <a:latin typeface="Times New Roman" pitchFamily="18" charset="0"/>
              </a:rPr>
              <a:t>x</a:t>
            </a:r>
            <a:r>
              <a:rPr lang="en-US" altLang="en-US" i="1" baseline="-25000">
                <a:latin typeface="Times New Roman" pitchFamily="18" charset="0"/>
              </a:rPr>
              <a:t>i3</a:t>
            </a:r>
            <a:r>
              <a:rPr lang="en-US" altLang="en-US">
                <a:latin typeface="Times New Roman" pitchFamily="18" charset="0"/>
              </a:rPr>
              <a:t> = 0):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828800" y="3289300"/>
          <a:ext cx="53340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3" imgW="1930400" imgH="228600" progId="Equation.3">
                  <p:embed/>
                </p:oleObj>
              </mc:Choice>
              <mc:Fallback>
                <p:oleObj name="Equation" r:id="rId3" imgW="1930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89300"/>
                        <a:ext cx="53340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206500" y="2682875"/>
            <a:ext cx="6731000" cy="1279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1198563" y="4054475"/>
            <a:ext cx="6731000" cy="124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684213" y="2032000"/>
          <a:ext cx="75374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5" imgW="3454400" imgH="228600" progId="Equation.3">
                  <p:embed/>
                </p:oleObj>
              </mc:Choice>
              <mc:Fallback>
                <p:oleObj name="Equation" r:id="rId5" imgW="34544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32000"/>
                        <a:ext cx="75374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1811338" y="4649788"/>
          <a:ext cx="53340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7" imgW="1930400" imgH="228600" progId="Equation.3">
                  <p:embed/>
                </p:oleObj>
              </mc:Choice>
              <mc:Fallback>
                <p:oleObj name="Equation" r:id="rId7" imgW="19304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4649788"/>
                        <a:ext cx="53340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1254125" y="5492750"/>
            <a:ext cx="647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itchFamily="18" charset="0"/>
              </a:rPr>
              <a:t>If patient received </a:t>
            </a:r>
            <a:r>
              <a:rPr lang="en-US" altLang="en-US" b="1">
                <a:latin typeface="Times New Roman" pitchFamily="18" charset="0"/>
              </a:rPr>
              <a:t>C</a:t>
            </a:r>
            <a:r>
              <a:rPr lang="en-US" altLang="en-US">
                <a:latin typeface="Times New Roman" pitchFamily="18" charset="0"/>
              </a:rPr>
              <a:t> (</a:t>
            </a:r>
            <a:r>
              <a:rPr lang="en-US" altLang="en-US" i="1">
                <a:latin typeface="Times New Roman" pitchFamily="18" charset="0"/>
              </a:rPr>
              <a:t>x</a:t>
            </a:r>
            <a:r>
              <a:rPr lang="en-US" altLang="en-US" i="1" baseline="-25000">
                <a:latin typeface="Times New Roman" pitchFamily="18" charset="0"/>
              </a:rPr>
              <a:t>i2</a:t>
            </a:r>
            <a:r>
              <a:rPr lang="en-US" altLang="en-US">
                <a:latin typeface="Times New Roman" pitchFamily="18" charset="0"/>
              </a:rPr>
              <a:t> = 0, </a:t>
            </a:r>
            <a:r>
              <a:rPr lang="en-US" altLang="en-US" i="1">
                <a:latin typeface="Times New Roman" pitchFamily="18" charset="0"/>
              </a:rPr>
              <a:t>x</a:t>
            </a:r>
            <a:r>
              <a:rPr lang="en-US" altLang="en-US" i="1" baseline="-25000">
                <a:latin typeface="Times New Roman" pitchFamily="18" charset="0"/>
              </a:rPr>
              <a:t>i3</a:t>
            </a:r>
            <a:r>
              <a:rPr lang="en-US" altLang="en-US">
                <a:latin typeface="Times New Roman" pitchFamily="18" charset="0"/>
              </a:rPr>
              <a:t> = 0):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1204913" y="5462588"/>
            <a:ext cx="6731000" cy="124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2963863" y="6045200"/>
          <a:ext cx="30876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9" imgW="1117600" imgH="228600" progId="Equation.3">
                  <p:embed/>
                </p:oleObj>
              </mc:Choice>
              <mc:Fallback>
                <p:oleObj name="Equation" r:id="rId9" imgW="11176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6045200"/>
                        <a:ext cx="308768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369888" y="1166813"/>
            <a:ext cx="8447087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&gt; model2=lm(y~age+x2+x3)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&gt; anova(model2,model)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Analysis of Variance Table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Model 1: y ~ age + x2 + x3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Model 2: y ~ age + x2 + x3 + age * x2 + age * x3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  </a:t>
            </a:r>
            <a:r>
              <a:rPr lang="en-US" altLang="en-US" sz="2200">
                <a:latin typeface="Times New Roman" pitchFamily="18" charset="0"/>
              </a:rPr>
              <a:t>Res.Df    	 RSS	 Df 	Sum of Sq     	 F  	    Pr(&gt;F)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itchFamily="18" charset="0"/>
              </a:rPr>
              <a:t>1     32 	1165.57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itchFamily="18" charset="0"/>
              </a:rPr>
              <a:t>2     30  	462.15 	 	2   	 703.43		22.831      </a:t>
            </a:r>
            <a:r>
              <a:rPr lang="en-US" altLang="en-US" sz="2200">
                <a:solidFill>
                  <a:srgbClr val="0033CC"/>
                </a:solidFill>
                <a:latin typeface="Times New Roman" pitchFamily="18" charset="0"/>
              </a:rPr>
              <a:t>9.41e-07 ***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609600" y="150813"/>
            <a:ext cx="75215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C00000"/>
                </a:solidFill>
                <a:latin typeface="Times New Roman" pitchFamily="18" charset="0"/>
              </a:rPr>
              <a:t>How to test whether there is a significant interaction effect?</a:t>
            </a:r>
          </a:p>
        </p:txBody>
      </p:sp>
      <p:graphicFrame>
        <p:nvGraphicFramePr>
          <p:cNvPr id="187398" name="Object 6"/>
          <p:cNvGraphicFramePr>
            <a:graphicFrameLocks noChangeAspect="1"/>
          </p:cNvGraphicFramePr>
          <p:nvPr/>
        </p:nvGraphicFramePr>
        <p:xfrm>
          <a:off x="5554663" y="1425575"/>
          <a:ext cx="250031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3" imgW="1079500" imgH="457200" progId="Equation.3">
                  <p:embed/>
                </p:oleObj>
              </mc:Choice>
              <mc:Fallback>
                <p:oleObj name="Equation" r:id="rId3" imgW="10795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4663" y="1425575"/>
                        <a:ext cx="2500312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Another Example</a:t>
            </a:r>
            <a:endParaRPr lang="en-US" altLang="en-US" dirty="0" smtClean="0">
              <a:solidFill>
                <a:srgbClr val="C00000"/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 eaLnBrk="1" hangingPunct="1"/>
            <a:r>
              <a:rPr lang="en-US" altLang="en-US" sz="3000" b="1" smtClean="0">
                <a:solidFill>
                  <a:srgbClr val="FF0000"/>
                </a:solidFill>
              </a:rPr>
              <a:t>Outcome: </a:t>
            </a:r>
          </a:p>
          <a:p>
            <a:pPr eaLnBrk="1" hangingPunct="1"/>
            <a:r>
              <a:rPr lang="en-US" altLang="en-US" sz="3000" b="1" smtClean="0">
                <a:solidFill>
                  <a:srgbClr val="0066FF"/>
                </a:solidFill>
              </a:rPr>
              <a:t>S, Salary for IT staff in a corporation</a:t>
            </a:r>
          </a:p>
          <a:p>
            <a:pPr eaLnBrk="1" hangingPunct="1"/>
            <a:r>
              <a:rPr lang="en-US" altLang="en-US" sz="3000" b="1" smtClean="0">
                <a:solidFill>
                  <a:srgbClr val="FF0000"/>
                </a:solidFill>
              </a:rPr>
              <a:t>Predictors: </a:t>
            </a:r>
          </a:p>
          <a:p>
            <a:pPr eaLnBrk="1" hangingPunct="1"/>
            <a:r>
              <a:rPr lang="en-US" altLang="en-US" sz="3000" b="1" smtClean="0">
                <a:solidFill>
                  <a:srgbClr val="0066FF"/>
                </a:solidFill>
              </a:rPr>
              <a:t>X, experience(Years);</a:t>
            </a:r>
          </a:p>
          <a:p>
            <a:pPr eaLnBrk="1" hangingPunct="1"/>
            <a:r>
              <a:rPr lang="en-US" altLang="en-US" sz="3000" b="1" smtClean="0"/>
              <a:t> </a:t>
            </a:r>
            <a:r>
              <a:rPr lang="en-US" altLang="en-US" sz="3000" b="1" smtClean="0">
                <a:solidFill>
                  <a:srgbClr val="0066FF"/>
                </a:solidFill>
              </a:rPr>
              <a:t>E, education (3 levels)</a:t>
            </a:r>
            <a:endParaRPr lang="en-US" altLang="en-US" sz="3000" smtClean="0">
              <a:solidFill>
                <a:srgbClr val="0066FF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3000" b="1" smtClean="0"/>
              <a:t>1=Bachelor’s  2=Master’s   3= Ph.D; </a:t>
            </a:r>
            <a:endParaRPr lang="en-US" altLang="en-US" sz="3000" smtClean="0"/>
          </a:p>
          <a:p>
            <a:pPr eaLnBrk="1" hangingPunct="1"/>
            <a:r>
              <a:rPr lang="en-US" altLang="en-US" sz="3000" b="1" smtClean="0">
                <a:solidFill>
                  <a:srgbClr val="0066FF"/>
                </a:solidFill>
              </a:rPr>
              <a:t>M, management (2 levels) 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3000" b="1" smtClean="0"/>
              <a:t>1=management, 0=not management.</a:t>
            </a:r>
            <a:endParaRPr lang="en-US" altLang="en-US" sz="3000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2133600" y="381000"/>
            <a:ext cx="39624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salary.table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S            X     E      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1  13876     1     1       1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2  11608     1     3       0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3  18701     1     3       1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44 17483   16    1      0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45 19207   17    2      0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46 19346   20    1      0</a:t>
            </a:r>
            <a:br>
              <a:rPr lang="en-US" altLang="en-US" sz="1800"/>
            </a:br>
            <a:endParaRPr lang="en-US" altLang="en-US" sz="180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219200" y="3886200"/>
            <a:ext cx="70866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0000"/>
                </a:solidFill>
              </a:rPr>
              <a:t>salary.table=read.table(file.choose(),header=T)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0000"/>
                </a:solidFill>
              </a:rPr>
              <a:t>attach(salary.table)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0000"/>
                </a:solidFill>
              </a:rPr>
              <a:t>salary.table$E &lt;- factor(salary.table$E)</a:t>
            </a:r>
            <a:br>
              <a:rPr lang="en-US" altLang="en-US" sz="2800">
                <a:solidFill>
                  <a:srgbClr val="C00000"/>
                </a:solidFill>
              </a:rPr>
            </a:br>
            <a:r>
              <a:rPr lang="en-US" altLang="en-US" sz="2800">
                <a:solidFill>
                  <a:srgbClr val="C00000"/>
                </a:solidFill>
              </a:rPr>
              <a:t>salary.table$M &lt;- factor(salary.table$M)</a:t>
            </a:r>
            <a:r>
              <a:rPr lang="en-US" altLang="en-US" sz="1800"/>
              <a:t/>
            </a:r>
            <a:br>
              <a:rPr lang="en-US" altLang="en-US" sz="1800"/>
            </a:br>
            <a:endParaRPr lang="en-US" altLang="en-US" sz="1800"/>
          </a:p>
        </p:txBody>
      </p:sp>
      <p:sp>
        <p:nvSpPr>
          <p:cNvPr id="19460" name="TextBox 1"/>
          <p:cNvSpPr txBox="1">
            <a:spLocks noChangeArrowheads="1"/>
          </p:cNvSpPr>
          <p:nvPr/>
        </p:nvSpPr>
        <p:spPr bwMode="auto">
          <a:xfrm>
            <a:off x="5715000" y="609600"/>
            <a:ext cx="2743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File name: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Salary11.txt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914400" y="304800"/>
            <a:ext cx="74676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&gt; plot(X,S, type='n', xlab='Experience', ylab='Salary')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&gt; points(X[E==1&amp;M==0],S[E==1&amp;M==0],pch=23,cex=2,bg="red")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&gt; points(X[E==1&amp;M==1],S[E==1&amp;M==1],pch=24,cex=2,bg="blue")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&gt;points(X[E==2&amp;M==1],S[E==2&amp;M==1],pch=25,cex=2,bg="yellow")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&gt; points(X[E==2&amp;M==0],S[E==2&amp;M==0],pch=22,cex=2,bg="purple")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&gt; points(X[E==3&amp;M==0],S[E==3&amp;M==0],pch=21,cex=2,bg="green")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&gt; points(X[E==3&amp;M==1],S[E==3&amp;M==1],pch=20,cex=2,bg="black")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6781800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An example where including an interaction term is appropriate</a:t>
            </a:r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0033CC"/>
                </a:solidFill>
              </a:rPr>
              <a:t>file name: depression.txt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/>
          </p:cNvSpPr>
          <p:nvPr/>
        </p:nvSpPr>
        <p:spPr bwMode="auto">
          <a:xfrm>
            <a:off x="381000" y="1676400"/>
            <a:ext cx="83820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We have the following estimated regression model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Y</a:t>
            </a:r>
            <a:r>
              <a:rPr lang="en-US" altLang="en-US" sz="2400" baseline="-25000"/>
              <a:t>i</a:t>
            </a:r>
            <a:r>
              <a:rPr lang="en-US" altLang="en-US" sz="2400"/>
              <a:t> = β</a:t>
            </a:r>
            <a:r>
              <a:rPr lang="en-US" altLang="en-US" sz="2400" baseline="-25000"/>
              <a:t>0</a:t>
            </a:r>
            <a:r>
              <a:rPr lang="en-US" altLang="en-US" sz="2400"/>
              <a:t> + β</a:t>
            </a:r>
            <a:r>
              <a:rPr lang="en-US" altLang="en-US" sz="2400" baseline="-25000"/>
              <a:t>1</a:t>
            </a:r>
            <a:r>
              <a:rPr lang="en-US" altLang="en-US" sz="2400"/>
              <a:t>Exp + β</a:t>
            </a:r>
            <a:r>
              <a:rPr lang="en-US" altLang="en-US" sz="2400" baseline="-25000"/>
              <a:t>2</a:t>
            </a:r>
            <a:r>
              <a:rPr lang="en-US" altLang="en-US" sz="2400"/>
              <a:t>Ms + β</a:t>
            </a:r>
            <a:r>
              <a:rPr lang="en-US" altLang="en-US" sz="2400" baseline="-25000"/>
              <a:t>3</a:t>
            </a:r>
            <a:r>
              <a:rPr lang="en-US" altLang="en-US" sz="2400"/>
              <a:t>Ph.D + β</a:t>
            </a:r>
            <a:r>
              <a:rPr lang="en-US" altLang="en-US" sz="2400" baseline="-25000"/>
              <a:t>4</a:t>
            </a:r>
            <a:r>
              <a:rPr lang="en-US" altLang="en-US" sz="2400"/>
              <a:t>M + ε</a:t>
            </a:r>
            <a:r>
              <a:rPr lang="en-US" altLang="en-US" sz="2400" baseline="-25000"/>
              <a:t>i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aseline="-25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00000"/>
                </a:solidFill>
              </a:rPr>
              <a:t>The reference group is Bs</a:t>
            </a:r>
            <a:endParaRPr lang="en-US" altLang="en-US" sz="2400" baseline="-2500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aseline="-25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 Then the estimated regression function 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SALARY =  β</a:t>
            </a:r>
            <a:r>
              <a:rPr lang="en-US" altLang="en-US" sz="2400" baseline="-25000"/>
              <a:t>0</a:t>
            </a:r>
            <a:r>
              <a:rPr lang="en-US" altLang="en-US" sz="2400"/>
              <a:t>  +  β</a:t>
            </a:r>
            <a:r>
              <a:rPr lang="en-US" altLang="en-US" sz="2400" baseline="-25000"/>
              <a:t>1</a:t>
            </a:r>
            <a:r>
              <a:rPr lang="en-US" altLang="en-US" sz="2400"/>
              <a:t>Exp + β</a:t>
            </a:r>
            <a:r>
              <a:rPr lang="en-US" altLang="en-US" sz="2400" baseline="-25000"/>
              <a:t>2</a:t>
            </a:r>
            <a:r>
              <a:rPr lang="en-US" altLang="en-US" sz="2400"/>
              <a:t>Ms +  β</a:t>
            </a:r>
            <a:r>
              <a:rPr lang="en-US" altLang="en-US" sz="2400" baseline="-25000"/>
              <a:t>3 </a:t>
            </a:r>
            <a:r>
              <a:rPr lang="en-US" altLang="en-US" sz="2400"/>
              <a:t> Ph.D + β</a:t>
            </a:r>
            <a:r>
              <a:rPr lang="en-US" altLang="en-US" sz="2400" baseline="-25000"/>
              <a:t>4</a:t>
            </a:r>
            <a:r>
              <a:rPr lang="en-US" altLang="en-US" sz="2400"/>
              <a:t>M</a:t>
            </a:r>
            <a:r>
              <a:rPr lang="en-US" altLang="en-US" sz="2400" i="1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i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00000"/>
                </a:solidFill>
              </a:rPr>
              <a:t>The reference group is Not management</a:t>
            </a:r>
            <a:r>
              <a:rPr lang="en-US" altLang="en-US" sz="2400" i="1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i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66FF"/>
                </a:solidFill>
              </a:rPr>
              <a:t>Note: Bs degree holder working in non management is our reference group</a:t>
            </a:r>
            <a:r>
              <a:rPr lang="en-US" altLang="en-US" sz="2400" i="1"/>
              <a:t>.</a:t>
            </a: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762000" y="457200"/>
            <a:ext cx="7543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00000"/>
                </a:solidFill>
              </a:rPr>
              <a:t>salary.table$E &lt;- factor(salary.table$E)</a:t>
            </a:r>
            <a:br>
              <a:rPr lang="en-US" altLang="en-US">
                <a:solidFill>
                  <a:srgbClr val="C00000"/>
                </a:solidFill>
              </a:rPr>
            </a:br>
            <a:r>
              <a:rPr lang="en-US" altLang="en-US">
                <a:solidFill>
                  <a:srgbClr val="C00000"/>
                </a:solidFill>
              </a:rPr>
              <a:t>salary.table$M &lt;- factor(salary.table$M)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304800"/>
            <a:ext cx="8458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Suppose that we have the following estimated regression model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Yi = β</a:t>
            </a:r>
            <a:r>
              <a:rPr lang="en-US" altLang="en-US" sz="2400" baseline="-25000"/>
              <a:t>0</a:t>
            </a:r>
            <a:r>
              <a:rPr lang="en-US" altLang="en-US" sz="2400"/>
              <a:t> + β</a:t>
            </a:r>
            <a:r>
              <a:rPr lang="en-US" altLang="en-US" sz="2400" baseline="-25000"/>
              <a:t>1</a:t>
            </a:r>
            <a:r>
              <a:rPr lang="en-US" altLang="en-US" sz="2400"/>
              <a:t>Exp + β</a:t>
            </a:r>
            <a:r>
              <a:rPr lang="en-US" altLang="en-US" sz="2400" baseline="-25000"/>
              <a:t>2</a:t>
            </a:r>
            <a:r>
              <a:rPr lang="en-US" altLang="en-US" sz="2400"/>
              <a:t>Bs + β</a:t>
            </a:r>
            <a:r>
              <a:rPr lang="en-US" altLang="en-US" sz="2400" baseline="-25000"/>
              <a:t>3</a:t>
            </a:r>
            <a:r>
              <a:rPr lang="en-US" altLang="en-US" sz="2400"/>
              <a:t>Ms + β</a:t>
            </a:r>
            <a:r>
              <a:rPr lang="en-US" altLang="en-US" sz="2400" baseline="-25000"/>
              <a:t>4</a:t>
            </a:r>
            <a:r>
              <a:rPr lang="en-US" altLang="en-US" sz="2400"/>
              <a:t>M + εi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66FF"/>
                </a:solidFill>
              </a:rPr>
              <a:t>(The reference group is Ph.D)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Then the estimated regression function 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SALARY =  β</a:t>
            </a:r>
            <a:r>
              <a:rPr lang="en-US" altLang="en-US" sz="2400" baseline="-25000"/>
              <a:t>0</a:t>
            </a:r>
            <a:r>
              <a:rPr lang="en-US" altLang="en-US" sz="2400"/>
              <a:t>  +  β</a:t>
            </a:r>
            <a:r>
              <a:rPr lang="en-US" altLang="en-US" sz="2400" baseline="-25000"/>
              <a:t>1</a:t>
            </a:r>
            <a:r>
              <a:rPr lang="en-US" altLang="en-US" sz="2400"/>
              <a:t>Exp + β</a:t>
            </a:r>
            <a:r>
              <a:rPr lang="en-US" altLang="en-US" sz="2400" baseline="-25000"/>
              <a:t>2</a:t>
            </a:r>
            <a:r>
              <a:rPr lang="en-US" altLang="en-US" sz="2400"/>
              <a:t>Bs +  β</a:t>
            </a:r>
            <a:r>
              <a:rPr lang="en-US" altLang="en-US" sz="2400" baseline="-25000"/>
              <a:t>3 </a:t>
            </a:r>
            <a:r>
              <a:rPr lang="en-US" altLang="en-US" sz="2400"/>
              <a:t>Ms + β</a:t>
            </a:r>
            <a:r>
              <a:rPr lang="en-US" altLang="en-US" sz="2400" baseline="-25000"/>
              <a:t>4</a:t>
            </a:r>
            <a:r>
              <a:rPr lang="en-US" altLang="en-US" sz="2400"/>
              <a:t>M</a:t>
            </a:r>
            <a:r>
              <a:rPr lang="en-US" altLang="en-US" sz="2400" i="1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66FF"/>
                </a:solidFill>
              </a:rPr>
              <a:t>(The reference group is non management).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533400" y="3733800"/>
            <a:ext cx="7848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Create two dummy variables for education one for Bs and one for Ms.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  &gt;E=salary.table$E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  &gt;D1=c()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  &gt;D2=c()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  &gt;for (i in 1:46) {if (E[i]==1) {D1[i]=1} else {D1[i]=0}}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  &gt;for (i in 1:46) {if (E[i]==2) {D2[i]=1} else {D2[i]=0}}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ChangeArrowheads="1"/>
          </p:cNvSpPr>
          <p:nvPr/>
        </p:nvSpPr>
        <p:spPr bwMode="auto">
          <a:xfrm>
            <a:off x="304800" y="622300"/>
            <a:ext cx="8297863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  <a:cs typeface="Times New Roman" pitchFamily="18" charset="0"/>
              </a:rPr>
              <a:t> </a:t>
            </a:r>
            <a:r>
              <a:rPr lang="en-US" altLang="en-US" sz="280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salary.lm &lt;- lm(S ~ D1+D2 + M + 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 print(summary(salary.lm))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cs typeface="Times New Roman" pitchFamily="18" charset="0"/>
              </a:rPr>
              <a:t>Call:</a:t>
            </a:r>
            <a:endParaRPr lang="en-US" altLang="en-US" sz="180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cs typeface="Times New Roman" pitchFamily="18" charset="0"/>
              </a:rPr>
              <a:t>lm(formula = S ~ D1 + D2 + M + X)</a:t>
            </a:r>
            <a:endParaRPr lang="en-US" altLang="en-US" sz="180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cs typeface="Times New Roman" pitchFamily="18" charset="0"/>
              </a:rPr>
              <a:t>Coefficients:</a:t>
            </a:r>
            <a:endParaRPr lang="en-US" altLang="en-US" sz="180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  <a:cs typeface="Times New Roman" pitchFamily="18" charset="0"/>
              </a:rPr>
              <a:t>                       Estimate                   Std. Error              t value              Pr(&gt;|t|)    </a:t>
            </a:r>
            <a:endParaRPr lang="en-US" altLang="en-US" sz="160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  <a:cs typeface="Times New Roman" pitchFamily="18" charset="0"/>
              </a:rPr>
              <a:t>(Intercept)    11031.81                   383.22                    28.787          &lt; 2e-16 ***</a:t>
            </a:r>
            <a:endParaRPr lang="en-US" altLang="en-US" sz="160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  <a:cs typeface="Times New Roman" pitchFamily="18" charset="0"/>
              </a:rPr>
              <a:t>D1               -2996.21                    411.75                    -7.277             6.72e-09 ***</a:t>
            </a:r>
            <a:endParaRPr lang="en-US" altLang="en-US" sz="160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  <a:cs typeface="Times New Roman" pitchFamily="18" charset="0"/>
              </a:rPr>
              <a:t>D2                147.82                      387.66                    0.381               0.705    </a:t>
            </a:r>
            <a:endParaRPr lang="en-US" altLang="en-US" sz="160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  <a:cs typeface="Times New Roman" pitchFamily="18" charset="0"/>
              </a:rPr>
              <a:t>M1                6883.53                    313.92                   21.928           &lt; 2e-16 ***</a:t>
            </a:r>
            <a:endParaRPr lang="en-US" altLang="en-US" sz="160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  <a:cs typeface="Times New Roman" pitchFamily="18" charset="0"/>
              </a:rPr>
              <a:t>X                   546.18                     30.52                      17.896           &lt; 2e-16 ***</a:t>
            </a:r>
            <a:endParaRPr lang="en-US" altLang="en-US" sz="160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cs typeface="Times New Roman" pitchFamily="18" charset="0"/>
              </a:rPr>
              <a:t>---</a:t>
            </a:r>
            <a:endParaRPr lang="en-US" altLang="en-US" sz="180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cs typeface="Times New Roman" pitchFamily="18" charset="0"/>
              </a:rPr>
              <a:t>Residual standard error: 1027 on 41 degrees of freedom</a:t>
            </a:r>
            <a:endParaRPr lang="en-US" altLang="en-US" sz="180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66FF"/>
                </a:solidFill>
                <a:latin typeface="Arial" charset="0"/>
                <a:cs typeface="Times New Roman" pitchFamily="18" charset="0"/>
              </a:rPr>
              <a:t>Multiple R-squared: 0.9568,     Adjusted R-squared: 0.9525 </a:t>
            </a:r>
            <a:endParaRPr lang="en-US" altLang="en-US" sz="2400">
              <a:solidFill>
                <a:srgbClr val="0066FF"/>
              </a:solidFill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66FF"/>
                </a:solidFill>
                <a:latin typeface="Arial" charset="0"/>
                <a:cs typeface="Times New Roman" pitchFamily="18" charset="0"/>
              </a:rPr>
              <a:t>F-statistic: 226.8 on 4 and 41 DF,  p-value: &lt; 2.2e-16</a:t>
            </a:r>
            <a:endParaRPr lang="en-US" altLang="en-US" sz="240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04800" y="381000"/>
            <a:ext cx="8458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charset="0"/>
                <a:cs typeface="Times New Roman" pitchFamily="18" charset="0"/>
              </a:rPr>
              <a:t>The coefficient of D1 reflects the mean salary of the </a:t>
            </a:r>
            <a:r>
              <a:rPr lang="en-US" altLang="en-US" sz="2000" b="1">
                <a:solidFill>
                  <a:srgbClr val="0066FF"/>
                </a:solidFill>
                <a:latin typeface="Arial" charset="0"/>
                <a:cs typeface="Times New Roman" pitchFamily="18" charset="0"/>
              </a:rPr>
              <a:t>bachelor degree holder working in non-management is 2996.21 less </a:t>
            </a:r>
            <a:r>
              <a:rPr lang="en-US" altLang="en-US" sz="2000" b="1">
                <a:latin typeface="Arial" charset="0"/>
                <a:cs typeface="Times New Roman" pitchFamily="18" charset="0"/>
              </a:rPr>
              <a:t>than the mean salary for the reference group having the same experience and so their mean  salary is = 11031.81 – 2996.21 = 8035.60.</a:t>
            </a:r>
            <a:endParaRPr lang="en-US" altLang="en-US" sz="2000">
              <a:latin typeface="Arial" charset="0"/>
              <a:cs typeface="Times New Roman" pitchFamily="18" charset="0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304800" y="2514600"/>
            <a:ext cx="8458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charset="0"/>
                <a:cs typeface="Times New Roman" pitchFamily="18" charset="0"/>
              </a:rPr>
              <a:t>The coefficient of D2 reflects the mean salary of the </a:t>
            </a:r>
            <a:r>
              <a:rPr lang="en-US" altLang="en-US" sz="2000" b="1">
                <a:solidFill>
                  <a:srgbClr val="0066FF"/>
                </a:solidFill>
                <a:latin typeface="Arial" charset="0"/>
                <a:cs typeface="Times New Roman" pitchFamily="18" charset="0"/>
              </a:rPr>
              <a:t>Master degree holder working in non-management is 147.82 higher </a:t>
            </a:r>
            <a:r>
              <a:rPr lang="en-US" altLang="en-US" sz="2000" b="1">
                <a:latin typeface="Arial" charset="0"/>
                <a:cs typeface="Times New Roman" pitchFamily="18" charset="0"/>
              </a:rPr>
              <a:t>than the mean salary for the reference group having the same experience and so their mean salary is = 11031.81+147.82 = 11179.63.</a:t>
            </a:r>
            <a:endParaRPr lang="en-US" altLang="en-US" sz="2000">
              <a:latin typeface="Arial" charset="0"/>
              <a:cs typeface="Times New Roman" pitchFamily="18" charset="0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228600" y="4267200"/>
            <a:ext cx="8077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charset="0"/>
                <a:cs typeface="Times New Roman" pitchFamily="18" charset="0"/>
              </a:rPr>
              <a:t>The coefficient of M reflects the mean salary of the </a:t>
            </a:r>
            <a:r>
              <a:rPr lang="en-US" altLang="en-US" sz="2000" b="1">
                <a:solidFill>
                  <a:srgbClr val="0066FF"/>
                </a:solidFill>
                <a:latin typeface="Arial" charset="0"/>
                <a:cs typeface="Times New Roman" pitchFamily="18" charset="0"/>
              </a:rPr>
              <a:t>doctoral degree holder working in management is 6883.53 higher </a:t>
            </a:r>
            <a:r>
              <a:rPr lang="en-US" altLang="en-US" sz="2000" b="1">
                <a:latin typeface="Arial" charset="0"/>
                <a:cs typeface="Times New Roman" pitchFamily="18" charset="0"/>
              </a:rPr>
              <a:t>than the mean salary for the reference group having the same experience and so their mean salary is = 11031.81 +6883.53.21 = 17915.34.</a:t>
            </a:r>
            <a:endParaRPr lang="en-US" altLang="en-US" sz="200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ChangeArrowheads="1"/>
          </p:cNvSpPr>
          <p:nvPr/>
        </p:nvSpPr>
        <p:spPr bwMode="auto">
          <a:xfrm>
            <a:off x="152400" y="2362200"/>
            <a:ext cx="86868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 u="sng">
              <a:latin typeface="Arial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cs typeface="Times New Roman" pitchFamily="18" charset="0"/>
              </a:rPr>
              <a:t>Salary.lm=lm(S~E+M+X)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cs typeface="Times New Roman" pitchFamily="18" charset="0"/>
              </a:rPr>
              <a:t>Coefficients:</a:t>
            </a:r>
            <a:endParaRPr lang="en-US" altLang="en-US" sz="200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cs typeface="Times New Roman" pitchFamily="18" charset="0"/>
              </a:rPr>
              <a:t>                     Estimate         Std. Error             t value             Pr(&gt;|t|)    </a:t>
            </a:r>
            <a:endParaRPr lang="en-US" altLang="en-US" sz="200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cs typeface="Times New Roman" pitchFamily="18" charset="0"/>
              </a:rPr>
              <a:t>(Intercept)    8035.60          386.69                 20.781              &lt; 2e-16 ***</a:t>
            </a:r>
            <a:endParaRPr lang="en-US" altLang="en-US" sz="200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cs typeface="Times New Roman" pitchFamily="18" charset="0"/>
              </a:rPr>
              <a:t>E2                3144.04          361.97                  8.686                 7.73e-11 ***</a:t>
            </a:r>
            <a:endParaRPr lang="en-US" altLang="en-US" sz="200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cs typeface="Times New Roman" pitchFamily="18" charset="0"/>
              </a:rPr>
              <a:t>E3                2996.21          411.75                  7.277                 6.72e-09 ***</a:t>
            </a:r>
            <a:endParaRPr lang="en-US" altLang="en-US" sz="200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cs typeface="Times New Roman" pitchFamily="18" charset="0"/>
              </a:rPr>
              <a:t>M1               6883.53          313.92                  21.928               &lt; 2e-16 ***</a:t>
            </a:r>
            <a:endParaRPr lang="en-US" altLang="en-US" sz="200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cs typeface="Times New Roman" pitchFamily="18" charset="0"/>
              </a:rPr>
              <a:t>X                   546.18            30.52                  17.896               &lt; 2e-16 ***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304800" y="228600"/>
            <a:ext cx="86106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>
                <a:latin typeface="Arial" charset="0"/>
                <a:cs typeface="Times New Roman" pitchFamily="18" charset="0"/>
              </a:rPr>
              <a:t>Using factor Command</a:t>
            </a:r>
            <a:endParaRPr lang="en-US" altLang="en-US" sz="240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itchFamily="18" charset="0"/>
              </a:rPr>
              <a:t>The estimated regression function 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itchFamily="18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itchFamily="18" charset="0"/>
              </a:rPr>
              <a:t>SALARY =  β</a:t>
            </a:r>
            <a:r>
              <a:rPr lang="en-US" altLang="en-US" sz="2400" baseline="-25000">
                <a:cs typeface="Times New Roman" pitchFamily="18" charset="0"/>
              </a:rPr>
              <a:t>0</a:t>
            </a:r>
            <a:r>
              <a:rPr lang="en-US" altLang="en-US" sz="2400">
                <a:cs typeface="Times New Roman" pitchFamily="18" charset="0"/>
              </a:rPr>
              <a:t>  +  β</a:t>
            </a:r>
            <a:r>
              <a:rPr lang="en-US" altLang="en-US" sz="2400" baseline="-25000">
                <a:cs typeface="Times New Roman" pitchFamily="18" charset="0"/>
              </a:rPr>
              <a:t>1</a:t>
            </a:r>
            <a:r>
              <a:rPr lang="en-US" altLang="en-US" sz="2400">
                <a:cs typeface="Times New Roman" pitchFamily="18" charset="0"/>
              </a:rPr>
              <a:t>Exp + β</a:t>
            </a:r>
            <a:r>
              <a:rPr lang="en-US" altLang="en-US" sz="2400" baseline="-25000">
                <a:cs typeface="Times New Roman" pitchFamily="18" charset="0"/>
              </a:rPr>
              <a:t>2</a:t>
            </a:r>
            <a:r>
              <a:rPr lang="en-US" altLang="en-US" sz="2400">
                <a:cs typeface="Times New Roman" pitchFamily="18" charset="0"/>
              </a:rPr>
              <a:t>Ms +  β</a:t>
            </a:r>
            <a:r>
              <a:rPr lang="en-US" altLang="en-US" sz="2400" baseline="-25000">
                <a:cs typeface="Times New Roman" pitchFamily="18" charset="0"/>
              </a:rPr>
              <a:t>3 </a:t>
            </a:r>
            <a:r>
              <a:rPr lang="en-US" altLang="en-US" sz="2400">
                <a:cs typeface="Times New Roman" pitchFamily="18" charset="0"/>
              </a:rPr>
              <a:t> Ph.D + β</a:t>
            </a:r>
            <a:r>
              <a:rPr lang="en-US" altLang="en-US" sz="2400" baseline="-25000">
                <a:cs typeface="Times New Roman" pitchFamily="18" charset="0"/>
              </a:rPr>
              <a:t>4</a:t>
            </a:r>
            <a:r>
              <a:rPr lang="en-US" altLang="en-US" sz="2400">
                <a:cs typeface="Times New Roman" pitchFamily="18" charset="0"/>
              </a:rPr>
              <a:t>M</a:t>
            </a:r>
            <a:r>
              <a:rPr lang="en-US" altLang="en-US" sz="2400" i="1">
                <a:cs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66FF"/>
                </a:solidFill>
                <a:cs typeface="Times New Roman" pitchFamily="18" charset="0"/>
              </a:rPr>
              <a:t>Bs degree holder working in non management is our reference group</a:t>
            </a:r>
            <a:r>
              <a:rPr lang="en-US" altLang="en-US" sz="2400" i="1"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i="1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i="1">
              <a:cs typeface="Times New Roman" pitchFamily="18" charset="0"/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676400" y="5715000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>
                <a:latin typeface="Arial" charset="0"/>
                <a:cs typeface="Times New Roman" pitchFamily="18" charset="0"/>
              </a:rPr>
              <a:t>( How to interpret the parameter estimates)</a:t>
            </a:r>
            <a:endParaRPr lang="en-US" altLang="en-US" sz="180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ChangeArrowheads="1"/>
          </p:cNvSpPr>
          <p:nvPr/>
        </p:nvSpPr>
        <p:spPr bwMode="auto">
          <a:xfrm>
            <a:off x="457200" y="1295400"/>
            <a:ext cx="8001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  <a:cs typeface="Times New Roman" pitchFamily="18" charset="0"/>
              </a:rPr>
              <a:t> </a:t>
            </a:r>
            <a:r>
              <a:rPr lang="en-US" altLang="en-US" sz="2800" b="1" u="sng">
                <a:latin typeface="Arial" charset="0"/>
                <a:cs typeface="Times New Roman" pitchFamily="18" charset="0"/>
              </a:rPr>
              <a:t>Is there an interaction between education and experience?</a:t>
            </a:r>
            <a:endParaRPr lang="en-US" altLang="en-US" sz="2800">
              <a:latin typeface="Arial" charset="0"/>
              <a:cs typeface="Times New Roman" pitchFamily="18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57200" y="2743200"/>
            <a:ext cx="8305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u="sng">
                <a:latin typeface="Arial" charset="0"/>
                <a:cs typeface="Times New Roman" pitchFamily="18" charset="0"/>
              </a:rPr>
              <a:t>Is there an interaction  between education and management?</a:t>
            </a:r>
            <a:endParaRPr lang="en-US" altLang="en-US" sz="280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Compare three treatments (A, B, C) for severe depression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Random sample of </a:t>
            </a:r>
            <a:r>
              <a:rPr lang="en-US" altLang="en-US" i="1" smtClean="0"/>
              <a:t>n</a:t>
            </a:r>
            <a:r>
              <a:rPr lang="en-US" altLang="en-US" smtClean="0"/>
              <a:t> = 36 severely depressed individuals.</a:t>
            </a:r>
          </a:p>
          <a:p>
            <a:pPr eaLnBrk="1" hangingPunct="1"/>
            <a:r>
              <a:rPr lang="en-US" altLang="en-US" i="1" smtClean="0"/>
              <a:t>y</a:t>
            </a:r>
            <a:r>
              <a:rPr lang="en-US" altLang="en-US" smtClean="0"/>
              <a:t> = </a:t>
            </a:r>
            <a:r>
              <a:rPr lang="en-US" altLang="en-US" smtClean="0">
                <a:solidFill>
                  <a:srgbClr val="0033CC"/>
                </a:solidFill>
              </a:rPr>
              <a:t>measure of treatment effectiveness</a:t>
            </a:r>
          </a:p>
          <a:p>
            <a:pPr eaLnBrk="1" hangingPunct="1"/>
            <a:r>
              <a:rPr lang="en-US" altLang="en-US" i="1" smtClean="0"/>
              <a:t>x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 = </a:t>
            </a:r>
            <a:r>
              <a:rPr lang="en-US" altLang="en-US" smtClean="0">
                <a:solidFill>
                  <a:srgbClr val="0033CC"/>
                </a:solidFill>
              </a:rPr>
              <a:t>age (in years)</a:t>
            </a:r>
          </a:p>
          <a:p>
            <a:pPr eaLnBrk="1" hangingPunct="1"/>
            <a:r>
              <a:rPr lang="en-US" altLang="en-US" i="1" smtClean="0"/>
              <a:t>x</a:t>
            </a:r>
            <a:r>
              <a:rPr lang="en-US" altLang="en-US" i="1" baseline="-25000" smtClean="0"/>
              <a:t>2</a:t>
            </a:r>
            <a:r>
              <a:rPr lang="en-US" altLang="en-US" smtClean="0"/>
              <a:t> = </a:t>
            </a:r>
            <a:r>
              <a:rPr lang="en-US" altLang="en-US" smtClean="0">
                <a:solidFill>
                  <a:srgbClr val="0033CC"/>
                </a:solidFill>
              </a:rPr>
              <a:t>1 if patient received A and 0, if not</a:t>
            </a:r>
          </a:p>
          <a:p>
            <a:pPr eaLnBrk="1" hangingPunct="1"/>
            <a:r>
              <a:rPr lang="en-US" altLang="en-US" i="1" smtClean="0"/>
              <a:t>x</a:t>
            </a:r>
            <a:r>
              <a:rPr lang="en-US" altLang="en-US" i="1" baseline="-25000" smtClean="0"/>
              <a:t>3</a:t>
            </a:r>
            <a:r>
              <a:rPr lang="en-US" altLang="en-US" smtClean="0"/>
              <a:t> = </a:t>
            </a:r>
            <a:r>
              <a:rPr lang="en-US" altLang="en-US" smtClean="0">
                <a:solidFill>
                  <a:srgbClr val="0033CC"/>
                </a:solidFill>
              </a:rPr>
              <a:t>1 if patient received B and 0, if not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228600" y="752475"/>
            <a:ext cx="421322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y	age	x2	x3	TRT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56	21	1	0	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41	23	0	1	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40	30	0	1	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28	19	0	0	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55	28	1	0	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25	23	0	0	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46	33	0	1	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71	67	0	0	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48	42	0	1	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63	33	1	0	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52	33	1	0	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62	56	0	0	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50	45	0	0	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45	43	0	1	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58	38	1	0	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46	37	0	0	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58	43	0	1	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34	27	0	0	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65	43	1	0	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4887913" y="692150"/>
            <a:ext cx="4103687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55	45	0	1	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57	48	0	1	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59	47	0	0	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64	48	1	0	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61	53	1	0	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62	58	0	1	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36	29	0	0	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69	53	1	0	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47	29	0	1	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73	58	1	0	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64	66	0	1	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60	67	0	1	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62	63	1	0	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71	59	0	0	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62	51	0	0	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70	67	1	0	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71	63	0	0	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1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Compare three treatments (A, B, C) for severe depression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23938"/>
            <a:ext cx="640080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C00000"/>
                </a:solidFill>
              </a:rPr>
              <a:t> A model with interaction terms</a:t>
            </a:r>
            <a:endParaRPr lang="en-US" altLang="en-US" sz="4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090613" y="1852613"/>
          <a:ext cx="6696075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3" imgW="1854200" imgH="457200" progId="Equation.3">
                  <p:embed/>
                </p:oleObj>
              </mc:Choice>
              <mc:Fallback>
                <p:oleObj name="Equation" r:id="rId3" imgW="18542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1852613"/>
                        <a:ext cx="6696075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987425" y="1792288"/>
            <a:ext cx="6888163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104900" y="3946525"/>
            <a:ext cx="6816725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where …</a:t>
            </a:r>
          </a:p>
          <a:p>
            <a:pPr eaLnBrk="1" hangingPunct="1">
              <a:buFontTx/>
              <a:buChar char="•"/>
            </a:pPr>
            <a:r>
              <a:rPr lang="en-US" altLang="en-US" sz="2400">
                <a:latin typeface="Times New Roman" pitchFamily="18" charset="0"/>
              </a:rPr>
              <a:t> </a:t>
            </a:r>
            <a:r>
              <a:rPr lang="en-US" altLang="en-US" sz="2800" i="1">
                <a:latin typeface="Times New Roman" pitchFamily="18" charset="0"/>
              </a:rPr>
              <a:t>Y</a:t>
            </a:r>
            <a:r>
              <a:rPr lang="en-US" altLang="en-US" sz="2800" i="1" baseline="-25000">
                <a:latin typeface="Times New Roman" pitchFamily="18" charset="0"/>
              </a:rPr>
              <a:t>i</a:t>
            </a:r>
            <a:r>
              <a:rPr lang="en-US" altLang="en-US" sz="2800">
                <a:latin typeface="Times New Roman" pitchFamily="18" charset="0"/>
              </a:rPr>
              <a:t> is treatment effectiveness for patient </a:t>
            </a:r>
            <a:r>
              <a:rPr lang="en-US" altLang="en-US" sz="2800" i="1">
                <a:latin typeface="Times New Roman" pitchFamily="18" charset="0"/>
              </a:rPr>
              <a:t>i</a:t>
            </a:r>
            <a:endParaRPr lang="en-US" altLang="en-US" sz="2800"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400" i="1">
                <a:latin typeface="Times New Roman" pitchFamily="18" charset="0"/>
              </a:rPr>
              <a:t> </a:t>
            </a:r>
            <a:r>
              <a:rPr lang="en-US" altLang="en-US" sz="2800" i="1">
                <a:latin typeface="Times New Roman" pitchFamily="18" charset="0"/>
              </a:rPr>
              <a:t>x</a:t>
            </a:r>
            <a:r>
              <a:rPr lang="en-US" altLang="en-US" sz="2800" i="1" baseline="-25000">
                <a:latin typeface="Times New Roman" pitchFamily="18" charset="0"/>
              </a:rPr>
              <a:t>i1</a:t>
            </a:r>
            <a:r>
              <a:rPr lang="en-US" altLang="en-US" sz="2800">
                <a:latin typeface="Times New Roman" pitchFamily="18" charset="0"/>
              </a:rPr>
              <a:t> is age of patient </a:t>
            </a:r>
            <a:r>
              <a:rPr lang="en-US" altLang="en-US" sz="2800" i="1">
                <a:latin typeface="Times New Roman" pitchFamily="18" charset="0"/>
              </a:rPr>
              <a:t>i</a:t>
            </a:r>
            <a:r>
              <a:rPr lang="en-US" altLang="en-US" sz="2400" i="1"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US" altLang="en-US" sz="2400" i="1">
                <a:latin typeface="Times New Roman" pitchFamily="18" charset="0"/>
              </a:rPr>
              <a:t> </a:t>
            </a:r>
            <a:r>
              <a:rPr lang="en-US" altLang="en-US" sz="2800" i="1">
                <a:latin typeface="Times New Roman" pitchFamily="18" charset="0"/>
              </a:rPr>
              <a:t>x</a:t>
            </a:r>
            <a:r>
              <a:rPr lang="en-US" altLang="en-US" sz="2800" i="1" baseline="-25000">
                <a:latin typeface="Times New Roman" pitchFamily="18" charset="0"/>
              </a:rPr>
              <a:t>i2</a:t>
            </a:r>
            <a:r>
              <a:rPr lang="en-US" altLang="en-US" sz="2800">
                <a:latin typeface="Times New Roman" pitchFamily="18" charset="0"/>
              </a:rPr>
              <a:t> = 1, if treatment A and </a:t>
            </a:r>
            <a:r>
              <a:rPr lang="en-US" altLang="en-US" sz="2800" i="1">
                <a:latin typeface="Times New Roman" pitchFamily="18" charset="0"/>
              </a:rPr>
              <a:t>x</a:t>
            </a:r>
            <a:r>
              <a:rPr lang="en-US" altLang="en-US" sz="2800" i="1" baseline="-25000">
                <a:latin typeface="Times New Roman" pitchFamily="18" charset="0"/>
              </a:rPr>
              <a:t>i2</a:t>
            </a:r>
            <a:r>
              <a:rPr lang="en-US" altLang="en-US" sz="2800">
                <a:latin typeface="Times New Roman" pitchFamily="18" charset="0"/>
              </a:rPr>
              <a:t> = 0, if not</a:t>
            </a:r>
          </a:p>
          <a:p>
            <a:pPr eaLnBrk="1" hangingPunct="1">
              <a:buFontTx/>
              <a:buChar char="•"/>
            </a:pPr>
            <a:r>
              <a:rPr lang="en-US" altLang="en-US" sz="2800">
                <a:latin typeface="Times New Roman" pitchFamily="18" charset="0"/>
              </a:rPr>
              <a:t> </a:t>
            </a:r>
            <a:r>
              <a:rPr lang="en-US" altLang="en-US" sz="2800" i="1">
                <a:latin typeface="Times New Roman" pitchFamily="18" charset="0"/>
              </a:rPr>
              <a:t>x</a:t>
            </a:r>
            <a:r>
              <a:rPr lang="en-US" altLang="en-US" sz="2800" i="1" baseline="-25000">
                <a:latin typeface="Times New Roman" pitchFamily="18" charset="0"/>
              </a:rPr>
              <a:t>i3</a:t>
            </a:r>
            <a:r>
              <a:rPr lang="en-US" altLang="en-US" sz="2800">
                <a:latin typeface="Times New Roman" pitchFamily="18" charset="0"/>
              </a:rPr>
              <a:t> = 1, if treatment B and </a:t>
            </a:r>
            <a:r>
              <a:rPr lang="en-US" altLang="en-US" sz="2800" i="1">
                <a:latin typeface="Times New Roman" pitchFamily="18" charset="0"/>
              </a:rPr>
              <a:t>x</a:t>
            </a:r>
            <a:r>
              <a:rPr lang="en-US" altLang="en-US" sz="2800" i="1" baseline="-25000">
                <a:latin typeface="Times New Roman" pitchFamily="18" charset="0"/>
              </a:rPr>
              <a:t>i3</a:t>
            </a:r>
            <a:r>
              <a:rPr lang="en-US" altLang="en-US" sz="2800">
                <a:latin typeface="Times New Roman" pitchFamily="18" charset="0"/>
              </a:rPr>
              <a:t> = 0, if not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998538" y="3913188"/>
            <a:ext cx="6948487" cy="2681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Two indicator variables for 3 groups </a:t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4000" dirty="0" smtClean="0">
                <a:solidFill>
                  <a:srgbClr val="C00000"/>
                </a:solidFill>
              </a:rPr>
              <a:t>yield 3 response functions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260475" y="4133850"/>
            <a:ext cx="647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itchFamily="18" charset="0"/>
              </a:rPr>
              <a:t>If patient received </a:t>
            </a:r>
            <a:r>
              <a:rPr lang="en-US" altLang="en-US" b="1">
                <a:latin typeface="Times New Roman" pitchFamily="18" charset="0"/>
              </a:rPr>
              <a:t>B</a:t>
            </a:r>
            <a:r>
              <a:rPr lang="en-US" altLang="en-US">
                <a:latin typeface="Times New Roman" pitchFamily="18" charset="0"/>
              </a:rPr>
              <a:t> (</a:t>
            </a:r>
            <a:r>
              <a:rPr lang="en-US" altLang="en-US" i="1">
                <a:latin typeface="Times New Roman" pitchFamily="18" charset="0"/>
              </a:rPr>
              <a:t>x</a:t>
            </a:r>
            <a:r>
              <a:rPr lang="en-US" altLang="en-US" i="1" baseline="-25000">
                <a:latin typeface="Times New Roman" pitchFamily="18" charset="0"/>
              </a:rPr>
              <a:t>i2</a:t>
            </a:r>
            <a:r>
              <a:rPr lang="en-US" altLang="en-US">
                <a:latin typeface="Times New Roman" pitchFamily="18" charset="0"/>
              </a:rPr>
              <a:t> = 0, </a:t>
            </a:r>
            <a:r>
              <a:rPr lang="en-US" altLang="en-US" i="1">
                <a:latin typeface="Times New Roman" pitchFamily="18" charset="0"/>
              </a:rPr>
              <a:t>x</a:t>
            </a:r>
            <a:r>
              <a:rPr lang="en-US" altLang="en-US" i="1" baseline="-25000">
                <a:latin typeface="Times New Roman" pitchFamily="18" charset="0"/>
              </a:rPr>
              <a:t>i3</a:t>
            </a:r>
            <a:r>
              <a:rPr lang="en-US" altLang="en-US">
                <a:latin typeface="Times New Roman" pitchFamily="18" charset="0"/>
              </a:rPr>
              <a:t> = 1):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1335088" y="2744788"/>
            <a:ext cx="637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itchFamily="18" charset="0"/>
              </a:rPr>
              <a:t>If patient received </a:t>
            </a:r>
            <a:r>
              <a:rPr lang="en-US" altLang="en-US" b="1">
                <a:latin typeface="Times New Roman" pitchFamily="18" charset="0"/>
              </a:rPr>
              <a:t>A</a:t>
            </a:r>
            <a:r>
              <a:rPr lang="en-US" altLang="en-US">
                <a:latin typeface="Times New Roman" pitchFamily="18" charset="0"/>
              </a:rPr>
              <a:t> (</a:t>
            </a:r>
            <a:r>
              <a:rPr lang="en-US" altLang="en-US" i="1">
                <a:latin typeface="Times New Roman" pitchFamily="18" charset="0"/>
              </a:rPr>
              <a:t>x</a:t>
            </a:r>
            <a:r>
              <a:rPr lang="en-US" altLang="en-US" i="1" baseline="-25000">
                <a:latin typeface="Times New Roman" pitchFamily="18" charset="0"/>
              </a:rPr>
              <a:t>i2</a:t>
            </a:r>
            <a:r>
              <a:rPr lang="en-US" altLang="en-US">
                <a:latin typeface="Times New Roman" pitchFamily="18" charset="0"/>
              </a:rPr>
              <a:t> = 1, </a:t>
            </a:r>
            <a:r>
              <a:rPr lang="en-US" altLang="en-US" i="1">
                <a:latin typeface="Times New Roman" pitchFamily="18" charset="0"/>
              </a:rPr>
              <a:t>x</a:t>
            </a:r>
            <a:r>
              <a:rPr lang="en-US" altLang="en-US" i="1" baseline="-25000">
                <a:latin typeface="Times New Roman" pitchFamily="18" charset="0"/>
              </a:rPr>
              <a:t>i3</a:t>
            </a:r>
            <a:r>
              <a:rPr lang="en-US" altLang="en-US">
                <a:latin typeface="Times New Roman" pitchFamily="18" charset="0"/>
              </a:rPr>
              <a:t> = 0):</a:t>
            </a:r>
          </a:p>
        </p:txBody>
      </p:sp>
      <p:graphicFrame>
        <p:nvGraphicFramePr>
          <p:cNvPr id="176135" name="Object 7"/>
          <p:cNvGraphicFramePr>
            <a:graphicFrameLocks noChangeAspect="1"/>
          </p:cNvGraphicFramePr>
          <p:nvPr/>
        </p:nvGraphicFramePr>
        <p:xfrm>
          <a:off x="1828800" y="3289300"/>
          <a:ext cx="53340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3" imgW="1930400" imgH="228600" progId="Equation.3">
                  <p:embed/>
                </p:oleObj>
              </mc:Choice>
              <mc:Fallback>
                <p:oleObj name="Equation" r:id="rId3" imgW="1930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89300"/>
                        <a:ext cx="53340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1206500" y="2682875"/>
            <a:ext cx="6731000" cy="1279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1198563" y="4054475"/>
            <a:ext cx="6731000" cy="124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graphicFrame>
        <p:nvGraphicFramePr>
          <p:cNvPr id="8200" name="Object 10"/>
          <p:cNvGraphicFramePr>
            <a:graphicFrameLocks noChangeAspect="1"/>
          </p:cNvGraphicFramePr>
          <p:nvPr/>
        </p:nvGraphicFramePr>
        <p:xfrm>
          <a:off x="141288" y="1749425"/>
          <a:ext cx="8872537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5" imgW="3454400" imgH="228600" progId="Equation.3">
                  <p:embed/>
                </p:oleObj>
              </mc:Choice>
              <mc:Fallback>
                <p:oleObj name="Equation" r:id="rId5" imgW="34544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749425"/>
                        <a:ext cx="8872537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9" name="Object 11"/>
          <p:cNvGraphicFramePr>
            <a:graphicFrameLocks noChangeAspect="1"/>
          </p:cNvGraphicFramePr>
          <p:nvPr/>
        </p:nvGraphicFramePr>
        <p:xfrm>
          <a:off x="1811338" y="4649788"/>
          <a:ext cx="53340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7" imgW="1930400" imgH="228600" progId="Equation.3">
                  <p:embed/>
                </p:oleObj>
              </mc:Choice>
              <mc:Fallback>
                <p:oleObj name="Equation" r:id="rId7" imgW="19304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4649788"/>
                        <a:ext cx="53340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2"/>
          <p:cNvSpPr txBox="1">
            <a:spLocks noChangeArrowheads="1"/>
          </p:cNvSpPr>
          <p:nvPr/>
        </p:nvSpPr>
        <p:spPr bwMode="auto">
          <a:xfrm>
            <a:off x="1254125" y="5492750"/>
            <a:ext cx="647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itchFamily="18" charset="0"/>
              </a:rPr>
              <a:t>If patient received </a:t>
            </a:r>
            <a:r>
              <a:rPr lang="en-US" altLang="en-US" b="1">
                <a:latin typeface="Times New Roman" pitchFamily="18" charset="0"/>
              </a:rPr>
              <a:t>C</a:t>
            </a:r>
            <a:r>
              <a:rPr lang="en-US" altLang="en-US">
                <a:latin typeface="Times New Roman" pitchFamily="18" charset="0"/>
              </a:rPr>
              <a:t> (</a:t>
            </a:r>
            <a:r>
              <a:rPr lang="en-US" altLang="en-US" i="1">
                <a:latin typeface="Times New Roman" pitchFamily="18" charset="0"/>
              </a:rPr>
              <a:t>x</a:t>
            </a:r>
            <a:r>
              <a:rPr lang="en-US" altLang="en-US" i="1" baseline="-25000">
                <a:latin typeface="Times New Roman" pitchFamily="18" charset="0"/>
              </a:rPr>
              <a:t>i2</a:t>
            </a:r>
            <a:r>
              <a:rPr lang="en-US" altLang="en-US">
                <a:latin typeface="Times New Roman" pitchFamily="18" charset="0"/>
              </a:rPr>
              <a:t> = 0, </a:t>
            </a:r>
            <a:r>
              <a:rPr lang="en-US" altLang="en-US" i="1">
                <a:latin typeface="Times New Roman" pitchFamily="18" charset="0"/>
              </a:rPr>
              <a:t>x</a:t>
            </a:r>
            <a:r>
              <a:rPr lang="en-US" altLang="en-US" i="1" baseline="-25000">
                <a:latin typeface="Times New Roman" pitchFamily="18" charset="0"/>
              </a:rPr>
              <a:t>i3</a:t>
            </a:r>
            <a:r>
              <a:rPr lang="en-US" altLang="en-US">
                <a:latin typeface="Times New Roman" pitchFamily="18" charset="0"/>
              </a:rPr>
              <a:t> = 0):</a:t>
            </a:r>
          </a:p>
        </p:txBody>
      </p:sp>
      <p:sp>
        <p:nvSpPr>
          <p:cNvPr id="8203" name="Rectangle 13"/>
          <p:cNvSpPr>
            <a:spLocks noChangeArrowheads="1"/>
          </p:cNvSpPr>
          <p:nvPr/>
        </p:nvSpPr>
        <p:spPr bwMode="auto">
          <a:xfrm>
            <a:off x="1204913" y="5462588"/>
            <a:ext cx="6731000" cy="124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graphicFrame>
        <p:nvGraphicFramePr>
          <p:cNvPr id="176142" name="Object 14"/>
          <p:cNvGraphicFramePr>
            <a:graphicFrameLocks noChangeAspect="1"/>
          </p:cNvGraphicFramePr>
          <p:nvPr/>
        </p:nvGraphicFramePr>
        <p:xfrm>
          <a:off x="2963863" y="6045200"/>
          <a:ext cx="30876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9" imgW="1117600" imgH="228600" progId="Equation.3">
                  <p:embed/>
                </p:oleObj>
              </mc:Choice>
              <mc:Fallback>
                <p:oleObj name="Equation" r:id="rId9" imgW="11176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6045200"/>
                        <a:ext cx="308768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293688" y="381000"/>
            <a:ext cx="855662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&gt;plot(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age,y,type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="n")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points(age[x2==1],y[x2==1],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=23,bg="red",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&gt;points(age[x3==1],y[x3==1],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=25,bg="blue",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&gt;points(age[x2==0&amp;x3==0],y[x2==0&amp;x3==0],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=21,bg="purple",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4008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804863" y="1701800"/>
            <a:ext cx="74136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 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&gt;data=read.table(file.choose(),header=T)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&gt; attach(data)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&gt; y=data$y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&gt; age=data$age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&gt; x2=data$x2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&gt; x3=data$x3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&gt; model=lm(y~age+x2+x3+age*x2+age*x3)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&gt; summary(model)</a:t>
            </a: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198688" y="522288"/>
            <a:ext cx="480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C00000"/>
                </a:solidFill>
                <a:latin typeface="Times New Roman" pitchFamily="18" charset="0"/>
              </a:rPr>
              <a:t>R-Code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 - &amp;quot;Example&amp;quot;&quot;/&gt;&lt;property id=&quot;20307&quot; value=&quot;257&quot;/&gt;&lt;/object&gt;&lt;object type=&quot;3&quot; unique_id=&quot;10006&quot;&gt;&lt;property id=&quot;20148&quot; value=&quot;5&quot;/&gt;&lt;property id=&quot;20300&quot; value=&quot;Slide 3&quot;/&gt;&lt;property id=&quot;20307&quot; value=&quot;258&quot;/&gt;&lt;/object&gt;&lt;object type=&quot;3&quot; unique_id=&quot;10007&quot;&gt;&lt;property id=&quot;20148&quot; value=&quot;5&quot;/&gt;&lt;property id=&quot;20300&quot; value=&quot;Slide 4&quot;/&gt;&lt;property id=&quot;20307&quot; value=&quot;259&quot;/&gt;&lt;/object&gt;&lt;object type=&quot;3&quot; unique_id=&quot;10008&quot;&gt;&lt;property id=&quot;20148&quot; value=&quot;5&quot;/&gt;&lt;property id=&quot;20300&quot; value=&quot;Slide 5&quot;/&gt;&lt;property id=&quot;20307&quot; value=&quot;260&quot;/&gt;&lt;/object&gt;&lt;object type=&quot;3&quot; unique_id=&quot;10009&quot;&gt;&lt;property id=&quot;20148&quot; value=&quot;5&quot;/&gt;&lt;property id=&quot;20300&quot; value=&quot;Slide 6&quot;/&gt;&lt;property id=&quot;20307&quot; value=&quot;261&quot;/&gt;&lt;/object&gt;&lt;object type=&quot;3&quot; unique_id=&quot;10010&quot;&gt;&lt;property id=&quot;20148&quot; value=&quot;5&quot;/&gt;&lt;property id=&quot;20300&quot; value=&quot;Slide 7&quot;/&gt;&lt;property id=&quot;20307&quot; value=&quot;262&quot;/&gt;&lt;/object&gt;&lt;object type=&quot;3&quot; unique_id=&quot;10011&quot;&gt;&lt;property id=&quot;20148&quot; value=&quot;5&quot;/&gt;&lt;property id=&quot;20300&quot; value=&quot;Slide 8&quot;/&gt;&lt;property id=&quot;20307&quot; value=&quot;263&quot;/&gt;&lt;/object&gt;&lt;object type=&quot;3&quot; unique_id=&quot;10012&quot;&gt;&lt;property id=&quot;20148&quot; value=&quot;5&quot;/&gt;&lt;property id=&quot;20300&quot; value=&quot;Slide 9&quot;/&gt;&lt;property id=&quot;20307&quot; value=&quot;264&quot;/&gt;&lt;/object&gt;&lt;object type=&quot;3&quot; unique_id=&quot;10013&quot;&gt;&lt;property id=&quot;20148&quot; value=&quot;5&quot;/&gt;&lt;property id=&quot;20300&quot; value=&quot;Slide 10&quot;/&gt;&lt;property id=&quot;20307&quot; value=&quot;26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1298</Words>
  <Application>Microsoft Office PowerPoint</Application>
  <PresentationFormat>On-screen Show (4:3)</PresentationFormat>
  <Paragraphs>218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Times New Roman</vt:lpstr>
      <vt:lpstr>Office Theme</vt:lpstr>
      <vt:lpstr>Equation</vt:lpstr>
      <vt:lpstr>Mtb Graph</vt:lpstr>
      <vt:lpstr>Qualitative Predictor Variables with Interactions</vt:lpstr>
      <vt:lpstr>An example where including an interaction term is appropriate</vt:lpstr>
      <vt:lpstr>Compare three treatments (A, B, C) for severe depression</vt:lpstr>
      <vt:lpstr>PowerPoint Presentation</vt:lpstr>
      <vt:lpstr>Compare three treatments (A, B, C) for severe depression</vt:lpstr>
      <vt:lpstr> A model with interaction terms</vt:lpstr>
      <vt:lpstr>Two indicator variables for 3 groups  yield 3 response functions</vt:lpstr>
      <vt:lpstr>PowerPoint Presentation</vt:lpstr>
      <vt:lpstr>PowerPoint Presentation</vt:lpstr>
      <vt:lpstr>PowerPoint Presentation</vt:lpstr>
      <vt:lpstr>The estimated regression function</vt:lpstr>
      <vt:lpstr>The estimated regression function</vt:lpstr>
      <vt:lpstr>How to test whether the three regression functions are identical?</vt:lpstr>
      <vt:lpstr>PowerPoint Presentation</vt:lpstr>
      <vt:lpstr>How to test whether there is a significant interaction effect?</vt:lpstr>
      <vt:lpstr>PowerPoint Presentation</vt:lpstr>
      <vt:lpstr>Another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savapa01</dc:creator>
  <cp:lastModifiedBy>Paul Rajamanickam Savariappan</cp:lastModifiedBy>
  <cp:revision>18</cp:revision>
  <dcterms:created xsi:type="dcterms:W3CDTF">2010-10-15T15:12:04Z</dcterms:created>
  <dcterms:modified xsi:type="dcterms:W3CDTF">2018-11-28T14:31:21Z</dcterms:modified>
</cp:coreProperties>
</file>