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07" r:id="rId39"/>
    <p:sldId id="308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png"/><Relationship Id="rId4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4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1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wmf"/><Relationship Id="rId4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9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BC43B-F573-4447-B0E8-26BFBA136BA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C60E-B672-4996-B1F7-DA88A400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124200"/>
            <a:ext cx="5029200" cy="594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" lvl="1" eaLnBrk="1" hangingPunct="1">
              <a:spcBef>
                <a:spcPct val="20000"/>
              </a:spcBef>
            </a:pPr>
            <a:endParaRPr lang="en-US" altLang="en-US" smtClean="0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09700" y="692150"/>
            <a:ext cx="4038600" cy="2273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1989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09700" y="692150"/>
            <a:ext cx="4038600" cy="2273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7340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09700" y="692150"/>
            <a:ext cx="4038600" cy="2273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46304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026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605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429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539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243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5E73-4471-4219-8F63-87D4F2CAED3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EE2B-6196-4910-A756-1EA63C41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2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5E73-4471-4219-8F63-87D4F2CAED3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EE2B-6196-4910-A756-1EA63C41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5E73-4471-4219-8F63-87D4F2CAED3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EE2B-6196-4910-A756-1EA63C41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152400"/>
            <a:ext cx="904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828800"/>
            <a:ext cx="5130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46800" y="1828800"/>
            <a:ext cx="51308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99028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152400"/>
            <a:ext cx="904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2800" y="1828800"/>
            <a:ext cx="104648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20508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5E73-4471-4219-8F63-87D4F2CAED3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EE2B-6196-4910-A756-1EA63C41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5E73-4471-4219-8F63-87D4F2CAED3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EE2B-6196-4910-A756-1EA63C41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5E73-4471-4219-8F63-87D4F2CAED3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EE2B-6196-4910-A756-1EA63C41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4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5E73-4471-4219-8F63-87D4F2CAED3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EE2B-6196-4910-A756-1EA63C41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9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5E73-4471-4219-8F63-87D4F2CAED3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EE2B-6196-4910-A756-1EA63C41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5E73-4471-4219-8F63-87D4F2CAED3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EE2B-6196-4910-A756-1EA63C41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5E73-4471-4219-8F63-87D4F2CAED3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EE2B-6196-4910-A756-1EA63C41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5E73-4471-4219-8F63-87D4F2CAED3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EE2B-6196-4910-A756-1EA63C41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7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5E73-4471-4219-8F63-87D4F2CAED3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FEE2B-6196-4910-A756-1EA63C41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8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7.wmf"/><Relationship Id="rId4" Type="http://schemas.openxmlformats.org/officeDocument/2006/relationships/image" Target="../media/image24.png"/><Relationship Id="rId9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15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46.e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5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1.e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6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57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819400" y="990601"/>
            <a:ext cx="63246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dirty="0"/>
              <a:t>Chapter 8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400" b="1" dirty="0">
                <a:solidFill>
                  <a:srgbClr val="C00000"/>
                </a:solidFill>
              </a:rPr>
              <a:t>Tests of Hypotheses Based on a Single Sample</a:t>
            </a:r>
          </a:p>
        </p:txBody>
      </p:sp>
    </p:spTree>
    <p:extLst>
      <p:ext uri="{BB962C8B-B14F-4D97-AF65-F5344CB8AC3E}">
        <p14:creationId xmlns:p14="http://schemas.microsoft.com/office/powerpoint/2010/main" val="5265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685800"/>
          </a:xfrm>
        </p:spPr>
        <p:txBody>
          <a:bodyPr/>
          <a:lstStyle/>
          <a:p>
            <a:r>
              <a:rPr lang="en-US" altLang="en-US" sz="3600"/>
              <a:t>Hypothesis Testing</a:t>
            </a:r>
          </a:p>
        </p:txBody>
      </p:sp>
      <p:graphicFrame>
        <p:nvGraphicFramePr>
          <p:cNvPr id="13315" name="Object 2"/>
          <p:cNvGraphicFramePr>
            <a:graphicFrameLocks noGrp="1" noChangeAspect="1"/>
          </p:cNvGraphicFramePr>
          <p:nvPr>
            <p:ph type="tbl" idx="1"/>
          </p:nvPr>
        </p:nvGraphicFramePr>
        <p:xfrm>
          <a:off x="2209801" y="1295401"/>
          <a:ext cx="7756525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3" imgW="7979664" imgH="4143756" progId="Word.Document.8">
                  <p:embed/>
                </p:oleObj>
              </mc:Choice>
              <mc:Fallback>
                <p:oleObj name="Document" r:id="rId3" imgW="7979664" imgH="4143756" progId="Word.Document.8">
                  <p:embed/>
                  <p:pic>
                    <p:nvPicPr>
                      <p:cNvPr id="133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1295401"/>
                        <a:ext cx="7756525" cy="402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Line 13"/>
          <p:cNvSpPr>
            <a:spLocks noChangeShapeType="1"/>
          </p:cNvSpPr>
          <p:nvPr/>
        </p:nvSpPr>
        <p:spPr bwMode="auto">
          <a:xfrm>
            <a:off x="4267200" y="2362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14"/>
          <p:cNvSpPr>
            <a:spLocks noChangeShapeType="1"/>
          </p:cNvSpPr>
          <p:nvPr/>
        </p:nvSpPr>
        <p:spPr bwMode="auto">
          <a:xfrm>
            <a:off x="4267200" y="2362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15"/>
          <p:cNvSpPr>
            <a:spLocks noChangeShapeType="1"/>
          </p:cNvSpPr>
          <p:nvPr/>
        </p:nvSpPr>
        <p:spPr bwMode="auto">
          <a:xfrm>
            <a:off x="9906000" y="2362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16"/>
          <p:cNvSpPr>
            <a:spLocks noChangeShapeType="1"/>
          </p:cNvSpPr>
          <p:nvPr/>
        </p:nvSpPr>
        <p:spPr bwMode="auto">
          <a:xfrm>
            <a:off x="7162800" y="2362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17"/>
          <p:cNvSpPr>
            <a:spLocks noChangeShapeType="1"/>
          </p:cNvSpPr>
          <p:nvPr/>
        </p:nvSpPr>
        <p:spPr bwMode="auto">
          <a:xfrm>
            <a:off x="4267200" y="3581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18"/>
          <p:cNvSpPr>
            <a:spLocks noChangeShapeType="1"/>
          </p:cNvSpPr>
          <p:nvPr/>
        </p:nvSpPr>
        <p:spPr bwMode="auto">
          <a:xfrm>
            <a:off x="42672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20"/>
          <p:cNvSpPr>
            <a:spLocks noChangeShapeType="1"/>
          </p:cNvSpPr>
          <p:nvPr/>
        </p:nvSpPr>
        <p:spPr bwMode="auto">
          <a:xfrm>
            <a:off x="71628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21"/>
          <p:cNvSpPr>
            <a:spLocks noChangeShapeType="1"/>
          </p:cNvSpPr>
          <p:nvPr/>
        </p:nvSpPr>
        <p:spPr bwMode="auto">
          <a:xfrm>
            <a:off x="99060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 flipH="1" flipV="1">
            <a:off x="2438400" y="17526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25" name="Object 3"/>
          <p:cNvGraphicFramePr>
            <a:graphicFrameLocks noChangeAspect="1"/>
          </p:cNvGraphicFramePr>
          <p:nvPr/>
        </p:nvGraphicFramePr>
        <p:xfrm>
          <a:off x="3352800" y="5486401"/>
          <a:ext cx="5715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2755900" imgH="203200" progId="Equation.3">
                  <p:embed/>
                </p:oleObj>
              </mc:Choice>
              <mc:Fallback>
                <p:oleObj name="Equation" r:id="rId5" imgW="2755900" imgH="203200" progId="Equation.3">
                  <p:embed/>
                  <p:pic>
                    <p:nvPicPr>
                      <p:cNvPr id="133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86401"/>
                        <a:ext cx="5715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2362200" y="6096001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/>
              <a:t>Goal:</a:t>
            </a:r>
            <a:r>
              <a:rPr lang="en-US" altLang="en-US" sz="2000"/>
              <a:t> </a:t>
            </a:r>
            <a:r>
              <a:rPr lang="en-US" altLang="en-US"/>
              <a:t>Keep </a:t>
            </a:r>
            <a:r>
              <a:rPr lang="en-US" altLang="en-US" i="1">
                <a:latin typeface="Symbol" panose="05050102010706020507" pitchFamily="18" charset="2"/>
              </a:rPr>
              <a:t>a</a:t>
            </a:r>
            <a:r>
              <a:rPr lang="en-US" altLang="en-US" i="1"/>
              <a:t>, </a:t>
            </a:r>
            <a:r>
              <a:rPr lang="en-US" altLang="en-US" i="1">
                <a:latin typeface="Symbol" panose="05050102010706020507" pitchFamily="18" charset="2"/>
              </a:rPr>
              <a:t>b  </a:t>
            </a:r>
            <a:r>
              <a:rPr lang="en-US" altLang="en-US"/>
              <a:t>reasonably small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65611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971800" y="609601"/>
            <a:ext cx="624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>
                <a:solidFill>
                  <a:srgbClr val="C00000"/>
                </a:solidFill>
              </a:rPr>
              <a:t>Rejection Region: 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6934200" y="685801"/>
          <a:ext cx="1981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558558" imgH="203112" progId="Equation.DSMT4">
                  <p:embed/>
                </p:oleObj>
              </mc:Choice>
              <mc:Fallback>
                <p:oleObj name="Equation" r:id="rId3" imgW="558558" imgH="203112" progId="Equation.DSMT4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85801"/>
                        <a:ext cx="19812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38400" y="1905000"/>
            <a:ext cx="73914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Suppose an experiment and a sample size are fixed, and a test statistic is chosen.  The decreasing the size of the rejection region to obtain a smaller value of      results in a larger value of   for any particular parameter value consistent with </a:t>
            </a:r>
            <a:r>
              <a:rPr lang="en-US" altLang="en-US" i="1"/>
              <a:t>H</a:t>
            </a:r>
            <a:r>
              <a:rPr lang="en-US" altLang="en-US" baseline="-25000"/>
              <a:t>a</a:t>
            </a:r>
            <a:r>
              <a:rPr lang="en-US" altLang="en-US"/>
              <a:t>.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191000" y="4267200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67200"/>
                        <a:ext cx="45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7"/>
          <p:cNvGraphicFramePr>
            <a:graphicFrameLocks noChangeAspect="1"/>
          </p:cNvGraphicFramePr>
          <p:nvPr/>
        </p:nvGraphicFramePr>
        <p:xfrm>
          <a:off x="9525000" y="4191000"/>
          <a:ext cx="49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164957" imgH="203024" progId="Equation.DSMT4">
                  <p:embed/>
                </p:oleObj>
              </mc:Choice>
              <mc:Fallback>
                <p:oleObj name="Equation" r:id="rId7" imgW="164957" imgH="203024" progId="Equation.DSMT4">
                  <p:embed/>
                  <p:pic>
                    <p:nvPicPr>
                      <p:cNvPr id="143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4191000"/>
                        <a:ext cx="495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11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09800" y="1143000"/>
            <a:ext cx="7772400" cy="5638800"/>
          </a:xfrm>
        </p:spPr>
        <p:txBody>
          <a:bodyPr/>
          <a:lstStyle/>
          <a:p>
            <a:r>
              <a:rPr lang="en-US" altLang="en-US"/>
              <a:t>A certain type of automobile is known to sustain </a:t>
            </a:r>
            <a:r>
              <a:rPr lang="en-US" altLang="en-US" u="sng">
                <a:solidFill>
                  <a:srgbClr val="FF0000"/>
                </a:solidFill>
              </a:rPr>
              <a:t>no visible damage </a:t>
            </a:r>
            <a:r>
              <a:rPr lang="en-US" altLang="en-US"/>
              <a:t>25% of the time in 10-mph crash test. A modified bumper design has been proposed in an effort to increase this percentage. </a:t>
            </a:r>
          </a:p>
          <a:p>
            <a:r>
              <a:rPr lang="en-US" altLang="en-US"/>
              <a:t>Let p denote the proportion of all 10-mph crashes with this new bumper that result in no visible damage.</a:t>
            </a:r>
          </a:p>
          <a:p>
            <a:r>
              <a:rPr lang="en-US" altLang="en-US"/>
              <a:t>The hypothesis to be tested:</a:t>
            </a:r>
            <a:br>
              <a:rPr lang="en-US" altLang="en-US"/>
            </a:br>
            <a:r>
              <a:rPr lang="en-US" altLang="en-US"/>
              <a:t>Ho : p = 0.25</a:t>
            </a:r>
          </a:p>
          <a:p>
            <a:r>
              <a:rPr lang="en-US" altLang="en-US"/>
              <a:t>Ha : p &gt; 0.25</a:t>
            </a:r>
          </a:p>
          <a:p>
            <a:r>
              <a:rPr lang="en-US" altLang="en-US"/>
              <a:t>The test will be based on an experiment involving n = 20 independent crashes with 10 pmh</a:t>
            </a:r>
          </a:p>
        </p:txBody>
      </p:sp>
    </p:spTree>
    <p:extLst>
      <p:ext uri="{BB962C8B-B14F-4D97-AF65-F5344CB8AC3E}">
        <p14:creationId xmlns:p14="http://schemas.microsoft.com/office/powerpoint/2010/main" val="207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533400"/>
            <a:ext cx="7772400" cy="55626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solidFill>
                  <a:schemeClr val="accent6"/>
                </a:solidFill>
              </a:rPr>
              <a:t>Test Statistic </a:t>
            </a:r>
            <a:r>
              <a:rPr lang="en-US" sz="3000" dirty="0"/>
              <a:t>: X = # of crashes with no visible damage in 20 crashes.</a:t>
            </a:r>
          </a:p>
          <a:p>
            <a:pPr>
              <a:defRPr/>
            </a:pPr>
            <a:r>
              <a:rPr lang="en-US" sz="3000" dirty="0"/>
              <a:t>Let us say our rejection region is</a:t>
            </a:r>
          </a:p>
          <a:p>
            <a:pPr>
              <a:buFontTx/>
              <a:buNone/>
              <a:defRPr/>
            </a:pPr>
            <a:r>
              <a:rPr lang="en-US" sz="3000" dirty="0"/>
              <a:t>      R</a:t>
            </a:r>
            <a:r>
              <a:rPr lang="en-US" sz="3000" baseline="-25000" dirty="0"/>
              <a:t>8</a:t>
            </a:r>
            <a:r>
              <a:rPr lang="en-US" sz="3000" dirty="0"/>
              <a:t> = { 8, 9, …….19, 20}</a:t>
            </a:r>
          </a:p>
          <a:p>
            <a:pPr>
              <a:buFontTx/>
              <a:buNone/>
              <a:defRPr/>
            </a:pPr>
            <a:r>
              <a:rPr lang="en-US" sz="3000" dirty="0" err="1"/>
              <a:t>Inotherwords</a:t>
            </a:r>
            <a:r>
              <a:rPr lang="en-US" sz="3000" dirty="0"/>
              <a:t>, reject Ho if  x ≥ 8, where x is the observed value in 20 crashes. </a:t>
            </a:r>
          </a:p>
          <a:p>
            <a:pPr>
              <a:buFontTx/>
              <a:buNone/>
              <a:defRPr/>
            </a:pPr>
            <a:r>
              <a:rPr lang="en-US" sz="3000" dirty="0">
                <a:solidFill>
                  <a:srgbClr val="C00000"/>
                </a:solidFill>
              </a:rPr>
              <a:t>This rejection region is called upper-tailed rejection region.</a:t>
            </a:r>
          </a:p>
          <a:p>
            <a:pPr>
              <a:buFontTx/>
              <a:buNone/>
              <a:defRPr/>
            </a:pPr>
            <a:r>
              <a:rPr lang="en-US" sz="3000" u="sng" dirty="0"/>
              <a:t>When Ho is true</a:t>
            </a:r>
            <a:r>
              <a:rPr lang="en-US" sz="3000" dirty="0"/>
              <a:t>, X has a binomial distribution with n = 20 and p = 0.25.</a:t>
            </a:r>
          </a:p>
        </p:txBody>
      </p:sp>
    </p:spTree>
    <p:extLst>
      <p:ext uri="{BB962C8B-B14F-4D97-AF65-F5344CB8AC3E}">
        <p14:creationId xmlns:p14="http://schemas.microsoft.com/office/powerpoint/2010/main" val="36611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209800" y="381000"/>
            <a:ext cx="7772400" cy="5715000"/>
          </a:xfrm>
        </p:spPr>
        <p:txBody>
          <a:bodyPr/>
          <a:lstStyle/>
          <a:p>
            <a:r>
              <a:rPr lang="el-GR" altLang="en-US" smtClean="0"/>
              <a:t>α</a:t>
            </a:r>
            <a:r>
              <a:rPr lang="en-US" altLang="en-US" smtClean="0"/>
              <a:t>  = p(type I error)</a:t>
            </a:r>
          </a:p>
          <a:p>
            <a:pPr>
              <a:buFontTx/>
              <a:buNone/>
            </a:pPr>
            <a:r>
              <a:rPr lang="en-US" altLang="en-US" smtClean="0"/>
              <a:t>       = p( Ho is rejected when Ho is true)</a:t>
            </a:r>
          </a:p>
          <a:p>
            <a:pPr>
              <a:buFontTx/>
              <a:buNone/>
            </a:pPr>
            <a:r>
              <a:rPr lang="en-US" altLang="en-US" smtClean="0"/>
              <a:t>       = p( x ≥ 8 when Ho is true)</a:t>
            </a:r>
          </a:p>
          <a:p>
            <a:pPr>
              <a:buFontTx/>
              <a:buNone/>
            </a:pPr>
            <a:r>
              <a:rPr lang="en-US" altLang="en-US" smtClean="0"/>
              <a:t>       = p( x ≥ 8, when X ~ Bin( n=20, p=0.25)</a:t>
            </a:r>
          </a:p>
          <a:p>
            <a:pPr>
              <a:buFontTx/>
              <a:buNone/>
            </a:pPr>
            <a:r>
              <a:rPr lang="en-US" altLang="en-US" smtClean="0"/>
              <a:t>       = 1 – p( x ≤ 7)</a:t>
            </a:r>
          </a:p>
          <a:p>
            <a:pPr>
              <a:buFontTx/>
              <a:buNone/>
            </a:pPr>
            <a:r>
              <a:rPr lang="en-US" altLang="en-US" smtClean="0"/>
              <a:t>       =  1 – 0.898  = 0.102</a:t>
            </a:r>
          </a:p>
          <a:p>
            <a:pPr>
              <a:buFontTx/>
              <a:buNone/>
            </a:pPr>
            <a:r>
              <a:rPr lang="en-US" altLang="en-US" smtClean="0"/>
              <a:t>When Ho is actually true, roughly 10% of all experiments consisting of 20 crashes would result in Ho is being </a:t>
            </a:r>
            <a:r>
              <a:rPr lang="en-US" altLang="en-US" u="sng" smtClean="0">
                <a:solidFill>
                  <a:srgbClr val="C00000"/>
                </a:solidFill>
              </a:rPr>
              <a:t>incorrectly rejected</a:t>
            </a:r>
            <a:r>
              <a:rPr lang="en-US" altLang="en-US" smtClean="0"/>
              <a:t>.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650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Calculating </a:t>
            </a:r>
            <a:r>
              <a:rPr lang="el-GR" altLang="en-US" smtClean="0"/>
              <a:t>β</a:t>
            </a:r>
            <a:endParaRPr lang="en-US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8305800" cy="5181600"/>
          </a:xfrm>
        </p:spPr>
        <p:txBody>
          <a:bodyPr/>
          <a:lstStyle/>
          <a:p>
            <a:r>
              <a:rPr lang="el-GR" altLang="en-US" sz="3000"/>
              <a:t>β</a:t>
            </a:r>
            <a:r>
              <a:rPr lang="en-US" altLang="en-US" sz="3000"/>
              <a:t> (  )  = p( fail to reject Ho when Ho is false)</a:t>
            </a:r>
          </a:p>
          <a:p>
            <a:pPr>
              <a:buFontTx/>
              <a:buNone/>
            </a:pPr>
            <a:r>
              <a:rPr lang="en-US" altLang="en-US" sz="3000"/>
              <a:t>             = p( x ≤ 7 when Ho is false )</a:t>
            </a:r>
          </a:p>
          <a:p>
            <a:pPr>
              <a:buFontTx/>
              <a:buNone/>
            </a:pPr>
            <a:r>
              <a:rPr lang="en-US" altLang="en-US" sz="3000"/>
              <a:t>Ho is false means p &gt; 0.25 , so p can be any value greater than 0.25.</a:t>
            </a:r>
          </a:p>
          <a:p>
            <a:pPr>
              <a:buFontTx/>
              <a:buNone/>
            </a:pPr>
            <a:r>
              <a:rPr lang="en-US" altLang="en-US" sz="3000"/>
              <a:t>Let us suppose p = 0.3, then</a:t>
            </a:r>
          </a:p>
          <a:p>
            <a:pPr>
              <a:buFontTx/>
              <a:buNone/>
            </a:pPr>
            <a:r>
              <a:rPr lang="en-US" altLang="en-US" sz="3000"/>
              <a:t>β( 0.3)  = p( x ≤ 7 when X ~Bin( n = 20, p = 0.3)</a:t>
            </a:r>
          </a:p>
          <a:p>
            <a:pPr>
              <a:buFontTx/>
              <a:buNone/>
            </a:pPr>
            <a:r>
              <a:rPr lang="en-US" altLang="en-US" sz="3000"/>
              <a:t>             = B( 7,20, 0.3) = 0.772</a:t>
            </a:r>
          </a:p>
          <a:p>
            <a:pPr>
              <a:buFontTx/>
              <a:buNone/>
            </a:pPr>
            <a:r>
              <a:rPr lang="en-US" altLang="en-US" sz="3000"/>
              <a:t>When actually p = 0.3  rather than p = 0.25, roughly 77% of all experiments of this type would result in Ho being incorrectly not rejected(</a:t>
            </a:r>
            <a:r>
              <a:rPr lang="en-US" altLang="en-US" sz="3000">
                <a:solidFill>
                  <a:srgbClr val="FF0000"/>
                </a:solidFill>
              </a:rPr>
              <a:t>accepted</a:t>
            </a:r>
            <a:r>
              <a:rPr lang="en-US" altLang="en-US" sz="3000"/>
              <a:t>).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4364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810000" y="990601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>
                <a:solidFill>
                  <a:srgbClr val="C00000"/>
                </a:solidFill>
              </a:rPr>
              <a:t>Significance Level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438400" y="1981200"/>
            <a:ext cx="70866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Specify the largest value of      that can be tolerated and find a rejection region having that value of      .  This makes      as small as possible subject to the bound on     .  The resulting value of      is referred to as the </a:t>
            </a:r>
            <a:r>
              <a:rPr lang="en-US" altLang="en-US" i="1">
                <a:solidFill>
                  <a:schemeClr val="accent2"/>
                </a:solidFill>
              </a:rPr>
              <a:t>significance level</a:t>
            </a:r>
            <a:r>
              <a:rPr lang="en-US" altLang="en-US"/>
              <a:t>.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7620000" y="3200400"/>
          <a:ext cx="533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3" imgW="152334" imgH="139639" progId="Equation.DSMT4">
                  <p:embed/>
                </p:oleObj>
              </mc:Choice>
              <mc:Fallback>
                <p:oleObj name="Equation" r:id="rId3" imgW="152334" imgH="139639" progId="Equation.DSMT4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00400"/>
                        <a:ext cx="533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114800" y="4876800"/>
          <a:ext cx="533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76800"/>
                        <a:ext cx="533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5486400" y="4343400"/>
          <a:ext cx="533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6" imgW="152334" imgH="139639" progId="Equation.DSMT4">
                  <p:embed/>
                </p:oleObj>
              </mc:Choice>
              <mc:Fallback>
                <p:oleObj name="Equation" r:id="rId6" imgW="152334" imgH="139639" progId="Equation.DSMT4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343400"/>
                        <a:ext cx="533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3810000" y="3733800"/>
          <a:ext cx="49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7" imgW="164957" imgH="203024" progId="Equation.DSMT4">
                  <p:embed/>
                </p:oleObj>
              </mc:Choice>
              <mc:Fallback>
                <p:oleObj name="Equation" r:id="rId7" imgW="164957" imgH="203024" progId="Equation.DSMT4">
                  <p:embed/>
                  <p:pic>
                    <p:nvPicPr>
                      <p:cNvPr id="1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495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7620000" y="2057400"/>
          <a:ext cx="533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9" imgW="152334" imgH="139639" progId="Equation.DSMT4">
                  <p:embed/>
                </p:oleObj>
              </mc:Choice>
              <mc:Fallback>
                <p:oleObj name="Equation" r:id="rId9" imgW="152334" imgH="139639" progId="Equation.DSMT4">
                  <p:embed/>
                  <p:pic>
                    <p:nvPicPr>
                      <p:cNvPr id="194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057400"/>
                        <a:ext cx="533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19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0" y="1219201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>
                <a:solidFill>
                  <a:srgbClr val="C00000"/>
                </a:solidFill>
              </a:rPr>
              <a:t>Level     Test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867400" y="1371600"/>
          <a:ext cx="609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152334" imgH="139639" progId="Equation.DSMT4">
                  <p:embed/>
                </p:oleObj>
              </mc:Choice>
              <mc:Fallback>
                <p:oleObj name="Equation" r:id="rId3" imgW="152334" imgH="139639" progId="Equation.DSMT4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371600"/>
                        <a:ext cx="609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2514600" y="2362200"/>
            <a:ext cx="74676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test corresponding to the significance level is called a </a:t>
            </a:r>
            <a:r>
              <a:rPr lang="en-US" altLang="en-US" i="1"/>
              <a:t>level     test</a:t>
            </a:r>
            <a:r>
              <a:rPr lang="en-US" altLang="en-US"/>
              <a:t>.  A test with significance level     is one for which the type I error probability is controlled at the specified level.</a:t>
            </a:r>
          </a:p>
        </p:txBody>
      </p:sp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6477000" y="3048000"/>
          <a:ext cx="533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204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048000"/>
                        <a:ext cx="533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/>
          <p:cNvGraphicFramePr>
            <a:graphicFrameLocks noChangeAspect="1"/>
          </p:cNvGraphicFramePr>
          <p:nvPr/>
        </p:nvGraphicFramePr>
        <p:xfrm>
          <a:off x="6858000" y="3581400"/>
          <a:ext cx="533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6" imgW="152334" imgH="139639" progId="Equation.DSMT4">
                  <p:embed/>
                </p:oleObj>
              </mc:Choice>
              <mc:Fallback>
                <p:oleObj name="Equation" r:id="rId6" imgW="152334" imgH="139639" progId="Equation.DSMT4">
                  <p:embed/>
                  <p:pic>
                    <p:nvPicPr>
                      <p:cNvPr id="2048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581400"/>
                        <a:ext cx="533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94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09800" y="1219201"/>
            <a:ext cx="7696200" cy="40497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/>
              <a:t>8.2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6000"/>
              <a:t>Tests About                   a                        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159124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95600" y="762001"/>
            <a:ext cx="6705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u="sng">
                <a:solidFill>
                  <a:srgbClr val="FF0000"/>
                </a:solidFill>
              </a:rPr>
              <a:t>Case I:  A Normal Population With Known 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715000" y="1524000"/>
          <a:ext cx="609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52334" imgH="139639" progId="Equation.DSMT4">
                  <p:embed/>
                </p:oleObj>
              </mc:Choice>
              <mc:Fallback>
                <p:oleObj name="Equation" r:id="rId3" imgW="152334" imgH="139639" progId="Equation.DSMT4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0"/>
                        <a:ext cx="609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38400" y="2819400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Null hypothesis: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019800" y="2819401"/>
          <a:ext cx="2971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825500" imgH="228600" progId="Equation.DSMT4">
                  <p:embed/>
                </p:oleObj>
              </mc:Choice>
              <mc:Fallback>
                <p:oleObj name="Equation" r:id="rId5" imgW="825500" imgH="228600" progId="Equation.DSMT4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19401"/>
                        <a:ext cx="2971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438400" y="4343400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Test statistic value: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6400800" y="3962401"/>
          <a:ext cx="2438400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7" imgW="685800" imgH="419100" progId="Equation.DSMT4">
                  <p:embed/>
                </p:oleObj>
              </mc:Choice>
              <mc:Fallback>
                <p:oleObj name="Equation" r:id="rId7" imgW="685800" imgH="419100" progId="Equation.DSMT4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962401"/>
                        <a:ext cx="2438400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95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09800" y="1219201"/>
            <a:ext cx="7696200" cy="18466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dirty="0"/>
              <a:t>8.1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400" dirty="0" smtClean="0">
                <a:solidFill>
                  <a:srgbClr val="C00000"/>
                </a:solidFill>
              </a:rPr>
              <a:t>Hypotheses and </a:t>
            </a:r>
            <a:r>
              <a:rPr lang="en-US" altLang="en-US" sz="4400" dirty="0">
                <a:solidFill>
                  <a:srgbClr val="C00000"/>
                </a:solidFill>
              </a:rPr>
              <a:t>Test Procedures</a:t>
            </a:r>
          </a:p>
        </p:txBody>
      </p:sp>
    </p:spTree>
    <p:extLst>
      <p:ext uri="{BB962C8B-B14F-4D97-AF65-F5344CB8AC3E}">
        <p14:creationId xmlns:p14="http://schemas.microsoft.com/office/powerpoint/2010/main" val="34657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95600" y="762001"/>
            <a:ext cx="6705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Case I:  A Normal Population With Known 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715000" y="1524000"/>
          <a:ext cx="609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3" imgW="152334" imgH="139639" progId="Equation.DSMT4">
                  <p:embed/>
                </p:oleObj>
              </mc:Choice>
              <mc:Fallback>
                <p:oleObj name="Equation" r:id="rId3" imgW="152334" imgH="139639" progId="Equation.DSMT4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0"/>
                        <a:ext cx="609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286000" y="3657600"/>
          <a:ext cx="2819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5" imgW="825500" imgH="228600" progId="Equation.DSMT4">
                  <p:embed/>
                </p:oleObj>
              </mc:Choice>
              <mc:Fallback>
                <p:oleObj name="Equation" r:id="rId5" imgW="825500" imgH="228600" progId="Equation.DSMT4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57600"/>
                        <a:ext cx="28194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286000" y="2362201"/>
            <a:ext cx="2590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Alternative Hypothesis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172200" y="2514601"/>
            <a:ext cx="3505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Rejection Region for Level      Test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286000" y="4495800"/>
          <a:ext cx="2819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7" imgW="825500" imgH="228600" progId="Equation.DSMT4">
                  <p:embed/>
                </p:oleObj>
              </mc:Choice>
              <mc:Fallback>
                <p:oleObj name="Equation" r:id="rId7" imgW="825500" imgH="228600" progId="Equation.DSMT4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28194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341563" y="5334000"/>
          <a:ext cx="28622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9" imgW="838200" imgH="228600" progId="Equation.DSMT4">
                  <p:embed/>
                </p:oleObj>
              </mc:Choice>
              <mc:Fallback>
                <p:oleObj name="Equation" r:id="rId9" imgW="838200" imgH="228600" progId="Equation.DSMT4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5334000"/>
                        <a:ext cx="286226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8077200" y="3200400"/>
          <a:ext cx="533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11" imgW="152334" imgH="139639" progId="Equation.DSMT4">
                  <p:embed/>
                </p:oleObj>
              </mc:Choice>
              <mc:Fallback>
                <p:oleObj name="Equation" r:id="rId11" imgW="152334" imgH="139639" progId="Equation.DSMT4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200400"/>
                        <a:ext cx="533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7115176" y="3733800"/>
          <a:ext cx="13890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13" imgW="406224" imgH="228501" progId="Equation.DSMT4">
                  <p:embed/>
                </p:oleObj>
              </mc:Choice>
              <mc:Fallback>
                <p:oleObj name="Equation" r:id="rId13" imgW="406224" imgH="228501" progId="Equation.DSMT4">
                  <p:embed/>
                  <p:pic>
                    <p:nvPicPr>
                      <p:cNvPr id="23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6" y="3733800"/>
                        <a:ext cx="13890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7086601" y="4495800"/>
          <a:ext cx="1692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5" imgW="495085" imgH="228501" progId="Equation.DSMT4">
                  <p:embed/>
                </p:oleObj>
              </mc:Choice>
              <mc:Fallback>
                <p:oleObj name="Equation" r:id="rId15" imgW="495085" imgH="228501" progId="Equation.DSMT4">
                  <p:embed/>
                  <p:pic>
                    <p:nvPicPr>
                      <p:cNvPr id="23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495800"/>
                        <a:ext cx="16922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6173789" y="5410200"/>
          <a:ext cx="1692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17" imgW="495085" imgH="228501" progId="Equation.DSMT4">
                  <p:embed/>
                </p:oleObj>
              </mc:Choice>
              <mc:Fallback>
                <p:oleObj name="Equation" r:id="rId17" imgW="495085" imgH="228501" progId="Equation.DSMT4">
                  <p:embed/>
                  <p:pic>
                    <p:nvPicPr>
                      <p:cNvPr id="23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9" y="5410200"/>
                        <a:ext cx="16922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8305800" y="5486400"/>
          <a:ext cx="19954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19" imgW="583947" imgH="228501" progId="Equation.DSMT4">
                  <p:embed/>
                </p:oleObj>
              </mc:Choice>
              <mc:Fallback>
                <p:oleObj name="Equation" r:id="rId19" imgW="583947" imgH="228501" progId="Equation.DSMT4">
                  <p:embed/>
                  <p:pic>
                    <p:nvPicPr>
                      <p:cNvPr id="23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486400"/>
                        <a:ext cx="199548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772400" y="54864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164434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08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381000"/>
            <a:ext cx="8940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147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953000" y="533401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i="1"/>
              <a:t>P</a:t>
            </a:r>
            <a:r>
              <a:rPr lang="en-US" altLang="en-US" sz="4000"/>
              <a:t> - Value</a:t>
            </a:r>
            <a:endParaRPr lang="en-US" altLang="en-US" sz="4000" i="1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90800" y="1828800"/>
            <a:ext cx="723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62200" y="1295401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i="1">
                <a:solidFill>
                  <a:schemeClr val="accent2"/>
                </a:solidFill>
              </a:rPr>
              <a:t>P-value</a:t>
            </a:r>
            <a:r>
              <a:rPr lang="en-US" altLang="en-US"/>
              <a:t> is the smallest level of significance at which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would be rejected when a specified test procedure is used on a given data set.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819400" y="3676651"/>
          <a:ext cx="57404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1879600" imgH="431800" progId="Equation.DSMT4">
                  <p:embed/>
                </p:oleObj>
              </mc:Choice>
              <mc:Fallback>
                <p:oleObj name="Equation" r:id="rId3" imgW="1879600" imgH="431800" progId="Equation.DSMT4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76651"/>
                        <a:ext cx="57404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743201" y="5105401"/>
          <a:ext cx="7021513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2298700" imgH="431800" progId="Equation.DSMT4">
                  <p:embed/>
                </p:oleObj>
              </mc:Choice>
              <mc:Fallback>
                <p:oleObj name="Equation" r:id="rId5" imgW="2298700" imgH="431800" progId="Equation.DSMT4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5105401"/>
                        <a:ext cx="7021513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505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581400" y="685801"/>
            <a:ext cx="495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i="1"/>
              <a:t>P</a:t>
            </a:r>
            <a:r>
              <a:rPr lang="en-US" altLang="en-US" sz="4000"/>
              <a:t>-Values for a </a:t>
            </a:r>
            <a:r>
              <a:rPr lang="en-US" altLang="en-US" sz="4000" i="1"/>
              <a:t>z</a:t>
            </a:r>
            <a:r>
              <a:rPr lang="en-US" altLang="en-US" sz="4000"/>
              <a:t> Test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438400" y="1905000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P</a:t>
            </a:r>
            <a:r>
              <a:rPr lang="en-US" altLang="en-US"/>
              <a:t>-value:</a:t>
            </a:r>
            <a:endParaRPr lang="en-US" altLang="en-US" i="1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438400" y="2895600"/>
          <a:ext cx="4038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1143000" imgH="762000" progId="Equation.DSMT4">
                  <p:embed/>
                </p:oleObj>
              </mc:Choice>
              <mc:Fallback>
                <p:oleObj name="Equation" r:id="rId3" imgW="1143000" imgH="762000" progId="Equation.DSMT4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4038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858000" y="3124200"/>
            <a:ext cx="327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upper-tailed test</a:t>
            </a: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6934200" y="3886200"/>
            <a:ext cx="327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lower-tailed test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6934200" y="4648200"/>
            <a:ext cx="327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two-tailed test</a:t>
            </a:r>
          </a:p>
        </p:txBody>
      </p:sp>
    </p:spTree>
    <p:extLst>
      <p:ext uri="{BB962C8B-B14F-4D97-AF65-F5344CB8AC3E}">
        <p14:creationId xmlns:p14="http://schemas.microsoft.com/office/powerpoint/2010/main" val="2133818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5"/>
          <p:cNvSpPr txBox="1">
            <a:spLocks noChangeArrowheads="1"/>
          </p:cNvSpPr>
          <p:nvPr/>
        </p:nvSpPr>
        <p:spPr bwMode="auto">
          <a:xfrm>
            <a:off x="4419600" y="304801"/>
            <a:ext cx="335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i="1"/>
              <a:t>P</a:t>
            </a:r>
            <a:r>
              <a:rPr lang="en-US" altLang="en-US" sz="4000"/>
              <a:t>-Value (area)</a:t>
            </a:r>
            <a:endParaRPr lang="en-US" altLang="en-US" sz="4000" i="1"/>
          </a:p>
        </p:txBody>
      </p:sp>
      <p:graphicFrame>
        <p:nvGraphicFramePr>
          <p:cNvPr id="28675" name="Object 10"/>
          <p:cNvGraphicFramePr>
            <a:graphicFrameLocks noChangeAspect="1"/>
          </p:cNvGraphicFramePr>
          <p:nvPr/>
        </p:nvGraphicFramePr>
        <p:xfrm>
          <a:off x="2209800" y="1143001"/>
          <a:ext cx="5715000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Bitmap Image" r:id="rId3" imgW="4915586" imgH="4114286" progId="Paint.Picture">
                  <p:embed/>
                </p:oleObj>
              </mc:Choice>
              <mc:Fallback>
                <p:oleObj name="Bitmap Image" r:id="rId3" imgW="4915586" imgH="4114286" progId="Paint.Picture">
                  <p:embed/>
                  <p:pic>
                    <p:nvPicPr>
                      <p:cNvPr id="2867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1"/>
                        <a:ext cx="5715000" cy="478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11"/>
          <p:cNvSpPr txBox="1">
            <a:spLocks noChangeArrowheads="1"/>
          </p:cNvSpPr>
          <p:nvPr/>
        </p:nvSpPr>
        <p:spPr bwMode="auto">
          <a:xfrm>
            <a:off x="7010400" y="2438401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/>
              <a:t>z</a:t>
            </a:r>
            <a:endParaRPr lang="en-US" altLang="en-US" sz="2800"/>
          </a:p>
        </p:txBody>
      </p:sp>
      <p:sp>
        <p:nvSpPr>
          <p:cNvPr id="28677" name="Text Box 15"/>
          <p:cNvSpPr txBox="1">
            <a:spLocks noChangeArrowheads="1"/>
          </p:cNvSpPr>
          <p:nvPr/>
        </p:nvSpPr>
        <p:spPr bwMode="auto">
          <a:xfrm>
            <a:off x="4953000" y="5791201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/>
              <a:t>-z</a:t>
            </a:r>
            <a:endParaRPr lang="en-US" altLang="en-US" sz="2800"/>
          </a:p>
        </p:txBody>
      </p:sp>
      <p:sp>
        <p:nvSpPr>
          <p:cNvPr id="28678" name="Line 16"/>
          <p:cNvSpPr>
            <a:spLocks noChangeShapeType="1"/>
          </p:cNvSpPr>
          <p:nvPr/>
        </p:nvSpPr>
        <p:spPr bwMode="auto">
          <a:xfrm>
            <a:off x="3429000" y="5334000"/>
            <a:ext cx="3733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679" name="Object 18"/>
          <p:cNvGraphicFramePr>
            <a:graphicFrameLocks noChangeAspect="1"/>
          </p:cNvGraphicFramePr>
          <p:nvPr/>
        </p:nvGraphicFramePr>
        <p:xfrm>
          <a:off x="2133600" y="1219201"/>
          <a:ext cx="2514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5" imgW="1155700" imgH="203200" progId="Equation.DSMT4">
                  <p:embed/>
                </p:oleObj>
              </mc:Choice>
              <mc:Fallback>
                <p:oleObj name="Equation" r:id="rId5" imgW="1155700" imgH="203200" progId="Equation.DSMT4">
                  <p:embed/>
                  <p:pic>
                    <p:nvPicPr>
                      <p:cNvPr id="2867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1"/>
                        <a:ext cx="2514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Line 19"/>
          <p:cNvSpPr>
            <a:spLocks noChangeShapeType="1"/>
          </p:cNvSpPr>
          <p:nvPr/>
        </p:nvSpPr>
        <p:spPr bwMode="auto">
          <a:xfrm>
            <a:off x="3657600" y="1600200"/>
            <a:ext cx="3733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681" name="Object 20"/>
          <p:cNvGraphicFramePr>
            <a:graphicFrameLocks noChangeAspect="1"/>
          </p:cNvGraphicFramePr>
          <p:nvPr/>
        </p:nvGraphicFramePr>
        <p:xfrm>
          <a:off x="1752600" y="2438401"/>
          <a:ext cx="225583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7" imgW="977476" imgH="203112" progId="Equation.DSMT4">
                  <p:embed/>
                </p:oleObj>
              </mc:Choice>
              <mc:Fallback>
                <p:oleObj name="Equation" r:id="rId7" imgW="977476" imgH="203112" progId="Equation.DSMT4">
                  <p:embed/>
                  <p:pic>
                    <p:nvPicPr>
                      <p:cNvPr id="2868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1"/>
                        <a:ext cx="225583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Line 21"/>
          <p:cNvSpPr>
            <a:spLocks noChangeShapeType="1"/>
          </p:cNvSpPr>
          <p:nvPr/>
        </p:nvSpPr>
        <p:spPr bwMode="auto">
          <a:xfrm>
            <a:off x="2819400" y="3048000"/>
            <a:ext cx="3048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683" name="Object 22"/>
          <p:cNvGraphicFramePr>
            <a:graphicFrameLocks noChangeAspect="1"/>
          </p:cNvGraphicFramePr>
          <p:nvPr/>
        </p:nvGraphicFramePr>
        <p:xfrm>
          <a:off x="1828801" y="4876801"/>
          <a:ext cx="31226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9" imgW="1435100" imgH="203200" progId="Equation.DSMT4">
                  <p:embed/>
                </p:oleObj>
              </mc:Choice>
              <mc:Fallback>
                <p:oleObj name="Equation" r:id="rId9" imgW="1435100" imgH="203200" progId="Equation.DSMT4">
                  <p:embed/>
                  <p:pic>
                    <p:nvPicPr>
                      <p:cNvPr id="2868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4876801"/>
                        <a:ext cx="31226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Line 24"/>
          <p:cNvSpPr>
            <a:spLocks noChangeShapeType="1"/>
          </p:cNvSpPr>
          <p:nvPr/>
        </p:nvSpPr>
        <p:spPr bwMode="auto">
          <a:xfrm>
            <a:off x="3352800" y="5334000"/>
            <a:ext cx="1524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Text Box 25"/>
          <p:cNvSpPr txBox="1">
            <a:spLocks noChangeArrowheads="1"/>
          </p:cNvSpPr>
          <p:nvPr/>
        </p:nvSpPr>
        <p:spPr bwMode="auto">
          <a:xfrm>
            <a:off x="6096000" y="24384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0</a:t>
            </a:r>
          </a:p>
        </p:txBody>
      </p:sp>
      <p:sp>
        <p:nvSpPr>
          <p:cNvPr id="28686" name="Text Box 26"/>
          <p:cNvSpPr txBox="1">
            <a:spLocks noChangeArrowheads="1"/>
          </p:cNvSpPr>
          <p:nvPr/>
        </p:nvSpPr>
        <p:spPr bwMode="auto">
          <a:xfrm>
            <a:off x="3962400" y="41910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0</a:t>
            </a:r>
          </a:p>
        </p:txBody>
      </p:sp>
      <p:sp>
        <p:nvSpPr>
          <p:cNvPr id="28687" name="Text Box 27"/>
          <p:cNvSpPr txBox="1">
            <a:spLocks noChangeArrowheads="1"/>
          </p:cNvSpPr>
          <p:nvPr/>
        </p:nvSpPr>
        <p:spPr bwMode="auto">
          <a:xfrm>
            <a:off x="5867400" y="57912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0</a:t>
            </a:r>
          </a:p>
        </p:txBody>
      </p:sp>
      <p:sp>
        <p:nvSpPr>
          <p:cNvPr id="28688" name="Line 28"/>
          <p:cNvSpPr>
            <a:spLocks noChangeShapeType="1"/>
          </p:cNvSpPr>
          <p:nvPr/>
        </p:nvSpPr>
        <p:spPr bwMode="auto">
          <a:xfrm>
            <a:off x="4114800" y="4114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29"/>
          <p:cNvSpPr>
            <a:spLocks noChangeShapeType="1"/>
          </p:cNvSpPr>
          <p:nvPr/>
        </p:nvSpPr>
        <p:spPr bwMode="auto">
          <a:xfrm>
            <a:off x="6324600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30"/>
          <p:cNvSpPr>
            <a:spLocks noChangeShapeType="1"/>
          </p:cNvSpPr>
          <p:nvPr/>
        </p:nvSpPr>
        <p:spPr bwMode="auto">
          <a:xfrm>
            <a:off x="6096000" y="5638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Text Box 32"/>
          <p:cNvSpPr txBox="1">
            <a:spLocks noChangeArrowheads="1"/>
          </p:cNvSpPr>
          <p:nvPr/>
        </p:nvSpPr>
        <p:spPr bwMode="auto">
          <a:xfrm>
            <a:off x="3200400" y="4114801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/>
              <a:t>-z</a:t>
            </a:r>
            <a:endParaRPr lang="en-US" altLang="en-US" sz="2800"/>
          </a:p>
        </p:txBody>
      </p:sp>
      <p:sp>
        <p:nvSpPr>
          <p:cNvPr id="28692" name="Text Box 33"/>
          <p:cNvSpPr txBox="1">
            <a:spLocks noChangeArrowheads="1"/>
          </p:cNvSpPr>
          <p:nvPr/>
        </p:nvSpPr>
        <p:spPr bwMode="auto">
          <a:xfrm>
            <a:off x="6858000" y="5715001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/>
              <a:t>z</a:t>
            </a:r>
            <a:endParaRPr lang="en-US" altLang="en-US" sz="2800"/>
          </a:p>
        </p:txBody>
      </p:sp>
      <p:sp>
        <p:nvSpPr>
          <p:cNvPr id="28693" name="Text Box 34"/>
          <p:cNvSpPr txBox="1">
            <a:spLocks noChangeArrowheads="1"/>
          </p:cNvSpPr>
          <p:nvPr/>
        </p:nvSpPr>
        <p:spPr bwMode="auto">
          <a:xfrm>
            <a:off x="7543800" y="1371600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Upper-Tailed</a:t>
            </a:r>
          </a:p>
        </p:txBody>
      </p:sp>
      <p:sp>
        <p:nvSpPr>
          <p:cNvPr id="28694" name="Text Box 35"/>
          <p:cNvSpPr txBox="1">
            <a:spLocks noChangeArrowheads="1"/>
          </p:cNvSpPr>
          <p:nvPr/>
        </p:nvSpPr>
        <p:spPr bwMode="auto">
          <a:xfrm>
            <a:off x="7620000" y="3200400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Lower-Tailed</a:t>
            </a:r>
          </a:p>
        </p:txBody>
      </p:sp>
      <p:sp>
        <p:nvSpPr>
          <p:cNvPr id="28695" name="Text Box 36"/>
          <p:cNvSpPr txBox="1">
            <a:spLocks noChangeArrowheads="1"/>
          </p:cNvSpPr>
          <p:nvPr/>
        </p:nvSpPr>
        <p:spPr bwMode="auto">
          <a:xfrm>
            <a:off x="7620000" y="4876800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Two-Tailed</a:t>
            </a:r>
          </a:p>
        </p:txBody>
      </p:sp>
    </p:spTree>
    <p:extLst>
      <p:ext uri="{BB962C8B-B14F-4D97-AF65-F5344CB8AC3E}">
        <p14:creationId xmlns:p14="http://schemas.microsoft.com/office/powerpoint/2010/main" val="269342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08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4" y="101600"/>
            <a:ext cx="6592887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40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667000" y="457201"/>
            <a:ext cx="7162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Recommended Steps in Hypothesis-Testing Analysis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514600" y="2097088"/>
            <a:ext cx="74676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Identify the parameter of interest and describe it in the context of the problem situation.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Determine the null value and state the null hypothesis.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State the alternative hypothesis.</a:t>
            </a:r>
          </a:p>
        </p:txBody>
      </p:sp>
    </p:spTree>
    <p:extLst>
      <p:ext uri="{BB962C8B-B14F-4D97-AF65-F5344CB8AC3E}">
        <p14:creationId xmlns:p14="http://schemas.microsoft.com/office/powerpoint/2010/main" val="3211423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667000" y="457201"/>
            <a:ext cx="716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Hypothesis-Testing Analysis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438400" y="1447800"/>
            <a:ext cx="74676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4"/>
            </a:pPr>
            <a:r>
              <a:rPr lang="en-US" altLang="en-US"/>
              <a:t>Give the formula for the computed value of the test statistic.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4"/>
            </a:pPr>
            <a:r>
              <a:rPr lang="en-US" altLang="en-US"/>
              <a:t>State the rejection region for the selected significance level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4"/>
            </a:pPr>
            <a:r>
              <a:rPr lang="en-US" altLang="en-US"/>
              <a:t>Compute any necessary sample quantities, substitute into the formula for the test statistic value, and compute that value. </a:t>
            </a:r>
          </a:p>
        </p:txBody>
      </p:sp>
    </p:spTree>
    <p:extLst>
      <p:ext uri="{BB962C8B-B14F-4D97-AF65-F5344CB8AC3E}">
        <p14:creationId xmlns:p14="http://schemas.microsoft.com/office/powerpoint/2010/main" val="3367946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667000" y="457201"/>
            <a:ext cx="716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Hypothesis-Testing Analysis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438400" y="1600200"/>
            <a:ext cx="7467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7.  Decide whether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should be rejected and state this conclusion in the problem context.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438400" y="3886200"/>
            <a:ext cx="7696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formulation of hypotheses (steps 2 and 3) should be done before examining the data.</a:t>
            </a:r>
          </a:p>
        </p:txBody>
      </p:sp>
    </p:spTree>
    <p:extLst>
      <p:ext uri="{BB962C8B-B14F-4D97-AF65-F5344CB8AC3E}">
        <p14:creationId xmlns:p14="http://schemas.microsoft.com/office/powerpoint/2010/main" val="694920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828800" y="381000"/>
            <a:ext cx="85344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00000"/>
                </a:solidFill>
              </a:rPr>
              <a:t>library(TeachingDemos)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z.test(x, mu = 0, stdev, alternative = c("two.sided", "less", "greater"), sd = stdev, conf.level = 0.95, ...)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# For example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x &lt;- rnorm(25, 100, 5)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z.test(x, 99, 5)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One Sample z-test</a:t>
            </a:r>
          </a:p>
          <a:p>
            <a:pPr eaLnBrk="1" hangingPunct="1"/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data:  x </a:t>
            </a: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z = 1.6712,   n = 25,   Std. Dev. = 5,  Std. Dev. of the sample mean = 1,</a:t>
            </a:r>
          </a:p>
          <a:p>
            <a:pPr eaLnBrk="1" hangingPunct="1"/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p-value = 0.09468</a:t>
            </a:r>
          </a:p>
          <a:p>
            <a:pPr eaLnBrk="1" hangingPunct="1"/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not equal to 99 </a:t>
            </a:r>
          </a:p>
          <a:p>
            <a:pPr eaLnBrk="1" hangingPunct="1"/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98.71123 102.63115 </a:t>
            </a:r>
          </a:p>
          <a:p>
            <a:pPr eaLnBrk="1" hangingPunct="1"/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mean of x </a:t>
            </a: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100.6712 </a:t>
            </a:r>
          </a:p>
        </p:txBody>
      </p:sp>
    </p:spTree>
    <p:extLst>
      <p:ext uri="{BB962C8B-B14F-4D97-AF65-F5344CB8AC3E}">
        <p14:creationId xmlns:p14="http://schemas.microsoft.com/office/powerpoint/2010/main" val="33566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What’s a Hypothesis?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33550" y="1828800"/>
            <a:ext cx="4738688" cy="4114800"/>
          </a:xfrm>
        </p:spPr>
        <p:txBody>
          <a:bodyPr/>
          <a:lstStyle/>
          <a:p>
            <a:pPr marL="0" indent="0">
              <a:defRPr/>
            </a:pPr>
            <a:r>
              <a:rPr lang="en-US" dirty="0" smtClean="0"/>
              <a:t>1.A Belief about a Population Parameter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dirty="0" smtClean="0"/>
              <a:t>Parameter is </a:t>
            </a:r>
          </a:p>
          <a:p>
            <a:pPr marL="457200" lvl="1" indent="0">
              <a:spcBef>
                <a:spcPct val="40000"/>
              </a:spcBef>
              <a:buNone/>
              <a:defRPr/>
            </a:pPr>
            <a:r>
              <a:rPr lang="en-US" b="1" dirty="0" smtClean="0"/>
              <a:t>Population</a:t>
            </a:r>
            <a:r>
              <a:rPr lang="en-US" dirty="0" smtClean="0"/>
              <a:t> Mean, Proportion, Variance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dirty="0" smtClean="0"/>
              <a:t>Must Be Stated</a:t>
            </a:r>
            <a:br>
              <a:rPr lang="en-US" dirty="0" smtClean="0"/>
            </a:br>
            <a:r>
              <a:rPr lang="en-US" b="1" dirty="0" smtClean="0"/>
              <a:t>Before</a:t>
            </a:r>
            <a:r>
              <a:rPr lang="en-US" dirty="0" smtClean="0"/>
              <a:t> Analysis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400801" y="1676401"/>
            <a:ext cx="34258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C00000"/>
                </a:solidFill>
              </a:rPr>
              <a:t>I believe the mean GPA of this class is 3.5!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6477000" y="1676400"/>
            <a:ext cx="3492500" cy="941388"/>
          </a:xfrm>
          <a:prstGeom prst="wedgeRoundRectCallout">
            <a:avLst>
              <a:gd name="adj1" fmla="val -27278"/>
              <a:gd name="adj2" fmla="val 66667"/>
              <a:gd name="adj3" fmla="val 16667"/>
            </a:avLst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291513" y="6203950"/>
            <a:ext cx="1564532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CECECE"/>
                </a:solidFill>
              </a:rPr>
              <a:t>© 1984-1994 T/Maker Co.</a:t>
            </a:r>
          </a:p>
        </p:txBody>
      </p:sp>
      <p:graphicFrame>
        <p:nvGraphicFramePr>
          <p:cNvPr id="6151" name="Object 2">
            <a:hlinkClick r:id="" action="ppaction://ole?verb=0"/>
          </p:cNvPr>
          <p:cNvGraphicFramePr>
            <a:graphicFrameLocks noGrp="1"/>
          </p:cNvGraphicFramePr>
          <p:nvPr>
            <p:ph type="clipArt" sz="half" idx="2"/>
          </p:nvPr>
        </p:nvGraphicFramePr>
        <p:xfrm>
          <a:off x="6494463" y="2932113"/>
          <a:ext cx="3575050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lipArt" r:id="rId4" imgW="6505650" imgH="6229350" progId="MS_ClipArt_Gallery.2">
                  <p:embed/>
                </p:oleObj>
              </mc:Choice>
              <mc:Fallback>
                <p:oleObj name="ClipArt" r:id="rId4" imgW="6505650" imgH="6229350" progId="MS_ClipArt_Gallery.2">
                  <p:embed/>
                  <p:pic>
                    <p:nvPicPr>
                      <p:cNvPr id="6151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3" y="2932113"/>
                        <a:ext cx="3575050" cy="342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0640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752600" y="457200"/>
            <a:ext cx="86868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C00000"/>
                </a:solidFill>
              </a:rPr>
              <a:t>library(Devore7)</a:t>
            </a:r>
          </a:p>
          <a:p>
            <a:pPr eaLnBrk="1" hangingPunct="1"/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data=xmp08.08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 DCP=data$DCP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 library(TeachingDemos)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 z.test(DCP,30,12.26, alternative="less", conf.level = 0.95)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One Sample t-test</a:t>
            </a:r>
          </a:p>
          <a:p>
            <a:pPr eaLnBrk="1" hangingPunct="1"/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data:  DCP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 = -0.7282,    df = 51,     p-value = 0.2349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less than 30 </a:t>
            </a:r>
          </a:p>
          <a:p>
            <a:pPr eaLnBrk="1" hangingPunct="1"/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-Inf     31.61088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mean of x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28.76154 </a:t>
            </a:r>
          </a:p>
        </p:txBody>
      </p:sp>
    </p:spTree>
    <p:extLst>
      <p:ext uri="{BB962C8B-B14F-4D97-AF65-F5344CB8AC3E}">
        <p14:creationId xmlns:p14="http://schemas.microsoft.com/office/powerpoint/2010/main" val="3586431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828800" y="1066801"/>
            <a:ext cx="8610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alpha=0.05</a:t>
            </a:r>
          </a:p>
          <a:p>
            <a:pPr eaLnBrk="1" hangingPunct="1"/>
            <a:r>
              <a:rPr lang="en-US" altLang="en-US"/>
              <a:t>zalpha=qnorm(1-alpha/2)  </a:t>
            </a:r>
            <a:r>
              <a:rPr lang="en-US" altLang="en-US">
                <a:solidFill>
                  <a:srgbClr val="C00000"/>
                </a:solidFill>
              </a:rPr>
              <a:t># for two tail test alpha/2 otherwise aplha</a:t>
            </a:r>
          </a:p>
          <a:p>
            <a:pPr eaLnBrk="1" hangingPunct="1"/>
            <a:r>
              <a:rPr lang="en-US" altLang="en-US"/>
              <a:t>zalpha</a:t>
            </a:r>
          </a:p>
        </p:txBody>
      </p:sp>
    </p:spTree>
    <p:extLst>
      <p:ext uri="{BB962C8B-B14F-4D97-AF65-F5344CB8AC3E}">
        <p14:creationId xmlns:p14="http://schemas.microsoft.com/office/powerpoint/2010/main" val="275431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48000" y="914401"/>
            <a:ext cx="640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Case II:  Large-Sample Tests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590800" y="2286000"/>
            <a:ext cx="7162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When the sample size is large, the </a:t>
            </a:r>
            <a:r>
              <a:rPr lang="en-US" altLang="en-US" i="1"/>
              <a:t>z</a:t>
            </a:r>
            <a:r>
              <a:rPr lang="en-US" altLang="en-US"/>
              <a:t> tests for case I are modified to yield valid test procedures without requiring either a normal population distribution or a known 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7086600" y="4648201"/>
          <a:ext cx="609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177646" imgH="139579" progId="Equation.DSMT4">
                  <p:embed/>
                </p:oleObj>
              </mc:Choice>
              <mc:Fallback>
                <p:oleObj name="Equation" r:id="rId3" imgW="177646" imgH="139579" progId="Equation.DSMT4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648201"/>
                        <a:ext cx="609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000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651126" y="730251"/>
            <a:ext cx="6188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400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895600" y="685801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Large Sample Tests (</a:t>
            </a:r>
            <a:r>
              <a:rPr lang="en-US" altLang="en-US" sz="4000" i="1"/>
              <a:t>n</a:t>
            </a:r>
            <a:r>
              <a:rPr lang="en-US" altLang="en-US" sz="4000"/>
              <a:t> &gt; 30)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438400" y="167640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For large </a:t>
            </a:r>
            <a:r>
              <a:rPr lang="en-US" altLang="en-US" i="1"/>
              <a:t>n, s </a:t>
            </a:r>
            <a:r>
              <a:rPr lang="en-US" altLang="en-US"/>
              <a:t>is close to  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6934200" y="1828801"/>
          <a:ext cx="609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177646" imgH="139579" progId="Equation.DSMT4">
                  <p:embed/>
                </p:oleObj>
              </mc:Choice>
              <mc:Fallback>
                <p:oleObj name="Equation" r:id="rId3" imgW="177646" imgH="139579" progId="Equation.DSMT4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828801"/>
                        <a:ext cx="609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438400" y="2819400"/>
            <a:ext cx="716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Test Statistic: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5181600" y="2514600"/>
          <a:ext cx="25146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5" imgW="748975" imgH="431613" progId="Equation.DSMT4">
                  <p:embed/>
                </p:oleObj>
              </mc:Choice>
              <mc:Fallback>
                <p:oleObj name="Equation" r:id="rId5" imgW="748975" imgH="431613" progId="Equation.DSMT4">
                  <p:embed/>
                  <p:pic>
                    <p:nvPicPr>
                      <p:cNvPr id="378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14600"/>
                        <a:ext cx="251460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286000" y="4191000"/>
            <a:ext cx="7772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use of rejection regions for case I results in a test procedure for which the significance level is approximately</a:t>
            </a: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8763000" y="5410200"/>
          <a:ext cx="533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7" imgW="164957" imgH="139579" progId="Equation.DSMT4">
                  <p:embed/>
                </p:oleObj>
              </mc:Choice>
              <mc:Fallback>
                <p:oleObj name="Equation" r:id="rId7" imgW="164957" imgH="139579" progId="Equation.DSMT4">
                  <p:embed/>
                  <p:pic>
                    <p:nvPicPr>
                      <p:cNvPr id="37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5410200"/>
                        <a:ext cx="5334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823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438400" y="533401"/>
            <a:ext cx="6934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Case III:  A Normal Population Distribution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438400" y="2057400"/>
            <a:ext cx="71628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If 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,…,</a:t>
            </a:r>
            <a:r>
              <a:rPr lang="en-US" altLang="en-US" i="1"/>
              <a:t>X</a:t>
            </a:r>
            <a:r>
              <a:rPr lang="en-US" altLang="en-US" i="1" baseline="-25000"/>
              <a:t>n</a:t>
            </a:r>
            <a:r>
              <a:rPr lang="en-US" altLang="en-US"/>
              <a:t> is a random sample from a normal distribution, the standardized variable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438400" y="5029201"/>
            <a:ext cx="6324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has a </a:t>
            </a:r>
            <a:r>
              <a:rPr lang="en-US" altLang="en-US" i="1"/>
              <a:t>t</a:t>
            </a:r>
            <a:r>
              <a:rPr lang="en-US" altLang="en-US"/>
              <a:t> distribution with </a:t>
            </a:r>
            <a:r>
              <a:rPr lang="en-US" altLang="en-US" i="1"/>
              <a:t>n</a:t>
            </a:r>
            <a:r>
              <a:rPr lang="en-US" altLang="en-US"/>
              <a:t> – 1 degrees of freedom.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4724400" y="3429000"/>
          <a:ext cx="2344738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3" imgW="698197" imgH="431613" progId="Equation.DSMT4">
                  <p:embed/>
                </p:oleObj>
              </mc:Choice>
              <mc:Fallback>
                <p:oleObj name="Equation" r:id="rId3" imgW="698197" imgH="431613" progId="Equation.DSMT4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429000"/>
                        <a:ext cx="2344738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305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200400" y="685801"/>
            <a:ext cx="670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The One-Sample </a:t>
            </a:r>
            <a:r>
              <a:rPr lang="en-US" altLang="en-US" sz="4000" i="1"/>
              <a:t>t</a:t>
            </a:r>
            <a:r>
              <a:rPr lang="en-US" altLang="en-US" sz="4000"/>
              <a:t> Test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2667000" y="2286000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Null hypothesis:</a:t>
            </a:r>
          </a:p>
        </p:txBody>
      </p:sp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6135689" y="2209801"/>
          <a:ext cx="27400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3" imgW="723586" imgH="228501" progId="Equation.DSMT4">
                  <p:embed/>
                </p:oleObj>
              </mc:Choice>
              <mc:Fallback>
                <p:oleObj name="Equation" r:id="rId3" imgW="723586" imgH="228501" progId="Equation.DSMT4">
                  <p:embed/>
                  <p:pic>
                    <p:nvPicPr>
                      <p:cNvPr id="3994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9" y="2209801"/>
                        <a:ext cx="27400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2362200" y="3657600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Test statistic value:</a:t>
            </a:r>
          </a:p>
        </p:txBody>
      </p:sp>
      <p:graphicFrame>
        <p:nvGraphicFramePr>
          <p:cNvPr id="39942" name="Object 7"/>
          <p:cNvGraphicFramePr>
            <a:graphicFrameLocks noChangeAspect="1"/>
          </p:cNvGraphicFramePr>
          <p:nvPr/>
        </p:nvGraphicFramePr>
        <p:xfrm>
          <a:off x="6400801" y="3352801"/>
          <a:ext cx="2303463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5" imgW="647700" imgH="419100" progId="Equation.DSMT4">
                  <p:embed/>
                </p:oleObj>
              </mc:Choice>
              <mc:Fallback>
                <p:oleObj name="Equation" r:id="rId5" imgW="647700" imgH="419100" progId="Equation.DSMT4">
                  <p:embed/>
                  <p:pic>
                    <p:nvPicPr>
                      <p:cNvPr id="399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3352801"/>
                        <a:ext cx="2303463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445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2133600" y="3657600"/>
          <a:ext cx="24717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3" imgW="723586" imgH="228501" progId="Equation.DSMT4">
                  <p:embed/>
                </p:oleObj>
              </mc:Choice>
              <mc:Fallback>
                <p:oleObj name="Equation" r:id="rId3" imgW="723586" imgH="228501" progId="Equation.DSMT4">
                  <p:embed/>
                  <p:pic>
                    <p:nvPicPr>
                      <p:cNvPr id="409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57600"/>
                        <a:ext cx="24717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2286000" y="2362201"/>
            <a:ext cx="2590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Alternative Hypothesis</a:t>
            </a: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5638800" y="2438401"/>
            <a:ext cx="3505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Rejection Region for Level      Test</a:t>
            </a:r>
          </a:p>
        </p:txBody>
      </p:sp>
      <p:graphicFrame>
        <p:nvGraphicFramePr>
          <p:cNvPr id="40965" name="Object 7"/>
          <p:cNvGraphicFramePr>
            <a:graphicFrameLocks noChangeAspect="1"/>
          </p:cNvGraphicFramePr>
          <p:nvPr/>
        </p:nvGraphicFramePr>
        <p:xfrm>
          <a:off x="2133600" y="4495800"/>
          <a:ext cx="24717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5" imgW="723586" imgH="228501" progId="Equation.DSMT4">
                  <p:embed/>
                </p:oleObj>
              </mc:Choice>
              <mc:Fallback>
                <p:oleObj name="Equation" r:id="rId5" imgW="723586" imgH="228501" progId="Equation.DSMT4">
                  <p:embed/>
                  <p:pic>
                    <p:nvPicPr>
                      <p:cNvPr id="4096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95800"/>
                        <a:ext cx="24717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8"/>
          <p:cNvGraphicFramePr>
            <a:graphicFrameLocks noChangeAspect="1"/>
          </p:cNvGraphicFramePr>
          <p:nvPr/>
        </p:nvGraphicFramePr>
        <p:xfrm>
          <a:off x="2057400" y="5334000"/>
          <a:ext cx="24717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7" imgW="723586" imgH="228501" progId="Equation.DSMT4">
                  <p:embed/>
                </p:oleObj>
              </mc:Choice>
              <mc:Fallback>
                <p:oleObj name="Equation" r:id="rId7" imgW="723586" imgH="228501" progId="Equation.DSMT4">
                  <p:embed/>
                  <p:pic>
                    <p:nvPicPr>
                      <p:cNvPr id="4096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34000"/>
                        <a:ext cx="24717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9"/>
          <p:cNvGraphicFramePr>
            <a:graphicFrameLocks noChangeAspect="1"/>
          </p:cNvGraphicFramePr>
          <p:nvPr/>
        </p:nvGraphicFramePr>
        <p:xfrm>
          <a:off x="7543800" y="3124200"/>
          <a:ext cx="533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9" imgW="152334" imgH="139639" progId="Equation.DSMT4">
                  <p:embed/>
                </p:oleObj>
              </mc:Choice>
              <mc:Fallback>
                <p:oleObj name="Equation" r:id="rId9" imgW="152334" imgH="139639" progId="Equation.DSMT4">
                  <p:embed/>
                  <p:pic>
                    <p:nvPicPr>
                      <p:cNvPr id="4096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124200"/>
                        <a:ext cx="533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0"/>
          <p:cNvGraphicFramePr>
            <a:graphicFrameLocks noChangeAspect="1"/>
          </p:cNvGraphicFramePr>
          <p:nvPr/>
        </p:nvGraphicFramePr>
        <p:xfrm>
          <a:off x="6629400" y="3657601"/>
          <a:ext cx="173513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11" imgW="508000" imgH="241300" progId="Equation.DSMT4">
                  <p:embed/>
                </p:oleObj>
              </mc:Choice>
              <mc:Fallback>
                <p:oleObj name="Equation" r:id="rId11" imgW="508000" imgH="241300" progId="Equation.DSMT4">
                  <p:embed/>
                  <p:pic>
                    <p:nvPicPr>
                      <p:cNvPr id="4096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657601"/>
                        <a:ext cx="173513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11"/>
          <p:cNvGraphicFramePr>
            <a:graphicFrameLocks noChangeAspect="1"/>
          </p:cNvGraphicFramePr>
          <p:nvPr/>
        </p:nvGraphicFramePr>
        <p:xfrm>
          <a:off x="6629400" y="4648200"/>
          <a:ext cx="20383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13" imgW="596900" imgH="241300" progId="Equation.DSMT4">
                  <p:embed/>
                </p:oleObj>
              </mc:Choice>
              <mc:Fallback>
                <p:oleObj name="Equation" r:id="rId13" imgW="596900" imgH="241300" progId="Equation.DSMT4">
                  <p:embed/>
                  <p:pic>
                    <p:nvPicPr>
                      <p:cNvPr id="4096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648200"/>
                        <a:ext cx="20383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2"/>
          <p:cNvGraphicFramePr>
            <a:graphicFrameLocks noChangeAspect="1"/>
          </p:cNvGraphicFramePr>
          <p:nvPr/>
        </p:nvGraphicFramePr>
        <p:xfrm>
          <a:off x="5181600" y="5486400"/>
          <a:ext cx="20383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15" imgW="596900" imgH="241300" progId="Equation.DSMT4">
                  <p:embed/>
                </p:oleObj>
              </mc:Choice>
              <mc:Fallback>
                <p:oleObj name="Equation" r:id="rId15" imgW="596900" imgH="241300" progId="Equation.DSMT4">
                  <p:embed/>
                  <p:pic>
                    <p:nvPicPr>
                      <p:cNvPr id="4097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86400"/>
                        <a:ext cx="20383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Text Box 14"/>
          <p:cNvSpPr txBox="1">
            <a:spLocks noChangeArrowheads="1"/>
          </p:cNvSpPr>
          <p:nvPr/>
        </p:nvSpPr>
        <p:spPr bwMode="auto">
          <a:xfrm>
            <a:off x="7239000" y="5638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or</a:t>
            </a:r>
          </a:p>
        </p:txBody>
      </p:sp>
      <p:sp>
        <p:nvSpPr>
          <p:cNvPr id="40972" name="Text Box 15"/>
          <p:cNvSpPr txBox="1">
            <a:spLocks noChangeArrowheads="1"/>
          </p:cNvSpPr>
          <p:nvPr/>
        </p:nvSpPr>
        <p:spPr bwMode="auto">
          <a:xfrm>
            <a:off x="3200400" y="914401"/>
            <a:ext cx="556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The One-Sample </a:t>
            </a:r>
            <a:r>
              <a:rPr lang="en-US" altLang="en-US" sz="4000" i="1"/>
              <a:t>t</a:t>
            </a:r>
            <a:r>
              <a:rPr lang="en-US" altLang="en-US" sz="4000"/>
              <a:t> Test</a:t>
            </a:r>
          </a:p>
        </p:txBody>
      </p:sp>
      <p:graphicFrame>
        <p:nvGraphicFramePr>
          <p:cNvPr id="40973" name="Object 16"/>
          <p:cNvGraphicFramePr>
            <a:graphicFrameLocks noChangeAspect="1"/>
          </p:cNvGraphicFramePr>
          <p:nvPr/>
        </p:nvGraphicFramePr>
        <p:xfrm>
          <a:off x="8001001" y="5562600"/>
          <a:ext cx="23415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17" imgW="685800" imgH="241300" progId="Equation.DSMT4">
                  <p:embed/>
                </p:oleObj>
              </mc:Choice>
              <mc:Fallback>
                <p:oleObj name="Equation" r:id="rId17" imgW="685800" imgH="241300" progId="Equation.DSMT4">
                  <p:embed/>
                  <p:pic>
                    <p:nvPicPr>
                      <p:cNvPr id="4097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5562600"/>
                        <a:ext cx="23415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095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828800" y="228600"/>
            <a:ext cx="8839200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C00000"/>
                </a:solidFill>
              </a:rPr>
              <a:t>Example: 8.8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library(Devore7)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 data=xmp08.08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 DCP=data$DCP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 t.test(DCP, mu = 30, alt = "less",conf.level = 0.95)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One Sample t-test</a:t>
            </a:r>
          </a:p>
          <a:p>
            <a:pPr eaLnBrk="1" hangingPunct="1"/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data:  DCP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 = -0.7282, df = 51, p-value = 0.2349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less than 30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-Inf 31.61088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mean of x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28.76154 </a:t>
            </a:r>
          </a:p>
        </p:txBody>
      </p:sp>
    </p:spTree>
    <p:extLst>
      <p:ext uri="{BB962C8B-B14F-4D97-AF65-F5344CB8AC3E}">
        <p14:creationId xmlns:p14="http://schemas.microsoft.com/office/powerpoint/2010/main" val="2426777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3733800" y="1219201"/>
            <a:ext cx="495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i="1"/>
              <a:t>P</a:t>
            </a:r>
            <a:r>
              <a:rPr lang="en-US" altLang="en-US" sz="4000"/>
              <a:t>–Values for </a:t>
            </a:r>
            <a:r>
              <a:rPr lang="en-US" altLang="en-US" sz="4000" i="1"/>
              <a:t>t</a:t>
            </a:r>
            <a:r>
              <a:rPr lang="en-US" altLang="en-US" sz="4000"/>
              <a:t> Tests</a:t>
            </a:r>
            <a:endParaRPr lang="en-US" altLang="en-US" sz="4000" i="1"/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2590800" y="2590800"/>
            <a:ext cx="7086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i="1"/>
              <a:t>P</a:t>
            </a:r>
            <a:r>
              <a:rPr lang="en-US" altLang="en-US"/>
              <a:t>-value for a </a:t>
            </a:r>
            <a:r>
              <a:rPr lang="en-US" altLang="en-US" i="1"/>
              <a:t>t</a:t>
            </a:r>
            <a:r>
              <a:rPr lang="en-US" altLang="en-US"/>
              <a:t> test will be a </a:t>
            </a:r>
            <a:r>
              <a:rPr lang="en-US" altLang="en-US" i="1"/>
              <a:t>t</a:t>
            </a:r>
            <a:r>
              <a:rPr lang="en-US" altLang="en-US"/>
              <a:t> curve area.  The number of df for the one-sample </a:t>
            </a:r>
            <a:r>
              <a:rPr lang="en-US" altLang="en-US" i="1"/>
              <a:t>t</a:t>
            </a:r>
            <a:r>
              <a:rPr lang="en-US" altLang="en-US"/>
              <a:t> test is </a:t>
            </a:r>
            <a:r>
              <a:rPr lang="en-US" altLang="en-US" i="1"/>
              <a:t>n</a:t>
            </a:r>
            <a:r>
              <a:rPr lang="en-US" altLang="en-US"/>
              <a:t> – 1. </a:t>
            </a:r>
          </a:p>
        </p:txBody>
      </p:sp>
    </p:spTree>
    <p:extLst>
      <p:ext uri="{BB962C8B-B14F-4D97-AF65-F5344CB8AC3E}">
        <p14:creationId xmlns:p14="http://schemas.microsoft.com/office/powerpoint/2010/main" val="873588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 descr="0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6" y="101600"/>
            <a:ext cx="7002463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60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0" y="685801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>
                <a:solidFill>
                  <a:srgbClr val="C00000"/>
                </a:solidFill>
              </a:rPr>
              <a:t>Hypotheses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09800" y="1600201"/>
            <a:ext cx="7848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i="1">
                <a:solidFill>
                  <a:schemeClr val="accent2"/>
                </a:solidFill>
              </a:rPr>
              <a:t>null hypothesis</a:t>
            </a:r>
            <a:r>
              <a:rPr lang="en-US" altLang="en-US"/>
              <a:t>, denoted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, is the claim that is </a:t>
            </a:r>
            <a:r>
              <a:rPr lang="en-US" altLang="en-US" u="sng">
                <a:solidFill>
                  <a:srgbClr val="FF0000"/>
                </a:solidFill>
              </a:rPr>
              <a:t>initially assumed to be true</a:t>
            </a:r>
            <a:r>
              <a:rPr lang="en-US" altLang="en-US"/>
              <a:t>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i="1">
                <a:solidFill>
                  <a:schemeClr val="accent2"/>
                </a:solidFill>
              </a:rPr>
              <a:t>alternative hypothesis</a:t>
            </a:r>
            <a:r>
              <a:rPr lang="en-US" altLang="en-US"/>
              <a:t>, denoted by </a:t>
            </a:r>
            <a:r>
              <a:rPr lang="en-US" altLang="en-US" i="1"/>
              <a:t>H</a:t>
            </a:r>
            <a:r>
              <a:rPr lang="en-US" altLang="en-US" baseline="-25000"/>
              <a:t>a</a:t>
            </a:r>
            <a:r>
              <a:rPr lang="en-US" altLang="en-US"/>
              <a:t>, is the assertion that is contrary to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Possible conclusions from hypothesis-testing analysis are </a:t>
            </a:r>
            <a:r>
              <a:rPr lang="en-US" altLang="en-US" i="1" u="sng"/>
              <a:t>reject H</a:t>
            </a:r>
            <a:r>
              <a:rPr lang="en-US" altLang="en-US" baseline="-25000"/>
              <a:t>0</a:t>
            </a:r>
            <a:r>
              <a:rPr lang="en-US" altLang="en-US"/>
              <a:t> or </a:t>
            </a:r>
            <a:r>
              <a:rPr lang="en-US" altLang="en-US" i="1" u="sng"/>
              <a:t>fail to reject</a:t>
            </a:r>
            <a:r>
              <a:rPr lang="en-US" altLang="en-US" u="sng"/>
              <a:t> </a:t>
            </a:r>
            <a:r>
              <a:rPr lang="en-US" altLang="en-US" i="1" u="sng"/>
              <a:t>H</a:t>
            </a:r>
            <a:r>
              <a:rPr lang="en-US" altLang="en-US" u="sng" baseline="-25000"/>
              <a:t>0</a:t>
            </a:r>
            <a:r>
              <a:rPr lang="en-US" altLang="en-US"/>
              <a:t>.</a:t>
            </a:r>
            <a:endParaRPr lang="en-US" altLang="en-US" baseline="-25000"/>
          </a:p>
        </p:txBody>
      </p:sp>
    </p:spTree>
    <p:extLst>
      <p:ext uri="{BB962C8B-B14F-4D97-AF65-F5344CB8AC3E}">
        <p14:creationId xmlns:p14="http://schemas.microsoft.com/office/powerpoint/2010/main" val="35189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09800" y="1219201"/>
            <a:ext cx="7696200" cy="40497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480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000"/>
              <a:t>Tests Concerning                   a                         Population Variance</a:t>
            </a:r>
          </a:p>
        </p:txBody>
      </p:sp>
    </p:spTree>
    <p:extLst>
      <p:ext uri="{BB962C8B-B14F-4D97-AF65-F5344CB8AC3E}">
        <p14:creationId xmlns:p14="http://schemas.microsoft.com/office/powerpoint/2010/main" val="20606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5038" y="1116013"/>
            <a:ext cx="6934200" cy="538162"/>
          </a:xfrm>
        </p:spPr>
        <p:txBody>
          <a:bodyPr/>
          <a:lstStyle/>
          <a:p>
            <a:r>
              <a:rPr lang="en-US" altLang="en-US" smtClean="0">
                <a:solidFill>
                  <a:srgbClr val="66FFFF"/>
                </a:solidFill>
              </a:rPr>
              <a:t> </a:t>
            </a:r>
            <a:r>
              <a:rPr lang="en-US" altLang="en-US" smtClean="0">
                <a:solidFill>
                  <a:srgbClr val="C00000"/>
                </a:solidFill>
              </a:rPr>
              <a:t>Left-Tailed Test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5062538" y="1724025"/>
            <a:ext cx="2019300" cy="12128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5038" y="147639"/>
            <a:ext cx="7772400" cy="814387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Hypothesis Testing</a:t>
            </a:r>
            <a:br>
              <a:rPr lang="en-US" altLang="en-US" smtClean="0"/>
            </a:br>
            <a:r>
              <a:rPr lang="en-US" altLang="en-US" smtClean="0"/>
              <a:t>About a Population Variance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5067300" y="4173539"/>
            <a:ext cx="2019300" cy="1254125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graphicFrame>
        <p:nvGraphicFramePr>
          <p:cNvPr id="22538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11764" y="4379914"/>
          <a:ext cx="176688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4" imgW="1763825" imgH="889044" progId="">
                  <p:embed/>
                </p:oleObj>
              </mc:Choice>
              <mc:Fallback>
                <p:oleObj name="Equation" r:id="rId4" imgW="1763825" imgH="889044" progId="">
                  <p:embed/>
                  <p:pic>
                    <p:nvPicPr>
                      <p:cNvPr id="22538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4" y="4379914"/>
                        <a:ext cx="1766887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47182F"/>
                                </a:gs>
                                <a:gs pos="50000">
                                  <a:srgbClr val="993366"/>
                                </a:gs>
                                <a:gs pos="100000">
                                  <a:srgbClr val="47182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603625" y="3024188"/>
            <a:ext cx="4967288" cy="830262"/>
            <a:chOff x="854" y="3381"/>
            <a:chExt cx="3129" cy="523"/>
          </a:xfrm>
        </p:grpSpPr>
        <p:sp>
          <p:nvSpPr>
            <p:cNvPr id="38926" name="Text Box 24"/>
            <p:cNvSpPr txBox="1">
              <a:spLocks noChangeArrowheads="1"/>
            </p:cNvSpPr>
            <p:nvPr/>
          </p:nvSpPr>
          <p:spPr bwMode="auto">
            <a:xfrm>
              <a:off x="854" y="3381"/>
              <a:ext cx="312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Book Antiqua" panose="02040602050305030304" pitchFamily="18" charset="0"/>
                </a:rPr>
                <a:t>where      is the hypothesized value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Book Antiqua" panose="02040602050305030304" pitchFamily="18" charset="0"/>
                </a:rPr>
                <a:t>for the population variance</a:t>
              </a:r>
            </a:p>
          </p:txBody>
        </p:sp>
        <p:graphicFrame>
          <p:nvGraphicFramePr>
            <p:cNvPr id="38927" name="Object 2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485" y="3402"/>
            <a:ext cx="23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1" name="Equation" r:id="rId6" imgW="274320" imgH="320040" progId="">
                    <p:embed/>
                  </p:oleObj>
                </mc:Choice>
                <mc:Fallback>
                  <p:oleObj name="Equation" r:id="rId6" imgW="274320" imgH="320040" progId="">
                    <p:embed/>
                    <p:pic>
                      <p:nvPicPr>
                        <p:cNvPr id="38927" name="Object 20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3402"/>
                          <a:ext cx="231" cy="26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9" name="AutoShape 21"/>
          <p:cNvSpPr>
            <a:spLocks noChangeArrowheads="1"/>
          </p:cNvSpPr>
          <p:nvPr/>
        </p:nvSpPr>
        <p:spPr bwMode="auto">
          <a:xfrm rot="5400000">
            <a:off x="2276476" y="16700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sp>
        <p:nvSpPr>
          <p:cNvPr id="22550" name="AutoShape 22"/>
          <p:cNvSpPr>
            <a:spLocks noChangeArrowheads="1"/>
          </p:cNvSpPr>
          <p:nvPr/>
        </p:nvSpPr>
        <p:spPr bwMode="auto">
          <a:xfrm rot="5400000">
            <a:off x="2276476" y="41275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574926" y="4033839"/>
            <a:ext cx="212590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SzPct val="125000"/>
              <a:buFontTx/>
              <a:buChar char="•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Statistic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2574926" y="1557339"/>
            <a:ext cx="203292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SzPct val="125000"/>
              <a:buFontTx/>
              <a:buChar char="•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Hypotheses</a:t>
            </a:r>
          </a:p>
        </p:txBody>
      </p:sp>
      <p:graphicFrame>
        <p:nvGraphicFramePr>
          <p:cNvPr id="22555" name="Object 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21288" y="1876425"/>
          <a:ext cx="17256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8" imgW="1585008" imgH="320040" progId="">
                  <p:embed/>
                </p:oleObj>
              </mc:Choice>
              <mc:Fallback>
                <p:oleObj name="Equation" r:id="rId8" imgW="1585008" imgH="320040" progId="">
                  <p:embed/>
                  <p:pic>
                    <p:nvPicPr>
                      <p:cNvPr id="22555" name="Object 2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1876425"/>
                        <a:ext cx="172561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29225" y="2371726"/>
          <a:ext cx="16827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10" imgW="1577448" imgH="320040" progId="">
                  <p:embed/>
                </p:oleObj>
              </mc:Choice>
              <mc:Fallback>
                <p:oleObj name="Equation" r:id="rId10" imgW="1577448" imgH="320040" progId="">
                  <p:embed/>
                  <p:pic>
                    <p:nvPicPr>
                      <p:cNvPr id="22556" name="Object 2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2371726"/>
                        <a:ext cx="16827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305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nimBg="1"/>
      <p:bldP spid="22545" grpId="0" animBg="1"/>
      <p:bldP spid="22549" grpId="0" animBg="1"/>
      <p:bldP spid="22550" grpId="0" animBg="1"/>
      <p:bldP spid="22551" grpId="0" autoUpdateAnimBg="0"/>
      <p:bldP spid="2255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2205038" y="1116013"/>
            <a:ext cx="7772400" cy="557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Book Antiqua" pitchFamily="18" charset="0"/>
              </a:rPr>
              <a:t>Left-Tailed Test (continued)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6324600" y="2800350"/>
            <a:ext cx="3486150" cy="6667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05600" y="1924050"/>
            <a:ext cx="3105150" cy="6858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2205038" y="147639"/>
            <a:ext cx="7772400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0000"/>
                </a:solidFill>
                <a:latin typeface="Book Antiqua" panose="02040602050305030304" pitchFamily="18" charset="0"/>
              </a:rPr>
              <a:t>Hypothesis Testing</a:t>
            </a:r>
            <a:br>
              <a:rPr lang="en-US" altLang="en-US" sz="2800">
                <a:solidFill>
                  <a:srgbClr val="C00000"/>
                </a:solidFill>
                <a:latin typeface="Book Antiqua" panose="02040602050305030304" pitchFamily="18" charset="0"/>
              </a:rPr>
            </a:br>
            <a:r>
              <a:rPr lang="en-US" altLang="en-US" sz="2800">
                <a:solidFill>
                  <a:srgbClr val="C00000"/>
                </a:solidFill>
                <a:latin typeface="Book Antiqua" panose="02040602050305030304" pitchFamily="18" charset="0"/>
              </a:rPr>
              <a:t>About a Population Variance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6399213" y="2887663"/>
            <a:ext cx="32686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</a:p>
        </p:txBody>
      </p:sp>
      <p:sp>
        <p:nvSpPr>
          <p:cNvPr id="77838" name="AutoShape 14"/>
          <p:cNvSpPr>
            <a:spLocks noChangeArrowheads="1"/>
          </p:cNvSpPr>
          <p:nvPr/>
        </p:nvSpPr>
        <p:spPr bwMode="auto">
          <a:xfrm rot="5400000">
            <a:off x="2276476" y="16700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241676" y="2909888"/>
            <a:ext cx="26527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i="1" dirty="0">
                <a:latin typeface="Book Antiqua" pitchFamily="18" charset="0"/>
              </a:rPr>
              <a:t>p</a:t>
            </a:r>
            <a:r>
              <a:rPr lang="en-US" sz="2400" dirty="0">
                <a:latin typeface="Book Antiqua" pitchFamily="18" charset="0"/>
              </a:rPr>
              <a:t>-Value approach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3241675" y="1995488"/>
            <a:ext cx="34163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</a:rPr>
              <a:t>Critical value approach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2574925" y="1557338"/>
            <a:ext cx="2370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125000"/>
            </a:pPr>
            <a:r>
              <a:rPr lang="en-US" altLang="en-US" sz="2400">
                <a:solidFill>
                  <a:srgbClr val="0000FF"/>
                </a:solidFill>
                <a:latin typeface="Book Antiqua" panose="02040602050305030304" pitchFamily="18" charset="0"/>
              </a:rPr>
              <a:t>Rejection Rule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781800" y="2014539"/>
            <a:ext cx="2890838" cy="477837"/>
            <a:chOff x="3300" y="1269"/>
            <a:chExt cx="1821" cy="301"/>
          </a:xfrm>
        </p:grpSpPr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3300" y="1269"/>
              <a:ext cx="105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Reject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if</a:t>
              </a:r>
            </a:p>
          </p:txBody>
        </p:sp>
        <p:graphicFrame>
          <p:nvGraphicFramePr>
            <p:cNvPr id="39952" name="Object 2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342" y="1289"/>
            <a:ext cx="77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0" name="Equation" r:id="rId4" imgW="1234440" imgH="358212" progId="">
                    <p:embed/>
                  </p:oleObj>
                </mc:Choice>
                <mc:Fallback>
                  <p:oleObj name="Equation" r:id="rId4" imgW="1234440" imgH="358212" progId="">
                    <p:embed/>
                    <p:pic>
                      <p:nvPicPr>
                        <p:cNvPr id="39952" name="Object 20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1289"/>
                          <a:ext cx="77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965576" y="3671888"/>
            <a:ext cx="5121275" cy="830262"/>
            <a:chOff x="1490" y="2697"/>
            <a:chExt cx="3226" cy="523"/>
          </a:xfrm>
        </p:grpSpPr>
        <p:sp>
          <p:nvSpPr>
            <p:cNvPr id="39949" name="Text Box 24"/>
            <p:cNvSpPr txBox="1">
              <a:spLocks noChangeArrowheads="1"/>
            </p:cNvSpPr>
            <p:nvPr/>
          </p:nvSpPr>
          <p:spPr bwMode="auto">
            <a:xfrm>
              <a:off x="1490" y="2697"/>
              <a:ext cx="322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Book Antiqua" panose="02040602050305030304" pitchFamily="18" charset="0"/>
                </a:rPr>
                <a:t>where           is based on a chi-square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Book Antiqua" panose="02040602050305030304" pitchFamily="18" charset="0"/>
                </a:rPr>
                <a:t>distribution with </a:t>
              </a:r>
              <a:r>
                <a:rPr lang="en-US" altLang="en-US" sz="2400" i="1">
                  <a:latin typeface="Book Antiqua" panose="02040602050305030304" pitchFamily="18" charset="0"/>
                </a:rPr>
                <a:t>n</a:t>
              </a:r>
              <a:r>
                <a:rPr lang="en-US" altLang="en-US" sz="2400">
                  <a:latin typeface="Book Antiqua" panose="02040602050305030304" pitchFamily="18" charset="0"/>
                </a:rPr>
                <a:t> - 1 d.f.</a:t>
              </a:r>
            </a:p>
          </p:txBody>
        </p:sp>
        <p:graphicFrame>
          <p:nvGraphicFramePr>
            <p:cNvPr id="39950" name="Object 2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01" y="2710"/>
            <a:ext cx="4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1" name="Equation" r:id="rId6" imgW="251424" imgH="160020" progId="">
                    <p:embed/>
                  </p:oleObj>
                </mc:Choice>
                <mc:Fallback>
                  <p:oleObj name="Equation" r:id="rId6" imgW="251424" imgH="160020" progId="">
                    <p:embed/>
                    <p:pic>
                      <p:nvPicPr>
                        <p:cNvPr id="39950" name="Object 21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" y="2710"/>
                          <a:ext cx="4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434966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" grpId="0" animBg="1"/>
      <p:bldP spid="77832" grpId="0" animBg="1"/>
      <p:bldP spid="77831" grpId="0" autoUpdateAnimBg="0"/>
      <p:bldP spid="77838" grpId="0" animBg="1"/>
      <p:bldP spid="77839" grpId="0" autoUpdateAnimBg="0"/>
      <p:bldP spid="77840" grpId="0" autoUpdateAnimBg="0"/>
      <p:bldP spid="7784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2205038" y="1116013"/>
            <a:ext cx="6934200" cy="538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alt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Right-Tailed Test</a:t>
            </a:r>
            <a:endParaRPr lang="en-US" altLang="en-US" sz="240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5062538" y="1724025"/>
            <a:ext cx="2019300" cy="12128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205038" y="147639"/>
            <a:ext cx="7772400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0000"/>
                </a:solidFill>
                <a:latin typeface="Book Antiqua" panose="02040602050305030304" pitchFamily="18" charset="0"/>
              </a:rPr>
              <a:t>Hypothesis Testing</a:t>
            </a:r>
            <a:br>
              <a:rPr lang="en-US" altLang="en-US" sz="2800">
                <a:solidFill>
                  <a:srgbClr val="C00000"/>
                </a:solidFill>
                <a:latin typeface="Book Antiqua" panose="02040602050305030304" pitchFamily="18" charset="0"/>
              </a:rPr>
            </a:br>
            <a:r>
              <a:rPr lang="en-US" altLang="en-US" sz="2800">
                <a:solidFill>
                  <a:srgbClr val="C00000"/>
                </a:solidFill>
                <a:latin typeface="Book Antiqua" panose="02040602050305030304" pitchFamily="18" charset="0"/>
              </a:rPr>
              <a:t>About a Population Variance</a:t>
            </a:r>
          </a:p>
        </p:txBody>
      </p:sp>
      <p:graphicFrame>
        <p:nvGraphicFramePr>
          <p:cNvPr id="13312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18125" y="1838326"/>
          <a:ext cx="16081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4" imgW="1560977" imgH="445314" progId="">
                  <p:embed/>
                </p:oleObj>
              </mc:Choice>
              <mc:Fallback>
                <p:oleObj name="Equation" r:id="rId4" imgW="1560977" imgH="445314" progId="">
                  <p:embed/>
                  <p:pic>
                    <p:nvPicPr>
                      <p:cNvPr id="133125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1838326"/>
                        <a:ext cx="16081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11776" y="2333626"/>
          <a:ext cx="15922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6" imgW="1573655" imgH="445314" progId="">
                  <p:embed/>
                </p:oleObj>
              </mc:Choice>
              <mc:Fallback>
                <p:oleObj name="Equation" r:id="rId6" imgW="1573655" imgH="445314" progId="">
                  <p:embed/>
                  <p:pic>
                    <p:nvPicPr>
                      <p:cNvPr id="133126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6" y="2333626"/>
                        <a:ext cx="15922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5067300" y="4173539"/>
            <a:ext cx="2019300" cy="1254125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graphicFrame>
        <p:nvGraphicFramePr>
          <p:cNvPr id="13312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11764" y="4379914"/>
          <a:ext cx="176688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8" imgW="1763825" imgH="889044" progId="">
                  <p:embed/>
                </p:oleObj>
              </mc:Choice>
              <mc:Fallback>
                <p:oleObj name="Equation" r:id="rId8" imgW="1763825" imgH="889044" progId="">
                  <p:embed/>
                  <p:pic>
                    <p:nvPicPr>
                      <p:cNvPr id="133128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4" y="4379914"/>
                        <a:ext cx="1766887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47182F"/>
                                </a:gs>
                                <a:gs pos="50000">
                                  <a:srgbClr val="993366"/>
                                </a:gs>
                                <a:gs pos="100000">
                                  <a:srgbClr val="47182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03625" y="3024188"/>
            <a:ext cx="4967288" cy="830262"/>
            <a:chOff x="854" y="3381"/>
            <a:chExt cx="3129" cy="523"/>
          </a:xfrm>
        </p:grpSpPr>
        <p:sp>
          <p:nvSpPr>
            <p:cNvPr id="40974" name="Text Box 10"/>
            <p:cNvSpPr txBox="1">
              <a:spLocks noChangeArrowheads="1"/>
            </p:cNvSpPr>
            <p:nvPr/>
          </p:nvSpPr>
          <p:spPr bwMode="auto">
            <a:xfrm>
              <a:off x="854" y="3381"/>
              <a:ext cx="312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Book Antiqua" panose="02040602050305030304" pitchFamily="18" charset="0"/>
                </a:rPr>
                <a:t>where      is the hypothesized value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Book Antiqua" panose="02040602050305030304" pitchFamily="18" charset="0"/>
                </a:rPr>
                <a:t>for the population variance</a:t>
              </a:r>
            </a:p>
          </p:txBody>
        </p:sp>
        <p:graphicFrame>
          <p:nvGraphicFramePr>
            <p:cNvPr id="40975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485" y="3402"/>
            <a:ext cx="23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1" name="Equation" r:id="rId10" imgW="274320" imgH="320040" progId="">
                    <p:embed/>
                  </p:oleObj>
                </mc:Choice>
                <mc:Fallback>
                  <p:oleObj name="Equation" r:id="rId10" imgW="274320" imgH="320040" progId="">
                    <p:embed/>
                    <p:pic>
                      <p:nvPicPr>
                        <p:cNvPr id="40975" name="Object 11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3402"/>
                          <a:ext cx="23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32" name="AutoShape 12"/>
          <p:cNvSpPr>
            <a:spLocks noChangeArrowheads="1"/>
          </p:cNvSpPr>
          <p:nvPr/>
        </p:nvSpPr>
        <p:spPr bwMode="auto">
          <a:xfrm rot="5400000">
            <a:off x="2276476" y="16700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sp>
        <p:nvSpPr>
          <p:cNvPr id="133133" name="AutoShape 13"/>
          <p:cNvSpPr>
            <a:spLocks noChangeArrowheads="1"/>
          </p:cNvSpPr>
          <p:nvPr/>
        </p:nvSpPr>
        <p:spPr bwMode="auto">
          <a:xfrm rot="5400000">
            <a:off x="2276476" y="41275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2574926" y="4033839"/>
            <a:ext cx="212590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SzPct val="125000"/>
              <a:buFontTx/>
              <a:buChar char="•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Statistic</a:t>
            </a:r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2574926" y="1557339"/>
            <a:ext cx="203292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SzPct val="125000"/>
              <a:buFontTx/>
              <a:buChar char="•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Hypotheses</a:t>
            </a:r>
          </a:p>
        </p:txBody>
      </p:sp>
    </p:spTree>
    <p:extLst>
      <p:ext uri="{BB962C8B-B14F-4D97-AF65-F5344CB8AC3E}">
        <p14:creationId xmlns:p14="http://schemas.microsoft.com/office/powerpoint/2010/main" val="34881353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nimBg="1"/>
      <p:bldP spid="133127" grpId="0" animBg="1"/>
      <p:bldP spid="133132" grpId="0" animBg="1"/>
      <p:bldP spid="133133" grpId="0" animBg="1"/>
      <p:bldP spid="133134" grpId="0" autoUpdateAnimBg="0"/>
      <p:bldP spid="13313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2205038" y="1116013"/>
            <a:ext cx="7772400" cy="557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alt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Right-Tailed Test (continued)</a:t>
            </a:r>
            <a:endParaRPr lang="en-US" altLang="en-US" sz="240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6134100" y="2800350"/>
            <a:ext cx="3486150" cy="6667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6781800" y="1924050"/>
            <a:ext cx="2819400" cy="6286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205038" y="147639"/>
            <a:ext cx="7772400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0000"/>
                </a:solidFill>
                <a:latin typeface="Book Antiqua" panose="02040602050305030304" pitchFamily="18" charset="0"/>
              </a:rPr>
              <a:t>Hypothesis Testing</a:t>
            </a:r>
            <a:br>
              <a:rPr lang="en-US" altLang="en-US" sz="2800">
                <a:solidFill>
                  <a:srgbClr val="C00000"/>
                </a:solidFill>
                <a:latin typeface="Book Antiqua" panose="02040602050305030304" pitchFamily="18" charset="0"/>
              </a:rPr>
            </a:br>
            <a:r>
              <a:rPr lang="en-US" altLang="en-US" sz="2800">
                <a:solidFill>
                  <a:srgbClr val="C00000"/>
                </a:solidFill>
                <a:latin typeface="Book Antiqua" panose="02040602050305030304" pitchFamily="18" charset="0"/>
              </a:rPr>
              <a:t>About a Population Variance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77050" y="1995488"/>
            <a:ext cx="2516188" cy="469900"/>
            <a:chOff x="3324" y="1257"/>
            <a:chExt cx="1585" cy="296"/>
          </a:xfrm>
        </p:grpSpPr>
        <p:sp>
          <p:nvSpPr>
            <p:cNvPr id="134151" name="Text Box 7"/>
            <p:cNvSpPr txBox="1">
              <a:spLocks noChangeArrowheads="1"/>
            </p:cNvSpPr>
            <p:nvPr/>
          </p:nvSpPr>
          <p:spPr bwMode="auto">
            <a:xfrm>
              <a:off x="3324" y="1257"/>
              <a:ext cx="105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Reject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if</a:t>
              </a:r>
            </a:p>
          </p:txBody>
        </p:sp>
        <p:graphicFrame>
          <p:nvGraphicFramePr>
            <p:cNvPr id="42000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392" y="1269"/>
            <a:ext cx="51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8" name="Equation" r:id="rId4" imgW="441936" imgH="160020" progId="">
                    <p:embed/>
                  </p:oleObj>
                </mc:Choice>
                <mc:Fallback>
                  <p:oleObj name="Equation" r:id="rId4" imgW="441936" imgH="160020" progId="">
                    <p:embed/>
                    <p:pic>
                      <p:nvPicPr>
                        <p:cNvPr id="42000" name="Object 8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1269"/>
                          <a:ext cx="51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6208713" y="2887663"/>
            <a:ext cx="32686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889375" y="3760792"/>
            <a:ext cx="4814888" cy="836613"/>
            <a:chOff x="818" y="3245"/>
            <a:chExt cx="3033" cy="527"/>
          </a:xfrm>
        </p:grpSpPr>
        <p:graphicFrame>
          <p:nvGraphicFramePr>
            <p:cNvPr id="41997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454" y="3245"/>
            <a:ext cx="26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" name="Equation" r:id="rId6" imgW="99144" imgH="129612" progId="">
                    <p:embed/>
                  </p:oleObj>
                </mc:Choice>
                <mc:Fallback>
                  <p:oleObj name="Equation" r:id="rId6" imgW="99144" imgH="129612" progId="">
                    <p:embed/>
                    <p:pic>
                      <p:nvPicPr>
                        <p:cNvPr id="41997" name="Object 11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3245"/>
                          <a:ext cx="26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6" name="Text Box 12"/>
            <p:cNvSpPr txBox="1">
              <a:spLocks noChangeArrowheads="1"/>
            </p:cNvSpPr>
            <p:nvPr/>
          </p:nvSpPr>
          <p:spPr bwMode="auto">
            <a:xfrm>
              <a:off x="818" y="3249"/>
              <a:ext cx="3033" cy="52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where       is based on a chi-square</a:t>
              </a:r>
            </a:p>
            <a:p>
              <a:pPr eaLnBrk="0" hangingPunct="0"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distribution with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- 1 d.f.</a:t>
              </a:r>
            </a:p>
          </p:txBody>
        </p:sp>
      </p:grpSp>
      <p:sp>
        <p:nvSpPr>
          <p:cNvPr id="134157" name="AutoShape 13"/>
          <p:cNvSpPr>
            <a:spLocks noChangeArrowheads="1"/>
          </p:cNvSpPr>
          <p:nvPr/>
        </p:nvSpPr>
        <p:spPr bwMode="auto">
          <a:xfrm rot="5400000">
            <a:off x="2276476" y="16700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3241676" y="2909888"/>
            <a:ext cx="26527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approach:</a:t>
            </a:r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3241675" y="1995488"/>
            <a:ext cx="34163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approach:</a:t>
            </a:r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2574926" y="1557339"/>
            <a:ext cx="236955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SzPct val="125000"/>
              <a:buFontTx/>
              <a:buChar char="•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</a:t>
            </a:r>
          </a:p>
        </p:txBody>
      </p:sp>
    </p:spTree>
    <p:extLst>
      <p:ext uri="{BB962C8B-B14F-4D97-AF65-F5344CB8AC3E}">
        <p14:creationId xmlns:p14="http://schemas.microsoft.com/office/powerpoint/2010/main" val="991716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nimBg="1"/>
      <p:bldP spid="134148" grpId="0" animBg="1"/>
      <p:bldP spid="134153" grpId="0" autoUpdateAnimBg="0"/>
      <p:bldP spid="134157" grpId="0" animBg="1"/>
      <p:bldP spid="134158" grpId="0" autoUpdateAnimBg="0"/>
      <p:bldP spid="134159" grpId="0" autoUpdateAnimBg="0"/>
      <p:bldP spid="13416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5" descr="http://www.xycoon.com/images/ht_varianc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8686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149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2695575" y="1238250"/>
            <a:ext cx="6915150" cy="3600450"/>
          </a:xfrm>
          <a:prstGeom prst="rect">
            <a:avLst/>
          </a:prstGeom>
          <a:gradFill rotWithShape="0">
            <a:gsLst>
              <a:gs pos="0">
                <a:srgbClr val="007CBA">
                  <a:gamma/>
                  <a:shade val="46275"/>
                  <a:invGamma/>
                </a:srgbClr>
              </a:gs>
              <a:gs pos="50000">
                <a:srgbClr val="007CBA"/>
              </a:gs>
              <a:gs pos="100000">
                <a:srgbClr val="007CBA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MS Reference Serif"/>
            </a:endParaRPr>
          </a:p>
        </p:txBody>
      </p:sp>
      <p:sp>
        <p:nvSpPr>
          <p:cNvPr id="123907" name="Freeform 3"/>
          <p:cNvSpPr>
            <a:spLocks/>
          </p:cNvSpPr>
          <p:nvPr/>
        </p:nvSpPr>
        <p:spPr bwMode="auto">
          <a:xfrm>
            <a:off x="3819525" y="1581150"/>
            <a:ext cx="3194050" cy="2628900"/>
          </a:xfrm>
          <a:custGeom>
            <a:avLst/>
            <a:gdLst/>
            <a:ahLst/>
            <a:cxnLst>
              <a:cxn ang="0">
                <a:pos x="6" y="1656"/>
              </a:cxn>
              <a:cxn ang="0">
                <a:pos x="2004" y="1408"/>
              </a:cxn>
              <a:cxn ang="0">
                <a:pos x="1887" y="1326"/>
              </a:cxn>
              <a:cxn ang="0">
                <a:pos x="1815" y="1269"/>
              </a:cxn>
              <a:cxn ang="0">
                <a:pos x="1737" y="1200"/>
              </a:cxn>
              <a:cxn ang="0">
                <a:pos x="1680" y="1146"/>
              </a:cxn>
              <a:cxn ang="0">
                <a:pos x="1617" y="1083"/>
              </a:cxn>
              <a:cxn ang="0">
                <a:pos x="1560" y="1026"/>
              </a:cxn>
              <a:cxn ang="0">
                <a:pos x="1509" y="969"/>
              </a:cxn>
              <a:cxn ang="0">
                <a:pos x="1452" y="909"/>
              </a:cxn>
              <a:cxn ang="0">
                <a:pos x="1404" y="849"/>
              </a:cxn>
              <a:cxn ang="0">
                <a:pos x="1362" y="795"/>
              </a:cxn>
              <a:cxn ang="0">
                <a:pos x="1311" y="729"/>
              </a:cxn>
              <a:cxn ang="0">
                <a:pos x="1254" y="654"/>
              </a:cxn>
              <a:cxn ang="0">
                <a:pos x="1215" y="582"/>
              </a:cxn>
              <a:cxn ang="0">
                <a:pos x="1170" y="510"/>
              </a:cxn>
              <a:cxn ang="0">
                <a:pos x="1125" y="441"/>
              </a:cxn>
              <a:cxn ang="0">
                <a:pos x="1083" y="375"/>
              </a:cxn>
              <a:cxn ang="0">
                <a:pos x="1032" y="303"/>
              </a:cxn>
              <a:cxn ang="0">
                <a:pos x="987" y="246"/>
              </a:cxn>
              <a:cxn ang="0">
                <a:pos x="942" y="186"/>
              </a:cxn>
              <a:cxn ang="0">
                <a:pos x="888" y="129"/>
              </a:cxn>
              <a:cxn ang="0">
                <a:pos x="840" y="81"/>
              </a:cxn>
              <a:cxn ang="0">
                <a:pos x="783" y="36"/>
              </a:cxn>
              <a:cxn ang="0">
                <a:pos x="702" y="0"/>
              </a:cxn>
              <a:cxn ang="0">
                <a:pos x="618" y="24"/>
              </a:cxn>
              <a:cxn ang="0">
                <a:pos x="561" y="78"/>
              </a:cxn>
              <a:cxn ang="0">
                <a:pos x="507" y="138"/>
              </a:cxn>
              <a:cxn ang="0">
                <a:pos x="459" y="219"/>
              </a:cxn>
              <a:cxn ang="0">
                <a:pos x="416" y="288"/>
              </a:cxn>
              <a:cxn ang="0">
                <a:pos x="375" y="360"/>
              </a:cxn>
              <a:cxn ang="0">
                <a:pos x="336" y="429"/>
              </a:cxn>
              <a:cxn ang="0">
                <a:pos x="308" y="504"/>
              </a:cxn>
              <a:cxn ang="0">
                <a:pos x="276" y="570"/>
              </a:cxn>
              <a:cxn ang="0">
                <a:pos x="246" y="639"/>
              </a:cxn>
              <a:cxn ang="0">
                <a:pos x="213" y="711"/>
              </a:cxn>
              <a:cxn ang="0">
                <a:pos x="189" y="777"/>
              </a:cxn>
              <a:cxn ang="0">
                <a:pos x="156" y="849"/>
              </a:cxn>
              <a:cxn ang="0">
                <a:pos x="114" y="927"/>
              </a:cxn>
              <a:cxn ang="0">
                <a:pos x="84" y="987"/>
              </a:cxn>
              <a:cxn ang="0">
                <a:pos x="57" y="1038"/>
              </a:cxn>
              <a:cxn ang="0">
                <a:pos x="33" y="1092"/>
              </a:cxn>
            </a:cxnLst>
            <a:rect l="0" t="0" r="r" b="b"/>
            <a:pathLst>
              <a:path w="2012" h="1656">
                <a:moveTo>
                  <a:pt x="0" y="1156"/>
                </a:moveTo>
                <a:lnTo>
                  <a:pt x="6" y="1656"/>
                </a:lnTo>
                <a:lnTo>
                  <a:pt x="2012" y="1652"/>
                </a:lnTo>
                <a:lnTo>
                  <a:pt x="2004" y="1408"/>
                </a:lnTo>
                <a:lnTo>
                  <a:pt x="1917" y="1347"/>
                </a:lnTo>
                <a:lnTo>
                  <a:pt x="1887" y="1326"/>
                </a:lnTo>
                <a:lnTo>
                  <a:pt x="1854" y="1299"/>
                </a:lnTo>
                <a:lnTo>
                  <a:pt x="1815" y="1269"/>
                </a:lnTo>
                <a:lnTo>
                  <a:pt x="1776" y="1233"/>
                </a:lnTo>
                <a:lnTo>
                  <a:pt x="1737" y="1200"/>
                </a:lnTo>
                <a:lnTo>
                  <a:pt x="1707" y="1170"/>
                </a:lnTo>
                <a:lnTo>
                  <a:pt x="1680" y="1146"/>
                </a:lnTo>
                <a:lnTo>
                  <a:pt x="1650" y="1119"/>
                </a:lnTo>
                <a:lnTo>
                  <a:pt x="1617" y="1083"/>
                </a:lnTo>
                <a:lnTo>
                  <a:pt x="1590" y="1053"/>
                </a:lnTo>
                <a:lnTo>
                  <a:pt x="1560" y="1026"/>
                </a:lnTo>
                <a:lnTo>
                  <a:pt x="1533" y="996"/>
                </a:lnTo>
                <a:lnTo>
                  <a:pt x="1509" y="969"/>
                </a:lnTo>
                <a:lnTo>
                  <a:pt x="1482" y="942"/>
                </a:lnTo>
                <a:lnTo>
                  <a:pt x="1452" y="909"/>
                </a:lnTo>
                <a:lnTo>
                  <a:pt x="1428" y="876"/>
                </a:lnTo>
                <a:lnTo>
                  <a:pt x="1404" y="849"/>
                </a:lnTo>
                <a:lnTo>
                  <a:pt x="1386" y="825"/>
                </a:lnTo>
                <a:lnTo>
                  <a:pt x="1362" y="795"/>
                </a:lnTo>
                <a:lnTo>
                  <a:pt x="1338" y="765"/>
                </a:lnTo>
                <a:lnTo>
                  <a:pt x="1311" y="729"/>
                </a:lnTo>
                <a:lnTo>
                  <a:pt x="1278" y="687"/>
                </a:lnTo>
                <a:lnTo>
                  <a:pt x="1254" y="654"/>
                </a:lnTo>
                <a:lnTo>
                  <a:pt x="1236" y="618"/>
                </a:lnTo>
                <a:lnTo>
                  <a:pt x="1215" y="582"/>
                </a:lnTo>
                <a:lnTo>
                  <a:pt x="1191" y="546"/>
                </a:lnTo>
                <a:lnTo>
                  <a:pt x="1170" y="510"/>
                </a:lnTo>
                <a:lnTo>
                  <a:pt x="1149" y="474"/>
                </a:lnTo>
                <a:lnTo>
                  <a:pt x="1125" y="441"/>
                </a:lnTo>
                <a:lnTo>
                  <a:pt x="1107" y="405"/>
                </a:lnTo>
                <a:lnTo>
                  <a:pt x="1083" y="375"/>
                </a:lnTo>
                <a:lnTo>
                  <a:pt x="1056" y="336"/>
                </a:lnTo>
                <a:lnTo>
                  <a:pt x="1032" y="303"/>
                </a:lnTo>
                <a:lnTo>
                  <a:pt x="1014" y="276"/>
                </a:lnTo>
                <a:lnTo>
                  <a:pt x="987" y="246"/>
                </a:lnTo>
                <a:lnTo>
                  <a:pt x="963" y="213"/>
                </a:lnTo>
                <a:lnTo>
                  <a:pt x="942" y="186"/>
                </a:lnTo>
                <a:lnTo>
                  <a:pt x="912" y="156"/>
                </a:lnTo>
                <a:lnTo>
                  <a:pt x="888" y="129"/>
                </a:lnTo>
                <a:lnTo>
                  <a:pt x="867" y="105"/>
                </a:lnTo>
                <a:lnTo>
                  <a:pt x="840" y="81"/>
                </a:lnTo>
                <a:lnTo>
                  <a:pt x="813" y="60"/>
                </a:lnTo>
                <a:lnTo>
                  <a:pt x="783" y="36"/>
                </a:lnTo>
                <a:lnTo>
                  <a:pt x="744" y="15"/>
                </a:lnTo>
                <a:lnTo>
                  <a:pt x="702" y="0"/>
                </a:lnTo>
                <a:lnTo>
                  <a:pt x="654" y="6"/>
                </a:lnTo>
                <a:lnTo>
                  <a:pt x="618" y="24"/>
                </a:lnTo>
                <a:lnTo>
                  <a:pt x="588" y="51"/>
                </a:lnTo>
                <a:lnTo>
                  <a:pt x="561" y="78"/>
                </a:lnTo>
                <a:lnTo>
                  <a:pt x="534" y="108"/>
                </a:lnTo>
                <a:lnTo>
                  <a:pt x="507" y="138"/>
                </a:lnTo>
                <a:lnTo>
                  <a:pt x="480" y="180"/>
                </a:lnTo>
                <a:lnTo>
                  <a:pt x="459" y="219"/>
                </a:lnTo>
                <a:lnTo>
                  <a:pt x="438" y="252"/>
                </a:lnTo>
                <a:lnTo>
                  <a:pt x="416" y="288"/>
                </a:lnTo>
                <a:lnTo>
                  <a:pt x="393" y="324"/>
                </a:lnTo>
                <a:lnTo>
                  <a:pt x="375" y="360"/>
                </a:lnTo>
                <a:lnTo>
                  <a:pt x="356" y="396"/>
                </a:lnTo>
                <a:lnTo>
                  <a:pt x="336" y="429"/>
                </a:lnTo>
                <a:lnTo>
                  <a:pt x="320" y="468"/>
                </a:lnTo>
                <a:lnTo>
                  <a:pt x="308" y="504"/>
                </a:lnTo>
                <a:lnTo>
                  <a:pt x="288" y="537"/>
                </a:lnTo>
                <a:lnTo>
                  <a:pt x="276" y="570"/>
                </a:lnTo>
                <a:lnTo>
                  <a:pt x="261" y="603"/>
                </a:lnTo>
                <a:lnTo>
                  <a:pt x="246" y="639"/>
                </a:lnTo>
                <a:lnTo>
                  <a:pt x="231" y="675"/>
                </a:lnTo>
                <a:lnTo>
                  <a:pt x="213" y="711"/>
                </a:lnTo>
                <a:lnTo>
                  <a:pt x="201" y="744"/>
                </a:lnTo>
                <a:lnTo>
                  <a:pt x="189" y="777"/>
                </a:lnTo>
                <a:lnTo>
                  <a:pt x="177" y="813"/>
                </a:lnTo>
                <a:lnTo>
                  <a:pt x="156" y="849"/>
                </a:lnTo>
                <a:lnTo>
                  <a:pt x="135" y="888"/>
                </a:lnTo>
                <a:lnTo>
                  <a:pt x="114" y="927"/>
                </a:lnTo>
                <a:lnTo>
                  <a:pt x="99" y="960"/>
                </a:lnTo>
                <a:lnTo>
                  <a:pt x="84" y="987"/>
                </a:lnTo>
                <a:lnTo>
                  <a:pt x="69" y="1017"/>
                </a:lnTo>
                <a:lnTo>
                  <a:pt x="57" y="1038"/>
                </a:lnTo>
                <a:lnTo>
                  <a:pt x="51" y="1071"/>
                </a:lnTo>
                <a:lnTo>
                  <a:pt x="33" y="1092"/>
                </a:lnTo>
                <a:lnTo>
                  <a:pt x="24" y="1113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23908" name="Freeform 4"/>
          <p:cNvSpPr>
            <a:spLocks/>
          </p:cNvSpPr>
          <p:nvPr/>
        </p:nvSpPr>
        <p:spPr bwMode="auto">
          <a:xfrm>
            <a:off x="3381376" y="3482975"/>
            <a:ext cx="417513" cy="711200"/>
          </a:xfrm>
          <a:custGeom>
            <a:avLst/>
            <a:gdLst/>
            <a:ahLst/>
            <a:cxnLst>
              <a:cxn ang="0">
                <a:pos x="291" y="0"/>
              </a:cxn>
              <a:cxn ang="0">
                <a:pos x="288" y="492"/>
              </a:cxn>
              <a:cxn ang="0">
                <a:pos x="0" y="492"/>
              </a:cxn>
              <a:cxn ang="0">
                <a:pos x="18" y="468"/>
              </a:cxn>
              <a:cxn ang="0">
                <a:pos x="36" y="441"/>
              </a:cxn>
              <a:cxn ang="0">
                <a:pos x="57" y="408"/>
              </a:cxn>
              <a:cxn ang="0">
                <a:pos x="75" y="381"/>
              </a:cxn>
              <a:cxn ang="0">
                <a:pos x="93" y="348"/>
              </a:cxn>
              <a:cxn ang="0">
                <a:pos x="117" y="312"/>
              </a:cxn>
              <a:cxn ang="0">
                <a:pos x="132" y="285"/>
              </a:cxn>
              <a:cxn ang="0">
                <a:pos x="150" y="249"/>
              </a:cxn>
              <a:cxn ang="0">
                <a:pos x="177" y="216"/>
              </a:cxn>
              <a:cxn ang="0">
                <a:pos x="189" y="180"/>
              </a:cxn>
              <a:cxn ang="0">
                <a:pos x="213" y="144"/>
              </a:cxn>
              <a:cxn ang="0">
                <a:pos x="228" y="114"/>
              </a:cxn>
              <a:cxn ang="0">
                <a:pos x="246" y="81"/>
              </a:cxn>
              <a:cxn ang="0">
                <a:pos x="261" y="48"/>
              </a:cxn>
              <a:cxn ang="0">
                <a:pos x="279" y="21"/>
              </a:cxn>
            </a:cxnLst>
            <a:rect l="0" t="0" r="r" b="b"/>
            <a:pathLst>
              <a:path w="291" h="492">
                <a:moveTo>
                  <a:pt x="291" y="0"/>
                </a:moveTo>
                <a:lnTo>
                  <a:pt x="288" y="492"/>
                </a:lnTo>
                <a:lnTo>
                  <a:pt x="0" y="492"/>
                </a:lnTo>
                <a:lnTo>
                  <a:pt x="18" y="468"/>
                </a:lnTo>
                <a:lnTo>
                  <a:pt x="36" y="441"/>
                </a:lnTo>
                <a:lnTo>
                  <a:pt x="57" y="408"/>
                </a:lnTo>
                <a:lnTo>
                  <a:pt x="75" y="381"/>
                </a:lnTo>
                <a:lnTo>
                  <a:pt x="93" y="348"/>
                </a:lnTo>
                <a:lnTo>
                  <a:pt x="117" y="312"/>
                </a:lnTo>
                <a:lnTo>
                  <a:pt x="132" y="285"/>
                </a:lnTo>
                <a:lnTo>
                  <a:pt x="150" y="249"/>
                </a:lnTo>
                <a:lnTo>
                  <a:pt x="177" y="216"/>
                </a:lnTo>
                <a:lnTo>
                  <a:pt x="189" y="180"/>
                </a:lnTo>
                <a:lnTo>
                  <a:pt x="213" y="144"/>
                </a:lnTo>
                <a:lnTo>
                  <a:pt x="228" y="114"/>
                </a:lnTo>
                <a:lnTo>
                  <a:pt x="246" y="81"/>
                </a:lnTo>
                <a:lnTo>
                  <a:pt x="261" y="48"/>
                </a:lnTo>
                <a:lnTo>
                  <a:pt x="279" y="21"/>
                </a:lnTo>
              </a:path>
            </a:pathLst>
          </a:cu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23909" name="Freeform 5"/>
          <p:cNvSpPr>
            <a:spLocks/>
          </p:cNvSpPr>
          <p:nvPr/>
        </p:nvSpPr>
        <p:spPr bwMode="auto">
          <a:xfrm>
            <a:off x="7013575" y="3825876"/>
            <a:ext cx="1104900" cy="365125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230"/>
              </a:cxn>
              <a:cxn ang="0">
                <a:pos x="696" y="226"/>
              </a:cxn>
              <a:cxn ang="0">
                <a:pos x="696" y="210"/>
              </a:cxn>
              <a:cxn ang="0">
                <a:pos x="679" y="201"/>
              </a:cxn>
              <a:cxn ang="0">
                <a:pos x="644" y="202"/>
              </a:cxn>
              <a:cxn ang="0">
                <a:pos x="610" y="195"/>
              </a:cxn>
              <a:cxn ang="0">
                <a:pos x="573" y="186"/>
              </a:cxn>
              <a:cxn ang="0">
                <a:pos x="544" y="184"/>
              </a:cxn>
              <a:cxn ang="0">
                <a:pos x="510" y="177"/>
              </a:cxn>
              <a:cxn ang="0">
                <a:pos x="478" y="172"/>
              </a:cxn>
              <a:cxn ang="0">
                <a:pos x="447" y="164"/>
              </a:cxn>
              <a:cxn ang="0">
                <a:pos x="417" y="161"/>
              </a:cxn>
              <a:cxn ang="0">
                <a:pos x="384" y="147"/>
              </a:cxn>
              <a:cxn ang="0">
                <a:pos x="354" y="144"/>
              </a:cxn>
              <a:cxn ang="0">
                <a:pos x="325" y="139"/>
              </a:cxn>
              <a:cxn ang="0">
                <a:pos x="299" y="127"/>
              </a:cxn>
              <a:cxn ang="0">
                <a:pos x="273" y="118"/>
              </a:cxn>
              <a:cxn ang="0">
                <a:pos x="256" y="114"/>
              </a:cxn>
              <a:cxn ang="0">
                <a:pos x="231" y="110"/>
              </a:cxn>
              <a:cxn ang="0">
                <a:pos x="210" y="99"/>
              </a:cxn>
              <a:cxn ang="0">
                <a:pos x="175" y="89"/>
              </a:cxn>
              <a:cxn ang="0">
                <a:pos x="146" y="81"/>
              </a:cxn>
              <a:cxn ang="0">
                <a:pos x="121" y="62"/>
              </a:cxn>
              <a:cxn ang="0">
                <a:pos x="90" y="49"/>
              </a:cxn>
              <a:cxn ang="0">
                <a:pos x="57" y="27"/>
              </a:cxn>
              <a:cxn ang="0">
                <a:pos x="25" y="12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696" h="230">
                <a:moveTo>
                  <a:pt x="4" y="2"/>
                </a:moveTo>
                <a:lnTo>
                  <a:pt x="0" y="230"/>
                </a:lnTo>
                <a:lnTo>
                  <a:pt x="696" y="226"/>
                </a:lnTo>
                <a:lnTo>
                  <a:pt x="696" y="210"/>
                </a:lnTo>
                <a:lnTo>
                  <a:pt x="679" y="201"/>
                </a:lnTo>
                <a:lnTo>
                  <a:pt x="644" y="202"/>
                </a:lnTo>
                <a:lnTo>
                  <a:pt x="610" y="195"/>
                </a:lnTo>
                <a:lnTo>
                  <a:pt x="573" y="186"/>
                </a:lnTo>
                <a:lnTo>
                  <a:pt x="544" y="184"/>
                </a:lnTo>
                <a:lnTo>
                  <a:pt x="510" y="177"/>
                </a:lnTo>
                <a:lnTo>
                  <a:pt x="478" y="172"/>
                </a:lnTo>
                <a:lnTo>
                  <a:pt x="447" y="164"/>
                </a:lnTo>
                <a:lnTo>
                  <a:pt x="417" y="161"/>
                </a:lnTo>
                <a:lnTo>
                  <a:pt x="384" y="147"/>
                </a:lnTo>
                <a:lnTo>
                  <a:pt x="354" y="144"/>
                </a:lnTo>
                <a:lnTo>
                  <a:pt x="325" y="139"/>
                </a:lnTo>
                <a:lnTo>
                  <a:pt x="299" y="127"/>
                </a:lnTo>
                <a:lnTo>
                  <a:pt x="273" y="118"/>
                </a:lnTo>
                <a:lnTo>
                  <a:pt x="256" y="114"/>
                </a:lnTo>
                <a:lnTo>
                  <a:pt x="231" y="110"/>
                </a:lnTo>
                <a:lnTo>
                  <a:pt x="210" y="99"/>
                </a:lnTo>
                <a:lnTo>
                  <a:pt x="175" y="89"/>
                </a:lnTo>
                <a:lnTo>
                  <a:pt x="146" y="81"/>
                </a:lnTo>
                <a:lnTo>
                  <a:pt x="121" y="62"/>
                </a:lnTo>
                <a:lnTo>
                  <a:pt x="90" y="49"/>
                </a:lnTo>
                <a:lnTo>
                  <a:pt x="57" y="27"/>
                </a:lnTo>
                <a:lnTo>
                  <a:pt x="25" y="12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100000">
                <a:srgbClr val="66FFFF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3559175" y="2955925"/>
            <a:ext cx="0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7445375" y="3228975"/>
            <a:ext cx="0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V="1">
            <a:off x="3324225" y="1455738"/>
            <a:ext cx="0" cy="276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4014788" y="3176588"/>
            <a:ext cx="2596866" cy="82843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      95% of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possible </a:t>
            </a:r>
            <a:r>
              <a:rPr lang="en-US" altLang="en-US" sz="2400">
                <a:latin typeface="Symbol" panose="05050102010706020507" pitchFamily="18" charset="2"/>
              </a:rPr>
              <a:t></a:t>
            </a:r>
            <a:r>
              <a:rPr lang="en-US" altLang="en-US" sz="2400" baseline="30000">
                <a:latin typeface="Book Antiqua" panose="02040602050305030304" pitchFamily="18" charset="0"/>
              </a:rPr>
              <a:t>2</a:t>
            </a:r>
            <a:r>
              <a:rPr lang="en-US" altLang="en-US" sz="2400">
                <a:latin typeface="Book Antiqua" panose="02040602050305030304" pitchFamily="18" charset="0"/>
              </a:rPr>
              <a:t> values</a:t>
            </a:r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8853489" y="3919538"/>
            <a:ext cx="453651" cy="459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</a:t>
            </a:r>
            <a:r>
              <a:rPr lang="en-US" altLang="en-US" sz="2400" baseline="30000"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3138488" y="4300538"/>
            <a:ext cx="336632" cy="459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7234238" y="2757488"/>
            <a:ext cx="721352" cy="459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.025</a:t>
            </a:r>
          </a:p>
        </p:txBody>
      </p:sp>
      <p:graphicFrame>
        <p:nvGraphicFramePr>
          <p:cNvPr id="123917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04013" y="4316413"/>
          <a:ext cx="58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4" imgW="205848" imgH="160020" progId="">
                  <p:embed/>
                </p:oleObj>
              </mc:Choice>
              <mc:Fallback>
                <p:oleObj name="Equation" r:id="rId4" imgW="205848" imgH="160020" progId="">
                  <p:embed/>
                  <p:pic>
                    <p:nvPicPr>
                      <p:cNvPr id="123917" name="Object 1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4316413"/>
                        <a:ext cx="58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68713" y="1435100"/>
            <a:ext cx="4614862" cy="2851150"/>
            <a:chOff x="1405" y="1360"/>
            <a:chExt cx="2907" cy="1796"/>
          </a:xfrm>
        </p:grpSpPr>
        <p:sp>
          <p:nvSpPr>
            <p:cNvPr id="123919" name="Arc 15"/>
            <p:cNvSpPr>
              <a:spLocks/>
            </p:cNvSpPr>
            <p:nvPr/>
          </p:nvSpPr>
          <p:spPr bwMode="auto">
            <a:xfrm rot="3120000">
              <a:off x="2663" y="2308"/>
              <a:ext cx="1096" cy="307"/>
            </a:xfrm>
            <a:custGeom>
              <a:avLst/>
              <a:gdLst>
                <a:gd name="G0" fmla="+- 3363 0 0"/>
                <a:gd name="G1" fmla="+- 0 0 0"/>
                <a:gd name="G2" fmla="+- 21600 0 0"/>
                <a:gd name="T0" fmla="*/ 21918 w 21918"/>
                <a:gd name="T1" fmla="*/ 11058 h 21600"/>
                <a:gd name="T2" fmla="*/ 0 w 21918"/>
                <a:gd name="T3" fmla="*/ 21337 h 21600"/>
                <a:gd name="T4" fmla="*/ 3363 w 2191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8" h="21600" fill="none" extrusionOk="0">
                  <a:moveTo>
                    <a:pt x="21917" y="11057"/>
                  </a:moveTo>
                  <a:cubicBezTo>
                    <a:pt x="18021" y="17595"/>
                    <a:pt x="10973" y="21599"/>
                    <a:pt x="3363" y="21600"/>
                  </a:cubicBezTo>
                  <a:cubicBezTo>
                    <a:pt x="2236" y="21600"/>
                    <a:pt x="1112" y="21511"/>
                    <a:pt x="0" y="21336"/>
                  </a:cubicBezTo>
                </a:path>
                <a:path w="21918" h="21600" stroke="0" extrusionOk="0">
                  <a:moveTo>
                    <a:pt x="21917" y="11057"/>
                  </a:moveTo>
                  <a:cubicBezTo>
                    <a:pt x="18021" y="17595"/>
                    <a:pt x="10973" y="21599"/>
                    <a:pt x="3363" y="21600"/>
                  </a:cubicBezTo>
                  <a:cubicBezTo>
                    <a:pt x="2236" y="21600"/>
                    <a:pt x="1112" y="21511"/>
                    <a:pt x="0" y="21336"/>
                  </a:cubicBezTo>
                  <a:lnTo>
                    <a:pt x="336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23920" name="Arc 16"/>
            <p:cNvSpPr>
              <a:spLocks/>
            </p:cNvSpPr>
            <p:nvPr/>
          </p:nvSpPr>
          <p:spPr bwMode="auto">
            <a:xfrm rot="462792">
              <a:off x="3540" y="2872"/>
              <a:ext cx="772" cy="165"/>
            </a:xfrm>
            <a:custGeom>
              <a:avLst/>
              <a:gdLst>
                <a:gd name="G0" fmla="+- 20103 0 0"/>
                <a:gd name="G1" fmla="+- 0 0 0"/>
                <a:gd name="G2" fmla="+- 21600 0 0"/>
                <a:gd name="T0" fmla="*/ 17808 w 20103"/>
                <a:gd name="T1" fmla="*/ 21478 h 21478"/>
                <a:gd name="T2" fmla="*/ 0 w 20103"/>
                <a:gd name="T3" fmla="*/ 7901 h 21478"/>
                <a:gd name="T4" fmla="*/ 20103 w 20103"/>
                <a:gd name="T5" fmla="*/ 0 h 2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03" h="21478" fill="none" extrusionOk="0">
                  <a:moveTo>
                    <a:pt x="17808" y="21477"/>
                  </a:moveTo>
                  <a:cubicBezTo>
                    <a:pt x="9806" y="20622"/>
                    <a:pt x="2943" y="15390"/>
                    <a:pt x="-1" y="7901"/>
                  </a:cubicBezTo>
                </a:path>
                <a:path w="20103" h="21478" stroke="0" extrusionOk="0">
                  <a:moveTo>
                    <a:pt x="17808" y="21477"/>
                  </a:moveTo>
                  <a:cubicBezTo>
                    <a:pt x="9806" y="20622"/>
                    <a:pt x="2943" y="15390"/>
                    <a:pt x="-1" y="7901"/>
                  </a:cubicBezTo>
                  <a:lnTo>
                    <a:pt x="2010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23921" name="Arc 17"/>
            <p:cNvSpPr>
              <a:spLocks/>
            </p:cNvSpPr>
            <p:nvPr/>
          </p:nvSpPr>
          <p:spPr bwMode="auto">
            <a:xfrm rot="6600000">
              <a:off x="1460" y="1760"/>
              <a:ext cx="947" cy="20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23922" name="Arc 18"/>
            <p:cNvSpPr>
              <a:spLocks/>
            </p:cNvSpPr>
            <p:nvPr/>
          </p:nvSpPr>
          <p:spPr bwMode="auto">
            <a:xfrm rot="14520000">
              <a:off x="2020" y="1728"/>
              <a:ext cx="943" cy="20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500 w 21500"/>
                <a:gd name="T1" fmla="*/ 2078 h 21468"/>
                <a:gd name="T2" fmla="*/ 2381 w 21500"/>
                <a:gd name="T3" fmla="*/ 21468 h 21468"/>
                <a:gd name="T4" fmla="*/ 0 w 21500"/>
                <a:gd name="T5" fmla="*/ 0 h 2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00" h="21468" fill="none" extrusionOk="0">
                  <a:moveTo>
                    <a:pt x="21499" y="2077"/>
                  </a:moveTo>
                  <a:cubicBezTo>
                    <a:pt x="20516" y="12250"/>
                    <a:pt x="12538" y="20341"/>
                    <a:pt x="2381" y="21468"/>
                  </a:cubicBezTo>
                </a:path>
                <a:path w="21500" h="21468" stroke="0" extrusionOk="0">
                  <a:moveTo>
                    <a:pt x="21499" y="2077"/>
                  </a:moveTo>
                  <a:cubicBezTo>
                    <a:pt x="20516" y="12250"/>
                    <a:pt x="12538" y="20341"/>
                    <a:pt x="2381" y="2146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23923" name="Arc 19"/>
            <p:cNvSpPr>
              <a:spLocks/>
            </p:cNvSpPr>
            <p:nvPr/>
          </p:nvSpPr>
          <p:spPr bwMode="auto">
            <a:xfrm rot="17718395">
              <a:off x="939" y="2608"/>
              <a:ext cx="1014" cy="82"/>
            </a:xfrm>
            <a:custGeom>
              <a:avLst/>
              <a:gdLst>
                <a:gd name="G0" fmla="+- 20945 0 0"/>
                <a:gd name="G1" fmla="+- 0 0 0"/>
                <a:gd name="G2" fmla="+- 21600 0 0"/>
                <a:gd name="T0" fmla="*/ 19797 w 20945"/>
                <a:gd name="T1" fmla="*/ 21569 h 21569"/>
                <a:gd name="T2" fmla="*/ 0 w 20945"/>
                <a:gd name="T3" fmla="*/ 5280 h 21569"/>
                <a:gd name="T4" fmla="*/ 20945 w 20945"/>
                <a:gd name="T5" fmla="*/ 0 h 21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45" h="21569" fill="none" extrusionOk="0">
                  <a:moveTo>
                    <a:pt x="19796" y="21569"/>
                  </a:moveTo>
                  <a:cubicBezTo>
                    <a:pt x="10340" y="21066"/>
                    <a:pt x="2315" y="14462"/>
                    <a:pt x="0" y="5279"/>
                  </a:cubicBezTo>
                </a:path>
                <a:path w="20945" h="21569" stroke="0" extrusionOk="0">
                  <a:moveTo>
                    <a:pt x="19796" y="21569"/>
                  </a:moveTo>
                  <a:cubicBezTo>
                    <a:pt x="10340" y="21066"/>
                    <a:pt x="2315" y="14462"/>
                    <a:pt x="0" y="5279"/>
                  </a:cubicBezTo>
                  <a:lnTo>
                    <a:pt x="2094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sp>
        <p:nvSpPr>
          <p:cNvPr id="123924" name="Line 20"/>
          <p:cNvSpPr>
            <a:spLocks noChangeShapeType="1"/>
          </p:cNvSpPr>
          <p:nvPr/>
        </p:nvSpPr>
        <p:spPr bwMode="auto">
          <a:xfrm>
            <a:off x="3343275" y="4197350"/>
            <a:ext cx="541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23925" name="Line 21"/>
          <p:cNvSpPr>
            <a:spLocks noChangeShapeType="1"/>
          </p:cNvSpPr>
          <p:nvPr/>
        </p:nvSpPr>
        <p:spPr bwMode="auto">
          <a:xfrm>
            <a:off x="7011989" y="3814763"/>
            <a:ext cx="1587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>
            <a:off x="3806825" y="3435350"/>
            <a:ext cx="0" cy="8445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3367088" y="2471738"/>
            <a:ext cx="721352" cy="459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.025</a:t>
            </a:r>
          </a:p>
        </p:txBody>
      </p:sp>
      <p:graphicFrame>
        <p:nvGraphicFramePr>
          <p:cNvPr id="123929" name="Object 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68713" y="4322764"/>
          <a:ext cx="584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6" imgW="205848" imgH="160020" progId="">
                  <p:embed/>
                </p:oleObj>
              </mc:Choice>
              <mc:Fallback>
                <p:oleObj name="Equation" r:id="rId6" imgW="205848" imgH="160020" progId="">
                  <p:embed/>
                  <p:pic>
                    <p:nvPicPr>
                      <p:cNvPr id="123929" name="Object 2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4322764"/>
                        <a:ext cx="584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2205038" y="166688"/>
            <a:ext cx="7772400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Interval Estimation of </a:t>
            </a: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</a:t>
            </a:r>
            <a:r>
              <a:rPr lang="en-US" sz="2800" baseline="30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</a:p>
        </p:txBody>
      </p:sp>
      <p:graphicFrame>
        <p:nvGraphicFramePr>
          <p:cNvPr id="123931" name="Object 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29300" y="1522414"/>
          <a:ext cx="33972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8" imgW="1203984" imgH="289632" progId="">
                  <p:embed/>
                </p:oleObj>
              </mc:Choice>
              <mc:Fallback>
                <p:oleObj name="Equation" r:id="rId8" imgW="1203984" imgH="289632" progId="">
                  <p:embed/>
                  <p:pic>
                    <p:nvPicPr>
                      <p:cNvPr id="123931" name="Object 2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1522414"/>
                        <a:ext cx="339725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0622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62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nimBg="1"/>
      <p:bldP spid="123913" grpId="0" autoUpdateAnimBg="0"/>
      <p:bldP spid="123914" grpId="0" autoUpdateAnimBg="0"/>
      <p:bldP spid="123915" grpId="0" autoUpdateAnimBg="0"/>
      <p:bldP spid="123916" grpId="0" autoUpdateAnimBg="0"/>
      <p:bldP spid="12392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1814514" y="381001"/>
            <a:ext cx="8320087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Example1.</a:t>
            </a:r>
            <a:r>
              <a:rPr lang="en-US" altLang="en-US" sz="2800"/>
              <a:t> A dairy processing company </a:t>
            </a:r>
            <a:r>
              <a:rPr lang="en-US" altLang="en-US" sz="2800">
                <a:solidFill>
                  <a:srgbClr val="FF0000"/>
                </a:solidFill>
              </a:rPr>
              <a:t>claims that </a:t>
            </a:r>
            <a:r>
              <a:rPr lang="en-US" altLang="en-US" sz="2800"/>
              <a:t>the variance of the amount of fat in the whole milk processed by the company is no more than 0.25. You suspect this is wrong and find that a random sample of 41 milk containers has a variance of 0.27. At α = 0.05, is there enough evidence to reject the company’s claim? Assume the population is normally distributed.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Claim → σ</a:t>
            </a:r>
            <a:r>
              <a:rPr lang="en-US" altLang="en-US" sz="2800" baseline="30000"/>
              <a:t>2</a:t>
            </a:r>
            <a:r>
              <a:rPr lang="en-US" altLang="en-US" sz="2800"/>
              <a:t> ≤ 0.25 This is the null hypothesis, H</a:t>
            </a:r>
            <a:r>
              <a:rPr lang="en-US" altLang="en-US" sz="2800" baseline="-25000"/>
              <a:t>0</a:t>
            </a:r>
            <a:r>
              <a:rPr lang="en-US" altLang="en-US" sz="2800"/>
              <a:t>.</a:t>
            </a:r>
            <a:br>
              <a:rPr lang="en-US" altLang="en-US" sz="2800"/>
            </a:br>
            <a:r>
              <a:rPr lang="en-US" altLang="en-US" sz="2800"/>
              <a:t>H</a:t>
            </a:r>
            <a:r>
              <a:rPr lang="en-US" altLang="en-US" sz="2800" baseline="-25000"/>
              <a:t>a</a:t>
            </a:r>
            <a:r>
              <a:rPr lang="en-US" altLang="en-US" sz="2800"/>
              <a:t>: σ</a:t>
            </a:r>
            <a:r>
              <a:rPr lang="en-US" altLang="en-US" sz="2800" baseline="30000"/>
              <a:t>2</a:t>
            </a:r>
            <a:r>
              <a:rPr lang="en-US" altLang="en-US" sz="2800"/>
              <a:t> &gt; 0.25. </a:t>
            </a:r>
            <a:r>
              <a:rPr lang="en-US" altLang="en-US" sz="2800">
                <a:solidFill>
                  <a:srgbClr val="FF0000"/>
                </a:solidFill>
              </a:rPr>
              <a:t>(Right-tail test)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n = 41</a:t>
            </a:r>
            <a:br>
              <a:rPr lang="en-US" altLang="en-US" sz="2800"/>
            </a:br>
            <a:r>
              <a:rPr lang="en-US" altLang="en-US" sz="2800"/>
              <a:t>d.f. = 40</a:t>
            </a:r>
            <a:br>
              <a:rPr lang="en-US" altLang="en-US" sz="2800"/>
            </a:br>
            <a:r>
              <a:rPr lang="en-US" altLang="en-US" sz="2800"/>
              <a:t>s</a:t>
            </a:r>
            <a:r>
              <a:rPr lang="en-US" altLang="en-US" sz="2800" baseline="30000"/>
              <a:t>2</a:t>
            </a:r>
            <a:r>
              <a:rPr lang="en-US" altLang="en-US" sz="2800"/>
              <a:t> = 0.27</a:t>
            </a:r>
            <a:br>
              <a:rPr lang="en-US" altLang="en-US" sz="2800"/>
            </a:br>
            <a:r>
              <a:rPr lang="en-US" altLang="en-US" sz="2800"/>
              <a:t>σ</a:t>
            </a:r>
            <a:r>
              <a:rPr lang="en-US" altLang="en-US" sz="2800" baseline="30000"/>
              <a:t>2</a:t>
            </a:r>
            <a:r>
              <a:rPr lang="en-US" altLang="en-US" sz="2800"/>
              <a:t> = 0.25</a:t>
            </a:r>
            <a:br>
              <a:rPr lang="en-US" altLang="en-US" sz="2800"/>
            </a:br>
            <a:r>
              <a:rPr lang="en-US" altLang="en-US" sz="2800"/>
              <a:t>α = 0.05</a:t>
            </a:r>
          </a:p>
        </p:txBody>
      </p:sp>
    </p:spTree>
    <p:extLst>
      <p:ext uri="{BB962C8B-B14F-4D97-AF65-F5344CB8AC3E}">
        <p14:creationId xmlns:p14="http://schemas.microsoft.com/office/powerpoint/2010/main" val="3610884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" descr="http://rchsbowman.files.wordpress.com/2009/03/032409-1417-statistics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900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1966913" y="228600"/>
            <a:ext cx="83820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Example 2.</a:t>
            </a:r>
            <a:r>
              <a:rPr lang="en-US" altLang="en-US"/>
              <a:t> </a:t>
            </a:r>
            <a:r>
              <a:rPr lang="en-US" altLang="en-US" sz="2800"/>
              <a:t>A police chief claims that the standard deviation in the length of response times is less than 3.7 minutes. A random sample of nine response times has a standard deviation of 3.0 minutes. At α = 0.05</a:t>
            </a:r>
            <a:r>
              <a:rPr lang="en-US" altLang="en-US" sz="2800">
                <a:solidFill>
                  <a:srgbClr val="FF0000"/>
                </a:solidFill>
              </a:rPr>
              <a:t>, </a:t>
            </a:r>
            <a:r>
              <a:rPr lang="en-US" altLang="en-US" sz="2800" b="1" u="sng">
                <a:solidFill>
                  <a:srgbClr val="FF0000"/>
                </a:solidFill>
              </a:rPr>
              <a:t>is there enough evidence to support the police chief’s claim?</a:t>
            </a:r>
            <a:r>
              <a:rPr lang="en-US" altLang="en-US" sz="2800" b="1">
                <a:solidFill>
                  <a:srgbClr val="FF0000"/>
                </a:solidFill>
              </a:rPr>
              <a:t> </a:t>
            </a:r>
            <a:r>
              <a:rPr lang="en-US" altLang="en-US" sz="2800"/>
              <a:t>Assume the population is normally distributed.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Ha → σ &lt; 3.7 This is the alternate hypothesis,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H</a:t>
            </a:r>
            <a:r>
              <a:rPr lang="en-US" altLang="en-US" sz="2800" baseline="-25000"/>
              <a:t>a</a:t>
            </a:r>
            <a:r>
              <a:rPr lang="en-US" altLang="en-US" sz="2800"/>
              <a:t> - Left-tail test.</a:t>
            </a:r>
            <a:br>
              <a:rPr lang="en-US" altLang="en-US" sz="2800"/>
            </a:br>
            <a:r>
              <a:rPr lang="en-US" altLang="en-US" sz="2800"/>
              <a:t>H</a:t>
            </a:r>
            <a:r>
              <a:rPr lang="en-US" altLang="en-US" sz="2800" baseline="-25000"/>
              <a:t>0</a:t>
            </a:r>
            <a:r>
              <a:rPr lang="en-US" altLang="en-US" sz="2800"/>
              <a:t>: σ ≥ 3.7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n = 9     d.f. = 8</a:t>
            </a:r>
            <a:br>
              <a:rPr lang="en-US" altLang="en-US" sz="2800"/>
            </a:br>
            <a:r>
              <a:rPr lang="en-US" altLang="en-US" sz="2800"/>
              <a:t>s = 3.0   =&gt; s</a:t>
            </a:r>
            <a:r>
              <a:rPr lang="en-US" altLang="en-US" sz="2800" baseline="30000"/>
              <a:t>2</a:t>
            </a:r>
            <a:r>
              <a:rPr lang="en-US" altLang="en-US" sz="2800"/>
              <a:t> = 9</a:t>
            </a:r>
            <a:br>
              <a:rPr lang="en-US" altLang="en-US" sz="2800"/>
            </a:br>
            <a:r>
              <a:rPr lang="en-US" altLang="en-US" sz="2800"/>
              <a:t>σ = 3.7  =&gt;  σ</a:t>
            </a:r>
            <a:r>
              <a:rPr lang="en-US" altLang="en-US" sz="2800" baseline="30000"/>
              <a:t>2</a:t>
            </a:r>
            <a:r>
              <a:rPr lang="en-US" altLang="en-US" sz="2800"/>
              <a:t> = 13.69</a:t>
            </a:r>
            <a:br>
              <a:rPr lang="en-US" altLang="en-US" sz="2800"/>
            </a:br>
            <a:r>
              <a:rPr lang="en-US" altLang="en-US" sz="2800"/>
              <a:t>α = 0.05</a:t>
            </a:r>
          </a:p>
        </p:txBody>
      </p:sp>
    </p:spTree>
    <p:extLst>
      <p:ext uri="{BB962C8B-B14F-4D97-AF65-F5344CB8AC3E}">
        <p14:creationId xmlns:p14="http://schemas.microsoft.com/office/powerpoint/2010/main" val="419222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810000" y="1447801"/>
            <a:ext cx="495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>
                <a:solidFill>
                  <a:srgbClr val="C00000"/>
                </a:solidFill>
              </a:rPr>
              <a:t>A Test of Hypotheses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819400" y="2590801"/>
            <a:ext cx="69342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</a:t>
            </a:r>
            <a:r>
              <a:rPr lang="en-US" altLang="en-US" i="1">
                <a:solidFill>
                  <a:schemeClr val="accent2"/>
                </a:solidFill>
              </a:rPr>
              <a:t>test of hypotheses</a:t>
            </a:r>
            <a:r>
              <a:rPr lang="en-US" altLang="en-US"/>
              <a:t> is a method for using sample data to decide whether the null hypothesis should be rejected.</a:t>
            </a:r>
          </a:p>
        </p:txBody>
      </p:sp>
    </p:spTree>
    <p:extLst>
      <p:ext uri="{BB962C8B-B14F-4D97-AF65-F5344CB8AC3E}">
        <p14:creationId xmlns:p14="http://schemas.microsoft.com/office/powerpoint/2010/main" val="18010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8" descr="http://rchsbowman.files.wordpress.com/2009/03/032409-1417-statisticsn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80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ChangeArrowheads="1"/>
          </p:cNvSpPr>
          <p:nvPr/>
        </p:nvSpPr>
        <p:spPr bwMode="auto">
          <a:xfrm>
            <a:off x="1981200" y="228601"/>
            <a:ext cx="8458200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/>
              <a:t>Example3.</a:t>
            </a:r>
            <a:r>
              <a:rPr lang="en-US" altLang="en-US" sz="3000"/>
              <a:t> A tire manufacturer claims that the variance of the diameters in a certain tire model is 8.6. A random sample of ten tires has a variance of 4.3. At α = 0.01, is there enough evidence to reject the manufacturer’s claim? Assume the population is normally distributed.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/>
              <a:t>Claim → σ</a:t>
            </a:r>
            <a:r>
              <a:rPr lang="en-US" altLang="en-US" sz="3000" baseline="30000"/>
              <a:t>2</a:t>
            </a:r>
            <a:r>
              <a:rPr lang="en-US" altLang="en-US" sz="3000"/>
              <a:t> = 8.6 This is the null hypothesis, H</a:t>
            </a:r>
            <a:r>
              <a:rPr lang="en-US" altLang="en-US" sz="3000" baseline="-25000"/>
              <a:t>0</a:t>
            </a:r>
            <a:r>
              <a:rPr lang="en-US" altLang="en-US" sz="3000"/>
              <a:t>.</a:t>
            </a:r>
            <a:br>
              <a:rPr lang="en-US" altLang="en-US" sz="3000"/>
            </a:br>
            <a:r>
              <a:rPr lang="en-US" altLang="en-US" sz="3000"/>
              <a:t>H</a:t>
            </a:r>
            <a:r>
              <a:rPr lang="en-US" altLang="en-US" sz="3000" baseline="-25000"/>
              <a:t>a</a:t>
            </a:r>
            <a:r>
              <a:rPr lang="en-US" altLang="en-US" sz="3000"/>
              <a:t>: σ</a:t>
            </a:r>
            <a:r>
              <a:rPr lang="en-US" altLang="en-US" sz="3000" baseline="30000"/>
              <a:t>2</a:t>
            </a:r>
            <a:r>
              <a:rPr lang="en-US" altLang="en-US" sz="3000"/>
              <a:t> ≠ 8.6</a:t>
            </a:r>
            <a:br>
              <a:rPr lang="en-US" altLang="en-US" sz="3000"/>
            </a:br>
            <a:r>
              <a:rPr lang="en-US" altLang="en-US" sz="3000"/>
              <a:t>Two-tailed test.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/>
              <a:t>n = 10   d.f. = 9</a:t>
            </a:r>
            <a:br>
              <a:rPr lang="en-US" altLang="en-US" sz="3000"/>
            </a:br>
            <a:r>
              <a:rPr lang="en-US" altLang="en-US" sz="3000"/>
              <a:t>s</a:t>
            </a:r>
            <a:r>
              <a:rPr lang="en-US" altLang="en-US" sz="3000" baseline="30000"/>
              <a:t>2</a:t>
            </a:r>
            <a:r>
              <a:rPr lang="en-US" altLang="en-US" sz="3000"/>
              <a:t> = 4.3</a:t>
            </a:r>
            <a:br>
              <a:rPr lang="en-US" altLang="en-US" sz="3000"/>
            </a:br>
            <a:r>
              <a:rPr lang="en-US" altLang="en-US" sz="3000"/>
              <a:t>σ</a:t>
            </a:r>
            <a:r>
              <a:rPr lang="en-US" altLang="en-US" sz="3000" baseline="30000"/>
              <a:t>2</a:t>
            </a:r>
            <a:r>
              <a:rPr lang="en-US" altLang="en-US" sz="3000"/>
              <a:t> = 8.6</a:t>
            </a:r>
            <a:br>
              <a:rPr lang="en-US" altLang="en-US" sz="3000"/>
            </a:br>
            <a:r>
              <a:rPr lang="en-US" altLang="en-US" sz="3000"/>
              <a:t>α = 0.01</a:t>
            </a:r>
          </a:p>
        </p:txBody>
      </p:sp>
    </p:spTree>
    <p:extLst>
      <p:ext uri="{BB962C8B-B14F-4D97-AF65-F5344CB8AC3E}">
        <p14:creationId xmlns:p14="http://schemas.microsoft.com/office/powerpoint/2010/main" val="874025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5" descr="http://rchsbowman.files.wordpress.com/2009/03/032409-1417-statisticsn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23926"/>
            <a:ext cx="86868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76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Basic Idea</a:t>
            </a:r>
          </a:p>
        </p:txBody>
      </p:sp>
      <p:graphicFrame>
        <p:nvGraphicFramePr>
          <p:cNvPr id="9219" name="Object 2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2209801" y="2362201"/>
          <a:ext cx="7777163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4" imgW="5248260" imgH="2638335" progId="Visio.Drawing.4">
                  <p:embed/>
                </p:oleObj>
              </mc:Choice>
              <mc:Fallback>
                <p:oleObj name="VISIO" r:id="rId4" imgW="5248260" imgH="2638335" progId="Visio.Drawing.4">
                  <p:embed/>
                  <p:pic>
                    <p:nvPicPr>
                      <p:cNvPr id="9219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362201"/>
                        <a:ext cx="7777163" cy="391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168776" y="1652589"/>
            <a:ext cx="41116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/>
              <a:t>Sampling Distribution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752601" y="1524000"/>
            <a:ext cx="2227263" cy="310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2"/>
                </a:solidFill>
              </a:rPr>
              <a:t>It is unlikely that we would get a sample mean of this value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725988" y="4433888"/>
            <a:ext cx="338455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... </a:t>
            </a:r>
            <a:r>
              <a:rPr lang="en-US" sz="2400" b="1">
                <a:solidFill>
                  <a:schemeClr val="tx2"/>
                </a:solidFill>
              </a:rPr>
              <a:t>if in fact this were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>
                <a:solidFill>
                  <a:schemeClr val="tx2"/>
                </a:solidFill>
              </a:rPr>
              <a:t>the population mean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4298950" y="4127500"/>
            <a:ext cx="0" cy="1320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324600" y="5295900"/>
            <a:ext cx="0" cy="3302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049714" y="5783264"/>
            <a:ext cx="7588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922964" y="6088064"/>
            <a:ext cx="987425" cy="51593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</a:rPr>
              <a:t>H</a:t>
            </a:r>
            <a:r>
              <a:rPr lang="en-US" altLang="en-US" sz="2800" baseline="-25000">
                <a:solidFill>
                  <a:schemeClr val="tx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6470889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800600" y="304801"/>
            <a:ext cx="365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>
                <a:solidFill>
                  <a:srgbClr val="C00000"/>
                </a:solidFill>
              </a:rPr>
              <a:t>Test Procedure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981200" y="99060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test procedure is specified by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362200" y="1676401"/>
            <a:ext cx="7467600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A </a:t>
            </a:r>
            <a:r>
              <a:rPr lang="en-US" altLang="en-US" i="1">
                <a:solidFill>
                  <a:schemeClr val="accent2"/>
                </a:solidFill>
              </a:rPr>
              <a:t>test statistic</a:t>
            </a:r>
            <a:r>
              <a:rPr lang="en-US" altLang="en-US"/>
              <a:t>, a function of the sample data on which the decision is to be based.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A </a:t>
            </a:r>
            <a:r>
              <a:rPr lang="en-US" altLang="en-US" i="1">
                <a:solidFill>
                  <a:schemeClr val="accent2"/>
                </a:solidFill>
              </a:rPr>
              <a:t>rejection region or critical region </a:t>
            </a:r>
            <a:r>
              <a:rPr lang="en-US" altLang="en-US"/>
              <a:t>, the set of all test statistic values for which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will be rejected (null hypothesis rejected iff the test statistic value falls in this region.)</a:t>
            </a:r>
          </a:p>
        </p:txBody>
      </p:sp>
    </p:spTree>
    <p:extLst>
      <p:ext uri="{BB962C8B-B14F-4D97-AF65-F5344CB8AC3E}">
        <p14:creationId xmlns:p14="http://schemas.microsoft.com/office/powerpoint/2010/main" val="32917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895600" y="685801"/>
            <a:ext cx="716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>
                <a:solidFill>
                  <a:srgbClr val="C00000"/>
                </a:solidFill>
              </a:rPr>
              <a:t>Errors in Hypothesis Testing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362200" y="2057400"/>
            <a:ext cx="7543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</a:t>
            </a:r>
            <a:r>
              <a:rPr lang="en-US" altLang="en-US" i="1">
                <a:solidFill>
                  <a:schemeClr val="accent2"/>
                </a:solidFill>
              </a:rPr>
              <a:t>type I error</a:t>
            </a:r>
            <a:r>
              <a:rPr lang="en-US" altLang="en-US"/>
              <a:t> consists of rejecting the null hypothesis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when it was true.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 </a:t>
            </a:r>
            <a:r>
              <a:rPr lang="en-US" altLang="en-US" i="1">
                <a:solidFill>
                  <a:schemeClr val="accent2"/>
                </a:solidFill>
              </a:rPr>
              <a:t>type II error</a:t>
            </a:r>
            <a:r>
              <a:rPr lang="en-US" altLang="en-US"/>
              <a:t> involves not rejecting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when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is false.</a:t>
            </a:r>
          </a:p>
        </p:txBody>
      </p:sp>
    </p:spTree>
    <p:extLst>
      <p:ext uri="{BB962C8B-B14F-4D97-AF65-F5344CB8AC3E}">
        <p14:creationId xmlns:p14="http://schemas.microsoft.com/office/powerpoint/2010/main" val="3263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048376" y="2141538"/>
            <a:ext cx="4098925" cy="4119562"/>
          </a:xfrm>
          <a:prstGeom prst="rect">
            <a:avLst/>
          </a:prstGeom>
          <a:solidFill>
            <a:srgbClr val="B5006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041526" y="2144713"/>
            <a:ext cx="4098925" cy="4119562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292" name="Object 2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1946276" y="2068514"/>
          <a:ext cx="8386763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4" imgW="8410500" imgH="4276815" progId="Word.Document.8">
                  <p:embed/>
                </p:oleObj>
              </mc:Choice>
              <mc:Fallback>
                <p:oleObj name="Document" r:id="rId4" imgW="8410500" imgH="4276815" progId="Word.Document.8">
                  <p:embed/>
                  <p:pic>
                    <p:nvPicPr>
                      <p:cNvPr id="12292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6" y="2068514"/>
                        <a:ext cx="8386763" cy="4264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Decision Results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828801" y="1371600"/>
            <a:ext cx="25114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</a:rPr>
              <a:t>H</a:t>
            </a:r>
            <a:r>
              <a:rPr lang="en-US" altLang="en-US" sz="2800" b="1" baseline="-25000">
                <a:solidFill>
                  <a:schemeClr val="tx2"/>
                </a:solidFill>
              </a:rPr>
              <a:t>0</a:t>
            </a:r>
            <a:r>
              <a:rPr lang="en-US" altLang="en-US" sz="2800" b="1">
                <a:solidFill>
                  <a:schemeClr val="tx2"/>
                </a:solidFill>
              </a:rPr>
              <a:t>: Innocent</a:t>
            </a:r>
          </a:p>
        </p:txBody>
      </p:sp>
      <p:cxnSp>
        <p:nvCxnSpPr>
          <p:cNvPr id="12295" name="Straight Arrow Connector 2"/>
          <p:cNvCxnSpPr>
            <a:cxnSpLocks noChangeShapeType="1"/>
          </p:cNvCxnSpPr>
          <p:nvPr/>
        </p:nvCxnSpPr>
        <p:spPr bwMode="auto">
          <a:xfrm>
            <a:off x="6781800" y="3505200"/>
            <a:ext cx="0" cy="3048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296" name="Straight Arrow Connector 4"/>
          <p:cNvCxnSpPr>
            <a:cxnSpLocks noChangeShapeType="1"/>
          </p:cNvCxnSpPr>
          <p:nvPr/>
        </p:nvCxnSpPr>
        <p:spPr bwMode="auto">
          <a:xfrm>
            <a:off x="2514600" y="3505200"/>
            <a:ext cx="0" cy="3048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6554509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1748</Words>
  <Application>Microsoft Office PowerPoint</Application>
  <PresentationFormat>Widescreen</PresentationFormat>
  <Paragraphs>233</Paragraphs>
  <Slides>52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52</vt:i4>
      </vt:variant>
    </vt:vector>
  </HeadingPairs>
  <TitlesOfParts>
    <vt:vector size="67" baseType="lpstr">
      <vt:lpstr>Arial</vt:lpstr>
      <vt:lpstr>Book Antiqua</vt:lpstr>
      <vt:lpstr>Calibri</vt:lpstr>
      <vt:lpstr>Calibri Light</vt:lpstr>
      <vt:lpstr>Courier New</vt:lpstr>
      <vt:lpstr>Monotype Sorts</vt:lpstr>
      <vt:lpstr>MS Reference Serif</vt:lpstr>
      <vt:lpstr>Symbol</vt:lpstr>
      <vt:lpstr>Times New Roman</vt:lpstr>
      <vt:lpstr>Office Theme</vt:lpstr>
      <vt:lpstr>ClipArt</vt:lpstr>
      <vt:lpstr>VISIO</vt:lpstr>
      <vt:lpstr>Document</vt:lpstr>
      <vt:lpstr>Equation</vt:lpstr>
      <vt:lpstr>Bitmap Image</vt:lpstr>
      <vt:lpstr>PowerPoint Presentation</vt:lpstr>
      <vt:lpstr>PowerPoint Presentation</vt:lpstr>
      <vt:lpstr>What’s a Hypothesis?</vt:lpstr>
      <vt:lpstr>PowerPoint Presentation</vt:lpstr>
      <vt:lpstr>PowerPoint Presentation</vt:lpstr>
      <vt:lpstr>Basic Idea</vt:lpstr>
      <vt:lpstr>PowerPoint Presentation</vt:lpstr>
      <vt:lpstr>PowerPoint Presentation</vt:lpstr>
      <vt:lpstr>Decision Results</vt:lpstr>
      <vt:lpstr>Hypothesis Testing</vt:lpstr>
      <vt:lpstr>PowerPoint Presentation</vt:lpstr>
      <vt:lpstr>Example</vt:lpstr>
      <vt:lpstr>PowerPoint Presentation</vt:lpstr>
      <vt:lpstr>PowerPoint Presentation</vt:lpstr>
      <vt:lpstr>Calculating 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Testing About a Population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Rajamanickam Savariappan</dc:creator>
  <cp:lastModifiedBy>Paul Rajamanickam Savariappan</cp:lastModifiedBy>
  <cp:revision>4</cp:revision>
  <dcterms:created xsi:type="dcterms:W3CDTF">2018-08-28T19:02:56Z</dcterms:created>
  <dcterms:modified xsi:type="dcterms:W3CDTF">2018-08-28T19:27:15Z</dcterms:modified>
</cp:coreProperties>
</file>