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97" r:id="rId2"/>
    <p:sldId id="298" r:id="rId3"/>
    <p:sldId id="257" r:id="rId4"/>
    <p:sldId id="258" r:id="rId5"/>
    <p:sldId id="336" r:id="rId6"/>
    <p:sldId id="337" r:id="rId7"/>
    <p:sldId id="338" r:id="rId8"/>
    <p:sldId id="260" r:id="rId9"/>
    <p:sldId id="303" r:id="rId10"/>
    <p:sldId id="262" r:id="rId11"/>
    <p:sldId id="263" r:id="rId12"/>
    <p:sldId id="264" r:id="rId13"/>
    <p:sldId id="314" r:id="rId14"/>
    <p:sldId id="306" r:id="rId15"/>
    <p:sldId id="307" r:id="rId16"/>
    <p:sldId id="299" r:id="rId17"/>
    <p:sldId id="266" r:id="rId18"/>
    <p:sldId id="267" r:id="rId19"/>
    <p:sldId id="268" r:id="rId20"/>
    <p:sldId id="270" r:id="rId21"/>
    <p:sldId id="271" r:id="rId22"/>
    <p:sldId id="272" r:id="rId23"/>
    <p:sldId id="273" r:id="rId24"/>
    <p:sldId id="300" r:id="rId25"/>
    <p:sldId id="275" r:id="rId26"/>
    <p:sldId id="276" r:id="rId27"/>
    <p:sldId id="277" r:id="rId28"/>
    <p:sldId id="278" r:id="rId29"/>
    <p:sldId id="279" r:id="rId30"/>
    <p:sldId id="280" r:id="rId31"/>
    <p:sldId id="320" r:id="rId32"/>
    <p:sldId id="291" r:id="rId33"/>
    <p:sldId id="331" r:id="rId34"/>
    <p:sldId id="330" r:id="rId35"/>
    <p:sldId id="292" r:id="rId36"/>
    <p:sldId id="332" r:id="rId37"/>
    <p:sldId id="293" r:id="rId38"/>
    <p:sldId id="294" r:id="rId39"/>
    <p:sldId id="295" r:id="rId40"/>
    <p:sldId id="296" r:id="rId41"/>
    <p:sldId id="334" r:id="rId42"/>
    <p:sldId id="322" r:id="rId43"/>
    <p:sldId id="324" r:id="rId44"/>
    <p:sldId id="325" r:id="rId45"/>
    <p:sldId id="326" r:id="rId46"/>
    <p:sldId id="328" r:id="rId47"/>
  </p:sldIdLst>
  <p:sldSz cx="9144000" cy="6858000" type="screen4x3"/>
  <p:notesSz cx="6858000" cy="9144000"/>
  <p:custDataLst>
    <p:tags r:id="rId50"/>
  </p:custDataLst>
  <p:defaultTex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36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36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36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3600" kern="1200">
        <a:solidFill>
          <a:schemeClr val="tx1"/>
        </a:solidFill>
        <a:latin typeface="Times New Roman" panose="02020603050405020304" pitchFamily="18" charset="0"/>
        <a:ea typeface="+mn-ea"/>
        <a:cs typeface="+mn-cs"/>
      </a:defRPr>
    </a:lvl5pPr>
    <a:lvl6pPr marL="2286000" algn="l" defTabSz="914400" rtl="0" eaLnBrk="1" latinLnBrk="0" hangingPunct="1">
      <a:defRPr sz="3600" kern="1200">
        <a:solidFill>
          <a:schemeClr val="tx1"/>
        </a:solidFill>
        <a:latin typeface="Times New Roman" panose="02020603050405020304" pitchFamily="18" charset="0"/>
        <a:ea typeface="+mn-ea"/>
        <a:cs typeface="+mn-cs"/>
      </a:defRPr>
    </a:lvl6pPr>
    <a:lvl7pPr marL="2743200" algn="l" defTabSz="914400" rtl="0" eaLnBrk="1" latinLnBrk="0" hangingPunct="1">
      <a:defRPr sz="3600" kern="1200">
        <a:solidFill>
          <a:schemeClr val="tx1"/>
        </a:solidFill>
        <a:latin typeface="Times New Roman" panose="02020603050405020304" pitchFamily="18" charset="0"/>
        <a:ea typeface="+mn-ea"/>
        <a:cs typeface="+mn-cs"/>
      </a:defRPr>
    </a:lvl7pPr>
    <a:lvl8pPr marL="3200400" algn="l" defTabSz="914400" rtl="0" eaLnBrk="1" latinLnBrk="0" hangingPunct="1">
      <a:defRPr sz="3600" kern="1200">
        <a:solidFill>
          <a:schemeClr val="tx1"/>
        </a:solidFill>
        <a:latin typeface="Times New Roman" panose="02020603050405020304" pitchFamily="18" charset="0"/>
        <a:ea typeface="+mn-ea"/>
        <a:cs typeface="+mn-cs"/>
      </a:defRPr>
    </a:lvl8pPr>
    <a:lvl9pPr marL="3657600" algn="l" defTabSz="914400" rtl="0" eaLnBrk="1" latinLnBrk="0" hangingPunct="1">
      <a:defRPr sz="3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44" autoAdjust="0"/>
    <p:restoredTop sz="94746" autoAdjust="0"/>
  </p:normalViewPr>
  <p:slideViewPr>
    <p:cSldViewPr>
      <p:cViewPr varScale="1">
        <p:scale>
          <a:sx n="115" d="100"/>
          <a:sy n="115" d="100"/>
        </p:scale>
        <p:origin x="2160" y="108"/>
      </p:cViewPr>
      <p:guideLst>
        <p:guide orient="horz" pos="2160"/>
        <p:guide pos="288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20.wmf"/><Relationship Id="rId5" Type="http://schemas.openxmlformats.org/officeDocument/2006/relationships/image" Target="../media/image46.wmf"/><Relationship Id="rId4"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7.wmf"/><Relationship Id="rId7" Type="http://schemas.openxmlformats.org/officeDocument/2006/relationships/image" Target="../media/image60.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2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png"/><Relationship Id="rId4" Type="http://schemas.openxmlformats.org/officeDocument/2006/relationships/image" Target="../media/image7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891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891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891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9D12CE7-ED13-4AC5-9372-8B244461E21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EB6DDF0-145B-43C4-8F17-A409670CDCDE}" type="datetimeFigureOut">
              <a:rPr lang="en-US"/>
              <a:pPr>
                <a:defRPr/>
              </a:pPr>
              <a:t>9/6/2018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A1E6D87-38D4-462E-82BF-658B912CD06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0DF060F-2049-4216-81D4-625D41281D7D}" type="slidenum">
              <a:rPr lang="en-US" altLang="en-US">
                <a:latin typeface="Times New Roman" panose="02020603050405020304" pitchFamily="18" charset="0"/>
              </a:rPr>
              <a:pPr eaLnBrk="1" hangingPunct="1">
                <a:spcBef>
                  <a:spcPct val="0"/>
                </a:spcBef>
              </a:pPr>
              <a:t>13</a:t>
            </a:fld>
            <a:endParaRPr lang="en-US" altLang="en-US">
              <a:latin typeface="Times New Roman" panose="02020603050405020304" pitchFamily="18" charset="0"/>
            </a:endParaRPr>
          </a:p>
        </p:txBody>
      </p:sp>
      <p:sp>
        <p:nvSpPr>
          <p:cNvPr id="62467"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arenR"/>
            </a:pPr>
            <a:r>
              <a:rPr lang="en-US" altLang="en-US" smtClean="0"/>
              <a:t>.28</a:t>
            </a:r>
          </a:p>
          <a:p>
            <a:pPr marL="228600" indent="-228600" eaLnBrk="1" hangingPunct="1">
              <a:spcBef>
                <a:spcPct val="0"/>
              </a:spcBef>
              <a:buFontTx/>
              <a:buAutoNum type="arabicParenR"/>
            </a:pPr>
            <a:r>
              <a:rPr lang="en-US" altLang="en-US" smtClean="0"/>
              <a:t>.28 +- .392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extLst>
      <p:ext uri="{BB962C8B-B14F-4D97-AF65-F5344CB8AC3E}">
        <p14:creationId xmlns:p14="http://schemas.microsoft.com/office/powerpoint/2010/main" val="234596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extLst>
      <p:ext uri="{BB962C8B-B14F-4D97-AF65-F5344CB8AC3E}">
        <p14:creationId xmlns:p14="http://schemas.microsoft.com/office/powerpoint/2010/main" val="2597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extLst>
      <p:ext uri="{BB962C8B-B14F-4D97-AF65-F5344CB8AC3E}">
        <p14:creationId xmlns:p14="http://schemas.microsoft.com/office/powerpoint/2010/main" val="183295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extLst>
      <p:ext uri="{BB962C8B-B14F-4D97-AF65-F5344CB8AC3E}">
        <p14:creationId xmlns:p14="http://schemas.microsoft.com/office/powerpoint/2010/main" val="332752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extLst>
      <p:ext uri="{BB962C8B-B14F-4D97-AF65-F5344CB8AC3E}">
        <p14:creationId xmlns:p14="http://schemas.microsoft.com/office/powerpoint/2010/main" val="407695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extLst>
      <p:ext uri="{BB962C8B-B14F-4D97-AF65-F5344CB8AC3E}">
        <p14:creationId xmlns:p14="http://schemas.microsoft.com/office/powerpoint/2010/main" val="225527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extLst>
      <p:ext uri="{BB962C8B-B14F-4D97-AF65-F5344CB8AC3E}">
        <p14:creationId xmlns:p14="http://schemas.microsoft.com/office/powerpoint/2010/main" val="95124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extLst>
      <p:ext uri="{BB962C8B-B14F-4D97-AF65-F5344CB8AC3E}">
        <p14:creationId xmlns:p14="http://schemas.microsoft.com/office/powerpoint/2010/main" val="32709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extLst>
      <p:ext uri="{BB962C8B-B14F-4D97-AF65-F5344CB8AC3E}">
        <p14:creationId xmlns:p14="http://schemas.microsoft.com/office/powerpoint/2010/main" val="1817890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extLst>
      <p:ext uri="{BB962C8B-B14F-4D97-AF65-F5344CB8AC3E}">
        <p14:creationId xmlns:p14="http://schemas.microsoft.com/office/powerpoint/2010/main" val="10249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extLst>
      <p:ext uri="{BB962C8B-B14F-4D97-AF65-F5344CB8AC3E}">
        <p14:creationId xmlns:p14="http://schemas.microsoft.com/office/powerpoint/2010/main" val="12902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477000"/>
            <a:ext cx="6019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                     </a:t>
            </a:r>
            <a:r>
              <a:rPr lang="en-US" sz="1200">
                <a:solidFill>
                  <a:srgbClr val="000000"/>
                </a:solidFill>
                <a:cs typeface="Times New Roman" pitchFamily="18" charset="0"/>
              </a:rPr>
              <a:t>Copyright (c) 2004 Brooks/Cole, a division of Thomson Learning, Inc.</a:t>
            </a:r>
            <a:r>
              <a:rPr lang="en-US" sz="1200"/>
              <a:t> </a:t>
            </a:r>
          </a:p>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32.bin"/><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34.bin"/><Relationship Id="rId4" Type="http://schemas.openxmlformats.org/officeDocument/2006/relationships/image" Target="../media/image27.wmf"/></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0.wmf"/><Relationship Id="rId11" Type="http://schemas.openxmlformats.org/officeDocument/2006/relationships/image" Target="../media/image32.wmf"/><Relationship Id="rId5" Type="http://schemas.openxmlformats.org/officeDocument/2006/relationships/oleObject" Target="../embeddings/oleObject36.bin"/><Relationship Id="rId10" Type="http://schemas.openxmlformats.org/officeDocument/2006/relationships/oleObject" Target="../embeddings/oleObject39.bin"/><Relationship Id="rId4" Type="http://schemas.openxmlformats.org/officeDocument/2006/relationships/image" Target="../media/image29.wmf"/><Relationship Id="rId9" Type="http://schemas.openxmlformats.org/officeDocument/2006/relationships/oleObject" Target="../embeddings/oleObject38.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4.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43.bin"/><Relationship Id="rId14" Type="http://schemas.openxmlformats.org/officeDocument/2006/relationships/image" Target="../media/image3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4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0.wmf"/><Relationship Id="rId5" Type="http://schemas.openxmlformats.org/officeDocument/2006/relationships/oleObject" Target="../embeddings/oleObject50.bin"/><Relationship Id="rId4" Type="http://schemas.openxmlformats.org/officeDocument/2006/relationships/image" Target="../media/image29.wmf"/><Relationship Id="rId9" Type="http://schemas.openxmlformats.org/officeDocument/2006/relationships/oleObject" Target="../embeddings/oleObject5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0.wmf"/><Relationship Id="rId5" Type="http://schemas.openxmlformats.org/officeDocument/2006/relationships/oleObject" Target="../embeddings/oleObject54.bin"/><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3.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45.wmf"/><Relationship Id="rId4" Type="http://schemas.openxmlformats.org/officeDocument/2006/relationships/image" Target="../media/image20.wmf"/><Relationship Id="rId9" Type="http://schemas.openxmlformats.org/officeDocument/2006/relationships/oleObject" Target="../embeddings/oleObject5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8.wmf"/><Relationship Id="rId5" Type="http://schemas.openxmlformats.org/officeDocument/2006/relationships/oleObject" Target="../embeddings/oleObject61.bin"/><Relationship Id="rId4" Type="http://schemas.openxmlformats.org/officeDocument/2006/relationships/image" Target="../media/image4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0.wmf"/><Relationship Id="rId5" Type="http://schemas.openxmlformats.org/officeDocument/2006/relationships/oleObject" Target="../embeddings/oleObject63.bin"/><Relationship Id="rId4" Type="http://schemas.openxmlformats.org/officeDocument/2006/relationships/image" Target="../media/image49.wmf"/></Relationships>
</file>

<file path=ppt/slides/_rels/slide26.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3.wmf"/><Relationship Id="rId5" Type="http://schemas.openxmlformats.org/officeDocument/2006/relationships/oleObject" Target="../embeddings/oleObject66.bin"/><Relationship Id="rId4" Type="http://schemas.openxmlformats.org/officeDocument/2006/relationships/image" Target="../media/image52.wmf"/></Relationships>
</file>

<file path=ppt/slides/_rels/slide27.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73.bin"/><Relationship Id="rId18" Type="http://schemas.openxmlformats.org/officeDocument/2006/relationships/image" Target="../media/image61.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58.wmf"/><Relationship Id="rId17" Type="http://schemas.openxmlformats.org/officeDocument/2006/relationships/oleObject" Target="../embeddings/oleObject75.bin"/><Relationship Id="rId2" Type="http://schemas.openxmlformats.org/officeDocument/2006/relationships/slideLayout" Target="../slideLayouts/slideLayout7.xml"/><Relationship Id="rId16" Type="http://schemas.openxmlformats.org/officeDocument/2006/relationships/image" Target="../media/image60.wmf"/><Relationship Id="rId1" Type="http://schemas.openxmlformats.org/officeDocument/2006/relationships/vmlDrawing" Target="../drawings/vmlDrawing21.vml"/><Relationship Id="rId6" Type="http://schemas.openxmlformats.org/officeDocument/2006/relationships/image" Target="../media/image56.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20.wmf"/><Relationship Id="rId4" Type="http://schemas.openxmlformats.org/officeDocument/2006/relationships/image" Target="../media/image55.wmf"/><Relationship Id="rId9" Type="http://schemas.openxmlformats.org/officeDocument/2006/relationships/oleObject" Target="../embeddings/oleObject71.bin"/><Relationship Id="rId14" Type="http://schemas.openxmlformats.org/officeDocument/2006/relationships/image" Target="../media/image59.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oleObject" Target="../embeddings/oleObject76.bin"/><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image" Target="../media/image62.wmf"/><Relationship Id="rId9" Type="http://schemas.openxmlformats.org/officeDocument/2006/relationships/image" Target="../media/image64.wmf"/></Relationships>
</file>

<file path=ppt/slides/_rels/slide2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6.wmf"/><Relationship Id="rId5" Type="http://schemas.openxmlformats.org/officeDocument/2006/relationships/oleObject" Target="../embeddings/oleObject81.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8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69.wmf"/></Relationships>
</file>

<file path=ppt/slides/_rels/slide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74.wmf"/><Relationship Id="rId5" Type="http://schemas.openxmlformats.org/officeDocument/2006/relationships/oleObject" Target="../embeddings/oleObject86.bin"/><Relationship Id="rId10" Type="http://schemas.openxmlformats.org/officeDocument/2006/relationships/image" Target="../media/image76.wmf"/><Relationship Id="rId4" Type="http://schemas.openxmlformats.org/officeDocument/2006/relationships/image" Target="../media/image73.png"/><Relationship Id="rId9" Type="http://schemas.openxmlformats.org/officeDocument/2006/relationships/oleObject" Target="../embeddings/oleObject88.bin"/></Relationships>
</file>

<file path=ppt/slides/_rels/slide3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0.wmf"/><Relationship Id="rId5" Type="http://schemas.openxmlformats.org/officeDocument/2006/relationships/oleObject" Target="../embeddings/oleObject90.bin"/><Relationship Id="rId4" Type="http://schemas.openxmlformats.org/officeDocument/2006/relationships/image" Target="../media/image7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3.wmf"/><Relationship Id="rId5" Type="http://schemas.openxmlformats.org/officeDocument/2006/relationships/oleObject" Target="../embeddings/oleObject93.bin"/><Relationship Id="rId4" Type="http://schemas.openxmlformats.org/officeDocument/2006/relationships/image" Target="../media/image82.wmf"/></Relationships>
</file>

<file path=ppt/slides/_rels/slide39.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88.wmf"/><Relationship Id="rId2" Type="http://schemas.openxmlformats.org/officeDocument/2006/relationships/slideLayout" Target="../slideLayouts/slideLayout7.xml"/><Relationship Id="rId16" Type="http://schemas.openxmlformats.org/officeDocument/2006/relationships/image" Target="../media/image90.wmf"/><Relationship Id="rId1" Type="http://schemas.openxmlformats.org/officeDocument/2006/relationships/vmlDrawing" Target="../drawings/vmlDrawing28.vml"/><Relationship Id="rId6" Type="http://schemas.openxmlformats.org/officeDocument/2006/relationships/image" Target="../media/image85.wmf"/><Relationship Id="rId11" Type="http://schemas.openxmlformats.org/officeDocument/2006/relationships/oleObject" Target="../embeddings/oleObject98.bin"/><Relationship Id="rId5" Type="http://schemas.openxmlformats.org/officeDocument/2006/relationships/oleObject" Target="../embeddings/oleObject95.bin"/><Relationship Id="rId15" Type="http://schemas.openxmlformats.org/officeDocument/2006/relationships/oleObject" Target="../embeddings/oleObject100.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97.bin"/><Relationship Id="rId14" Type="http://schemas.openxmlformats.org/officeDocument/2006/relationships/image" Target="../media/image89.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10" Type="http://schemas.openxmlformats.org/officeDocument/2006/relationships/image" Target="../media/image5.wmf"/><Relationship Id="rId4" Type="http://schemas.openxmlformats.org/officeDocument/2006/relationships/image" Target="../media/image3.wmf"/><Relationship Id="rId9"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9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8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0.wmf"/><Relationship Id="rId17" Type="http://schemas.openxmlformats.org/officeDocument/2006/relationships/image" Target="../media/image12.wmf"/><Relationship Id="rId2" Type="http://schemas.openxmlformats.org/officeDocument/2006/relationships/slideLayout" Target="../slideLayouts/slideLayout7.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11.wmf"/><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11.bin"/><Relationship Id="rId14"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17.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image" Target="../media/image16.wmf"/><Relationship Id="rId5" Type="http://schemas.openxmlformats.org/officeDocument/2006/relationships/oleObject" Target="../embeddings/oleObject19.bin"/><Relationship Id="rId10" Type="http://schemas.openxmlformats.org/officeDocument/2006/relationships/oleObject" Target="../embeddings/oleObject22.bin"/><Relationship Id="rId4" Type="http://schemas.openxmlformats.org/officeDocument/2006/relationships/image" Target="../media/image13.wmf"/><Relationship Id="rId9"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24.bin"/><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0.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8.bin"/><Relationship Id="rId14"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371600" y="1295400"/>
            <a:ext cx="6324600" cy="402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4800"/>
              <a:t>Chapter 9</a:t>
            </a:r>
          </a:p>
          <a:p>
            <a:pPr algn="ctr" eaLnBrk="1" hangingPunct="1">
              <a:spcBef>
                <a:spcPct val="50000"/>
              </a:spcBef>
              <a:buFontTx/>
              <a:buNone/>
            </a:pPr>
            <a:r>
              <a:rPr lang="en-US" altLang="en-US" sz="6000" b="1"/>
              <a:t>Inferences Based on                      Two Samples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362200" y="685800"/>
            <a:ext cx="426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solidFill>
                  <a:srgbClr val="C00000"/>
                </a:solidFill>
              </a:rPr>
              <a:t>Large-Sample Tests</a:t>
            </a:r>
          </a:p>
        </p:txBody>
      </p:sp>
      <p:sp>
        <p:nvSpPr>
          <p:cNvPr id="11267" name="Text Box 3"/>
          <p:cNvSpPr txBox="1">
            <a:spLocks noChangeArrowheads="1"/>
          </p:cNvSpPr>
          <p:nvPr/>
        </p:nvSpPr>
        <p:spPr bwMode="auto">
          <a:xfrm>
            <a:off x="838200" y="2133600"/>
            <a:ext cx="7543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The assumptions of normal population distributions and known values of          are unnecessary.  The Central Limit Theorem guarantees that             has approximately a normal distribution when the sample sizes are large.</a:t>
            </a:r>
          </a:p>
        </p:txBody>
      </p:sp>
      <p:graphicFrame>
        <p:nvGraphicFramePr>
          <p:cNvPr id="11268" name="Object 4"/>
          <p:cNvGraphicFramePr>
            <a:graphicFrameLocks noChangeAspect="1"/>
          </p:cNvGraphicFramePr>
          <p:nvPr/>
        </p:nvGraphicFramePr>
        <p:xfrm>
          <a:off x="7239000" y="2667000"/>
          <a:ext cx="1263650" cy="733425"/>
        </p:xfrm>
        <a:graphic>
          <a:graphicData uri="http://schemas.openxmlformats.org/presentationml/2006/ole">
            <mc:AlternateContent xmlns:mc="http://schemas.openxmlformats.org/markup-compatibility/2006">
              <mc:Choice xmlns:v="urn:schemas-microsoft-com:vml" Requires="v">
                <p:oleObj spid="_x0000_s11270" name="Equation" r:id="rId3" imgW="393529" imgH="228501" progId="Equation.DSMT4">
                  <p:embed/>
                </p:oleObj>
              </mc:Choice>
              <mc:Fallback>
                <p:oleObj name="Equation" r:id="rId3" imgW="393529"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667000"/>
                        <a:ext cx="126365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5"/>
          <p:cNvGraphicFramePr>
            <a:graphicFrameLocks noChangeAspect="1"/>
          </p:cNvGraphicFramePr>
          <p:nvPr/>
        </p:nvGraphicFramePr>
        <p:xfrm>
          <a:off x="5562600" y="3752850"/>
          <a:ext cx="1295400" cy="588963"/>
        </p:xfrm>
        <a:graphic>
          <a:graphicData uri="http://schemas.openxmlformats.org/presentationml/2006/ole">
            <mc:AlternateContent xmlns:mc="http://schemas.openxmlformats.org/markup-compatibility/2006">
              <mc:Choice xmlns:v="urn:schemas-microsoft-com:vml" Requires="v">
                <p:oleObj spid="_x0000_s11271" name="Equation" r:id="rId5" imgW="419100" imgH="190500" progId="Equation.DSMT4">
                  <p:embed/>
                </p:oleObj>
              </mc:Choice>
              <mc:Fallback>
                <p:oleObj name="Equation" r:id="rId5" imgW="419100" imgH="1905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752850"/>
                        <a:ext cx="12954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362200" y="533400"/>
            <a:ext cx="426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solidFill>
                  <a:srgbClr val="C00000"/>
                </a:solidFill>
              </a:rPr>
              <a:t>Large-Sample Tests</a:t>
            </a:r>
          </a:p>
        </p:txBody>
      </p:sp>
      <p:sp>
        <p:nvSpPr>
          <p:cNvPr id="12291" name="Text Box 3"/>
          <p:cNvSpPr txBox="1">
            <a:spLocks noChangeArrowheads="1"/>
          </p:cNvSpPr>
          <p:nvPr/>
        </p:nvSpPr>
        <p:spPr bwMode="auto">
          <a:xfrm>
            <a:off x="533400" y="1219200"/>
            <a:ext cx="617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Use of the test statistic value</a:t>
            </a:r>
          </a:p>
        </p:txBody>
      </p:sp>
      <p:graphicFrame>
        <p:nvGraphicFramePr>
          <p:cNvPr id="12292" name="Object 4"/>
          <p:cNvGraphicFramePr>
            <a:graphicFrameLocks noChangeAspect="1"/>
          </p:cNvGraphicFramePr>
          <p:nvPr/>
        </p:nvGraphicFramePr>
        <p:xfrm>
          <a:off x="3387725" y="1905000"/>
          <a:ext cx="2520950" cy="1787525"/>
        </p:xfrm>
        <a:graphic>
          <a:graphicData uri="http://schemas.openxmlformats.org/presentationml/2006/ole">
            <mc:AlternateContent xmlns:mc="http://schemas.openxmlformats.org/markup-compatibility/2006">
              <mc:Choice xmlns:v="urn:schemas-microsoft-com:vml" Requires="v">
                <p:oleObj spid="_x0000_s12296" name="Equation" r:id="rId3" imgW="914400" imgH="647700" progId="Equation.DSMT4">
                  <p:embed/>
                </p:oleObj>
              </mc:Choice>
              <mc:Fallback>
                <p:oleObj name="Equation" r:id="rId3" imgW="914400" imgH="647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7725" y="1905000"/>
                        <a:ext cx="2520950" cy="178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5"/>
          <p:cNvSpPr txBox="1">
            <a:spLocks noChangeArrowheads="1"/>
          </p:cNvSpPr>
          <p:nvPr/>
        </p:nvSpPr>
        <p:spPr bwMode="auto">
          <a:xfrm>
            <a:off x="609600" y="3810000"/>
            <a:ext cx="80772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along with previously stated rejection regions based on </a:t>
            </a:r>
            <a:r>
              <a:rPr lang="en-US" altLang="en-US" sz="3600" i="1"/>
              <a:t>z</a:t>
            </a:r>
            <a:r>
              <a:rPr lang="en-US" altLang="en-US" sz="3600"/>
              <a:t> critical values give large-sample tests whose significance levels are approximately </a:t>
            </a:r>
          </a:p>
        </p:txBody>
      </p:sp>
      <p:sp>
        <p:nvSpPr>
          <p:cNvPr id="12294" name="Text Box 6"/>
          <p:cNvSpPr txBox="1">
            <a:spLocks noChangeArrowheads="1"/>
          </p:cNvSpPr>
          <p:nvPr/>
        </p:nvSpPr>
        <p:spPr bwMode="auto">
          <a:xfrm>
            <a:off x="6477000" y="2209800"/>
            <a:ext cx="167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i="1"/>
              <a:t>m, n</a:t>
            </a:r>
            <a:r>
              <a:rPr lang="en-US" altLang="en-US"/>
              <a:t> &gt;40</a:t>
            </a:r>
          </a:p>
        </p:txBody>
      </p:sp>
      <p:graphicFrame>
        <p:nvGraphicFramePr>
          <p:cNvPr id="12295" name="Object 7"/>
          <p:cNvGraphicFramePr>
            <a:graphicFrameLocks noChangeAspect="1"/>
          </p:cNvGraphicFramePr>
          <p:nvPr/>
        </p:nvGraphicFramePr>
        <p:xfrm>
          <a:off x="5257800" y="5562600"/>
          <a:ext cx="615950" cy="522288"/>
        </p:xfrm>
        <a:graphic>
          <a:graphicData uri="http://schemas.openxmlformats.org/presentationml/2006/ole">
            <mc:AlternateContent xmlns:mc="http://schemas.openxmlformats.org/markup-compatibility/2006">
              <mc:Choice xmlns:v="urn:schemas-microsoft-com:vml" Requires="v">
                <p:oleObj spid="_x0000_s12297" name="Equation" r:id="rId5" imgW="164957" imgH="139579" progId="Equation.DSMT4">
                  <p:embed/>
                </p:oleObj>
              </mc:Choice>
              <mc:Fallback>
                <p:oleObj name="Equation" r:id="rId5" imgW="164957" imgH="13957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5562600"/>
                        <a:ext cx="61595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143000" y="381000"/>
            <a:ext cx="670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solidFill>
                  <a:srgbClr val="C00000"/>
                </a:solidFill>
              </a:rPr>
              <a:t>Confidence Interval for</a:t>
            </a:r>
            <a:r>
              <a:rPr lang="en-US" altLang="en-US" sz="3600">
                <a:solidFill>
                  <a:srgbClr val="C00000"/>
                </a:solidFill>
              </a:rPr>
              <a:t> </a:t>
            </a:r>
          </a:p>
        </p:txBody>
      </p:sp>
      <p:graphicFrame>
        <p:nvGraphicFramePr>
          <p:cNvPr id="13315" name="Object 3"/>
          <p:cNvGraphicFramePr>
            <a:graphicFrameLocks noChangeAspect="1"/>
          </p:cNvGraphicFramePr>
          <p:nvPr/>
        </p:nvGraphicFramePr>
        <p:xfrm>
          <a:off x="6172200" y="304800"/>
          <a:ext cx="1690688" cy="823913"/>
        </p:xfrm>
        <a:graphic>
          <a:graphicData uri="http://schemas.openxmlformats.org/presentationml/2006/ole">
            <mc:AlternateContent xmlns:mc="http://schemas.openxmlformats.org/markup-compatibility/2006">
              <mc:Choice xmlns:v="urn:schemas-microsoft-com:vml" Requires="v">
                <p:oleObj spid="_x0000_s13324" name="Equation" r:id="rId3" imgW="469900" imgH="228600" progId="Equation.DSMT4">
                  <p:embed/>
                </p:oleObj>
              </mc:Choice>
              <mc:Fallback>
                <p:oleObj name="Equation" r:id="rId3" imgW="4699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04800"/>
                        <a:ext cx="1690688"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6" name="Text Box 4"/>
          <p:cNvSpPr txBox="1">
            <a:spLocks noChangeArrowheads="1"/>
          </p:cNvSpPr>
          <p:nvPr/>
        </p:nvSpPr>
        <p:spPr bwMode="auto">
          <a:xfrm>
            <a:off x="2438400" y="2133600"/>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with a confidence level of </a:t>
            </a:r>
          </a:p>
        </p:txBody>
      </p:sp>
      <p:graphicFrame>
        <p:nvGraphicFramePr>
          <p:cNvPr id="13317" name="Object 5"/>
          <p:cNvGraphicFramePr>
            <a:graphicFrameLocks noChangeAspect="1"/>
          </p:cNvGraphicFramePr>
          <p:nvPr/>
        </p:nvGraphicFramePr>
        <p:xfrm>
          <a:off x="762000" y="2743200"/>
          <a:ext cx="2597150" cy="681038"/>
        </p:xfrm>
        <a:graphic>
          <a:graphicData uri="http://schemas.openxmlformats.org/presentationml/2006/ole">
            <mc:AlternateContent xmlns:mc="http://schemas.openxmlformats.org/markup-compatibility/2006">
              <mc:Choice xmlns:v="urn:schemas-microsoft-com:vml" Requires="v">
                <p:oleObj spid="_x0000_s13325" name="Equation" r:id="rId5" imgW="774364" imgH="203112" progId="Equation.DSMT4">
                  <p:embed/>
                </p:oleObj>
              </mc:Choice>
              <mc:Fallback>
                <p:oleObj name="Equation" r:id="rId5" imgW="774364" imgH="20311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743200"/>
                        <a:ext cx="259715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2133600" y="3581400"/>
          <a:ext cx="4572000" cy="1600200"/>
        </p:xfrm>
        <a:graphic>
          <a:graphicData uri="http://schemas.openxmlformats.org/presentationml/2006/ole">
            <mc:AlternateContent xmlns:mc="http://schemas.openxmlformats.org/markup-compatibility/2006">
              <mc:Choice xmlns:v="urn:schemas-microsoft-com:vml" Requires="v">
                <p:oleObj spid="_x0000_s13326" name="Equation" r:id="rId7" imgW="1308100" imgH="457200" progId="Equation.DSMT4">
                  <p:embed/>
                </p:oleObj>
              </mc:Choice>
              <mc:Fallback>
                <p:oleObj name="Equation" r:id="rId7" imgW="130810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581400"/>
                        <a:ext cx="45720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Text Box 8"/>
          <p:cNvSpPr txBox="1">
            <a:spLocks noChangeArrowheads="1"/>
          </p:cNvSpPr>
          <p:nvPr/>
        </p:nvSpPr>
        <p:spPr bwMode="auto">
          <a:xfrm>
            <a:off x="685800" y="1600200"/>
            <a:ext cx="716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u="sng"/>
              <a:t>Provided </a:t>
            </a:r>
            <a:r>
              <a:rPr lang="en-US" altLang="en-US" sz="3600" i="1" u="sng"/>
              <a:t>m</a:t>
            </a:r>
            <a:r>
              <a:rPr lang="en-US" altLang="en-US" sz="3600" u="sng"/>
              <a:t> and </a:t>
            </a:r>
            <a:r>
              <a:rPr lang="en-US" altLang="en-US" sz="3600" i="1" u="sng"/>
              <a:t>n</a:t>
            </a:r>
            <a:r>
              <a:rPr lang="en-US" altLang="en-US" sz="3600" u="sng"/>
              <a:t> are large</a:t>
            </a:r>
            <a:r>
              <a:rPr lang="en-US" altLang="en-US" sz="3600"/>
              <a:t>, a CI for </a:t>
            </a:r>
          </a:p>
        </p:txBody>
      </p:sp>
      <p:graphicFrame>
        <p:nvGraphicFramePr>
          <p:cNvPr id="13320" name="Object 9"/>
          <p:cNvGraphicFramePr>
            <a:graphicFrameLocks noChangeAspect="1"/>
          </p:cNvGraphicFramePr>
          <p:nvPr/>
        </p:nvGraphicFramePr>
        <p:xfrm>
          <a:off x="762000" y="2057400"/>
          <a:ext cx="1690688" cy="823913"/>
        </p:xfrm>
        <a:graphic>
          <a:graphicData uri="http://schemas.openxmlformats.org/presentationml/2006/ole">
            <mc:AlternateContent xmlns:mc="http://schemas.openxmlformats.org/markup-compatibility/2006">
              <mc:Choice xmlns:v="urn:schemas-microsoft-com:vml" Requires="v">
                <p:oleObj spid="_x0000_s13327" name="Equation" r:id="rId9" imgW="469900" imgH="228600" progId="Equation.DSMT4">
                  <p:embed/>
                </p:oleObj>
              </mc:Choice>
              <mc:Fallback>
                <p:oleObj name="Equation" r:id="rId9" imgW="469900" imgH="2286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1690688"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10"/>
          <p:cNvSpPr txBox="1">
            <a:spLocks noChangeArrowheads="1"/>
          </p:cNvSpPr>
          <p:nvPr/>
        </p:nvSpPr>
        <p:spPr bwMode="auto">
          <a:xfrm>
            <a:off x="3352800" y="274320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is</a:t>
            </a:r>
          </a:p>
        </p:txBody>
      </p:sp>
      <p:sp>
        <p:nvSpPr>
          <p:cNvPr id="13322" name="Text Box 11"/>
          <p:cNvSpPr txBox="1">
            <a:spLocks noChangeArrowheads="1"/>
          </p:cNvSpPr>
          <p:nvPr/>
        </p:nvSpPr>
        <p:spPr bwMode="auto">
          <a:xfrm>
            <a:off x="838200" y="5410200"/>
            <a:ext cx="701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u="sng"/>
              <a:t>confidence bounds </a:t>
            </a:r>
            <a:r>
              <a:rPr lang="en-US" altLang="en-US"/>
              <a:t>can be found by replacing </a:t>
            </a:r>
          </a:p>
        </p:txBody>
      </p:sp>
      <p:graphicFrame>
        <p:nvGraphicFramePr>
          <p:cNvPr id="13323" name="Object 12"/>
          <p:cNvGraphicFramePr>
            <a:graphicFrameLocks noChangeAspect="1"/>
          </p:cNvGraphicFramePr>
          <p:nvPr/>
        </p:nvGraphicFramePr>
        <p:xfrm>
          <a:off x="2438400" y="5867400"/>
          <a:ext cx="1828800" cy="623888"/>
        </p:xfrm>
        <a:graphic>
          <a:graphicData uri="http://schemas.openxmlformats.org/presentationml/2006/ole">
            <mc:AlternateContent xmlns:mc="http://schemas.openxmlformats.org/markup-compatibility/2006">
              <mc:Choice xmlns:v="urn:schemas-microsoft-com:vml" Requires="v">
                <p:oleObj spid="_x0000_s13328" name="Equation" r:id="rId10" imgW="672808" imgH="228501" progId="Equation.DSMT4">
                  <p:embed/>
                </p:oleObj>
              </mc:Choice>
              <mc:Fallback>
                <p:oleObj name="Equation" r:id="rId10" imgW="672808" imgH="228501"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0" y="5867400"/>
                        <a:ext cx="1828800"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990600" y="8382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kumimoji="1" lang="en-US" altLang="en-US" sz="3600">
              <a:ea typeface="SimSun" panose="02010600030101010101" pitchFamily="2" charset="-122"/>
            </a:endParaRPr>
          </a:p>
        </p:txBody>
      </p:sp>
      <p:sp>
        <p:nvSpPr>
          <p:cNvPr id="14339" name="Text Box 3"/>
          <p:cNvSpPr txBox="1">
            <a:spLocks noChangeArrowheads="1"/>
          </p:cNvSpPr>
          <p:nvPr/>
        </p:nvSpPr>
        <p:spPr bwMode="auto">
          <a:xfrm>
            <a:off x="609600" y="1076325"/>
            <a:ext cx="8153400" cy="51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zh-CN" sz="3600">
                <a:solidFill>
                  <a:srgbClr val="0033CC"/>
                </a:solidFill>
                <a:ea typeface="SimSun" panose="02010600030101010101" pitchFamily="2" charset="-122"/>
              </a:rPr>
              <a:t>Example: </a:t>
            </a:r>
            <a:r>
              <a:rPr kumimoji="1" lang="en-US" altLang="zh-CN" sz="3600">
                <a:ea typeface="SimSun" panose="02010600030101010101" pitchFamily="2" charset="-122"/>
              </a:rPr>
              <a:t>n</a:t>
            </a:r>
            <a:r>
              <a:rPr kumimoji="1" lang="en-US" altLang="zh-CN" sz="3600" baseline="-25000">
                <a:ea typeface="SimSun" panose="02010600030101010101" pitchFamily="2" charset="-122"/>
              </a:rPr>
              <a:t>1</a:t>
            </a:r>
            <a:r>
              <a:rPr kumimoji="1" lang="en-US" altLang="zh-CN" sz="3600">
                <a:ea typeface="SimSun" panose="02010600030101010101" pitchFamily="2" charset="-122"/>
              </a:rPr>
              <a:t>=30 n</a:t>
            </a:r>
            <a:r>
              <a:rPr kumimoji="1" lang="en-US" altLang="zh-CN" sz="3600" baseline="-25000">
                <a:ea typeface="SimSun" panose="02010600030101010101" pitchFamily="2" charset="-122"/>
              </a:rPr>
              <a:t>2</a:t>
            </a:r>
            <a:r>
              <a:rPr kumimoji="1" lang="en-US" altLang="zh-CN" sz="3600">
                <a:ea typeface="SimSun" panose="02010600030101010101" pitchFamily="2" charset="-122"/>
              </a:rPr>
              <a:t>=30, sample mean are 1.32 and 1.04 respectively, sample variance are 0.9734 and 0.7291 respectively.</a:t>
            </a:r>
          </a:p>
          <a:p>
            <a:pPr eaLnBrk="1" hangingPunct="1">
              <a:spcBef>
                <a:spcPct val="50000"/>
              </a:spcBef>
              <a:buFontTx/>
              <a:buAutoNum type="arabicParenR"/>
            </a:pPr>
            <a:r>
              <a:rPr kumimoji="1" lang="en-US" altLang="zh-CN" sz="3600">
                <a:ea typeface="SimSun" panose="02010600030101010101" pitchFamily="2" charset="-122"/>
              </a:rPr>
              <a:t>Point estimate of difference of mean</a:t>
            </a:r>
          </a:p>
          <a:p>
            <a:pPr eaLnBrk="1" hangingPunct="1">
              <a:spcBef>
                <a:spcPct val="50000"/>
              </a:spcBef>
              <a:buFontTx/>
              <a:buAutoNum type="arabicParenR"/>
            </a:pPr>
            <a:r>
              <a:rPr kumimoji="1" lang="en-US" altLang="zh-CN" sz="3600">
                <a:ea typeface="SimSun" panose="02010600030101010101" pitchFamily="2" charset="-122"/>
              </a:rPr>
              <a:t>90% confidence interval estimate of difference of mean</a:t>
            </a:r>
          </a:p>
          <a:p>
            <a:pPr eaLnBrk="1" hangingPunct="1">
              <a:spcBef>
                <a:spcPct val="50000"/>
              </a:spcBef>
              <a:buFontTx/>
              <a:buNone/>
            </a:pPr>
            <a:endParaRPr kumimoji="1" lang="en-US" altLang="zh-CN" sz="2800">
              <a:ea typeface="SimSun"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609600"/>
            <a:ext cx="7772400" cy="1143000"/>
          </a:xfrm>
          <a:prstGeom prst="rect">
            <a:avLst/>
          </a:prstGeom>
        </p:spPr>
        <p:txBody>
          <a:bodyPr/>
          <a:lstStyle/>
          <a:p>
            <a:pPr algn="ctr" eaLnBrk="0" hangingPunct="0">
              <a:defRPr/>
            </a:pPr>
            <a:r>
              <a:rPr lang="en-US" sz="4400" kern="0" dirty="0">
                <a:solidFill>
                  <a:srgbClr val="C00000"/>
                </a:solidFill>
                <a:latin typeface="+mj-lt"/>
                <a:ea typeface="+mj-ea"/>
                <a:cs typeface="+mj-cs"/>
              </a:rPr>
              <a:t>Example</a:t>
            </a:r>
          </a:p>
        </p:txBody>
      </p:sp>
      <p:sp>
        <p:nvSpPr>
          <p:cNvPr id="4" name="Content Placeholder 2"/>
          <p:cNvSpPr txBox="1">
            <a:spLocks/>
          </p:cNvSpPr>
          <p:nvPr/>
        </p:nvSpPr>
        <p:spPr>
          <a:xfrm>
            <a:off x="457200" y="1981200"/>
            <a:ext cx="8153400" cy="4114800"/>
          </a:xfrm>
          <a:prstGeom prst="rect">
            <a:avLst/>
          </a:prstGeom>
        </p:spPr>
        <p:txBody>
          <a:bodyPr/>
          <a:lstStyle/>
          <a:p>
            <a:pPr marL="342900" indent="-342900" eaLnBrk="0" hangingPunct="0">
              <a:spcBef>
                <a:spcPct val="20000"/>
              </a:spcBef>
              <a:buFontTx/>
              <a:buChar char="•"/>
              <a:defRPr/>
            </a:pPr>
            <a:r>
              <a:rPr lang="en-US" sz="3200" kern="0" dirty="0">
                <a:latin typeface="+mn-lt"/>
              </a:rPr>
              <a:t>Let      denote true average tread life for a premium brand of radial tire and let     denote the true average tread life for an economy brand of the same size.  Test</a:t>
            </a:r>
          </a:p>
          <a:p>
            <a:pPr marL="342900" indent="-342900" eaLnBrk="0" hangingPunct="0">
              <a:spcBef>
                <a:spcPct val="20000"/>
              </a:spcBef>
              <a:defRPr/>
            </a:pPr>
            <a:r>
              <a:rPr lang="en-US" sz="3200" kern="0" dirty="0">
                <a:latin typeface="+mn-lt"/>
              </a:rPr>
              <a:t>              versus</a:t>
            </a:r>
          </a:p>
          <a:p>
            <a:pPr marL="342900" indent="-342900" eaLnBrk="0" hangingPunct="0">
              <a:spcBef>
                <a:spcPct val="20000"/>
              </a:spcBef>
              <a:defRPr/>
            </a:pPr>
            <a:r>
              <a:rPr lang="en-US" sz="3200" kern="0" dirty="0">
                <a:latin typeface="+mn-lt"/>
              </a:rPr>
              <a:t> at level .01 using the following statistics:  </a:t>
            </a:r>
          </a:p>
          <a:p>
            <a:pPr marL="342900" indent="-342900" eaLnBrk="0" hangingPunct="0">
              <a:spcBef>
                <a:spcPct val="20000"/>
              </a:spcBef>
              <a:defRPr/>
            </a:pPr>
            <a:r>
              <a:rPr lang="en-US" sz="3200" kern="0" dirty="0">
                <a:latin typeface="+mn-lt"/>
              </a:rPr>
              <a:t>	     </a:t>
            </a:r>
          </a:p>
          <a:p>
            <a:pPr marL="342900" indent="-342900" eaLnBrk="0" hangingPunct="0">
              <a:spcBef>
                <a:spcPct val="20000"/>
              </a:spcBef>
              <a:buFontTx/>
              <a:buChar char="•"/>
              <a:defRPr/>
            </a:pPr>
            <a:endParaRPr lang="en-US" sz="3200" kern="0" dirty="0">
              <a:latin typeface="+mn-lt"/>
            </a:endParaRPr>
          </a:p>
        </p:txBody>
      </p:sp>
      <p:sp>
        <p:nvSpPr>
          <p:cNvPr id="1536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3600"/>
          </a:p>
        </p:txBody>
      </p:sp>
      <p:graphicFrame>
        <p:nvGraphicFramePr>
          <p:cNvPr id="15365" name="Object 2"/>
          <p:cNvGraphicFramePr>
            <a:graphicFrameLocks noChangeAspect="1"/>
          </p:cNvGraphicFramePr>
          <p:nvPr/>
        </p:nvGraphicFramePr>
        <p:xfrm>
          <a:off x="1447800" y="2057400"/>
          <a:ext cx="533400" cy="457200"/>
        </p:xfrm>
        <a:graphic>
          <a:graphicData uri="http://schemas.openxmlformats.org/presentationml/2006/ole">
            <mc:AlternateContent xmlns:mc="http://schemas.openxmlformats.org/markup-compatibility/2006">
              <mc:Choice xmlns:v="urn:schemas-microsoft-com:vml" Requires="v">
                <p:oleObj spid="_x0000_s15377" r:id="rId3" imgW="152334" imgH="190417" progId="Equation.DSMT4">
                  <p:embed/>
                </p:oleObj>
              </mc:Choice>
              <mc:Fallback>
                <p:oleObj r:id="rId3" imgW="152334" imgH="19041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05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3600"/>
          </a:p>
        </p:txBody>
      </p:sp>
      <p:sp>
        <p:nvSpPr>
          <p:cNvPr id="1536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3600"/>
          </a:p>
        </p:txBody>
      </p:sp>
      <p:graphicFrame>
        <p:nvGraphicFramePr>
          <p:cNvPr id="15368" name="Object 3"/>
          <p:cNvGraphicFramePr>
            <a:graphicFrameLocks noChangeAspect="1"/>
          </p:cNvGraphicFramePr>
          <p:nvPr/>
        </p:nvGraphicFramePr>
        <p:xfrm>
          <a:off x="6705600" y="2514600"/>
          <a:ext cx="533400" cy="457200"/>
        </p:xfrm>
        <a:graphic>
          <a:graphicData uri="http://schemas.openxmlformats.org/presentationml/2006/ole">
            <mc:AlternateContent xmlns:mc="http://schemas.openxmlformats.org/markup-compatibility/2006">
              <mc:Choice xmlns:v="urn:schemas-microsoft-com:vml" Requires="v">
                <p:oleObj spid="_x0000_s15378" r:id="rId5" imgW="177646" imgH="190335" progId="Equation.DSMT4">
                  <p:embed/>
                </p:oleObj>
              </mc:Choice>
              <mc:Fallback>
                <p:oleObj r:id="rId5" imgW="177646" imgH="19033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2514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3600"/>
          </a:p>
        </p:txBody>
      </p:sp>
      <p:graphicFrame>
        <p:nvGraphicFramePr>
          <p:cNvPr id="15370" name="Object 4"/>
          <p:cNvGraphicFramePr>
            <a:graphicFrameLocks noChangeAspect="1"/>
          </p:cNvGraphicFramePr>
          <p:nvPr/>
        </p:nvGraphicFramePr>
        <p:xfrm>
          <a:off x="5791200" y="3505200"/>
          <a:ext cx="2590800" cy="533400"/>
        </p:xfrm>
        <a:graphic>
          <a:graphicData uri="http://schemas.openxmlformats.org/presentationml/2006/ole">
            <mc:AlternateContent xmlns:mc="http://schemas.openxmlformats.org/markup-compatibility/2006">
              <mc:Choice xmlns:v="urn:schemas-microsoft-com:vml" Requires="v">
                <p:oleObj spid="_x0000_s15379" r:id="rId7" imgW="1054100" imgH="190500" progId="Equation.DSMT4">
                  <p:embed/>
                </p:oleObj>
              </mc:Choice>
              <mc:Fallback>
                <p:oleObj r:id="rId7" imgW="1054100" imgH="1905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35052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1"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3600"/>
          </a:p>
        </p:txBody>
      </p:sp>
      <p:graphicFrame>
        <p:nvGraphicFramePr>
          <p:cNvPr id="15372" name="Object 5"/>
          <p:cNvGraphicFramePr>
            <a:graphicFrameLocks noChangeAspect="1"/>
          </p:cNvGraphicFramePr>
          <p:nvPr/>
        </p:nvGraphicFramePr>
        <p:xfrm>
          <a:off x="5867400" y="4114800"/>
          <a:ext cx="2514600" cy="533400"/>
        </p:xfrm>
        <a:graphic>
          <a:graphicData uri="http://schemas.openxmlformats.org/presentationml/2006/ole">
            <mc:AlternateContent xmlns:mc="http://schemas.openxmlformats.org/markup-compatibility/2006">
              <mc:Choice xmlns:v="urn:schemas-microsoft-com:vml" Requires="v">
                <p:oleObj spid="_x0000_s15380" r:id="rId9" imgW="1054100" imgH="190500" progId="Equation.DSMT4">
                  <p:embed/>
                </p:oleObj>
              </mc:Choice>
              <mc:Fallback>
                <p:oleObj r:id="rId9" imgW="1054100" imgH="1905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114800"/>
                        <a:ext cx="251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3"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3600"/>
          </a:p>
        </p:txBody>
      </p:sp>
      <p:graphicFrame>
        <p:nvGraphicFramePr>
          <p:cNvPr id="15374" name="Object 6"/>
          <p:cNvGraphicFramePr>
            <a:graphicFrameLocks noChangeAspect="1"/>
          </p:cNvGraphicFramePr>
          <p:nvPr/>
        </p:nvGraphicFramePr>
        <p:xfrm>
          <a:off x="228600" y="5486400"/>
          <a:ext cx="3962400" cy="609600"/>
        </p:xfrm>
        <a:graphic>
          <a:graphicData uri="http://schemas.openxmlformats.org/presentationml/2006/ole">
            <mc:AlternateContent xmlns:mc="http://schemas.openxmlformats.org/markup-compatibility/2006">
              <mc:Choice xmlns:v="urn:schemas-microsoft-com:vml" Requires="v">
                <p:oleObj spid="_x0000_s15381" r:id="rId11" imgW="1663700" imgH="190500" progId="Equation.DSMT4">
                  <p:embed/>
                </p:oleObj>
              </mc:Choice>
              <mc:Fallback>
                <p:oleObj r:id="rId11" imgW="1663700" imgH="1905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5486400"/>
                        <a:ext cx="396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5"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3600"/>
          </a:p>
        </p:txBody>
      </p:sp>
      <p:graphicFrame>
        <p:nvGraphicFramePr>
          <p:cNvPr id="15376" name="Object 7"/>
          <p:cNvGraphicFramePr>
            <a:graphicFrameLocks noChangeAspect="1"/>
          </p:cNvGraphicFramePr>
          <p:nvPr/>
        </p:nvGraphicFramePr>
        <p:xfrm>
          <a:off x="4419600" y="5562600"/>
          <a:ext cx="4191000" cy="533400"/>
        </p:xfrm>
        <a:graphic>
          <a:graphicData uri="http://schemas.openxmlformats.org/presentationml/2006/ole">
            <mc:AlternateContent xmlns:mc="http://schemas.openxmlformats.org/markup-compatibility/2006">
              <mc:Choice xmlns:v="urn:schemas-microsoft-com:vml" Requires="v">
                <p:oleObj spid="_x0000_s15382" r:id="rId13" imgW="1866900" imgH="190500" progId="Equation.DSMT4">
                  <p:embed/>
                </p:oleObj>
              </mc:Choice>
              <mc:Fallback>
                <p:oleObj r:id="rId13" imgW="1866900" imgH="1905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9600" y="5562600"/>
                        <a:ext cx="419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609600"/>
            <a:ext cx="7772400" cy="1143000"/>
          </a:xfrm>
          <a:prstGeom prst="rect">
            <a:avLst/>
          </a:prstGeom>
        </p:spPr>
        <p:txBody>
          <a:bodyPr/>
          <a:lstStyle/>
          <a:p>
            <a:pPr algn="ctr" eaLnBrk="0" hangingPunct="0">
              <a:defRPr/>
            </a:pPr>
            <a:r>
              <a:rPr lang="en-US" sz="4400" kern="0" dirty="0">
                <a:solidFill>
                  <a:srgbClr val="C00000"/>
                </a:solidFill>
                <a:latin typeface="+mj-lt"/>
                <a:ea typeface="+mj-ea"/>
                <a:cs typeface="+mj-cs"/>
              </a:rPr>
              <a:t>Solution</a:t>
            </a:r>
          </a:p>
        </p:txBody>
      </p:sp>
      <p:sp>
        <p:nvSpPr>
          <p:cNvPr id="4" name="Content Placeholder 2"/>
          <p:cNvSpPr txBox="1">
            <a:spLocks/>
          </p:cNvSpPr>
          <p:nvPr/>
        </p:nvSpPr>
        <p:spPr>
          <a:xfrm>
            <a:off x="304800" y="1676400"/>
            <a:ext cx="8458200" cy="4419600"/>
          </a:xfrm>
          <a:prstGeom prst="rect">
            <a:avLst/>
          </a:prstGeom>
        </p:spPr>
        <p:txBody>
          <a:bodyPr/>
          <a:lstStyle/>
          <a:p>
            <a:pPr marL="342900" indent="-342900" eaLnBrk="0" hangingPunct="0">
              <a:spcBef>
                <a:spcPct val="20000"/>
              </a:spcBef>
              <a:buFontTx/>
              <a:buChar char="•"/>
              <a:defRPr/>
            </a:pPr>
            <a:r>
              <a:rPr lang="en-US" sz="3200" kern="0" dirty="0">
                <a:latin typeface="+mn-lt"/>
              </a:rPr>
              <a:t>The test statistic is</a:t>
            </a:r>
          </a:p>
          <a:p>
            <a:pPr marL="342900" indent="-342900" eaLnBrk="0" hangingPunct="0">
              <a:spcBef>
                <a:spcPct val="20000"/>
              </a:spcBef>
              <a:buFontTx/>
              <a:buChar char="•"/>
              <a:defRPr/>
            </a:pPr>
            <a:endParaRPr lang="en-US" sz="3200" kern="0" dirty="0">
              <a:latin typeface="+mn-lt"/>
            </a:endParaRPr>
          </a:p>
          <a:p>
            <a:pPr marL="342900" indent="-342900" eaLnBrk="0" hangingPunct="0">
              <a:spcBef>
                <a:spcPct val="20000"/>
              </a:spcBef>
              <a:buFontTx/>
              <a:buChar char="•"/>
              <a:defRPr/>
            </a:pPr>
            <a:endParaRPr lang="en-US" sz="3200" kern="0" dirty="0">
              <a:latin typeface="+mn-lt"/>
            </a:endParaRPr>
          </a:p>
          <a:p>
            <a:pPr marL="342900" indent="-342900" eaLnBrk="0" hangingPunct="0">
              <a:spcBef>
                <a:spcPct val="20000"/>
              </a:spcBef>
              <a:buFontTx/>
              <a:buChar char="•"/>
              <a:defRPr/>
            </a:pPr>
            <a:endParaRPr lang="en-US" sz="3200" kern="0" dirty="0">
              <a:latin typeface="+mn-lt"/>
            </a:endParaRPr>
          </a:p>
          <a:p>
            <a:pPr marL="342900" indent="-342900" eaLnBrk="0" hangingPunct="0">
              <a:spcBef>
                <a:spcPct val="20000"/>
              </a:spcBef>
              <a:buFontTx/>
              <a:buChar char="•"/>
              <a:defRPr/>
            </a:pPr>
            <a:endParaRPr lang="en-US" sz="3200" dirty="0"/>
          </a:p>
          <a:p>
            <a:pPr marL="342900" indent="-342900" eaLnBrk="0" hangingPunct="0">
              <a:spcBef>
                <a:spcPct val="20000"/>
              </a:spcBef>
              <a:buFontTx/>
              <a:buChar char="•"/>
              <a:defRPr/>
            </a:pPr>
            <a:r>
              <a:rPr lang="en-US" sz="3200" dirty="0"/>
              <a:t>Since </a:t>
            </a:r>
            <a:r>
              <a:rPr lang="en-US" sz="3200" i="1" dirty="0"/>
              <a:t>z </a:t>
            </a:r>
            <a:r>
              <a:rPr lang="en-US" sz="3200" dirty="0"/>
              <a:t>= 2.66  &gt; 2.33( Z </a:t>
            </a:r>
            <a:r>
              <a:rPr lang="en-US" sz="3200" baseline="-25000" dirty="0"/>
              <a:t>.01</a:t>
            </a:r>
            <a:r>
              <a:rPr lang="en-US" sz="3200" dirty="0"/>
              <a:t> ) so we reject  and conclude that the true average life for radials exceeds that for economy brand by more than 5000.</a:t>
            </a:r>
            <a:r>
              <a:rPr lang="en-US" sz="3200" kern="0" dirty="0">
                <a:latin typeface="+mn-lt"/>
              </a:rPr>
              <a:t> </a:t>
            </a:r>
          </a:p>
        </p:txBody>
      </p:sp>
      <p:sp>
        <p:nvSpPr>
          <p:cNvPr id="16388" name="Rectangle 2"/>
          <p:cNvSpPr>
            <a:spLocks noChangeArrowheads="1"/>
          </p:cNvSpPr>
          <p:nvPr/>
        </p:nvSpPr>
        <p:spPr bwMode="auto">
          <a:xfrm>
            <a:off x="-38100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3600"/>
          </a:p>
        </p:txBody>
      </p:sp>
      <p:graphicFrame>
        <p:nvGraphicFramePr>
          <p:cNvPr id="16389" name="Object 2"/>
          <p:cNvGraphicFramePr>
            <a:graphicFrameLocks noChangeAspect="1"/>
          </p:cNvGraphicFramePr>
          <p:nvPr/>
        </p:nvGraphicFramePr>
        <p:xfrm>
          <a:off x="838200" y="2743200"/>
          <a:ext cx="7315200" cy="1495425"/>
        </p:xfrm>
        <a:graphic>
          <a:graphicData uri="http://schemas.openxmlformats.org/presentationml/2006/ole">
            <mc:AlternateContent xmlns:mc="http://schemas.openxmlformats.org/markup-compatibility/2006">
              <mc:Choice xmlns:v="urn:schemas-microsoft-com:vml" Requires="v">
                <p:oleObj spid="_x0000_s16390" r:id="rId3" imgW="3149600" imgH="584200" progId="Equation.DSMT4">
                  <p:embed/>
                </p:oleObj>
              </mc:Choice>
              <mc:Fallback>
                <p:oleObj r:id="rId3" imgW="3149600" imgH="584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743200"/>
                        <a:ext cx="73152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685800" y="914400"/>
            <a:ext cx="7696200" cy="4049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4800"/>
              <a:t>9.2</a:t>
            </a:r>
          </a:p>
          <a:p>
            <a:pPr algn="ctr" eaLnBrk="1" hangingPunct="1">
              <a:spcBef>
                <a:spcPct val="50000"/>
              </a:spcBef>
              <a:buFontTx/>
              <a:buNone/>
            </a:pPr>
            <a:r>
              <a:rPr lang="en-US" altLang="en-US" sz="6000"/>
              <a:t>The Two-Sample           </a:t>
            </a:r>
            <a:r>
              <a:rPr lang="en-US" altLang="en-US" sz="6000" i="1"/>
              <a:t>t</a:t>
            </a:r>
            <a:r>
              <a:rPr lang="en-US" altLang="en-US" sz="6000"/>
              <a:t> Test and        Confidence Interval</a:t>
            </a:r>
            <a:endParaRPr lang="en-US" altLang="en-US" sz="6000" i="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971800" y="685800"/>
            <a:ext cx="342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solidFill>
                  <a:srgbClr val="C00000"/>
                </a:solidFill>
              </a:rPr>
              <a:t>Assumptions</a:t>
            </a:r>
          </a:p>
        </p:txBody>
      </p:sp>
      <p:sp>
        <p:nvSpPr>
          <p:cNvPr id="18435" name="Text Box 3"/>
          <p:cNvSpPr txBox="1">
            <a:spLocks noChangeArrowheads="1"/>
          </p:cNvSpPr>
          <p:nvPr/>
        </p:nvSpPr>
        <p:spPr bwMode="auto">
          <a:xfrm>
            <a:off x="762000" y="1828800"/>
            <a:ext cx="78486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Both populations are normal, so that </a:t>
            </a:r>
            <a:r>
              <a:rPr lang="en-US" altLang="en-US" sz="3600" i="1"/>
              <a:t>X</a:t>
            </a:r>
            <a:r>
              <a:rPr lang="en-US" altLang="en-US" sz="3600" baseline="-25000"/>
              <a:t>1</a:t>
            </a:r>
            <a:r>
              <a:rPr lang="en-US" altLang="en-US" sz="3600"/>
              <a:t>,…,</a:t>
            </a:r>
            <a:r>
              <a:rPr lang="en-US" altLang="en-US" sz="3600" i="1"/>
              <a:t>X</a:t>
            </a:r>
            <a:r>
              <a:rPr lang="en-US" altLang="en-US" sz="3600" i="1" baseline="-25000"/>
              <a:t>m</a:t>
            </a:r>
            <a:r>
              <a:rPr lang="en-US" altLang="en-US" sz="3600"/>
              <a:t> is a random sample from a normal distribution and so is </a:t>
            </a:r>
            <a:r>
              <a:rPr lang="en-US" altLang="en-US" sz="3600" i="1"/>
              <a:t>Y</a:t>
            </a:r>
            <a:r>
              <a:rPr lang="en-US" altLang="en-US" sz="3600" baseline="-25000"/>
              <a:t>1</a:t>
            </a:r>
            <a:r>
              <a:rPr lang="en-US" altLang="en-US" sz="3600"/>
              <a:t>,…,</a:t>
            </a:r>
            <a:r>
              <a:rPr lang="en-US" altLang="en-US" sz="3600" i="1"/>
              <a:t>Y</a:t>
            </a:r>
            <a:r>
              <a:rPr lang="en-US" altLang="en-US" sz="3600" i="1" baseline="-25000"/>
              <a:t>n</a:t>
            </a:r>
            <a:r>
              <a:rPr lang="en-US" altLang="en-US" sz="3600"/>
              <a:t>.  The plausibility of these assumptions can be judged by constructing a normal probability plot of the </a:t>
            </a:r>
            <a:r>
              <a:rPr lang="en-US" altLang="en-US" sz="3600" i="1"/>
              <a:t>x</a:t>
            </a:r>
            <a:r>
              <a:rPr lang="en-US" altLang="en-US" sz="3600" i="1" baseline="-25000"/>
              <a:t>i</a:t>
            </a:r>
            <a:r>
              <a:rPr lang="en-US" altLang="en-US" sz="3600"/>
              <a:t>’s and another of the </a:t>
            </a:r>
            <a:r>
              <a:rPr lang="en-US" altLang="en-US" sz="3600" i="1"/>
              <a:t>y</a:t>
            </a:r>
            <a:r>
              <a:rPr lang="en-US" altLang="en-US" sz="3600" i="1" baseline="-25000"/>
              <a:t>i</a:t>
            </a:r>
            <a:r>
              <a:rPr lang="en-US" altLang="en-US" sz="3600"/>
              <a: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200400" y="685800"/>
            <a:ext cx="350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solidFill>
                  <a:srgbClr val="C00000"/>
                </a:solidFill>
              </a:rPr>
              <a:t> </a:t>
            </a:r>
            <a:r>
              <a:rPr lang="en-US" altLang="en-US" sz="4000" i="1">
                <a:solidFill>
                  <a:srgbClr val="C00000"/>
                </a:solidFill>
              </a:rPr>
              <a:t>t </a:t>
            </a:r>
            <a:r>
              <a:rPr lang="en-US" altLang="en-US" sz="4000">
                <a:solidFill>
                  <a:srgbClr val="C00000"/>
                </a:solidFill>
              </a:rPr>
              <a:t>Distribution</a:t>
            </a:r>
          </a:p>
        </p:txBody>
      </p:sp>
      <p:sp>
        <p:nvSpPr>
          <p:cNvPr id="19459" name="Text Box 3"/>
          <p:cNvSpPr txBox="1">
            <a:spLocks noChangeArrowheads="1"/>
          </p:cNvSpPr>
          <p:nvPr/>
        </p:nvSpPr>
        <p:spPr bwMode="auto">
          <a:xfrm>
            <a:off x="609600" y="1600200"/>
            <a:ext cx="7696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When the population distributions are both normal, the standardized variable</a:t>
            </a:r>
          </a:p>
        </p:txBody>
      </p:sp>
      <p:graphicFrame>
        <p:nvGraphicFramePr>
          <p:cNvPr id="19460" name="Object 4"/>
          <p:cNvGraphicFramePr>
            <a:graphicFrameLocks noChangeAspect="1"/>
          </p:cNvGraphicFramePr>
          <p:nvPr/>
        </p:nvGraphicFramePr>
        <p:xfrm>
          <a:off x="2743200" y="3048000"/>
          <a:ext cx="3746500" cy="1822450"/>
        </p:xfrm>
        <a:graphic>
          <a:graphicData uri="http://schemas.openxmlformats.org/presentationml/2006/ole">
            <mc:AlternateContent xmlns:mc="http://schemas.openxmlformats.org/markup-compatibility/2006">
              <mc:Choice xmlns:v="urn:schemas-microsoft-com:vml" Requires="v">
                <p:oleObj spid="_x0000_s19462" name="Equation" r:id="rId3" imgW="1358900" imgH="660400" progId="Equation.DSMT4">
                  <p:embed/>
                </p:oleObj>
              </mc:Choice>
              <mc:Fallback>
                <p:oleObj name="Equation" r:id="rId3" imgW="1358900" imgH="660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048000"/>
                        <a:ext cx="3746500"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Text Box 5"/>
          <p:cNvSpPr txBox="1">
            <a:spLocks noChangeArrowheads="1"/>
          </p:cNvSpPr>
          <p:nvPr/>
        </p:nvSpPr>
        <p:spPr bwMode="auto">
          <a:xfrm>
            <a:off x="838200" y="5334000"/>
            <a:ext cx="746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has approximately a </a:t>
            </a:r>
            <a:r>
              <a:rPr lang="en-US" altLang="en-US" sz="3600" i="1"/>
              <a:t>t</a:t>
            </a:r>
            <a:r>
              <a:rPr lang="en-US" altLang="en-US" sz="3600"/>
              <a:t> distribution…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914400" y="1828800"/>
            <a:ext cx="7010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df </a:t>
            </a:r>
            <a:r>
              <a:rPr lang="en-US" altLang="en-US" sz="3600" i="1"/>
              <a:t>v </a:t>
            </a:r>
            <a:r>
              <a:rPr lang="en-US" altLang="en-US" sz="3600"/>
              <a:t>can be</a:t>
            </a:r>
            <a:r>
              <a:rPr lang="en-US" altLang="en-US" sz="3600" i="1"/>
              <a:t> </a:t>
            </a:r>
            <a:r>
              <a:rPr lang="en-US" altLang="en-US" sz="3600"/>
              <a:t>estimated from the data by</a:t>
            </a:r>
          </a:p>
        </p:txBody>
      </p:sp>
      <p:sp>
        <p:nvSpPr>
          <p:cNvPr id="20483" name="Text Box 3"/>
          <p:cNvSpPr txBox="1">
            <a:spLocks noChangeArrowheads="1"/>
          </p:cNvSpPr>
          <p:nvPr/>
        </p:nvSpPr>
        <p:spPr bwMode="auto">
          <a:xfrm>
            <a:off x="3048000" y="762000"/>
            <a:ext cx="350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t> </a:t>
            </a:r>
            <a:r>
              <a:rPr lang="en-US" altLang="en-US" sz="4000" i="1">
                <a:solidFill>
                  <a:srgbClr val="C00000"/>
                </a:solidFill>
              </a:rPr>
              <a:t>t </a:t>
            </a:r>
            <a:r>
              <a:rPr lang="en-US" altLang="en-US" sz="4000">
                <a:solidFill>
                  <a:srgbClr val="C00000"/>
                </a:solidFill>
              </a:rPr>
              <a:t>Distribution</a:t>
            </a:r>
          </a:p>
        </p:txBody>
      </p:sp>
      <p:graphicFrame>
        <p:nvGraphicFramePr>
          <p:cNvPr id="20484" name="Object 4"/>
          <p:cNvGraphicFramePr>
            <a:graphicFrameLocks noChangeAspect="1"/>
          </p:cNvGraphicFramePr>
          <p:nvPr/>
        </p:nvGraphicFramePr>
        <p:xfrm>
          <a:off x="2286000" y="2667000"/>
          <a:ext cx="4062413" cy="2628900"/>
        </p:xfrm>
        <a:graphic>
          <a:graphicData uri="http://schemas.openxmlformats.org/presentationml/2006/ole">
            <mc:AlternateContent xmlns:mc="http://schemas.openxmlformats.org/markup-compatibility/2006">
              <mc:Choice xmlns:v="urn:schemas-microsoft-com:vml" Requires="v">
                <p:oleObj spid="_x0000_s20486" name="Equation" r:id="rId3" imgW="1473200" imgH="952500" progId="Equation.DSMT4">
                  <p:embed/>
                </p:oleObj>
              </mc:Choice>
              <mc:Fallback>
                <p:oleObj name="Equation" r:id="rId3" imgW="1473200" imgH="952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667000"/>
                        <a:ext cx="4062413" cy="262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Text Box 5"/>
          <p:cNvSpPr txBox="1">
            <a:spLocks noChangeArrowheads="1"/>
          </p:cNvSpPr>
          <p:nvPr/>
        </p:nvSpPr>
        <p:spPr bwMode="auto">
          <a:xfrm>
            <a:off x="1143000" y="556260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(round down to the nearest integer)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85800" y="914400"/>
            <a:ext cx="7696200" cy="49641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4800"/>
              <a:t>9.1</a:t>
            </a:r>
          </a:p>
          <a:p>
            <a:pPr algn="ctr" eaLnBrk="1" hangingPunct="1">
              <a:spcBef>
                <a:spcPct val="50000"/>
              </a:spcBef>
              <a:buFontTx/>
              <a:buNone/>
            </a:pPr>
            <a:r>
              <a:rPr lang="en-US" altLang="en-US" sz="6000" i="1"/>
              <a:t>z </a:t>
            </a:r>
            <a:r>
              <a:rPr lang="en-US" altLang="en-US" sz="6000"/>
              <a:t>Tests and Confidence Intervals for a Difference Between Two Population Means</a:t>
            </a:r>
            <a:r>
              <a:rPr lang="en-US" altLang="en-US" sz="6000" i="1"/>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143000" y="381000"/>
            <a:ext cx="670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solidFill>
                  <a:srgbClr val="C00000"/>
                </a:solidFill>
              </a:rPr>
              <a:t>Two-Sample CI for</a:t>
            </a:r>
            <a:endParaRPr lang="en-US" altLang="en-US" sz="3600">
              <a:solidFill>
                <a:srgbClr val="C00000"/>
              </a:solidFill>
            </a:endParaRPr>
          </a:p>
        </p:txBody>
      </p:sp>
      <p:graphicFrame>
        <p:nvGraphicFramePr>
          <p:cNvPr id="21507" name="Object 3"/>
          <p:cNvGraphicFramePr>
            <a:graphicFrameLocks noChangeAspect="1"/>
          </p:cNvGraphicFramePr>
          <p:nvPr/>
        </p:nvGraphicFramePr>
        <p:xfrm>
          <a:off x="5334000" y="304800"/>
          <a:ext cx="1690688" cy="823913"/>
        </p:xfrm>
        <a:graphic>
          <a:graphicData uri="http://schemas.openxmlformats.org/presentationml/2006/ole">
            <mc:AlternateContent xmlns:mc="http://schemas.openxmlformats.org/markup-compatibility/2006">
              <mc:Choice xmlns:v="urn:schemas-microsoft-com:vml" Requires="v">
                <p:oleObj spid="_x0000_s21514" name="Equation" r:id="rId3" imgW="469900" imgH="228600" progId="Equation.DSMT4">
                  <p:embed/>
                </p:oleObj>
              </mc:Choice>
              <mc:Fallback>
                <p:oleObj name="Equation" r:id="rId3" imgW="4699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04800"/>
                        <a:ext cx="1690688"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8" name="Text Box 4"/>
          <p:cNvSpPr txBox="1">
            <a:spLocks noChangeArrowheads="1"/>
          </p:cNvSpPr>
          <p:nvPr/>
        </p:nvSpPr>
        <p:spPr bwMode="auto">
          <a:xfrm>
            <a:off x="762000" y="2133600"/>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with a confidence level of </a:t>
            </a:r>
          </a:p>
        </p:txBody>
      </p:sp>
      <p:graphicFrame>
        <p:nvGraphicFramePr>
          <p:cNvPr id="21509" name="Object 5"/>
          <p:cNvGraphicFramePr>
            <a:graphicFrameLocks noChangeAspect="1"/>
          </p:cNvGraphicFramePr>
          <p:nvPr/>
        </p:nvGraphicFramePr>
        <p:xfrm>
          <a:off x="5715000" y="2133600"/>
          <a:ext cx="2597150" cy="681038"/>
        </p:xfrm>
        <a:graphic>
          <a:graphicData uri="http://schemas.openxmlformats.org/presentationml/2006/ole">
            <mc:AlternateContent xmlns:mc="http://schemas.openxmlformats.org/markup-compatibility/2006">
              <mc:Choice xmlns:v="urn:schemas-microsoft-com:vml" Requires="v">
                <p:oleObj spid="_x0000_s21515" name="Equation" r:id="rId5" imgW="774364" imgH="203112" progId="Equation.DSMT4">
                  <p:embed/>
                </p:oleObj>
              </mc:Choice>
              <mc:Fallback>
                <p:oleObj name="Equation" r:id="rId5" imgW="774364" imgH="203112"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133600"/>
                        <a:ext cx="259715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6"/>
          <p:cNvGraphicFramePr>
            <a:graphicFrameLocks noChangeAspect="1"/>
          </p:cNvGraphicFramePr>
          <p:nvPr/>
        </p:nvGraphicFramePr>
        <p:xfrm>
          <a:off x="2286000" y="3429000"/>
          <a:ext cx="4705350" cy="1600200"/>
        </p:xfrm>
        <a:graphic>
          <a:graphicData uri="http://schemas.openxmlformats.org/presentationml/2006/ole">
            <mc:AlternateContent xmlns:mc="http://schemas.openxmlformats.org/markup-compatibility/2006">
              <mc:Choice xmlns:v="urn:schemas-microsoft-com:vml" Requires="v">
                <p:oleObj spid="_x0000_s21516" name="Equation" r:id="rId7" imgW="1346200" imgH="457200" progId="Equation.DSMT4">
                  <p:embed/>
                </p:oleObj>
              </mc:Choice>
              <mc:Fallback>
                <p:oleObj name="Equation" r:id="rId7" imgW="134620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429000"/>
                        <a:ext cx="470535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1" name="Text Box 7"/>
          <p:cNvSpPr txBox="1">
            <a:spLocks noChangeArrowheads="1"/>
          </p:cNvSpPr>
          <p:nvPr/>
        </p:nvSpPr>
        <p:spPr bwMode="auto">
          <a:xfrm>
            <a:off x="685800" y="1600200"/>
            <a:ext cx="716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The two-sample CI for </a:t>
            </a:r>
          </a:p>
        </p:txBody>
      </p:sp>
      <p:graphicFrame>
        <p:nvGraphicFramePr>
          <p:cNvPr id="21512" name="Object 8"/>
          <p:cNvGraphicFramePr>
            <a:graphicFrameLocks noChangeAspect="1"/>
          </p:cNvGraphicFramePr>
          <p:nvPr/>
        </p:nvGraphicFramePr>
        <p:xfrm>
          <a:off x="5029200" y="1447800"/>
          <a:ext cx="1690688" cy="823913"/>
        </p:xfrm>
        <a:graphic>
          <a:graphicData uri="http://schemas.openxmlformats.org/presentationml/2006/ole">
            <mc:AlternateContent xmlns:mc="http://schemas.openxmlformats.org/markup-compatibility/2006">
              <mc:Choice xmlns:v="urn:schemas-microsoft-com:vml" Requires="v">
                <p:oleObj spid="_x0000_s21517" name="Equation" r:id="rId9" imgW="469900" imgH="228600" progId="Equation.DSMT4">
                  <p:embed/>
                </p:oleObj>
              </mc:Choice>
              <mc:Fallback>
                <p:oleObj name="Equation" r:id="rId9" imgW="46990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447800"/>
                        <a:ext cx="1690688"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Text Box 9"/>
          <p:cNvSpPr txBox="1">
            <a:spLocks noChangeArrowheads="1"/>
          </p:cNvSpPr>
          <p:nvPr/>
        </p:nvSpPr>
        <p:spPr bwMode="auto">
          <a:xfrm>
            <a:off x="762000" y="266700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is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914400" y="2057400"/>
            <a:ext cx="518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Null hypothesis:</a:t>
            </a:r>
          </a:p>
        </p:txBody>
      </p:sp>
      <p:graphicFrame>
        <p:nvGraphicFramePr>
          <p:cNvPr id="22531" name="Object 3"/>
          <p:cNvGraphicFramePr>
            <a:graphicFrameLocks noChangeAspect="1"/>
          </p:cNvGraphicFramePr>
          <p:nvPr/>
        </p:nvGraphicFramePr>
        <p:xfrm>
          <a:off x="4267200" y="2057400"/>
          <a:ext cx="3795713" cy="823913"/>
        </p:xfrm>
        <a:graphic>
          <a:graphicData uri="http://schemas.openxmlformats.org/presentationml/2006/ole">
            <mc:AlternateContent xmlns:mc="http://schemas.openxmlformats.org/markup-compatibility/2006">
              <mc:Choice xmlns:v="urn:schemas-microsoft-com:vml" Requires="v">
                <p:oleObj spid="_x0000_s22537" name="Equation" r:id="rId3" imgW="1054100" imgH="228600" progId="Equation.DSMT4">
                  <p:embed/>
                </p:oleObj>
              </mc:Choice>
              <mc:Fallback>
                <p:oleObj name="Equation" r:id="rId3" imgW="10541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057400"/>
                        <a:ext cx="3795713"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Text Box 4"/>
          <p:cNvSpPr txBox="1">
            <a:spLocks noChangeArrowheads="1"/>
          </p:cNvSpPr>
          <p:nvPr/>
        </p:nvSpPr>
        <p:spPr bwMode="auto">
          <a:xfrm>
            <a:off x="838200" y="3657600"/>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Test statistic value:</a:t>
            </a:r>
          </a:p>
        </p:txBody>
      </p:sp>
      <p:sp>
        <p:nvSpPr>
          <p:cNvPr id="22533" name="Rectangle 6"/>
          <p:cNvSpPr>
            <a:spLocks noChangeArrowheads="1"/>
          </p:cNvSpPr>
          <p:nvPr/>
        </p:nvSpPr>
        <p:spPr bwMode="auto">
          <a:xfrm>
            <a:off x="1600200" y="457200"/>
            <a:ext cx="45720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4400">
              <a:solidFill>
                <a:schemeClr val="tx2"/>
              </a:solidFill>
            </a:endParaRPr>
          </a:p>
          <a:p>
            <a:pPr eaLnBrk="1" hangingPunct="1">
              <a:spcBef>
                <a:spcPct val="50000"/>
              </a:spcBef>
              <a:buFontTx/>
              <a:buNone/>
            </a:pPr>
            <a:endParaRPr lang="en-US" altLang="en-US" sz="4400">
              <a:solidFill>
                <a:schemeClr val="tx2"/>
              </a:solidFill>
            </a:endParaRPr>
          </a:p>
        </p:txBody>
      </p:sp>
      <p:sp>
        <p:nvSpPr>
          <p:cNvPr id="22534" name="Text Box 7"/>
          <p:cNvSpPr txBox="1">
            <a:spLocks noChangeArrowheads="1"/>
          </p:cNvSpPr>
          <p:nvPr/>
        </p:nvSpPr>
        <p:spPr bwMode="auto">
          <a:xfrm>
            <a:off x="2362200" y="685800"/>
            <a:ext cx="441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solidFill>
                  <a:srgbClr val="C00000"/>
                </a:solidFill>
              </a:rPr>
              <a:t>Two-Sample </a:t>
            </a:r>
            <a:r>
              <a:rPr lang="en-US" altLang="en-US" sz="4000" i="1">
                <a:solidFill>
                  <a:srgbClr val="C00000"/>
                </a:solidFill>
              </a:rPr>
              <a:t>t</a:t>
            </a:r>
            <a:r>
              <a:rPr lang="en-US" altLang="en-US" sz="4000">
                <a:solidFill>
                  <a:srgbClr val="C00000"/>
                </a:solidFill>
              </a:rPr>
              <a:t> Test</a:t>
            </a:r>
          </a:p>
        </p:txBody>
      </p:sp>
      <p:sp>
        <p:nvSpPr>
          <p:cNvPr id="22535" name="Rectangle 8"/>
          <p:cNvSpPr>
            <a:spLocks noChangeArrowheads="1"/>
          </p:cNvSpPr>
          <p:nvPr/>
        </p:nvSpPr>
        <p:spPr bwMode="auto">
          <a:xfrm>
            <a:off x="4479925" y="3048000"/>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4400">
              <a:solidFill>
                <a:schemeClr val="tx2"/>
              </a:solidFill>
            </a:endParaRPr>
          </a:p>
        </p:txBody>
      </p:sp>
      <p:graphicFrame>
        <p:nvGraphicFramePr>
          <p:cNvPr id="22536" name="Object 4"/>
          <p:cNvGraphicFramePr>
            <a:graphicFrameLocks noChangeAspect="1"/>
          </p:cNvGraphicFramePr>
          <p:nvPr/>
        </p:nvGraphicFramePr>
        <p:xfrm>
          <a:off x="4419600" y="3429000"/>
          <a:ext cx="3746500" cy="1822450"/>
        </p:xfrm>
        <a:graphic>
          <a:graphicData uri="http://schemas.openxmlformats.org/presentationml/2006/ole">
            <mc:AlternateContent xmlns:mc="http://schemas.openxmlformats.org/markup-compatibility/2006">
              <mc:Choice xmlns:v="urn:schemas-microsoft-com:vml" Requires="v">
                <p:oleObj spid="_x0000_s22538" name="Equation" r:id="rId5" imgW="1358900" imgH="660400" progId="Equation.DSMT4">
                  <p:embed/>
                </p:oleObj>
              </mc:Choice>
              <mc:Fallback>
                <p:oleObj name="Equation" r:id="rId5" imgW="1358900" imgH="660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429000"/>
                        <a:ext cx="3746500"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762000" y="1752600"/>
            <a:ext cx="2590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Alternative Hypothesis</a:t>
            </a:r>
          </a:p>
        </p:txBody>
      </p:sp>
      <p:sp>
        <p:nvSpPr>
          <p:cNvPr id="23555" name="Text Box 4"/>
          <p:cNvSpPr txBox="1">
            <a:spLocks noChangeArrowheads="1"/>
          </p:cNvSpPr>
          <p:nvPr/>
        </p:nvSpPr>
        <p:spPr bwMode="auto">
          <a:xfrm>
            <a:off x="4191000" y="1676400"/>
            <a:ext cx="4343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Rejection Region for Approx. Level      Test</a:t>
            </a:r>
          </a:p>
        </p:txBody>
      </p:sp>
      <p:graphicFrame>
        <p:nvGraphicFramePr>
          <p:cNvPr id="23556" name="Object 7"/>
          <p:cNvGraphicFramePr>
            <a:graphicFrameLocks noChangeAspect="1"/>
          </p:cNvGraphicFramePr>
          <p:nvPr/>
        </p:nvGraphicFramePr>
        <p:xfrm>
          <a:off x="7010400" y="2286000"/>
          <a:ext cx="533400" cy="488950"/>
        </p:xfrm>
        <a:graphic>
          <a:graphicData uri="http://schemas.openxmlformats.org/presentationml/2006/ole">
            <mc:AlternateContent xmlns:mc="http://schemas.openxmlformats.org/markup-compatibility/2006">
              <mc:Choice xmlns:v="urn:schemas-microsoft-com:vml" Requires="v">
                <p:oleObj spid="_x0000_s23566" name="Equation" r:id="rId3" imgW="152334" imgH="139639" progId="Equation.DSMT4">
                  <p:embed/>
                </p:oleObj>
              </mc:Choice>
              <mc:Fallback>
                <p:oleObj name="Equation" r:id="rId3" imgW="152334" imgH="139639"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286000"/>
                        <a:ext cx="5334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8"/>
          <p:cNvGraphicFramePr>
            <a:graphicFrameLocks noChangeAspect="1"/>
          </p:cNvGraphicFramePr>
          <p:nvPr/>
        </p:nvGraphicFramePr>
        <p:xfrm>
          <a:off x="5638800" y="3200400"/>
          <a:ext cx="1431925" cy="823913"/>
        </p:xfrm>
        <a:graphic>
          <a:graphicData uri="http://schemas.openxmlformats.org/presentationml/2006/ole">
            <mc:AlternateContent xmlns:mc="http://schemas.openxmlformats.org/markup-compatibility/2006">
              <mc:Choice xmlns:v="urn:schemas-microsoft-com:vml" Requires="v">
                <p:oleObj spid="_x0000_s23567" name="Equation" r:id="rId5" imgW="418918" imgH="241195" progId="Equation.DSMT4">
                  <p:embed/>
                </p:oleObj>
              </mc:Choice>
              <mc:Fallback>
                <p:oleObj name="Equation" r:id="rId5" imgW="418918" imgH="241195"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200400"/>
                        <a:ext cx="1431925"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9"/>
          <p:cNvGraphicFramePr>
            <a:graphicFrameLocks noChangeAspect="1"/>
          </p:cNvGraphicFramePr>
          <p:nvPr/>
        </p:nvGraphicFramePr>
        <p:xfrm>
          <a:off x="5486400" y="4343400"/>
          <a:ext cx="1735138" cy="825500"/>
        </p:xfrm>
        <a:graphic>
          <a:graphicData uri="http://schemas.openxmlformats.org/presentationml/2006/ole">
            <mc:AlternateContent xmlns:mc="http://schemas.openxmlformats.org/markup-compatibility/2006">
              <mc:Choice xmlns:v="urn:schemas-microsoft-com:vml" Requires="v">
                <p:oleObj spid="_x0000_s23568" name="Equation" r:id="rId7" imgW="508000" imgH="241300" progId="Equation.DSMT4">
                  <p:embed/>
                </p:oleObj>
              </mc:Choice>
              <mc:Fallback>
                <p:oleObj name="Equation" r:id="rId7" imgW="508000" imgH="2413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343400"/>
                        <a:ext cx="173513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10"/>
          <p:cNvGraphicFramePr>
            <a:graphicFrameLocks noChangeAspect="1"/>
          </p:cNvGraphicFramePr>
          <p:nvPr/>
        </p:nvGraphicFramePr>
        <p:xfrm>
          <a:off x="4267200" y="5486400"/>
          <a:ext cx="1735138" cy="825500"/>
        </p:xfrm>
        <a:graphic>
          <a:graphicData uri="http://schemas.openxmlformats.org/presentationml/2006/ole">
            <mc:AlternateContent xmlns:mc="http://schemas.openxmlformats.org/markup-compatibility/2006">
              <mc:Choice xmlns:v="urn:schemas-microsoft-com:vml" Requires="v">
                <p:oleObj spid="_x0000_s23569" name="Equation" r:id="rId9" imgW="508000" imgH="241300" progId="Equation.DSMT4">
                  <p:embed/>
                </p:oleObj>
              </mc:Choice>
              <mc:Fallback>
                <p:oleObj name="Equation" r:id="rId9" imgW="508000" imgH="2413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5486400"/>
                        <a:ext cx="173513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Text Box 11"/>
          <p:cNvSpPr txBox="1">
            <a:spLocks noChangeArrowheads="1"/>
          </p:cNvSpPr>
          <p:nvPr/>
        </p:nvSpPr>
        <p:spPr bwMode="auto">
          <a:xfrm>
            <a:off x="6019800" y="55626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or</a:t>
            </a:r>
          </a:p>
        </p:txBody>
      </p:sp>
      <p:sp>
        <p:nvSpPr>
          <p:cNvPr id="23561" name="Text Box 12"/>
          <p:cNvSpPr txBox="1">
            <a:spLocks noChangeArrowheads="1"/>
          </p:cNvSpPr>
          <p:nvPr/>
        </p:nvSpPr>
        <p:spPr bwMode="auto">
          <a:xfrm>
            <a:off x="2057400" y="685800"/>
            <a:ext cx="556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solidFill>
                  <a:srgbClr val="C00000"/>
                </a:solidFill>
              </a:rPr>
              <a:t>The Two-Sample </a:t>
            </a:r>
            <a:r>
              <a:rPr lang="en-US" altLang="en-US" sz="4000" i="1">
                <a:solidFill>
                  <a:srgbClr val="C00000"/>
                </a:solidFill>
              </a:rPr>
              <a:t>t</a:t>
            </a:r>
            <a:r>
              <a:rPr lang="en-US" altLang="en-US" sz="4000">
                <a:solidFill>
                  <a:srgbClr val="C00000"/>
                </a:solidFill>
              </a:rPr>
              <a:t> Test</a:t>
            </a:r>
          </a:p>
        </p:txBody>
      </p:sp>
      <p:graphicFrame>
        <p:nvGraphicFramePr>
          <p:cNvPr id="23562" name="Object 13"/>
          <p:cNvGraphicFramePr>
            <a:graphicFrameLocks noChangeAspect="1"/>
          </p:cNvGraphicFramePr>
          <p:nvPr/>
        </p:nvGraphicFramePr>
        <p:xfrm>
          <a:off x="6629400" y="5486400"/>
          <a:ext cx="2038350" cy="825500"/>
        </p:xfrm>
        <a:graphic>
          <a:graphicData uri="http://schemas.openxmlformats.org/presentationml/2006/ole">
            <mc:AlternateContent xmlns:mc="http://schemas.openxmlformats.org/markup-compatibility/2006">
              <mc:Choice xmlns:v="urn:schemas-microsoft-com:vml" Requires="v">
                <p:oleObj spid="_x0000_s23570" name="Equation" r:id="rId11" imgW="596900" imgH="241300" progId="Equation.DSMT4">
                  <p:embed/>
                </p:oleObj>
              </mc:Choice>
              <mc:Fallback>
                <p:oleObj name="Equation" r:id="rId11" imgW="596900" imgH="2413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5486400"/>
                        <a:ext cx="20383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3" name="Rectangle 13"/>
          <p:cNvSpPr>
            <a:spLocks noChangeArrowheads="1"/>
          </p:cNvSpPr>
          <p:nvPr/>
        </p:nvSpPr>
        <p:spPr bwMode="auto">
          <a:xfrm>
            <a:off x="609600" y="3124200"/>
            <a:ext cx="3154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t>H</a:t>
            </a:r>
            <a:r>
              <a:rPr lang="en-US" altLang="en-US" sz="3600" baseline="-25000"/>
              <a:t>a</a:t>
            </a:r>
            <a:r>
              <a:rPr lang="en-US" altLang="en-US" sz="3600"/>
              <a:t> :</a:t>
            </a:r>
            <a:r>
              <a:rPr lang="el-GR" altLang="en-US" sz="3600"/>
              <a:t>μ</a:t>
            </a:r>
            <a:r>
              <a:rPr lang="en-US" altLang="en-US" sz="3600" baseline="-25000"/>
              <a:t>1 </a:t>
            </a:r>
            <a:r>
              <a:rPr lang="en-US" altLang="en-US" sz="3600"/>
              <a:t>- </a:t>
            </a:r>
            <a:r>
              <a:rPr lang="el-GR" altLang="en-US" sz="3600"/>
              <a:t>μ</a:t>
            </a:r>
            <a:r>
              <a:rPr lang="en-US" altLang="en-US" sz="3600" baseline="-25000"/>
              <a:t>2 </a:t>
            </a:r>
            <a:r>
              <a:rPr lang="en-US" altLang="en-US" sz="3600"/>
              <a:t> &gt; </a:t>
            </a:r>
            <a:r>
              <a:rPr lang="el-GR" altLang="en-US" sz="3600"/>
              <a:t>Δ</a:t>
            </a:r>
            <a:r>
              <a:rPr lang="en-US" altLang="en-US" sz="3600" baseline="-25000"/>
              <a:t>0</a:t>
            </a:r>
            <a:r>
              <a:rPr lang="en-US" altLang="en-US" sz="3600"/>
              <a:t> </a:t>
            </a:r>
            <a:endParaRPr lang="en-US" altLang="en-US" sz="3600" baseline="-25000"/>
          </a:p>
        </p:txBody>
      </p:sp>
      <p:sp>
        <p:nvSpPr>
          <p:cNvPr id="23564" name="Rectangle 14"/>
          <p:cNvSpPr>
            <a:spLocks noChangeArrowheads="1"/>
          </p:cNvSpPr>
          <p:nvPr/>
        </p:nvSpPr>
        <p:spPr bwMode="auto">
          <a:xfrm>
            <a:off x="685800" y="4267200"/>
            <a:ext cx="3154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t>H</a:t>
            </a:r>
            <a:r>
              <a:rPr lang="en-US" altLang="en-US" sz="3600" baseline="-25000"/>
              <a:t>a</a:t>
            </a:r>
            <a:r>
              <a:rPr lang="en-US" altLang="en-US" sz="3600"/>
              <a:t> :</a:t>
            </a:r>
            <a:r>
              <a:rPr lang="el-GR" altLang="en-US" sz="3600"/>
              <a:t>μ</a:t>
            </a:r>
            <a:r>
              <a:rPr lang="en-US" altLang="en-US" sz="3600" baseline="-25000"/>
              <a:t>1 </a:t>
            </a:r>
            <a:r>
              <a:rPr lang="en-US" altLang="en-US" sz="3600"/>
              <a:t>- </a:t>
            </a:r>
            <a:r>
              <a:rPr lang="el-GR" altLang="en-US" sz="3600"/>
              <a:t>μ</a:t>
            </a:r>
            <a:r>
              <a:rPr lang="en-US" altLang="en-US" sz="3600" baseline="-25000"/>
              <a:t>2 </a:t>
            </a:r>
            <a:r>
              <a:rPr lang="en-US" altLang="en-US" sz="3600"/>
              <a:t> &lt; </a:t>
            </a:r>
            <a:r>
              <a:rPr lang="el-GR" altLang="en-US" sz="3600"/>
              <a:t>Δ</a:t>
            </a:r>
            <a:r>
              <a:rPr lang="en-US" altLang="en-US" sz="3600" baseline="-25000"/>
              <a:t>0</a:t>
            </a:r>
            <a:r>
              <a:rPr lang="en-US" altLang="en-US" sz="3600"/>
              <a:t> </a:t>
            </a:r>
            <a:endParaRPr lang="en-US" altLang="en-US" sz="3600" baseline="-25000"/>
          </a:p>
        </p:txBody>
      </p:sp>
      <p:sp>
        <p:nvSpPr>
          <p:cNvPr id="23565" name="Rectangle 15"/>
          <p:cNvSpPr>
            <a:spLocks noChangeArrowheads="1"/>
          </p:cNvSpPr>
          <p:nvPr/>
        </p:nvSpPr>
        <p:spPr bwMode="auto">
          <a:xfrm>
            <a:off x="533400" y="5562600"/>
            <a:ext cx="3262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t>H</a:t>
            </a:r>
            <a:r>
              <a:rPr lang="en-US" altLang="en-US" sz="3600" baseline="-25000"/>
              <a:t>a</a:t>
            </a:r>
            <a:r>
              <a:rPr lang="en-US" altLang="en-US" sz="3600"/>
              <a:t> :</a:t>
            </a:r>
            <a:r>
              <a:rPr lang="el-GR" altLang="en-US" sz="3600"/>
              <a:t>μ</a:t>
            </a:r>
            <a:r>
              <a:rPr lang="en-US" altLang="en-US" sz="3600" baseline="-25000"/>
              <a:t>1 </a:t>
            </a:r>
            <a:r>
              <a:rPr lang="en-US" altLang="en-US" sz="3600"/>
              <a:t>- </a:t>
            </a:r>
            <a:r>
              <a:rPr lang="el-GR" altLang="en-US" sz="3600"/>
              <a:t>μ</a:t>
            </a:r>
            <a:r>
              <a:rPr lang="en-US" altLang="en-US" sz="3600" baseline="-25000"/>
              <a:t>2 </a:t>
            </a:r>
            <a:r>
              <a:rPr lang="en-US" altLang="en-US" sz="3600"/>
              <a:t>  ≠ </a:t>
            </a:r>
            <a:r>
              <a:rPr lang="el-GR" altLang="en-US" sz="3600"/>
              <a:t>Δ</a:t>
            </a:r>
            <a:r>
              <a:rPr lang="en-US" altLang="en-US" sz="3600" baseline="-25000"/>
              <a:t>0</a:t>
            </a:r>
            <a:r>
              <a:rPr lang="en-US" altLang="en-US" sz="3600"/>
              <a:t> </a:t>
            </a:r>
            <a:endParaRPr lang="en-US" altLang="en-US" sz="3600" baseline="-25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209800" y="762000"/>
            <a:ext cx="472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solidFill>
                  <a:srgbClr val="C00000"/>
                </a:solidFill>
              </a:rPr>
              <a:t>Pooled </a:t>
            </a:r>
            <a:r>
              <a:rPr lang="en-US" altLang="en-US" sz="4000" i="1">
                <a:solidFill>
                  <a:srgbClr val="C00000"/>
                </a:solidFill>
              </a:rPr>
              <a:t>t</a:t>
            </a:r>
            <a:r>
              <a:rPr lang="en-US" altLang="en-US" sz="4000">
                <a:solidFill>
                  <a:srgbClr val="C00000"/>
                </a:solidFill>
              </a:rPr>
              <a:t> Procedures</a:t>
            </a:r>
          </a:p>
        </p:txBody>
      </p:sp>
      <p:sp>
        <p:nvSpPr>
          <p:cNvPr id="24579" name="Text Box 3"/>
          <p:cNvSpPr txBox="1">
            <a:spLocks noChangeArrowheads="1"/>
          </p:cNvSpPr>
          <p:nvPr/>
        </p:nvSpPr>
        <p:spPr bwMode="auto">
          <a:xfrm>
            <a:off x="838200" y="1828800"/>
            <a:ext cx="76200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Assume two populations are normal and have </a:t>
            </a:r>
            <a:r>
              <a:rPr lang="en-US" altLang="en-US" sz="3600" u="sng"/>
              <a:t>equal variances</a:t>
            </a:r>
            <a:r>
              <a:rPr lang="en-US" altLang="en-US" sz="3600"/>
              <a:t>.  If      denotes the common variance, it can be estimated by combining information from the two-samples.  Standardizing             using the pooled estimator gives a </a:t>
            </a:r>
            <a:r>
              <a:rPr lang="en-US" altLang="en-US" sz="3600" i="1"/>
              <a:t>t</a:t>
            </a:r>
            <a:r>
              <a:rPr lang="en-US" altLang="en-US" sz="3600"/>
              <a:t> variable based on </a:t>
            </a:r>
            <a:r>
              <a:rPr lang="en-US" altLang="en-US" sz="3600" i="1"/>
              <a:t>m + n</a:t>
            </a:r>
            <a:r>
              <a:rPr lang="en-US" altLang="en-US" sz="3600"/>
              <a:t> – 2 df. </a:t>
            </a:r>
          </a:p>
        </p:txBody>
      </p:sp>
      <p:graphicFrame>
        <p:nvGraphicFramePr>
          <p:cNvPr id="24580" name="Object 4"/>
          <p:cNvGraphicFramePr>
            <a:graphicFrameLocks noChangeAspect="1"/>
          </p:cNvGraphicFramePr>
          <p:nvPr/>
        </p:nvGraphicFramePr>
        <p:xfrm>
          <a:off x="5486400" y="2311400"/>
          <a:ext cx="685800" cy="685800"/>
        </p:xfrm>
        <a:graphic>
          <a:graphicData uri="http://schemas.openxmlformats.org/presentationml/2006/ole">
            <mc:AlternateContent xmlns:mc="http://schemas.openxmlformats.org/markup-compatibility/2006">
              <mc:Choice xmlns:v="urn:schemas-microsoft-com:vml" Requires="v">
                <p:oleObj spid="_x0000_s24582" name="Equation" r:id="rId3" imgW="203024" imgH="203024" progId="Equation.DSMT4">
                  <p:embed/>
                </p:oleObj>
              </mc:Choice>
              <mc:Fallback>
                <p:oleObj name="Equation" r:id="rId3" imgW="203024" imgH="20302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311400"/>
                        <a:ext cx="685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5257800" y="4038600"/>
          <a:ext cx="1504950" cy="684213"/>
        </p:xfrm>
        <a:graphic>
          <a:graphicData uri="http://schemas.openxmlformats.org/presentationml/2006/ole">
            <mc:AlternateContent xmlns:mc="http://schemas.openxmlformats.org/markup-compatibility/2006">
              <mc:Choice xmlns:v="urn:schemas-microsoft-com:vml" Requires="v">
                <p:oleObj spid="_x0000_s24583" name="Equation" r:id="rId5" imgW="419100" imgH="190500" progId="Equation.DSMT4">
                  <p:embed/>
                </p:oleObj>
              </mc:Choice>
              <mc:Fallback>
                <p:oleObj name="Equation" r:id="rId5" imgW="419100" imgH="1905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038600"/>
                        <a:ext cx="1504950"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85800" y="1066800"/>
            <a:ext cx="7696200" cy="314007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4800"/>
              <a:t>9.3</a:t>
            </a:r>
          </a:p>
          <a:p>
            <a:pPr algn="ctr" eaLnBrk="1" hangingPunct="1">
              <a:spcBef>
                <a:spcPct val="50000"/>
              </a:spcBef>
              <a:buFontTx/>
              <a:buNone/>
            </a:pPr>
            <a:r>
              <a:rPr lang="en-US" altLang="en-US" sz="6000"/>
              <a:t>Analysis of                                 Paired Data</a:t>
            </a:r>
            <a:endParaRPr lang="en-US" altLang="en-US" sz="6000" i="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828800" y="685800"/>
            <a:ext cx="571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t>Paired Data (Assumptions)</a:t>
            </a:r>
          </a:p>
        </p:txBody>
      </p:sp>
      <p:sp>
        <p:nvSpPr>
          <p:cNvPr id="26627" name="Text Box 3"/>
          <p:cNvSpPr txBox="1">
            <a:spLocks noChangeArrowheads="1"/>
          </p:cNvSpPr>
          <p:nvPr/>
        </p:nvSpPr>
        <p:spPr bwMode="auto">
          <a:xfrm>
            <a:off x="838200" y="1981200"/>
            <a:ext cx="7696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The data consists of </a:t>
            </a:r>
            <a:r>
              <a:rPr lang="en-US" altLang="en-US" sz="3600" i="1"/>
              <a:t>n</a:t>
            </a:r>
            <a:r>
              <a:rPr lang="en-US" altLang="en-US" sz="3600"/>
              <a:t> independently selected pairs (</a:t>
            </a:r>
            <a:r>
              <a:rPr lang="en-US" altLang="en-US" sz="3600" i="1"/>
              <a:t>X</a:t>
            </a:r>
            <a:r>
              <a:rPr lang="en-US" altLang="en-US" sz="3600" baseline="-25000"/>
              <a:t>1</a:t>
            </a:r>
            <a:r>
              <a:rPr lang="en-US" altLang="en-US" sz="3600"/>
              <a:t>,</a:t>
            </a:r>
            <a:r>
              <a:rPr lang="en-US" altLang="en-US" sz="3600" i="1"/>
              <a:t>Y</a:t>
            </a:r>
            <a:r>
              <a:rPr lang="en-US" altLang="en-US" sz="3600" baseline="-25000"/>
              <a:t>1</a:t>
            </a:r>
            <a:r>
              <a:rPr lang="en-US" altLang="en-US" sz="3600"/>
              <a:t>),…, (</a:t>
            </a:r>
            <a:r>
              <a:rPr lang="en-US" altLang="en-US" sz="3600" i="1"/>
              <a:t>X</a:t>
            </a:r>
            <a:r>
              <a:rPr lang="en-US" altLang="en-US" sz="3600" i="1" baseline="-25000"/>
              <a:t>n</a:t>
            </a:r>
            <a:r>
              <a:rPr lang="en-US" altLang="en-US" sz="3600"/>
              <a:t>,</a:t>
            </a:r>
            <a:r>
              <a:rPr lang="en-US" altLang="en-US" sz="3600" i="1"/>
              <a:t>Y</a:t>
            </a:r>
            <a:r>
              <a:rPr lang="en-US" altLang="en-US" sz="3600" i="1" baseline="-25000"/>
              <a:t>n</a:t>
            </a:r>
            <a:r>
              <a:rPr lang="en-US" altLang="en-US" sz="3600"/>
              <a:t>), with</a:t>
            </a:r>
          </a:p>
        </p:txBody>
      </p:sp>
      <p:sp>
        <p:nvSpPr>
          <p:cNvPr id="26628" name="Text Box 4"/>
          <p:cNvSpPr txBox="1">
            <a:spLocks noChangeArrowheads="1"/>
          </p:cNvSpPr>
          <p:nvPr/>
        </p:nvSpPr>
        <p:spPr bwMode="auto">
          <a:xfrm>
            <a:off x="762000" y="3733800"/>
            <a:ext cx="73152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Let </a:t>
            </a:r>
            <a:r>
              <a:rPr lang="en-US" altLang="en-US" sz="3600" i="1"/>
              <a:t>D</a:t>
            </a:r>
            <a:r>
              <a:rPr lang="en-US" altLang="en-US" sz="3600" baseline="-25000"/>
              <a:t>1</a:t>
            </a:r>
            <a:r>
              <a:rPr lang="en-US" altLang="en-US" sz="3600" i="1"/>
              <a:t> = X</a:t>
            </a:r>
            <a:r>
              <a:rPr lang="en-US" altLang="en-US" sz="3600" baseline="-25000"/>
              <a:t>1</a:t>
            </a:r>
            <a:r>
              <a:rPr lang="en-US" altLang="en-US" sz="3600"/>
              <a:t> – </a:t>
            </a:r>
            <a:r>
              <a:rPr lang="en-US" altLang="en-US" sz="3600" i="1"/>
              <a:t>Y</a:t>
            </a:r>
            <a:r>
              <a:rPr lang="en-US" altLang="en-US" sz="3600" baseline="-25000"/>
              <a:t>1</a:t>
            </a:r>
            <a:r>
              <a:rPr lang="en-US" altLang="en-US" sz="3600"/>
              <a:t>, …, </a:t>
            </a:r>
            <a:r>
              <a:rPr lang="en-US" altLang="en-US" sz="3600" i="1"/>
              <a:t>D</a:t>
            </a:r>
            <a:r>
              <a:rPr lang="en-US" altLang="en-US" sz="3600" i="1" baseline="-25000"/>
              <a:t>n</a:t>
            </a:r>
            <a:r>
              <a:rPr lang="en-US" altLang="en-US" sz="3600" i="1"/>
              <a:t> = X</a:t>
            </a:r>
            <a:r>
              <a:rPr lang="en-US" altLang="en-US" sz="3600" i="1" baseline="-25000"/>
              <a:t>n</a:t>
            </a:r>
            <a:r>
              <a:rPr lang="en-US" altLang="en-US" sz="3600"/>
              <a:t> – </a:t>
            </a:r>
            <a:r>
              <a:rPr lang="en-US" altLang="en-US" sz="3600" i="1"/>
              <a:t>Y</a:t>
            </a:r>
            <a:r>
              <a:rPr lang="en-US" altLang="en-US" sz="3600" i="1" baseline="-25000"/>
              <a:t>n</a:t>
            </a:r>
            <a:r>
              <a:rPr lang="en-US" altLang="en-US" sz="3600"/>
              <a:t>.  The </a:t>
            </a:r>
            <a:r>
              <a:rPr lang="en-US" altLang="en-US" sz="3600" i="1"/>
              <a:t>D</a:t>
            </a:r>
            <a:r>
              <a:rPr lang="en-US" altLang="en-US" sz="3600" i="1" baseline="-25000"/>
              <a:t>i</a:t>
            </a:r>
            <a:r>
              <a:rPr lang="en-US" altLang="en-US" sz="3600"/>
              <a:t>’s are assumed to be normally distributed with mean value     and variance      </a:t>
            </a:r>
            <a:endParaRPr lang="en-US" altLang="en-US" sz="3600" baseline="-25000"/>
          </a:p>
        </p:txBody>
      </p:sp>
      <p:graphicFrame>
        <p:nvGraphicFramePr>
          <p:cNvPr id="26629" name="Object 5"/>
          <p:cNvGraphicFramePr>
            <a:graphicFrameLocks noChangeAspect="1"/>
          </p:cNvGraphicFramePr>
          <p:nvPr/>
        </p:nvGraphicFramePr>
        <p:xfrm>
          <a:off x="762000" y="3144838"/>
          <a:ext cx="5181600" cy="725487"/>
        </p:xfrm>
        <a:graphic>
          <a:graphicData uri="http://schemas.openxmlformats.org/presentationml/2006/ole">
            <mc:AlternateContent xmlns:mc="http://schemas.openxmlformats.org/markup-compatibility/2006">
              <mc:Choice xmlns:v="urn:schemas-microsoft-com:vml" Requires="v">
                <p:oleObj spid="_x0000_s26632" name="Equation" r:id="rId3" imgW="1638300" imgH="228600" progId="Equation.DSMT4">
                  <p:embed/>
                </p:oleObj>
              </mc:Choice>
              <mc:Fallback>
                <p:oleObj name="Equation" r:id="rId3" imgW="16383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144838"/>
                        <a:ext cx="5181600"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6"/>
          <p:cNvGraphicFramePr>
            <a:graphicFrameLocks noChangeAspect="1"/>
          </p:cNvGraphicFramePr>
          <p:nvPr/>
        </p:nvGraphicFramePr>
        <p:xfrm>
          <a:off x="2438400" y="5334000"/>
          <a:ext cx="838200" cy="795338"/>
        </p:xfrm>
        <a:graphic>
          <a:graphicData uri="http://schemas.openxmlformats.org/presentationml/2006/ole">
            <mc:AlternateContent xmlns:mc="http://schemas.openxmlformats.org/markup-compatibility/2006">
              <mc:Choice xmlns:v="urn:schemas-microsoft-com:vml" Requires="v">
                <p:oleObj spid="_x0000_s26633" name="Equation" r:id="rId5" imgW="253890" imgH="241195" progId="Equation.DSMT4">
                  <p:embed/>
                </p:oleObj>
              </mc:Choice>
              <mc:Fallback>
                <p:oleObj name="Equation" r:id="rId5" imgW="253890" imgH="24119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334000"/>
                        <a:ext cx="838200"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7"/>
          <p:cNvGraphicFramePr>
            <a:graphicFrameLocks noChangeAspect="1"/>
          </p:cNvGraphicFramePr>
          <p:nvPr/>
        </p:nvGraphicFramePr>
        <p:xfrm>
          <a:off x="5943600" y="4876800"/>
          <a:ext cx="646113" cy="685800"/>
        </p:xfrm>
        <a:graphic>
          <a:graphicData uri="http://schemas.openxmlformats.org/presentationml/2006/ole">
            <mc:AlternateContent xmlns:mc="http://schemas.openxmlformats.org/markup-compatibility/2006">
              <mc:Choice xmlns:v="urn:schemas-microsoft-com:vml" Requires="v">
                <p:oleObj spid="_x0000_s26634" name="Equation" r:id="rId7" imgW="215806" imgH="228501" progId="Equation.DSMT4">
                  <p:embed/>
                </p:oleObj>
              </mc:Choice>
              <mc:Fallback>
                <p:oleObj name="Equation" r:id="rId7" imgW="215806" imgH="228501"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4876800"/>
                        <a:ext cx="6461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914400" y="2057400"/>
            <a:ext cx="518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Null hypothesis:</a:t>
            </a:r>
          </a:p>
        </p:txBody>
      </p:sp>
      <p:graphicFrame>
        <p:nvGraphicFramePr>
          <p:cNvPr id="27651" name="Object 3"/>
          <p:cNvGraphicFramePr>
            <a:graphicFrameLocks noChangeAspect="1"/>
          </p:cNvGraphicFramePr>
          <p:nvPr/>
        </p:nvGraphicFramePr>
        <p:xfrm>
          <a:off x="4724400" y="2057400"/>
          <a:ext cx="2881313" cy="823913"/>
        </p:xfrm>
        <a:graphic>
          <a:graphicData uri="http://schemas.openxmlformats.org/presentationml/2006/ole">
            <mc:AlternateContent xmlns:mc="http://schemas.openxmlformats.org/markup-compatibility/2006">
              <mc:Choice xmlns:v="urn:schemas-microsoft-com:vml" Requires="v">
                <p:oleObj spid="_x0000_s27659" name="Equation" r:id="rId3" imgW="800100" imgH="228600" progId="Equation.DSMT4">
                  <p:embed/>
                </p:oleObj>
              </mc:Choice>
              <mc:Fallback>
                <p:oleObj name="Equation" r:id="rId3" imgW="8001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057400"/>
                        <a:ext cx="2881313"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 name="Text Box 4"/>
          <p:cNvSpPr txBox="1">
            <a:spLocks noChangeArrowheads="1"/>
          </p:cNvSpPr>
          <p:nvPr/>
        </p:nvSpPr>
        <p:spPr bwMode="auto">
          <a:xfrm>
            <a:off x="838200" y="3810000"/>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Test statistic value:</a:t>
            </a:r>
          </a:p>
        </p:txBody>
      </p:sp>
      <p:graphicFrame>
        <p:nvGraphicFramePr>
          <p:cNvPr id="27653" name="Object 5"/>
          <p:cNvGraphicFramePr>
            <a:graphicFrameLocks noChangeAspect="1"/>
          </p:cNvGraphicFramePr>
          <p:nvPr/>
        </p:nvGraphicFramePr>
        <p:xfrm>
          <a:off x="4886325" y="3352800"/>
          <a:ext cx="2528888" cy="1673225"/>
        </p:xfrm>
        <a:graphic>
          <a:graphicData uri="http://schemas.openxmlformats.org/presentationml/2006/ole">
            <mc:AlternateContent xmlns:mc="http://schemas.openxmlformats.org/markup-compatibility/2006">
              <mc:Choice xmlns:v="urn:schemas-microsoft-com:vml" Requires="v">
                <p:oleObj spid="_x0000_s27660" name="Equation" r:id="rId5" imgW="710891" imgH="469696" progId="Equation.DSMT4">
                  <p:embed/>
                </p:oleObj>
              </mc:Choice>
              <mc:Fallback>
                <p:oleObj name="Equation" r:id="rId5" imgW="710891" imgH="46969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6325" y="3352800"/>
                        <a:ext cx="2528888" cy="167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Rectangle 6"/>
          <p:cNvSpPr>
            <a:spLocks noChangeArrowheads="1"/>
          </p:cNvSpPr>
          <p:nvPr/>
        </p:nvSpPr>
        <p:spPr bwMode="auto">
          <a:xfrm>
            <a:off x="1600200" y="457200"/>
            <a:ext cx="45720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4400">
              <a:solidFill>
                <a:schemeClr val="tx2"/>
              </a:solidFill>
            </a:endParaRPr>
          </a:p>
          <a:p>
            <a:pPr eaLnBrk="1" hangingPunct="1">
              <a:spcBef>
                <a:spcPct val="50000"/>
              </a:spcBef>
              <a:buFontTx/>
              <a:buNone/>
            </a:pPr>
            <a:endParaRPr lang="en-US" altLang="en-US" sz="4400">
              <a:solidFill>
                <a:schemeClr val="tx2"/>
              </a:solidFill>
            </a:endParaRPr>
          </a:p>
        </p:txBody>
      </p:sp>
      <p:sp>
        <p:nvSpPr>
          <p:cNvPr id="27655" name="Text Box 7"/>
          <p:cNvSpPr txBox="1">
            <a:spLocks noChangeArrowheads="1"/>
          </p:cNvSpPr>
          <p:nvPr/>
        </p:nvSpPr>
        <p:spPr bwMode="auto">
          <a:xfrm>
            <a:off x="2286000" y="762000"/>
            <a:ext cx="441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t>The Paired </a:t>
            </a:r>
            <a:r>
              <a:rPr lang="en-US" altLang="en-US" sz="4000" i="1"/>
              <a:t>t</a:t>
            </a:r>
            <a:r>
              <a:rPr lang="en-US" altLang="en-US" sz="4000"/>
              <a:t> Test</a:t>
            </a:r>
          </a:p>
        </p:txBody>
      </p:sp>
      <p:sp>
        <p:nvSpPr>
          <p:cNvPr id="27656" name="Rectangle 8"/>
          <p:cNvSpPr>
            <a:spLocks noChangeArrowheads="1"/>
          </p:cNvSpPr>
          <p:nvPr/>
        </p:nvSpPr>
        <p:spPr bwMode="auto">
          <a:xfrm>
            <a:off x="4479925" y="3048000"/>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4400">
              <a:solidFill>
                <a:schemeClr val="tx2"/>
              </a:solidFill>
            </a:endParaRPr>
          </a:p>
        </p:txBody>
      </p:sp>
      <p:sp>
        <p:nvSpPr>
          <p:cNvPr id="27657" name="Text Box 9"/>
          <p:cNvSpPr txBox="1">
            <a:spLocks noChangeArrowheads="1"/>
          </p:cNvSpPr>
          <p:nvPr/>
        </p:nvSpPr>
        <p:spPr bwMode="auto">
          <a:xfrm>
            <a:off x="762000" y="5257800"/>
            <a:ext cx="6629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                  are the sample mean and standard deviation of the </a:t>
            </a:r>
            <a:r>
              <a:rPr lang="en-US" altLang="en-US" sz="3600" i="1"/>
              <a:t>d</a:t>
            </a:r>
            <a:r>
              <a:rPr lang="en-US" altLang="en-US" sz="3600" i="1" baseline="-25000"/>
              <a:t>i</a:t>
            </a:r>
            <a:r>
              <a:rPr lang="en-US" altLang="en-US" sz="3600"/>
              <a:t>’s. </a:t>
            </a:r>
          </a:p>
        </p:txBody>
      </p:sp>
      <p:graphicFrame>
        <p:nvGraphicFramePr>
          <p:cNvPr id="27658" name="Object 10"/>
          <p:cNvGraphicFramePr>
            <a:graphicFrameLocks noChangeAspect="1"/>
          </p:cNvGraphicFramePr>
          <p:nvPr/>
        </p:nvGraphicFramePr>
        <p:xfrm>
          <a:off x="990600" y="5257800"/>
          <a:ext cx="1828800" cy="755650"/>
        </p:xfrm>
        <a:graphic>
          <a:graphicData uri="http://schemas.openxmlformats.org/presentationml/2006/ole">
            <mc:AlternateContent xmlns:mc="http://schemas.openxmlformats.org/markup-compatibility/2006">
              <mc:Choice xmlns:v="urn:schemas-microsoft-com:vml" Requires="v">
                <p:oleObj spid="_x0000_s27661" name="Equation" r:id="rId7" imgW="583947" imgH="241195" progId="Equation.DSMT4">
                  <p:embed/>
                </p:oleObj>
              </mc:Choice>
              <mc:Fallback>
                <p:oleObj name="Equation" r:id="rId7" imgW="583947" imgH="241195"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5257800"/>
                        <a:ext cx="18288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795338" y="3200400"/>
          <a:ext cx="2732087" cy="781050"/>
        </p:xfrm>
        <a:graphic>
          <a:graphicData uri="http://schemas.openxmlformats.org/presentationml/2006/ole">
            <mc:AlternateContent xmlns:mc="http://schemas.openxmlformats.org/markup-compatibility/2006">
              <mc:Choice xmlns:v="urn:schemas-microsoft-com:vml" Requires="v">
                <p:oleObj spid="_x0000_s28686" name="Equation" r:id="rId3" imgW="800100" imgH="228600" progId="Equation.DSMT4">
                  <p:embed/>
                </p:oleObj>
              </mc:Choice>
              <mc:Fallback>
                <p:oleObj name="Equation" r:id="rId3" imgW="8001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3200400"/>
                        <a:ext cx="2732087"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5" name="Text Box 3"/>
          <p:cNvSpPr txBox="1">
            <a:spLocks noChangeArrowheads="1"/>
          </p:cNvSpPr>
          <p:nvPr/>
        </p:nvSpPr>
        <p:spPr bwMode="auto">
          <a:xfrm>
            <a:off x="762000" y="1828800"/>
            <a:ext cx="2590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Alternative Hypothesis</a:t>
            </a:r>
          </a:p>
        </p:txBody>
      </p:sp>
      <p:sp>
        <p:nvSpPr>
          <p:cNvPr id="28676" name="Text Box 4"/>
          <p:cNvSpPr txBox="1">
            <a:spLocks noChangeArrowheads="1"/>
          </p:cNvSpPr>
          <p:nvPr/>
        </p:nvSpPr>
        <p:spPr bwMode="auto">
          <a:xfrm>
            <a:off x="4038600" y="1905000"/>
            <a:ext cx="4343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Rejection Region for Level      Test</a:t>
            </a:r>
          </a:p>
        </p:txBody>
      </p:sp>
      <p:graphicFrame>
        <p:nvGraphicFramePr>
          <p:cNvPr id="28677" name="Object 5"/>
          <p:cNvGraphicFramePr>
            <a:graphicFrameLocks noChangeAspect="1"/>
          </p:cNvGraphicFramePr>
          <p:nvPr/>
        </p:nvGraphicFramePr>
        <p:xfrm>
          <a:off x="795338" y="4267200"/>
          <a:ext cx="2732087" cy="781050"/>
        </p:xfrm>
        <a:graphic>
          <a:graphicData uri="http://schemas.openxmlformats.org/presentationml/2006/ole">
            <mc:AlternateContent xmlns:mc="http://schemas.openxmlformats.org/markup-compatibility/2006">
              <mc:Choice xmlns:v="urn:schemas-microsoft-com:vml" Requires="v">
                <p:oleObj spid="_x0000_s28687" name="Equation" r:id="rId5" imgW="800100" imgH="228600" progId="Equation.DSMT4">
                  <p:embed/>
                </p:oleObj>
              </mc:Choice>
              <mc:Fallback>
                <p:oleObj name="Equation" r:id="rId5" imgW="8001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8" y="4267200"/>
                        <a:ext cx="2732087"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p:cNvGraphicFramePr>
            <a:graphicFrameLocks noChangeAspect="1"/>
          </p:cNvGraphicFramePr>
          <p:nvPr/>
        </p:nvGraphicFramePr>
        <p:xfrm>
          <a:off x="838200" y="5257800"/>
          <a:ext cx="2730500" cy="781050"/>
        </p:xfrm>
        <a:graphic>
          <a:graphicData uri="http://schemas.openxmlformats.org/presentationml/2006/ole">
            <mc:AlternateContent xmlns:mc="http://schemas.openxmlformats.org/markup-compatibility/2006">
              <mc:Choice xmlns:v="urn:schemas-microsoft-com:vml" Requires="v">
                <p:oleObj spid="_x0000_s28688" name="Equation" r:id="rId7" imgW="800100" imgH="228600" progId="Equation.DSMT4">
                  <p:embed/>
                </p:oleObj>
              </mc:Choice>
              <mc:Fallback>
                <p:oleObj name="Equation" r:id="rId7" imgW="80010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257800"/>
                        <a:ext cx="273050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p:cNvGraphicFramePr>
            <a:graphicFrameLocks noChangeAspect="1"/>
          </p:cNvGraphicFramePr>
          <p:nvPr/>
        </p:nvGraphicFramePr>
        <p:xfrm>
          <a:off x="5334000" y="2514600"/>
          <a:ext cx="533400" cy="488950"/>
        </p:xfrm>
        <a:graphic>
          <a:graphicData uri="http://schemas.openxmlformats.org/presentationml/2006/ole">
            <mc:AlternateContent xmlns:mc="http://schemas.openxmlformats.org/markup-compatibility/2006">
              <mc:Choice xmlns:v="urn:schemas-microsoft-com:vml" Requires="v">
                <p:oleObj spid="_x0000_s28689" name="Equation" r:id="rId9" imgW="152334" imgH="139639" progId="Equation.DSMT4">
                  <p:embed/>
                </p:oleObj>
              </mc:Choice>
              <mc:Fallback>
                <p:oleObj name="Equation" r:id="rId9" imgW="152334" imgH="139639"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2514600"/>
                        <a:ext cx="5334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4953000" y="3124200"/>
          <a:ext cx="1736725" cy="823913"/>
        </p:xfrm>
        <a:graphic>
          <a:graphicData uri="http://schemas.openxmlformats.org/presentationml/2006/ole">
            <mc:AlternateContent xmlns:mc="http://schemas.openxmlformats.org/markup-compatibility/2006">
              <mc:Choice xmlns:v="urn:schemas-microsoft-com:vml" Requires="v">
                <p:oleObj spid="_x0000_s28690" name="Equation" r:id="rId11" imgW="508000" imgH="241300" progId="Equation.DSMT4">
                  <p:embed/>
                </p:oleObj>
              </mc:Choice>
              <mc:Fallback>
                <p:oleObj name="Equation" r:id="rId11" imgW="508000" imgH="2413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3124200"/>
                        <a:ext cx="1736725"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9"/>
          <p:cNvGraphicFramePr>
            <a:graphicFrameLocks noChangeAspect="1"/>
          </p:cNvGraphicFramePr>
          <p:nvPr/>
        </p:nvGraphicFramePr>
        <p:xfrm>
          <a:off x="4953000" y="4343400"/>
          <a:ext cx="2038350" cy="825500"/>
        </p:xfrm>
        <a:graphic>
          <a:graphicData uri="http://schemas.openxmlformats.org/presentationml/2006/ole">
            <mc:AlternateContent xmlns:mc="http://schemas.openxmlformats.org/markup-compatibility/2006">
              <mc:Choice xmlns:v="urn:schemas-microsoft-com:vml" Requires="v">
                <p:oleObj spid="_x0000_s28691" name="Equation" r:id="rId13" imgW="596900" imgH="241300" progId="Equation.DSMT4">
                  <p:embed/>
                </p:oleObj>
              </mc:Choice>
              <mc:Fallback>
                <p:oleObj name="Equation" r:id="rId13" imgW="596900" imgH="2413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4343400"/>
                        <a:ext cx="20383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0"/>
          <p:cNvGraphicFramePr>
            <a:graphicFrameLocks noChangeAspect="1"/>
          </p:cNvGraphicFramePr>
          <p:nvPr/>
        </p:nvGraphicFramePr>
        <p:xfrm>
          <a:off x="4038600" y="5334000"/>
          <a:ext cx="2039938" cy="825500"/>
        </p:xfrm>
        <a:graphic>
          <a:graphicData uri="http://schemas.openxmlformats.org/presentationml/2006/ole">
            <mc:AlternateContent xmlns:mc="http://schemas.openxmlformats.org/markup-compatibility/2006">
              <mc:Choice xmlns:v="urn:schemas-microsoft-com:vml" Requires="v">
                <p:oleObj spid="_x0000_s28692" name="Equation" r:id="rId15" imgW="596900" imgH="241300" progId="Equation.DSMT4">
                  <p:embed/>
                </p:oleObj>
              </mc:Choice>
              <mc:Fallback>
                <p:oleObj name="Equation" r:id="rId15" imgW="596900" imgH="24130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8600" y="5334000"/>
                        <a:ext cx="203993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3" name="Text Box 11"/>
          <p:cNvSpPr txBox="1">
            <a:spLocks noChangeArrowheads="1"/>
          </p:cNvSpPr>
          <p:nvPr/>
        </p:nvSpPr>
        <p:spPr bwMode="auto">
          <a:xfrm>
            <a:off x="6019800" y="54102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or</a:t>
            </a:r>
          </a:p>
        </p:txBody>
      </p:sp>
      <p:sp>
        <p:nvSpPr>
          <p:cNvPr id="28684" name="Text Box 12"/>
          <p:cNvSpPr txBox="1">
            <a:spLocks noChangeArrowheads="1"/>
          </p:cNvSpPr>
          <p:nvPr/>
        </p:nvSpPr>
        <p:spPr bwMode="auto">
          <a:xfrm>
            <a:off x="1905000" y="685800"/>
            <a:ext cx="411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t>The Paired </a:t>
            </a:r>
            <a:r>
              <a:rPr lang="en-US" altLang="en-US" sz="4000" i="1"/>
              <a:t>t</a:t>
            </a:r>
            <a:r>
              <a:rPr lang="en-US" altLang="en-US" sz="4000"/>
              <a:t> Test</a:t>
            </a:r>
          </a:p>
        </p:txBody>
      </p:sp>
      <p:graphicFrame>
        <p:nvGraphicFramePr>
          <p:cNvPr id="28685" name="Object 13"/>
          <p:cNvGraphicFramePr>
            <a:graphicFrameLocks noChangeAspect="1"/>
          </p:cNvGraphicFramePr>
          <p:nvPr/>
        </p:nvGraphicFramePr>
        <p:xfrm>
          <a:off x="6553200" y="5410200"/>
          <a:ext cx="2341563" cy="825500"/>
        </p:xfrm>
        <a:graphic>
          <a:graphicData uri="http://schemas.openxmlformats.org/presentationml/2006/ole">
            <mc:AlternateContent xmlns:mc="http://schemas.openxmlformats.org/markup-compatibility/2006">
              <mc:Choice xmlns:v="urn:schemas-microsoft-com:vml" Requires="v">
                <p:oleObj spid="_x0000_s28693" name="Equation" r:id="rId17" imgW="685800" imgH="241300" progId="Equation.DSMT4">
                  <p:embed/>
                </p:oleObj>
              </mc:Choice>
              <mc:Fallback>
                <p:oleObj name="Equation" r:id="rId17" imgW="685800" imgH="24130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53200" y="5410200"/>
                        <a:ext cx="234156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371600" y="685800"/>
            <a:ext cx="556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t>Confidence Interval for</a:t>
            </a:r>
          </a:p>
        </p:txBody>
      </p:sp>
      <p:graphicFrame>
        <p:nvGraphicFramePr>
          <p:cNvPr id="29699" name="Object 3"/>
          <p:cNvGraphicFramePr>
            <a:graphicFrameLocks noChangeAspect="1"/>
          </p:cNvGraphicFramePr>
          <p:nvPr/>
        </p:nvGraphicFramePr>
        <p:xfrm>
          <a:off x="6248400" y="685800"/>
          <a:ext cx="790575" cy="838200"/>
        </p:xfrm>
        <a:graphic>
          <a:graphicData uri="http://schemas.openxmlformats.org/presentationml/2006/ole">
            <mc:AlternateContent xmlns:mc="http://schemas.openxmlformats.org/markup-compatibility/2006">
              <mc:Choice xmlns:v="urn:schemas-microsoft-com:vml" Requires="v">
                <p:oleObj spid="_x0000_s29705" name="Equation" r:id="rId3" imgW="215806" imgH="228501" progId="Equation.DSMT4">
                  <p:embed/>
                </p:oleObj>
              </mc:Choice>
              <mc:Fallback>
                <p:oleObj name="Equation" r:id="rId3" imgW="215806" imgH="22850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685800"/>
                        <a:ext cx="7905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0" name="Text Box 4"/>
          <p:cNvSpPr txBox="1">
            <a:spLocks noChangeArrowheads="1"/>
          </p:cNvSpPr>
          <p:nvPr/>
        </p:nvSpPr>
        <p:spPr bwMode="auto">
          <a:xfrm>
            <a:off x="1219200" y="22860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The paired </a:t>
            </a:r>
            <a:r>
              <a:rPr lang="en-US" altLang="en-US" sz="3600" i="1"/>
              <a:t>t</a:t>
            </a:r>
            <a:r>
              <a:rPr lang="en-US" altLang="en-US" sz="3600"/>
              <a:t> CI for        is</a:t>
            </a:r>
          </a:p>
        </p:txBody>
      </p:sp>
      <p:graphicFrame>
        <p:nvGraphicFramePr>
          <p:cNvPr id="29701" name="Object 5"/>
          <p:cNvGraphicFramePr>
            <a:graphicFrameLocks noChangeAspect="1"/>
          </p:cNvGraphicFramePr>
          <p:nvPr/>
        </p:nvGraphicFramePr>
        <p:xfrm>
          <a:off x="4800600" y="2209800"/>
          <a:ext cx="790575" cy="838200"/>
        </p:xfrm>
        <a:graphic>
          <a:graphicData uri="http://schemas.openxmlformats.org/presentationml/2006/ole">
            <mc:AlternateContent xmlns:mc="http://schemas.openxmlformats.org/markup-compatibility/2006">
              <mc:Choice xmlns:v="urn:schemas-microsoft-com:vml" Requires="v">
                <p:oleObj spid="_x0000_s29706" name="Equation" r:id="rId5" imgW="215806" imgH="228501" progId="Equation.DSMT4">
                  <p:embed/>
                </p:oleObj>
              </mc:Choice>
              <mc:Fallback>
                <p:oleObj name="Equation" r:id="rId5" imgW="215806" imgH="22850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09800"/>
                        <a:ext cx="7905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p:cNvGraphicFramePr>
            <a:graphicFrameLocks noChangeAspect="1"/>
          </p:cNvGraphicFramePr>
          <p:nvPr/>
        </p:nvGraphicFramePr>
        <p:xfrm>
          <a:off x="2057400" y="3200400"/>
          <a:ext cx="4876800" cy="1127125"/>
        </p:xfrm>
        <a:graphic>
          <a:graphicData uri="http://schemas.openxmlformats.org/presentationml/2006/ole">
            <mc:AlternateContent xmlns:mc="http://schemas.openxmlformats.org/markup-compatibility/2006">
              <mc:Choice xmlns:v="urn:schemas-microsoft-com:vml" Requires="v">
                <p:oleObj spid="_x0000_s29707" name="Equation" r:id="rId6" imgW="1155199" imgH="266584" progId="Equation.DSMT4">
                  <p:embed/>
                </p:oleObj>
              </mc:Choice>
              <mc:Fallback>
                <p:oleObj name="Equation" r:id="rId6" imgW="1155199" imgH="266584"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200400"/>
                        <a:ext cx="48768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Text Box 8"/>
          <p:cNvSpPr txBox="1">
            <a:spLocks noChangeArrowheads="1"/>
          </p:cNvSpPr>
          <p:nvPr/>
        </p:nvSpPr>
        <p:spPr bwMode="auto">
          <a:xfrm>
            <a:off x="838200" y="5029200"/>
            <a:ext cx="701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confidence bounds can be found by replacing </a:t>
            </a:r>
          </a:p>
        </p:txBody>
      </p:sp>
      <p:graphicFrame>
        <p:nvGraphicFramePr>
          <p:cNvPr id="29704" name="Object 9"/>
          <p:cNvGraphicFramePr>
            <a:graphicFrameLocks noChangeAspect="1"/>
          </p:cNvGraphicFramePr>
          <p:nvPr/>
        </p:nvGraphicFramePr>
        <p:xfrm>
          <a:off x="2565400" y="5538788"/>
          <a:ext cx="1725613" cy="623887"/>
        </p:xfrm>
        <a:graphic>
          <a:graphicData uri="http://schemas.openxmlformats.org/presentationml/2006/ole">
            <mc:AlternateContent xmlns:mc="http://schemas.openxmlformats.org/markup-compatibility/2006">
              <mc:Choice xmlns:v="urn:schemas-microsoft-com:vml" Requires="v">
                <p:oleObj spid="_x0000_s29708" name="Equation" r:id="rId8" imgW="634725" imgH="228501" progId="Equation.DSMT4">
                  <p:embed/>
                </p:oleObj>
              </mc:Choice>
              <mc:Fallback>
                <p:oleObj name="Equation" r:id="rId8" imgW="634725" imgH="228501"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5400" y="5538788"/>
                        <a:ext cx="1725613"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219200" y="609600"/>
            <a:ext cx="670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t>Paired Data and Two-Sample </a:t>
            </a:r>
            <a:r>
              <a:rPr lang="en-US" altLang="en-US" sz="4000" i="1"/>
              <a:t>t</a:t>
            </a:r>
            <a:endParaRPr lang="en-US" altLang="en-US" sz="4000"/>
          </a:p>
        </p:txBody>
      </p:sp>
      <p:graphicFrame>
        <p:nvGraphicFramePr>
          <p:cNvPr id="30723" name="Object 3"/>
          <p:cNvGraphicFramePr>
            <a:graphicFrameLocks noChangeAspect="1"/>
          </p:cNvGraphicFramePr>
          <p:nvPr/>
        </p:nvGraphicFramePr>
        <p:xfrm>
          <a:off x="457200" y="1600200"/>
          <a:ext cx="6248400" cy="1362075"/>
        </p:xfrm>
        <a:graphic>
          <a:graphicData uri="http://schemas.openxmlformats.org/presentationml/2006/ole">
            <mc:AlternateContent xmlns:mc="http://schemas.openxmlformats.org/markup-compatibility/2006">
              <mc:Choice xmlns:v="urn:schemas-microsoft-com:vml" Requires="v">
                <p:oleObj spid="_x0000_s30728" name="Equation" r:id="rId3" imgW="1981200" imgH="431800" progId="Equation.DSMT4">
                  <p:embed/>
                </p:oleObj>
              </mc:Choice>
              <mc:Fallback>
                <p:oleObj name="Equation" r:id="rId3" imgW="19812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6248400" cy="136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4"/>
          <p:cNvGraphicFramePr>
            <a:graphicFrameLocks noChangeAspect="1"/>
          </p:cNvGraphicFramePr>
          <p:nvPr/>
        </p:nvGraphicFramePr>
        <p:xfrm>
          <a:off x="2362200" y="2971800"/>
          <a:ext cx="5727700" cy="1322388"/>
        </p:xfrm>
        <a:graphic>
          <a:graphicData uri="http://schemas.openxmlformats.org/presentationml/2006/ole">
            <mc:AlternateContent xmlns:mc="http://schemas.openxmlformats.org/markup-compatibility/2006">
              <mc:Choice xmlns:v="urn:schemas-microsoft-com:vml" Requires="v">
                <p:oleObj spid="_x0000_s30729" name="Equation" r:id="rId5" imgW="1816100" imgH="419100" progId="Equation.DSMT4">
                  <p:embed/>
                </p:oleObj>
              </mc:Choice>
              <mc:Fallback>
                <p:oleObj name="Equation" r:id="rId5" imgW="1816100" imgH="4191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971800"/>
                        <a:ext cx="5727700" cy="132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Text Box 5"/>
          <p:cNvSpPr txBox="1">
            <a:spLocks noChangeArrowheads="1"/>
          </p:cNvSpPr>
          <p:nvPr/>
        </p:nvSpPr>
        <p:spPr bwMode="auto">
          <a:xfrm>
            <a:off x="381000" y="4953000"/>
            <a:ext cx="6096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Independence between </a:t>
            </a:r>
            <a:r>
              <a:rPr lang="en-US" altLang="en-US" sz="3600" i="1"/>
              <a:t>X</a:t>
            </a:r>
            <a:r>
              <a:rPr lang="en-US" altLang="en-US" sz="3600"/>
              <a:t> and </a:t>
            </a:r>
            <a:r>
              <a:rPr lang="en-US" altLang="en-US" sz="3600" i="1"/>
              <a:t>Y</a:t>
            </a:r>
            <a:endParaRPr lang="en-US" altLang="en-US" sz="3600"/>
          </a:p>
          <a:p>
            <a:pPr eaLnBrk="1" hangingPunct="1">
              <a:spcBef>
                <a:spcPct val="50000"/>
              </a:spcBef>
              <a:buFontTx/>
              <a:buNone/>
            </a:pPr>
            <a:r>
              <a:rPr lang="en-US" altLang="en-US" sz="3600"/>
              <a:t>Positive dependence</a:t>
            </a:r>
          </a:p>
        </p:txBody>
      </p:sp>
      <p:graphicFrame>
        <p:nvGraphicFramePr>
          <p:cNvPr id="30726" name="Object 6"/>
          <p:cNvGraphicFramePr>
            <a:graphicFrameLocks noChangeAspect="1"/>
          </p:cNvGraphicFramePr>
          <p:nvPr/>
        </p:nvGraphicFramePr>
        <p:xfrm>
          <a:off x="6324600" y="4953000"/>
          <a:ext cx="1955800" cy="711200"/>
        </p:xfrm>
        <a:graphic>
          <a:graphicData uri="http://schemas.openxmlformats.org/presentationml/2006/ole">
            <mc:AlternateContent xmlns:mc="http://schemas.openxmlformats.org/markup-compatibility/2006">
              <mc:Choice xmlns:v="urn:schemas-microsoft-com:vml" Requires="v">
                <p:oleObj spid="_x0000_s30730" name="Equation" r:id="rId7" imgW="558558" imgH="203112" progId="Equation.DSMT4">
                  <p:embed/>
                </p:oleObj>
              </mc:Choice>
              <mc:Fallback>
                <p:oleObj name="Equation" r:id="rId7" imgW="558558" imgH="203112"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4953000"/>
                        <a:ext cx="19558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7"/>
          <p:cNvGraphicFramePr>
            <a:graphicFrameLocks noChangeAspect="1"/>
          </p:cNvGraphicFramePr>
          <p:nvPr/>
        </p:nvGraphicFramePr>
        <p:xfrm>
          <a:off x="4495800" y="5791200"/>
          <a:ext cx="1955800" cy="711200"/>
        </p:xfrm>
        <a:graphic>
          <a:graphicData uri="http://schemas.openxmlformats.org/presentationml/2006/ole">
            <mc:AlternateContent xmlns:mc="http://schemas.openxmlformats.org/markup-compatibility/2006">
              <mc:Choice xmlns:v="urn:schemas-microsoft-com:vml" Requires="v">
                <p:oleObj spid="_x0000_s30731" name="Equation" r:id="rId9" imgW="558558" imgH="203112" progId="Equation.DSMT4">
                  <p:embed/>
                </p:oleObj>
              </mc:Choice>
              <mc:Fallback>
                <p:oleObj name="Equation" r:id="rId9" imgW="558558" imgH="203112"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5791200"/>
                        <a:ext cx="19558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09600" y="457200"/>
            <a:ext cx="7848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4000">
                <a:solidFill>
                  <a:srgbClr val="C00000"/>
                </a:solidFill>
              </a:rPr>
              <a:t>The Difference Between Two Population Means</a:t>
            </a:r>
          </a:p>
        </p:txBody>
      </p:sp>
      <p:sp>
        <p:nvSpPr>
          <p:cNvPr id="4099" name="Text Box 3"/>
          <p:cNvSpPr txBox="1">
            <a:spLocks noChangeArrowheads="1"/>
          </p:cNvSpPr>
          <p:nvPr/>
        </p:nvSpPr>
        <p:spPr bwMode="auto">
          <a:xfrm>
            <a:off x="609600" y="1752600"/>
            <a:ext cx="419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b="1">
                <a:solidFill>
                  <a:srgbClr val="0033CC"/>
                </a:solidFill>
              </a:rPr>
              <a:t>Assumptions:</a:t>
            </a:r>
          </a:p>
        </p:txBody>
      </p:sp>
      <p:sp>
        <p:nvSpPr>
          <p:cNvPr id="4100" name="Text Box 5"/>
          <p:cNvSpPr txBox="1">
            <a:spLocks noChangeArrowheads="1"/>
          </p:cNvSpPr>
          <p:nvPr/>
        </p:nvSpPr>
        <p:spPr bwMode="auto">
          <a:xfrm>
            <a:off x="914400" y="2362200"/>
            <a:ext cx="75438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1.</a:t>
            </a:r>
            <a:r>
              <a:rPr lang="en-US" altLang="en-US" sz="3600" i="1"/>
              <a:t> X</a:t>
            </a:r>
            <a:r>
              <a:rPr lang="en-US" altLang="en-US" sz="3600" baseline="-25000"/>
              <a:t>1</a:t>
            </a:r>
            <a:r>
              <a:rPr lang="en-US" altLang="en-US" sz="3600"/>
              <a:t>,…,</a:t>
            </a:r>
            <a:r>
              <a:rPr lang="en-US" altLang="en-US" sz="3600" i="1"/>
              <a:t>X</a:t>
            </a:r>
            <a:r>
              <a:rPr lang="en-US" altLang="en-US" sz="3600" i="1" baseline="-25000"/>
              <a:t>m</a:t>
            </a:r>
            <a:r>
              <a:rPr lang="en-US" altLang="en-US" sz="3600"/>
              <a:t> is a random sample from a population with </a:t>
            </a:r>
          </a:p>
          <a:p>
            <a:pPr eaLnBrk="1" hangingPunct="1">
              <a:spcBef>
                <a:spcPct val="50000"/>
              </a:spcBef>
              <a:buFontTx/>
              <a:buNone/>
            </a:pPr>
            <a:r>
              <a:rPr lang="en-US" altLang="en-US" sz="3600"/>
              <a:t>2.</a:t>
            </a:r>
            <a:r>
              <a:rPr lang="en-US" altLang="en-US" sz="3600" i="1"/>
              <a:t> Y</a:t>
            </a:r>
            <a:r>
              <a:rPr lang="en-US" altLang="en-US" sz="3600" baseline="-25000"/>
              <a:t>1</a:t>
            </a:r>
            <a:r>
              <a:rPr lang="en-US" altLang="en-US" sz="3600"/>
              <a:t>,…,</a:t>
            </a:r>
            <a:r>
              <a:rPr lang="en-US" altLang="en-US" sz="3600" i="1"/>
              <a:t>Y</a:t>
            </a:r>
            <a:r>
              <a:rPr lang="en-US" altLang="en-US" sz="3600" i="1" baseline="-25000"/>
              <a:t>n</a:t>
            </a:r>
            <a:r>
              <a:rPr lang="en-US" altLang="en-US" sz="3600"/>
              <a:t> is a random sample from a population with </a:t>
            </a:r>
          </a:p>
          <a:p>
            <a:pPr eaLnBrk="1" hangingPunct="1">
              <a:spcBef>
                <a:spcPct val="50000"/>
              </a:spcBef>
              <a:buFontTx/>
              <a:buNone/>
            </a:pPr>
            <a:r>
              <a:rPr lang="en-US" altLang="en-US" sz="3600"/>
              <a:t>3. The </a:t>
            </a:r>
            <a:r>
              <a:rPr lang="en-US" altLang="en-US" sz="3600" i="1"/>
              <a:t>X</a:t>
            </a:r>
            <a:r>
              <a:rPr lang="en-US" altLang="en-US" sz="3600"/>
              <a:t> and </a:t>
            </a:r>
            <a:r>
              <a:rPr lang="en-US" altLang="en-US" sz="3600" i="1"/>
              <a:t>Y</a:t>
            </a:r>
            <a:r>
              <a:rPr lang="en-US" altLang="en-US" sz="3600"/>
              <a:t> samples are independent of one another</a:t>
            </a:r>
          </a:p>
        </p:txBody>
      </p:sp>
      <p:graphicFrame>
        <p:nvGraphicFramePr>
          <p:cNvPr id="4101" name="Object 6"/>
          <p:cNvGraphicFramePr>
            <a:graphicFrameLocks noChangeAspect="1"/>
          </p:cNvGraphicFramePr>
          <p:nvPr/>
        </p:nvGraphicFramePr>
        <p:xfrm>
          <a:off x="4495800" y="2819400"/>
          <a:ext cx="2209800" cy="763588"/>
        </p:xfrm>
        <a:graphic>
          <a:graphicData uri="http://schemas.openxmlformats.org/presentationml/2006/ole">
            <mc:AlternateContent xmlns:mc="http://schemas.openxmlformats.org/markup-compatibility/2006">
              <mc:Choice xmlns:v="urn:schemas-microsoft-com:vml" Requires="v">
                <p:oleObj spid="_x0000_s4103" name="Equation" r:id="rId3" imgW="698500" imgH="241300" progId="Equation.DSMT4">
                  <p:embed/>
                </p:oleObj>
              </mc:Choice>
              <mc:Fallback>
                <p:oleObj name="Equation" r:id="rId3" imgW="698500" imgH="241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819400"/>
                        <a:ext cx="2209800"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7"/>
          <p:cNvGraphicFramePr>
            <a:graphicFrameLocks noChangeAspect="1"/>
          </p:cNvGraphicFramePr>
          <p:nvPr/>
        </p:nvGraphicFramePr>
        <p:xfrm>
          <a:off x="4398963" y="4249738"/>
          <a:ext cx="2154237" cy="731837"/>
        </p:xfrm>
        <a:graphic>
          <a:graphicData uri="http://schemas.openxmlformats.org/presentationml/2006/ole">
            <mc:AlternateContent xmlns:mc="http://schemas.openxmlformats.org/markup-compatibility/2006">
              <mc:Choice xmlns:v="urn:schemas-microsoft-com:vml" Requires="v">
                <p:oleObj spid="_x0000_s4104" name="Equation" r:id="rId5" imgW="710891" imgH="241195" progId="Equation.DSMT4">
                  <p:embed/>
                </p:oleObj>
              </mc:Choice>
              <mc:Fallback>
                <p:oleObj name="Equation" r:id="rId5" imgW="710891" imgH="24119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8963" y="4249738"/>
                        <a:ext cx="2154237" cy="73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981200" y="381000"/>
            <a:ext cx="556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t>Pros and Cons of Pairing</a:t>
            </a:r>
          </a:p>
        </p:txBody>
      </p:sp>
      <p:sp>
        <p:nvSpPr>
          <p:cNvPr id="31747" name="Text Box 3"/>
          <p:cNvSpPr txBox="1">
            <a:spLocks noChangeArrowheads="1"/>
          </p:cNvSpPr>
          <p:nvPr/>
        </p:nvSpPr>
        <p:spPr bwMode="auto">
          <a:xfrm>
            <a:off x="457200" y="1295400"/>
            <a:ext cx="81534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AutoNum type="arabicPeriod"/>
            </a:pPr>
            <a:r>
              <a:rPr lang="en-US" altLang="en-US"/>
              <a:t>For great heterogeneity and large correlation within experimental units, the loss in degrees of freedom will be compensated for by an increased precision associated with pairing (use pairing).</a:t>
            </a:r>
          </a:p>
          <a:p>
            <a:pPr eaLnBrk="1" hangingPunct="1">
              <a:spcBef>
                <a:spcPct val="50000"/>
              </a:spcBef>
              <a:buFontTx/>
              <a:buAutoNum type="arabicPeriod"/>
            </a:pPr>
            <a:r>
              <a:rPr lang="en-US" altLang="en-US"/>
              <a:t>If the units are relatively homogeneous and the correlation within pairs is not large, the gain in precision due to pairing will be outweighed by the decrease in degrees of freedom (use independent samples).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85800" y="1066800"/>
            <a:ext cx="7696200" cy="4049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4800"/>
              <a:t>9.5</a:t>
            </a:r>
          </a:p>
          <a:p>
            <a:pPr algn="ctr" eaLnBrk="1" hangingPunct="1">
              <a:spcBef>
                <a:spcPct val="50000"/>
              </a:spcBef>
              <a:buFontTx/>
              <a:buNone/>
            </a:pPr>
            <a:r>
              <a:rPr lang="en-US" altLang="en-US" sz="6000"/>
              <a:t>Inferences         Concerning Two Population Variances</a:t>
            </a:r>
            <a:endParaRPr lang="en-US" altLang="en-US" sz="6000" i="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514600" y="685800"/>
            <a:ext cx="419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solidFill>
                  <a:srgbClr val="C00000"/>
                </a:solidFill>
              </a:rPr>
              <a:t>The </a:t>
            </a:r>
            <a:r>
              <a:rPr lang="en-US" altLang="en-US" sz="4000" i="1">
                <a:solidFill>
                  <a:srgbClr val="C00000"/>
                </a:solidFill>
              </a:rPr>
              <a:t>F</a:t>
            </a:r>
            <a:r>
              <a:rPr lang="en-US" altLang="en-US" sz="4000">
                <a:solidFill>
                  <a:srgbClr val="C00000"/>
                </a:solidFill>
              </a:rPr>
              <a:t> Distribution</a:t>
            </a:r>
          </a:p>
        </p:txBody>
      </p:sp>
      <p:sp>
        <p:nvSpPr>
          <p:cNvPr id="46083" name="Text Box 3"/>
          <p:cNvSpPr txBox="1">
            <a:spLocks noChangeArrowheads="1"/>
          </p:cNvSpPr>
          <p:nvPr/>
        </p:nvSpPr>
        <p:spPr bwMode="auto">
          <a:xfrm>
            <a:off x="838200" y="1600200"/>
            <a:ext cx="76962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The </a:t>
            </a:r>
            <a:r>
              <a:rPr lang="en-US" altLang="en-US" sz="3600" i="1"/>
              <a:t>F</a:t>
            </a:r>
            <a:r>
              <a:rPr lang="en-US" altLang="en-US" sz="3600"/>
              <a:t> probability distribution has parameters </a:t>
            </a:r>
            <a:r>
              <a:rPr lang="en-US" altLang="en-US" sz="3600" i="1"/>
              <a:t>v</a:t>
            </a:r>
            <a:r>
              <a:rPr lang="en-US" altLang="en-US" sz="3600" baseline="-25000"/>
              <a:t>1</a:t>
            </a:r>
            <a:r>
              <a:rPr lang="en-US" altLang="en-US" sz="3600"/>
              <a:t> (number of numerator df) and </a:t>
            </a:r>
            <a:r>
              <a:rPr lang="en-US" altLang="en-US" sz="3600" i="1"/>
              <a:t>v</a:t>
            </a:r>
            <a:r>
              <a:rPr lang="en-US" altLang="en-US" sz="3600" baseline="-25000"/>
              <a:t>2</a:t>
            </a:r>
            <a:r>
              <a:rPr lang="en-US" altLang="en-US" sz="3600"/>
              <a:t> (number of denominator df).  If </a:t>
            </a:r>
            <a:r>
              <a:rPr lang="en-US" altLang="en-US" sz="3600" i="1"/>
              <a:t>X</a:t>
            </a:r>
            <a:r>
              <a:rPr lang="en-US" altLang="en-US" sz="3600" baseline="-25000"/>
              <a:t>1</a:t>
            </a:r>
            <a:r>
              <a:rPr lang="en-US" altLang="en-US" sz="3600"/>
              <a:t> and </a:t>
            </a:r>
            <a:r>
              <a:rPr lang="en-US" altLang="en-US" sz="3600" i="1"/>
              <a:t>X</a:t>
            </a:r>
            <a:r>
              <a:rPr lang="en-US" altLang="en-US" sz="3600" baseline="-25000"/>
              <a:t>2</a:t>
            </a:r>
            <a:r>
              <a:rPr lang="en-US" altLang="en-US" sz="3600"/>
              <a:t> are independent chi-squared rv’s with </a:t>
            </a:r>
            <a:r>
              <a:rPr lang="en-US" altLang="en-US" sz="3600" i="1"/>
              <a:t>v</a:t>
            </a:r>
            <a:r>
              <a:rPr lang="en-US" altLang="en-US" sz="3600" baseline="-25000"/>
              <a:t>1</a:t>
            </a:r>
            <a:r>
              <a:rPr lang="en-US" altLang="en-US" sz="3600"/>
              <a:t> and </a:t>
            </a:r>
            <a:r>
              <a:rPr lang="en-US" altLang="en-US" sz="3600" i="1"/>
              <a:t>v</a:t>
            </a:r>
            <a:r>
              <a:rPr lang="en-US" altLang="en-US" sz="3600" baseline="-25000"/>
              <a:t>2</a:t>
            </a:r>
            <a:r>
              <a:rPr lang="en-US" altLang="en-US" sz="3600"/>
              <a:t> df, then</a:t>
            </a:r>
          </a:p>
        </p:txBody>
      </p:sp>
      <p:graphicFrame>
        <p:nvGraphicFramePr>
          <p:cNvPr id="46084" name="Object 4"/>
          <p:cNvGraphicFramePr>
            <a:graphicFrameLocks noChangeAspect="1"/>
          </p:cNvGraphicFramePr>
          <p:nvPr/>
        </p:nvGraphicFramePr>
        <p:xfrm>
          <a:off x="2971800" y="4572000"/>
          <a:ext cx="2590800" cy="1519238"/>
        </p:xfrm>
        <a:graphic>
          <a:graphicData uri="http://schemas.openxmlformats.org/presentationml/2006/ole">
            <mc:AlternateContent xmlns:mc="http://schemas.openxmlformats.org/markup-compatibility/2006">
              <mc:Choice xmlns:v="urn:schemas-microsoft-com:vml" Requires="v">
                <p:oleObj spid="_x0000_s46085" name="Equation" r:id="rId3" imgW="736600" imgH="431800" progId="Equation.DSMT4">
                  <p:embed/>
                </p:oleObj>
              </mc:Choice>
              <mc:Fallback>
                <p:oleObj name="Equation" r:id="rId3" imgW="7366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572000"/>
                        <a:ext cx="2590800" cy="151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descr="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8382000" cy="543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distrib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85800"/>
            <a:ext cx="43243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1" name="Picture 1" descr="F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962400"/>
            <a:ext cx="48006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026"/>
          <p:cNvSpPr txBox="1">
            <a:spLocks noChangeArrowheads="1"/>
          </p:cNvSpPr>
          <p:nvPr/>
        </p:nvSpPr>
        <p:spPr bwMode="auto">
          <a:xfrm>
            <a:off x="573088" y="609600"/>
            <a:ext cx="7391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4000">
                <a:solidFill>
                  <a:srgbClr val="C00000"/>
                </a:solidFill>
              </a:rPr>
              <a:t>The </a:t>
            </a:r>
            <a:r>
              <a:rPr lang="en-US" altLang="en-US" sz="4000" i="1">
                <a:solidFill>
                  <a:srgbClr val="C00000"/>
                </a:solidFill>
              </a:rPr>
              <a:t>F</a:t>
            </a:r>
            <a:r>
              <a:rPr lang="en-US" altLang="en-US" sz="4000">
                <a:solidFill>
                  <a:srgbClr val="C00000"/>
                </a:solidFill>
              </a:rPr>
              <a:t> Distribution Density Curve Property</a:t>
            </a:r>
          </a:p>
        </p:txBody>
      </p:sp>
      <p:graphicFrame>
        <p:nvGraphicFramePr>
          <p:cNvPr id="49155" name="Object 1036"/>
          <p:cNvGraphicFramePr>
            <a:graphicFrameLocks noChangeAspect="1"/>
          </p:cNvGraphicFramePr>
          <p:nvPr/>
        </p:nvGraphicFramePr>
        <p:xfrm>
          <a:off x="2057400" y="3886200"/>
          <a:ext cx="5257800" cy="1531938"/>
        </p:xfrm>
        <a:graphic>
          <a:graphicData uri="http://schemas.openxmlformats.org/presentationml/2006/ole">
            <mc:AlternateContent xmlns:mc="http://schemas.openxmlformats.org/markup-compatibility/2006">
              <mc:Choice xmlns:v="urn:schemas-microsoft-com:vml" Requires="v">
                <p:oleObj spid="_x0000_s49168" name="Bitmap Image" r:id="rId3" imgW="3924848" imgH="1142857" progId="Paint.Picture">
                  <p:embed/>
                </p:oleObj>
              </mc:Choice>
              <mc:Fallback>
                <p:oleObj name="Bitmap Image" r:id="rId3" imgW="3924848" imgH="1142857" progId="Paint.Picture">
                  <p:embed/>
                  <p:pic>
                    <p:nvPicPr>
                      <p:cNvPr id="0" name="Object 10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86200"/>
                        <a:ext cx="52578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Line 1037"/>
          <p:cNvSpPr>
            <a:spLocks noChangeShapeType="1"/>
          </p:cNvSpPr>
          <p:nvPr/>
        </p:nvSpPr>
        <p:spPr bwMode="auto">
          <a:xfrm>
            <a:off x="1905000" y="5410200"/>
            <a:ext cx="5943600"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57" name="Line 1038"/>
          <p:cNvSpPr>
            <a:spLocks noChangeShapeType="1"/>
          </p:cNvSpPr>
          <p:nvPr/>
        </p:nvSpPr>
        <p:spPr bwMode="auto">
          <a:xfrm flipV="1">
            <a:off x="2133600" y="3429000"/>
            <a:ext cx="0" cy="198120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58" name="Text Box 1039"/>
          <p:cNvSpPr txBox="1">
            <a:spLocks noChangeArrowheads="1"/>
          </p:cNvSpPr>
          <p:nvPr/>
        </p:nvSpPr>
        <p:spPr bwMode="auto">
          <a:xfrm>
            <a:off x="7772400" y="480060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i="1"/>
              <a:t>f</a:t>
            </a:r>
          </a:p>
        </p:txBody>
      </p:sp>
      <p:graphicFrame>
        <p:nvGraphicFramePr>
          <p:cNvPr id="49159" name="Object 1040"/>
          <p:cNvGraphicFramePr>
            <a:graphicFrameLocks noChangeAspect="1"/>
          </p:cNvGraphicFramePr>
          <p:nvPr/>
        </p:nvGraphicFramePr>
        <p:xfrm>
          <a:off x="5257800" y="5791200"/>
          <a:ext cx="1193800" cy="709613"/>
        </p:xfrm>
        <a:graphic>
          <a:graphicData uri="http://schemas.openxmlformats.org/presentationml/2006/ole">
            <mc:AlternateContent xmlns:mc="http://schemas.openxmlformats.org/markup-compatibility/2006">
              <mc:Choice xmlns:v="urn:schemas-microsoft-com:vml" Requires="v">
                <p:oleObj spid="_x0000_s49169" name="Equation" r:id="rId5" imgW="406224" imgH="241195" progId="Equation.DSMT4">
                  <p:embed/>
                </p:oleObj>
              </mc:Choice>
              <mc:Fallback>
                <p:oleObj name="Equation" r:id="rId5" imgW="406224" imgH="241195" progId="Equation.DSMT4">
                  <p:embed/>
                  <p:pic>
                    <p:nvPicPr>
                      <p:cNvPr id="0" name="Object 1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5791200"/>
                        <a:ext cx="11938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0" name="Line 1041"/>
          <p:cNvSpPr>
            <a:spLocks noChangeShapeType="1"/>
          </p:cNvSpPr>
          <p:nvPr/>
        </p:nvSpPr>
        <p:spPr bwMode="auto">
          <a:xfrm flipV="1">
            <a:off x="5791200" y="5486400"/>
            <a:ext cx="0" cy="3048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1" name="Text Box 1042"/>
          <p:cNvSpPr txBox="1">
            <a:spLocks noChangeArrowheads="1"/>
          </p:cNvSpPr>
          <p:nvPr/>
        </p:nvSpPr>
        <p:spPr bwMode="auto">
          <a:xfrm>
            <a:off x="5257800" y="3429000"/>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i="1"/>
              <a:t>F</a:t>
            </a:r>
            <a:r>
              <a:rPr lang="en-US" altLang="en-US"/>
              <a:t> density curve</a:t>
            </a:r>
            <a:endParaRPr lang="en-US" altLang="en-US" i="1"/>
          </a:p>
        </p:txBody>
      </p:sp>
      <p:sp>
        <p:nvSpPr>
          <p:cNvPr id="49162" name="Line 1043"/>
          <p:cNvSpPr>
            <a:spLocks noChangeShapeType="1"/>
          </p:cNvSpPr>
          <p:nvPr/>
        </p:nvSpPr>
        <p:spPr bwMode="auto">
          <a:xfrm flipH="1">
            <a:off x="5254625" y="3957638"/>
            <a:ext cx="457200" cy="4572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3" name="Text Box 1044"/>
          <p:cNvSpPr txBox="1">
            <a:spLocks noChangeArrowheads="1"/>
          </p:cNvSpPr>
          <p:nvPr/>
        </p:nvSpPr>
        <p:spPr bwMode="auto">
          <a:xfrm>
            <a:off x="5943600" y="4191000"/>
            <a:ext cx="289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Shaded area =</a:t>
            </a:r>
          </a:p>
        </p:txBody>
      </p:sp>
      <p:graphicFrame>
        <p:nvGraphicFramePr>
          <p:cNvPr id="49164" name="Object 1045"/>
          <p:cNvGraphicFramePr>
            <a:graphicFrameLocks noChangeAspect="1"/>
          </p:cNvGraphicFramePr>
          <p:nvPr/>
        </p:nvGraphicFramePr>
        <p:xfrm>
          <a:off x="8382000" y="4343400"/>
          <a:ext cx="381000" cy="349250"/>
        </p:xfrm>
        <a:graphic>
          <a:graphicData uri="http://schemas.openxmlformats.org/presentationml/2006/ole">
            <mc:AlternateContent xmlns:mc="http://schemas.openxmlformats.org/markup-compatibility/2006">
              <mc:Choice xmlns:v="urn:schemas-microsoft-com:vml" Requires="v">
                <p:oleObj spid="_x0000_s49170" name="Equation" r:id="rId7" imgW="152334" imgH="139639" progId="Equation.DSMT4">
                  <p:embed/>
                </p:oleObj>
              </mc:Choice>
              <mc:Fallback>
                <p:oleObj name="Equation" r:id="rId7" imgW="152334" imgH="139639" progId="Equation.DSMT4">
                  <p:embed/>
                  <p:pic>
                    <p:nvPicPr>
                      <p:cNvPr id="0" name="Object 10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0" y="4343400"/>
                        <a:ext cx="3810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5" name="Line 1046"/>
          <p:cNvSpPr>
            <a:spLocks noChangeShapeType="1"/>
          </p:cNvSpPr>
          <p:nvPr/>
        </p:nvSpPr>
        <p:spPr bwMode="auto">
          <a:xfrm flipH="1">
            <a:off x="6172200" y="4800600"/>
            <a:ext cx="533400" cy="4572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6"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3600"/>
          </a:p>
        </p:txBody>
      </p:sp>
      <p:graphicFrame>
        <p:nvGraphicFramePr>
          <p:cNvPr id="49167" name="Object 15"/>
          <p:cNvGraphicFramePr>
            <a:graphicFrameLocks noChangeAspect="1"/>
          </p:cNvGraphicFramePr>
          <p:nvPr/>
        </p:nvGraphicFramePr>
        <p:xfrm>
          <a:off x="2667000" y="2057400"/>
          <a:ext cx="3733800" cy="1219200"/>
        </p:xfrm>
        <a:graphic>
          <a:graphicData uri="http://schemas.openxmlformats.org/presentationml/2006/ole">
            <mc:AlternateContent xmlns:mc="http://schemas.openxmlformats.org/markup-compatibility/2006">
              <mc:Choice xmlns:v="urn:schemas-microsoft-com:vml" Requires="v">
                <p:oleObj spid="_x0000_s49171" name="Equation" r:id="rId9" imgW="1092200" imgH="457200" progId="Equation.3">
                  <p:embed/>
                </p:oleObj>
              </mc:Choice>
              <mc:Fallback>
                <p:oleObj name="Equation" r:id="rId9" imgW="1092200" imgH="4572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2057400"/>
                        <a:ext cx="3733800" cy="1219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229600" cy="10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962400"/>
            <a:ext cx="5448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362200" y="685800"/>
            <a:ext cx="441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a:t>Inferential Methods</a:t>
            </a:r>
          </a:p>
        </p:txBody>
      </p:sp>
      <p:sp>
        <p:nvSpPr>
          <p:cNvPr id="51203" name="Text Box 3"/>
          <p:cNvSpPr txBox="1">
            <a:spLocks noChangeArrowheads="1"/>
          </p:cNvSpPr>
          <p:nvPr/>
        </p:nvSpPr>
        <p:spPr bwMode="auto">
          <a:xfrm>
            <a:off x="762000" y="1828800"/>
            <a:ext cx="7848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Let </a:t>
            </a:r>
            <a:r>
              <a:rPr lang="en-US" altLang="en-US" sz="3600" i="1"/>
              <a:t>X</a:t>
            </a:r>
            <a:r>
              <a:rPr lang="en-US" altLang="en-US" sz="3600" baseline="-25000"/>
              <a:t>1</a:t>
            </a:r>
            <a:r>
              <a:rPr lang="en-US" altLang="en-US" sz="3600"/>
              <a:t>,…,</a:t>
            </a:r>
            <a:r>
              <a:rPr lang="en-US" altLang="en-US" sz="3600" i="1"/>
              <a:t>X</a:t>
            </a:r>
            <a:r>
              <a:rPr lang="en-US" altLang="en-US" sz="3600" i="1" baseline="-25000"/>
              <a:t>m</a:t>
            </a:r>
            <a:r>
              <a:rPr lang="en-US" altLang="en-US" sz="3600"/>
              <a:t> and </a:t>
            </a:r>
            <a:r>
              <a:rPr lang="en-US" altLang="en-US" sz="3600" i="1"/>
              <a:t>Y</a:t>
            </a:r>
            <a:r>
              <a:rPr lang="en-US" altLang="en-US" sz="3600" baseline="-25000"/>
              <a:t>1</a:t>
            </a:r>
            <a:r>
              <a:rPr lang="en-US" altLang="en-US" sz="3600"/>
              <a:t>,…,</a:t>
            </a:r>
            <a:r>
              <a:rPr lang="en-US" altLang="en-US" sz="3600" i="1"/>
              <a:t>Y</a:t>
            </a:r>
            <a:r>
              <a:rPr lang="en-US" altLang="en-US" sz="3600" i="1" baseline="-25000"/>
              <a:t>n </a:t>
            </a:r>
            <a:r>
              <a:rPr lang="en-US" altLang="en-US" sz="3600"/>
              <a:t>be random (independent) samples from normal distributions with variances    </a:t>
            </a:r>
          </a:p>
        </p:txBody>
      </p:sp>
      <p:sp>
        <p:nvSpPr>
          <p:cNvPr id="51204" name="Text Box 4"/>
          <p:cNvSpPr txBox="1">
            <a:spLocks noChangeArrowheads="1"/>
          </p:cNvSpPr>
          <p:nvPr/>
        </p:nvSpPr>
        <p:spPr bwMode="auto">
          <a:xfrm>
            <a:off x="685800" y="34290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 respectively.  Let </a:t>
            </a:r>
          </a:p>
        </p:txBody>
      </p:sp>
      <p:graphicFrame>
        <p:nvGraphicFramePr>
          <p:cNvPr id="51205" name="Object 5"/>
          <p:cNvGraphicFramePr>
            <a:graphicFrameLocks noChangeAspect="1"/>
          </p:cNvGraphicFramePr>
          <p:nvPr/>
        </p:nvGraphicFramePr>
        <p:xfrm>
          <a:off x="6019800" y="2895600"/>
          <a:ext cx="2419350" cy="806450"/>
        </p:xfrm>
        <a:graphic>
          <a:graphicData uri="http://schemas.openxmlformats.org/presentationml/2006/ole">
            <mc:AlternateContent xmlns:mc="http://schemas.openxmlformats.org/markup-compatibility/2006">
              <mc:Choice xmlns:v="urn:schemas-microsoft-com:vml" Requires="v">
                <p:oleObj spid="_x0000_s51209" name="Equation" r:id="rId3" imgW="723586" imgH="241195" progId="Equation.DSMT4">
                  <p:embed/>
                </p:oleObj>
              </mc:Choice>
              <mc:Fallback>
                <p:oleObj name="Equation" r:id="rId3" imgW="723586" imgH="24119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895600"/>
                        <a:ext cx="241935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6"/>
          <p:cNvGraphicFramePr>
            <a:graphicFrameLocks noChangeAspect="1"/>
          </p:cNvGraphicFramePr>
          <p:nvPr/>
        </p:nvGraphicFramePr>
        <p:xfrm>
          <a:off x="4114800" y="3429000"/>
          <a:ext cx="3692525" cy="806450"/>
        </p:xfrm>
        <a:graphic>
          <a:graphicData uri="http://schemas.openxmlformats.org/presentationml/2006/ole">
            <mc:AlternateContent xmlns:mc="http://schemas.openxmlformats.org/markup-compatibility/2006">
              <mc:Choice xmlns:v="urn:schemas-microsoft-com:vml" Requires="v">
                <p:oleObj spid="_x0000_s51210" name="Equation" r:id="rId5" imgW="1104900" imgH="241300" progId="Equation.DSMT4">
                  <p:embed/>
                </p:oleObj>
              </mc:Choice>
              <mc:Fallback>
                <p:oleObj name="Equation" r:id="rId5" imgW="1104900" imgH="241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429000"/>
                        <a:ext cx="369252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7" name="Text Box 7"/>
          <p:cNvSpPr txBox="1">
            <a:spLocks noChangeArrowheads="1"/>
          </p:cNvSpPr>
          <p:nvPr/>
        </p:nvSpPr>
        <p:spPr bwMode="auto">
          <a:xfrm>
            <a:off x="685800" y="3962400"/>
            <a:ext cx="601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 the two sample variances, then</a:t>
            </a:r>
          </a:p>
        </p:txBody>
      </p:sp>
      <p:graphicFrame>
        <p:nvGraphicFramePr>
          <p:cNvPr id="51208" name="Object 8"/>
          <p:cNvGraphicFramePr>
            <a:graphicFrameLocks noChangeAspect="1"/>
          </p:cNvGraphicFramePr>
          <p:nvPr/>
        </p:nvGraphicFramePr>
        <p:xfrm>
          <a:off x="3124200" y="4724400"/>
          <a:ext cx="2679700" cy="1608138"/>
        </p:xfrm>
        <a:graphic>
          <a:graphicData uri="http://schemas.openxmlformats.org/presentationml/2006/ole">
            <mc:AlternateContent xmlns:mc="http://schemas.openxmlformats.org/markup-compatibility/2006">
              <mc:Choice xmlns:v="urn:schemas-microsoft-com:vml" Requires="v">
                <p:oleObj spid="_x0000_s51211" name="Equation" r:id="rId7" imgW="762000" imgH="457200" progId="Equation.DSMT4">
                  <p:embed/>
                </p:oleObj>
              </mc:Choice>
              <mc:Fallback>
                <p:oleObj name="Equation" r:id="rId7" imgW="762000" imgH="457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724400"/>
                        <a:ext cx="2679700"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066800" y="762000"/>
            <a:ext cx="6858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i="1"/>
              <a:t>F</a:t>
            </a:r>
            <a:r>
              <a:rPr lang="en-US" altLang="en-US" sz="4000"/>
              <a:t> Test for Equality of Variances</a:t>
            </a:r>
            <a:endParaRPr lang="en-US" altLang="en-US" sz="4000" i="1"/>
          </a:p>
        </p:txBody>
      </p:sp>
      <p:sp>
        <p:nvSpPr>
          <p:cNvPr id="52227" name="Text Box 3"/>
          <p:cNvSpPr txBox="1">
            <a:spLocks noChangeArrowheads="1"/>
          </p:cNvSpPr>
          <p:nvPr/>
        </p:nvSpPr>
        <p:spPr bwMode="auto">
          <a:xfrm>
            <a:off x="1143000" y="2209800"/>
            <a:ext cx="518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Null hypothesis:</a:t>
            </a:r>
          </a:p>
        </p:txBody>
      </p:sp>
      <p:graphicFrame>
        <p:nvGraphicFramePr>
          <p:cNvPr id="52228" name="Object 4"/>
          <p:cNvGraphicFramePr>
            <a:graphicFrameLocks noChangeAspect="1"/>
          </p:cNvGraphicFramePr>
          <p:nvPr/>
        </p:nvGraphicFramePr>
        <p:xfrm>
          <a:off x="4814888" y="2187575"/>
          <a:ext cx="2881312" cy="869950"/>
        </p:xfrm>
        <a:graphic>
          <a:graphicData uri="http://schemas.openxmlformats.org/presentationml/2006/ole">
            <mc:AlternateContent xmlns:mc="http://schemas.openxmlformats.org/markup-compatibility/2006">
              <mc:Choice xmlns:v="urn:schemas-microsoft-com:vml" Requires="v">
                <p:oleObj spid="_x0000_s52231" name="Equation" r:id="rId3" imgW="799753" imgH="241195" progId="Equation.DSMT4">
                  <p:embed/>
                </p:oleObj>
              </mc:Choice>
              <mc:Fallback>
                <p:oleObj name="Equation" r:id="rId3" imgW="799753"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888" y="2187575"/>
                        <a:ext cx="2881312"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Text Box 5"/>
          <p:cNvSpPr txBox="1">
            <a:spLocks noChangeArrowheads="1"/>
          </p:cNvSpPr>
          <p:nvPr/>
        </p:nvSpPr>
        <p:spPr bwMode="auto">
          <a:xfrm>
            <a:off x="1066800" y="3657600"/>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Test statistic value:</a:t>
            </a:r>
          </a:p>
        </p:txBody>
      </p:sp>
      <p:graphicFrame>
        <p:nvGraphicFramePr>
          <p:cNvPr id="52230" name="Object 6"/>
          <p:cNvGraphicFramePr>
            <a:graphicFrameLocks noChangeAspect="1"/>
          </p:cNvGraphicFramePr>
          <p:nvPr/>
        </p:nvGraphicFramePr>
        <p:xfrm>
          <a:off x="5181600" y="3505200"/>
          <a:ext cx="2303463" cy="858838"/>
        </p:xfrm>
        <a:graphic>
          <a:graphicData uri="http://schemas.openxmlformats.org/presentationml/2006/ole">
            <mc:AlternateContent xmlns:mc="http://schemas.openxmlformats.org/markup-compatibility/2006">
              <mc:Choice xmlns:v="urn:schemas-microsoft-com:vml" Requires="v">
                <p:oleObj spid="_x0000_s52232" name="Equation" r:id="rId5" imgW="647700" imgH="241300" progId="Equation.DSMT4">
                  <p:embed/>
                </p:oleObj>
              </mc:Choice>
              <mc:Fallback>
                <p:oleObj name="Equation" r:id="rId5" imgW="647700" imgH="241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505200"/>
                        <a:ext cx="2303463"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nvGraphicFramePr>
        <p:xfrm>
          <a:off x="609600" y="2438400"/>
          <a:ext cx="2732088" cy="825500"/>
        </p:xfrm>
        <a:graphic>
          <a:graphicData uri="http://schemas.openxmlformats.org/presentationml/2006/ole">
            <mc:AlternateContent xmlns:mc="http://schemas.openxmlformats.org/markup-compatibility/2006">
              <mc:Choice xmlns:v="urn:schemas-microsoft-com:vml" Requires="v">
                <p:oleObj spid="_x0000_s53261" name="Equation" r:id="rId3" imgW="799753" imgH="241195" progId="Equation.DSMT4">
                  <p:embed/>
                </p:oleObj>
              </mc:Choice>
              <mc:Fallback>
                <p:oleObj name="Equation" r:id="rId3" imgW="799753" imgH="241195"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38400"/>
                        <a:ext cx="273208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1" name="Text Box 3"/>
          <p:cNvSpPr txBox="1">
            <a:spLocks noChangeArrowheads="1"/>
          </p:cNvSpPr>
          <p:nvPr/>
        </p:nvSpPr>
        <p:spPr bwMode="auto">
          <a:xfrm>
            <a:off x="685800" y="1219200"/>
            <a:ext cx="2590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Alternative Hypothesis</a:t>
            </a:r>
          </a:p>
        </p:txBody>
      </p:sp>
      <p:sp>
        <p:nvSpPr>
          <p:cNvPr id="53252" name="Text Box 4"/>
          <p:cNvSpPr txBox="1">
            <a:spLocks noChangeArrowheads="1"/>
          </p:cNvSpPr>
          <p:nvPr/>
        </p:nvSpPr>
        <p:spPr bwMode="auto">
          <a:xfrm>
            <a:off x="4572000" y="13716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Rejection Region</a:t>
            </a:r>
          </a:p>
        </p:txBody>
      </p:sp>
      <p:graphicFrame>
        <p:nvGraphicFramePr>
          <p:cNvPr id="53253" name="Object 5"/>
          <p:cNvGraphicFramePr>
            <a:graphicFrameLocks noChangeAspect="1"/>
          </p:cNvGraphicFramePr>
          <p:nvPr/>
        </p:nvGraphicFramePr>
        <p:xfrm>
          <a:off x="4876800" y="2362200"/>
          <a:ext cx="2690813" cy="825500"/>
        </p:xfrm>
        <a:graphic>
          <a:graphicData uri="http://schemas.openxmlformats.org/presentationml/2006/ole">
            <mc:AlternateContent xmlns:mc="http://schemas.openxmlformats.org/markup-compatibility/2006">
              <mc:Choice xmlns:v="urn:schemas-microsoft-com:vml" Requires="v">
                <p:oleObj spid="_x0000_s53262" name="Equation" r:id="rId5" imgW="787400" imgH="241300" progId="Equation.DSMT4">
                  <p:embed/>
                </p:oleObj>
              </mc:Choice>
              <mc:Fallback>
                <p:oleObj name="Equation" r:id="rId5" imgW="787400" imgH="2413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362200"/>
                        <a:ext cx="26908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15"/>
          <p:cNvGraphicFramePr>
            <a:graphicFrameLocks noChangeAspect="1"/>
          </p:cNvGraphicFramePr>
          <p:nvPr/>
        </p:nvGraphicFramePr>
        <p:xfrm>
          <a:off x="685800" y="3505200"/>
          <a:ext cx="2732088" cy="825500"/>
        </p:xfrm>
        <a:graphic>
          <a:graphicData uri="http://schemas.openxmlformats.org/presentationml/2006/ole">
            <mc:AlternateContent xmlns:mc="http://schemas.openxmlformats.org/markup-compatibility/2006">
              <mc:Choice xmlns:v="urn:schemas-microsoft-com:vml" Requires="v">
                <p:oleObj spid="_x0000_s53263" name="Equation" r:id="rId7" imgW="799753" imgH="241195" progId="Equation.DSMT4">
                  <p:embed/>
                </p:oleObj>
              </mc:Choice>
              <mc:Fallback>
                <p:oleObj name="Equation" r:id="rId7" imgW="799753" imgH="241195"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505200"/>
                        <a:ext cx="273208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16"/>
          <p:cNvGraphicFramePr>
            <a:graphicFrameLocks noChangeAspect="1"/>
          </p:cNvGraphicFramePr>
          <p:nvPr/>
        </p:nvGraphicFramePr>
        <p:xfrm>
          <a:off x="685800" y="4572000"/>
          <a:ext cx="2732088" cy="825500"/>
        </p:xfrm>
        <a:graphic>
          <a:graphicData uri="http://schemas.openxmlformats.org/presentationml/2006/ole">
            <mc:AlternateContent xmlns:mc="http://schemas.openxmlformats.org/markup-compatibility/2006">
              <mc:Choice xmlns:v="urn:schemas-microsoft-com:vml" Requires="v">
                <p:oleObj spid="_x0000_s53264" name="Equation" r:id="rId9" imgW="799753" imgH="241195" progId="Equation.DSMT4">
                  <p:embed/>
                </p:oleObj>
              </mc:Choice>
              <mc:Fallback>
                <p:oleObj name="Equation" r:id="rId9" imgW="799753" imgH="241195"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4572000"/>
                        <a:ext cx="273208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18"/>
          <p:cNvGraphicFramePr>
            <a:graphicFrameLocks noChangeAspect="1"/>
          </p:cNvGraphicFramePr>
          <p:nvPr/>
        </p:nvGraphicFramePr>
        <p:xfrm>
          <a:off x="4800600" y="3429000"/>
          <a:ext cx="2995613" cy="825500"/>
        </p:xfrm>
        <a:graphic>
          <a:graphicData uri="http://schemas.openxmlformats.org/presentationml/2006/ole">
            <mc:AlternateContent xmlns:mc="http://schemas.openxmlformats.org/markup-compatibility/2006">
              <mc:Choice xmlns:v="urn:schemas-microsoft-com:vml" Requires="v">
                <p:oleObj spid="_x0000_s53265" name="Equation" r:id="rId11" imgW="876300" imgH="241300" progId="Equation.DSMT4">
                  <p:embed/>
                </p:oleObj>
              </mc:Choice>
              <mc:Fallback>
                <p:oleObj name="Equation" r:id="rId11" imgW="876300" imgH="2413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3429000"/>
                        <a:ext cx="29956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7" name="Object 19"/>
          <p:cNvGraphicFramePr>
            <a:graphicFrameLocks noChangeAspect="1"/>
          </p:cNvGraphicFramePr>
          <p:nvPr/>
        </p:nvGraphicFramePr>
        <p:xfrm>
          <a:off x="4724400" y="4572000"/>
          <a:ext cx="3038475" cy="825500"/>
        </p:xfrm>
        <a:graphic>
          <a:graphicData uri="http://schemas.openxmlformats.org/presentationml/2006/ole">
            <mc:AlternateContent xmlns:mc="http://schemas.openxmlformats.org/markup-compatibility/2006">
              <mc:Choice xmlns:v="urn:schemas-microsoft-com:vml" Requires="v">
                <p:oleObj spid="_x0000_s53266" name="Equation" r:id="rId13" imgW="888614" imgH="241195" progId="Equation.DSMT4">
                  <p:embed/>
                </p:oleObj>
              </mc:Choice>
              <mc:Fallback>
                <p:oleObj name="Equation" r:id="rId13" imgW="888614" imgH="241195"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4400" y="4572000"/>
                        <a:ext cx="303847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8" name="Text Box 20"/>
          <p:cNvSpPr txBox="1">
            <a:spLocks noChangeArrowheads="1"/>
          </p:cNvSpPr>
          <p:nvPr/>
        </p:nvSpPr>
        <p:spPr bwMode="auto">
          <a:xfrm>
            <a:off x="4724400" y="54864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or</a:t>
            </a:r>
          </a:p>
        </p:txBody>
      </p:sp>
      <p:graphicFrame>
        <p:nvGraphicFramePr>
          <p:cNvPr id="53259" name="Object 21"/>
          <p:cNvGraphicFramePr>
            <a:graphicFrameLocks noChangeAspect="1"/>
          </p:cNvGraphicFramePr>
          <p:nvPr/>
        </p:nvGraphicFramePr>
        <p:xfrm>
          <a:off x="5334000" y="5410200"/>
          <a:ext cx="3298825" cy="825500"/>
        </p:xfrm>
        <a:graphic>
          <a:graphicData uri="http://schemas.openxmlformats.org/presentationml/2006/ole">
            <mc:AlternateContent xmlns:mc="http://schemas.openxmlformats.org/markup-compatibility/2006">
              <mc:Choice xmlns:v="urn:schemas-microsoft-com:vml" Requires="v">
                <p:oleObj spid="_x0000_s53267" name="Equation" r:id="rId15" imgW="965200" imgH="241300" progId="Equation.DSMT4">
                  <p:embed/>
                </p:oleObj>
              </mc:Choice>
              <mc:Fallback>
                <p:oleObj name="Equation" r:id="rId15" imgW="965200" imgH="241300"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0" y="5410200"/>
                        <a:ext cx="32988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0" name="Text Box 22"/>
          <p:cNvSpPr txBox="1">
            <a:spLocks noChangeArrowheads="1"/>
          </p:cNvSpPr>
          <p:nvPr/>
        </p:nvSpPr>
        <p:spPr bwMode="auto">
          <a:xfrm>
            <a:off x="1066800" y="381000"/>
            <a:ext cx="6858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i="1"/>
              <a:t>F</a:t>
            </a:r>
            <a:r>
              <a:rPr lang="en-US" altLang="en-US" sz="4000"/>
              <a:t> Test for Equality of Variances</a:t>
            </a:r>
            <a:endParaRPr lang="en-US" altLang="en-US" sz="4000" i="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914400" y="533400"/>
            <a:ext cx="7772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4000">
                <a:solidFill>
                  <a:srgbClr val="C00000"/>
                </a:solidFill>
              </a:rPr>
              <a:t>Expected Value and Standard Deviation of</a:t>
            </a:r>
          </a:p>
        </p:txBody>
      </p:sp>
      <p:sp>
        <p:nvSpPr>
          <p:cNvPr id="5123" name="Text Box 3"/>
          <p:cNvSpPr txBox="1">
            <a:spLocks noChangeArrowheads="1"/>
          </p:cNvSpPr>
          <p:nvPr/>
        </p:nvSpPr>
        <p:spPr bwMode="auto">
          <a:xfrm>
            <a:off x="838200" y="2286000"/>
            <a:ext cx="762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The expected value is</a:t>
            </a:r>
          </a:p>
        </p:txBody>
      </p:sp>
      <p:sp>
        <p:nvSpPr>
          <p:cNvPr id="5124" name="Text Box 4"/>
          <p:cNvSpPr txBox="1">
            <a:spLocks noChangeArrowheads="1"/>
          </p:cNvSpPr>
          <p:nvPr/>
        </p:nvSpPr>
        <p:spPr bwMode="auto">
          <a:xfrm>
            <a:off x="838200" y="4267200"/>
            <a:ext cx="762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The standard deviation is</a:t>
            </a:r>
          </a:p>
        </p:txBody>
      </p:sp>
      <p:graphicFrame>
        <p:nvGraphicFramePr>
          <p:cNvPr id="5125" name="Object 5"/>
          <p:cNvGraphicFramePr>
            <a:graphicFrameLocks noChangeAspect="1"/>
          </p:cNvGraphicFramePr>
          <p:nvPr/>
        </p:nvGraphicFramePr>
        <p:xfrm>
          <a:off x="6172200" y="1073150"/>
          <a:ext cx="1524000" cy="771525"/>
        </p:xfrm>
        <a:graphic>
          <a:graphicData uri="http://schemas.openxmlformats.org/presentationml/2006/ole">
            <mc:AlternateContent xmlns:mc="http://schemas.openxmlformats.org/markup-compatibility/2006">
              <mc:Choice xmlns:v="urn:schemas-microsoft-com:vml" Requires="v">
                <p:oleObj spid="_x0000_s5131" name="Equation" r:id="rId3" imgW="419100" imgH="190500" progId="Equation.DSMT4">
                  <p:embed/>
                </p:oleObj>
              </mc:Choice>
              <mc:Fallback>
                <p:oleObj name="Equation" r:id="rId3" imgW="419100" imgH="190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073150"/>
                        <a:ext cx="1524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6"/>
          <p:cNvGraphicFramePr>
            <a:graphicFrameLocks noChangeAspect="1"/>
          </p:cNvGraphicFramePr>
          <p:nvPr/>
        </p:nvGraphicFramePr>
        <p:xfrm>
          <a:off x="4953000" y="2209800"/>
          <a:ext cx="1662113" cy="747713"/>
        </p:xfrm>
        <a:graphic>
          <a:graphicData uri="http://schemas.openxmlformats.org/presentationml/2006/ole">
            <mc:AlternateContent xmlns:mc="http://schemas.openxmlformats.org/markup-compatibility/2006">
              <mc:Choice xmlns:v="urn:schemas-microsoft-com:vml" Requires="v">
                <p:oleObj spid="_x0000_s5132" name="Equation" r:id="rId5" imgW="508000" imgH="228600" progId="Equation.DSMT4">
                  <p:embed/>
                </p:oleObj>
              </mc:Choice>
              <mc:Fallback>
                <p:oleObj name="Equation" r:id="rId5" imgW="5080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209800"/>
                        <a:ext cx="1662113"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7"/>
          <p:cNvSpPr txBox="1">
            <a:spLocks noChangeArrowheads="1"/>
          </p:cNvSpPr>
          <p:nvPr/>
        </p:nvSpPr>
        <p:spPr bwMode="auto">
          <a:xfrm>
            <a:off x="914400" y="2895600"/>
            <a:ext cx="716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So            is an unbiased estimator of</a:t>
            </a:r>
          </a:p>
        </p:txBody>
      </p:sp>
      <p:graphicFrame>
        <p:nvGraphicFramePr>
          <p:cNvPr id="5128" name="Object 8"/>
          <p:cNvGraphicFramePr>
            <a:graphicFrameLocks noChangeAspect="1"/>
          </p:cNvGraphicFramePr>
          <p:nvPr/>
        </p:nvGraphicFramePr>
        <p:xfrm>
          <a:off x="1676400" y="2895600"/>
          <a:ext cx="1219200" cy="617538"/>
        </p:xfrm>
        <a:graphic>
          <a:graphicData uri="http://schemas.openxmlformats.org/presentationml/2006/ole">
            <mc:AlternateContent xmlns:mc="http://schemas.openxmlformats.org/markup-compatibility/2006">
              <mc:Choice xmlns:v="urn:schemas-microsoft-com:vml" Requires="v">
                <p:oleObj spid="_x0000_s5133" name="Equation" r:id="rId7" imgW="419100" imgH="190500" progId="Equation.DSMT4">
                  <p:embed/>
                </p:oleObj>
              </mc:Choice>
              <mc:Fallback>
                <p:oleObj name="Equation" r:id="rId7" imgW="419100" imgH="1905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95600"/>
                        <a:ext cx="121920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9"/>
          <p:cNvGraphicFramePr>
            <a:graphicFrameLocks noChangeAspect="1"/>
          </p:cNvGraphicFramePr>
          <p:nvPr/>
        </p:nvGraphicFramePr>
        <p:xfrm>
          <a:off x="990600" y="3352800"/>
          <a:ext cx="1662113" cy="747713"/>
        </p:xfrm>
        <a:graphic>
          <a:graphicData uri="http://schemas.openxmlformats.org/presentationml/2006/ole">
            <mc:AlternateContent xmlns:mc="http://schemas.openxmlformats.org/markup-compatibility/2006">
              <mc:Choice xmlns:v="urn:schemas-microsoft-com:vml" Requires="v">
                <p:oleObj spid="_x0000_s5134" name="Equation" r:id="rId8" imgW="508000" imgH="228600" progId="Equation.DSMT4">
                  <p:embed/>
                </p:oleObj>
              </mc:Choice>
              <mc:Fallback>
                <p:oleObj name="Equation" r:id="rId8" imgW="5080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352800"/>
                        <a:ext cx="1662113"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0"/>
          <p:cNvGraphicFramePr>
            <a:graphicFrameLocks noChangeAspect="1"/>
          </p:cNvGraphicFramePr>
          <p:nvPr/>
        </p:nvGraphicFramePr>
        <p:xfrm>
          <a:off x="2819400" y="4953000"/>
          <a:ext cx="3781425" cy="1495425"/>
        </p:xfrm>
        <a:graphic>
          <a:graphicData uri="http://schemas.openxmlformats.org/presentationml/2006/ole">
            <mc:AlternateContent xmlns:mc="http://schemas.openxmlformats.org/markup-compatibility/2006">
              <mc:Choice xmlns:v="urn:schemas-microsoft-com:vml" Requires="v">
                <p:oleObj spid="_x0000_s5135" name="Equation" r:id="rId9" imgW="1155700" imgH="457200" progId="Equation.DSMT4">
                  <p:embed/>
                </p:oleObj>
              </mc:Choice>
              <mc:Fallback>
                <p:oleObj name="Equation" r:id="rId9" imgW="1155700" imgH="4572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4953000"/>
                        <a:ext cx="3781425" cy="149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286000" y="685800"/>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4000" i="1"/>
              <a:t>P-</a:t>
            </a:r>
            <a:r>
              <a:rPr lang="en-US" altLang="en-US" sz="4000"/>
              <a:t>Values for </a:t>
            </a:r>
            <a:r>
              <a:rPr lang="en-US" altLang="en-US" sz="4000" i="1"/>
              <a:t>F</a:t>
            </a:r>
            <a:r>
              <a:rPr lang="en-US" altLang="en-US" sz="4000"/>
              <a:t> Tests</a:t>
            </a:r>
            <a:endParaRPr lang="en-US" altLang="en-US" sz="4000" i="1"/>
          </a:p>
        </p:txBody>
      </p:sp>
      <p:sp>
        <p:nvSpPr>
          <p:cNvPr id="54275" name="Text Box 3"/>
          <p:cNvSpPr txBox="1">
            <a:spLocks noChangeArrowheads="1"/>
          </p:cNvSpPr>
          <p:nvPr/>
        </p:nvSpPr>
        <p:spPr bwMode="auto">
          <a:xfrm>
            <a:off x="990600" y="1828800"/>
            <a:ext cx="73152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The </a:t>
            </a:r>
            <a:r>
              <a:rPr lang="en-US" altLang="en-US" sz="3600" i="1"/>
              <a:t>P</a:t>
            </a:r>
            <a:r>
              <a:rPr lang="en-US" altLang="en-US" sz="3600"/>
              <a:t>-value for an upper-tailed </a:t>
            </a:r>
            <a:r>
              <a:rPr lang="en-US" altLang="en-US" sz="3600" i="1"/>
              <a:t>F</a:t>
            </a:r>
            <a:r>
              <a:rPr lang="en-US" altLang="en-US" sz="3600"/>
              <a:t> test is the area under the </a:t>
            </a:r>
            <a:r>
              <a:rPr lang="en-US" altLang="en-US" sz="3600" i="1"/>
              <a:t>F</a:t>
            </a:r>
            <a:r>
              <a:rPr lang="en-US" altLang="en-US" sz="3600"/>
              <a:t> curve with appropriate numerator and denominator df to the right of the calculated </a:t>
            </a:r>
            <a:r>
              <a:rPr lang="en-US" altLang="en-US" sz="3600" i="1"/>
              <a:t>f</a:t>
            </a:r>
            <a:r>
              <a:rPr lang="en-US" altLang="en-US" sz="360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 y="228600"/>
            <a:ext cx="8534400" cy="381000"/>
          </a:xfrm>
        </p:spPr>
        <p:txBody>
          <a:bodyPr/>
          <a:lstStyle/>
          <a:p>
            <a:r>
              <a:rPr lang="en-US" altLang="en-US" sz="3600" b="1" smtClean="0">
                <a:solidFill>
                  <a:srgbClr val="C00000"/>
                </a:solidFill>
              </a:rPr>
              <a:t>(1-</a:t>
            </a:r>
            <a:r>
              <a:rPr lang="en-US" altLang="en-US" sz="3600" b="1" i="1" smtClean="0">
                <a:solidFill>
                  <a:srgbClr val="C00000"/>
                </a:solidFill>
                <a:latin typeface="Symbol" panose="05050102010706020507" pitchFamily="18" charset="2"/>
              </a:rPr>
              <a:t>a</a:t>
            </a:r>
            <a:r>
              <a:rPr lang="en-US" altLang="en-US" sz="3600" b="1" smtClean="0">
                <a:solidFill>
                  <a:srgbClr val="C00000"/>
                </a:solidFill>
              </a:rPr>
              <a:t>)100% Confidence Interval for </a:t>
            </a:r>
            <a:r>
              <a:rPr lang="en-US" altLang="en-US" sz="3600" b="1" smtClean="0">
                <a:solidFill>
                  <a:srgbClr val="C00000"/>
                </a:solidFill>
                <a:latin typeface="Symbol" panose="05050102010706020507" pitchFamily="18" charset="2"/>
              </a:rPr>
              <a:t>s</a:t>
            </a:r>
            <a:r>
              <a:rPr lang="en-US" altLang="en-US" sz="3600" b="1" baseline="-25000" smtClean="0">
                <a:solidFill>
                  <a:srgbClr val="C00000"/>
                </a:solidFill>
              </a:rPr>
              <a:t>1</a:t>
            </a:r>
            <a:r>
              <a:rPr lang="en-US" altLang="en-US" sz="3600" b="1" baseline="30000" smtClean="0">
                <a:solidFill>
                  <a:srgbClr val="C00000"/>
                </a:solidFill>
              </a:rPr>
              <a:t>2</a:t>
            </a:r>
            <a:r>
              <a:rPr lang="en-US" altLang="en-US" sz="3600" b="1" smtClean="0">
                <a:solidFill>
                  <a:srgbClr val="C00000"/>
                </a:solidFill>
              </a:rPr>
              <a:t>/</a:t>
            </a:r>
            <a:r>
              <a:rPr lang="en-US" altLang="en-US" sz="3600" b="1" smtClean="0">
                <a:solidFill>
                  <a:srgbClr val="C00000"/>
                </a:solidFill>
                <a:latin typeface="Symbol" panose="05050102010706020507" pitchFamily="18" charset="2"/>
              </a:rPr>
              <a:t>s</a:t>
            </a:r>
            <a:r>
              <a:rPr lang="en-US" altLang="en-US" sz="3600" b="1" baseline="-25000" smtClean="0">
                <a:solidFill>
                  <a:srgbClr val="C00000"/>
                </a:solidFill>
              </a:rPr>
              <a:t>2</a:t>
            </a:r>
            <a:r>
              <a:rPr lang="en-US" altLang="en-US" sz="3600" b="1" baseline="30000" smtClean="0">
                <a:solidFill>
                  <a:srgbClr val="C00000"/>
                </a:solidFill>
              </a:rPr>
              <a:t>2</a:t>
            </a:r>
            <a:endParaRPr lang="en-US" altLang="en-US" sz="3600" b="1" smtClean="0">
              <a:solidFill>
                <a:srgbClr val="C00000"/>
              </a:solidFill>
            </a:endParaRPr>
          </a:p>
        </p:txBody>
      </p:sp>
      <p:sp>
        <p:nvSpPr>
          <p:cNvPr id="55299" name="Rectangle 3"/>
          <p:cNvSpPr>
            <a:spLocks noGrp="1" noChangeArrowheads="1"/>
          </p:cNvSpPr>
          <p:nvPr>
            <p:ph type="body" idx="1"/>
          </p:nvPr>
        </p:nvSpPr>
        <p:spPr>
          <a:xfrm>
            <a:off x="304800" y="1143000"/>
            <a:ext cx="8382000" cy="2514600"/>
          </a:xfrm>
        </p:spPr>
        <p:txBody>
          <a:bodyPr/>
          <a:lstStyle/>
          <a:p>
            <a:r>
              <a:rPr lang="en-US" altLang="en-US" sz="2800" smtClean="0"/>
              <a:t>Obtain ratio of sample variances </a:t>
            </a:r>
            <a:r>
              <a:rPr lang="en-US" altLang="en-US" sz="2800" i="1" smtClean="0"/>
              <a:t>s</a:t>
            </a:r>
            <a:r>
              <a:rPr lang="en-US" altLang="en-US" sz="2800" baseline="-25000" smtClean="0"/>
              <a:t>1</a:t>
            </a:r>
            <a:r>
              <a:rPr lang="en-US" altLang="en-US" sz="2800" baseline="30000" smtClean="0"/>
              <a:t>2</a:t>
            </a:r>
            <a:r>
              <a:rPr lang="en-US" altLang="en-US" sz="2800" i="1" smtClean="0"/>
              <a:t>/s</a:t>
            </a:r>
            <a:r>
              <a:rPr lang="en-US" altLang="en-US" sz="2800" baseline="-25000" smtClean="0"/>
              <a:t>2</a:t>
            </a:r>
            <a:r>
              <a:rPr lang="en-US" altLang="en-US" sz="2800" baseline="30000" smtClean="0"/>
              <a:t>2 </a:t>
            </a:r>
            <a:r>
              <a:rPr lang="en-US" altLang="en-US" sz="2800" smtClean="0"/>
              <a:t>= (</a:t>
            </a:r>
            <a:r>
              <a:rPr lang="en-US" altLang="en-US" sz="2800" i="1" smtClean="0"/>
              <a:t>s</a:t>
            </a:r>
            <a:r>
              <a:rPr lang="en-US" altLang="en-US" sz="2800" baseline="-25000" smtClean="0"/>
              <a:t>1</a:t>
            </a:r>
            <a:r>
              <a:rPr lang="en-US" altLang="en-US" sz="2800" smtClean="0"/>
              <a:t>/</a:t>
            </a:r>
            <a:r>
              <a:rPr lang="en-US" altLang="en-US" sz="2800" i="1" smtClean="0"/>
              <a:t>s</a:t>
            </a:r>
            <a:r>
              <a:rPr lang="en-US" altLang="en-US" sz="2800" baseline="-25000" smtClean="0"/>
              <a:t>2</a:t>
            </a:r>
            <a:r>
              <a:rPr lang="en-US" altLang="en-US" sz="2800" smtClean="0"/>
              <a:t>)</a:t>
            </a:r>
            <a:r>
              <a:rPr lang="en-US" altLang="en-US" sz="2800" baseline="30000" smtClean="0"/>
              <a:t>2</a:t>
            </a:r>
          </a:p>
          <a:p>
            <a:r>
              <a:rPr lang="en-US" altLang="en-US" sz="2800" smtClean="0"/>
              <a:t>Choose </a:t>
            </a:r>
            <a:r>
              <a:rPr lang="en-US" altLang="en-US" sz="2800" i="1" smtClean="0">
                <a:latin typeface="Symbol" panose="05050102010706020507" pitchFamily="18" charset="2"/>
              </a:rPr>
              <a:t>a</a:t>
            </a:r>
            <a:r>
              <a:rPr lang="en-US" altLang="en-US" sz="2800" smtClean="0"/>
              <a:t>, and obtain:</a:t>
            </a:r>
          </a:p>
          <a:p>
            <a:pPr lvl="1"/>
            <a:r>
              <a:rPr lang="en-US" altLang="en-US" sz="2400" smtClean="0"/>
              <a:t> </a:t>
            </a:r>
            <a:r>
              <a:rPr lang="en-US" altLang="en-US" sz="2400" i="1" smtClean="0"/>
              <a:t>F</a:t>
            </a:r>
            <a:r>
              <a:rPr lang="en-US" altLang="en-US" sz="2400" i="1" baseline="-25000" smtClean="0"/>
              <a:t>L</a:t>
            </a:r>
            <a:r>
              <a:rPr lang="en-US" altLang="en-US" sz="2400" smtClean="0"/>
              <a:t> = </a:t>
            </a:r>
            <a:r>
              <a:rPr lang="en-US" altLang="en-US" sz="2400" i="1" smtClean="0"/>
              <a:t>F</a:t>
            </a:r>
            <a:r>
              <a:rPr lang="en-US" altLang="en-US" sz="2400" baseline="-25000" smtClean="0">
                <a:latin typeface="Symbol" panose="05050102010706020507" pitchFamily="18" charset="2"/>
              </a:rPr>
              <a:t>1-</a:t>
            </a:r>
            <a:r>
              <a:rPr lang="en-US" altLang="en-US" sz="2400" i="1" baseline="-25000" smtClean="0">
                <a:latin typeface="Symbol" panose="05050102010706020507" pitchFamily="18" charset="2"/>
              </a:rPr>
              <a:t>a</a:t>
            </a:r>
            <a:r>
              <a:rPr lang="en-US" altLang="en-US" sz="2400" baseline="-25000" smtClean="0">
                <a:latin typeface="Symbol" panose="05050102010706020507" pitchFamily="18" charset="2"/>
              </a:rPr>
              <a:t>/2</a:t>
            </a:r>
            <a:r>
              <a:rPr lang="en-US" altLang="en-US" sz="2400" baseline="-25000" smtClean="0"/>
              <a:t>, n2-1, n1-1</a:t>
            </a:r>
            <a:r>
              <a:rPr lang="en-US" altLang="en-US" sz="2400" smtClean="0"/>
              <a:t> = 1/ </a:t>
            </a:r>
            <a:r>
              <a:rPr lang="en-US" altLang="en-US" sz="2400" i="1" smtClean="0"/>
              <a:t>F</a:t>
            </a:r>
            <a:r>
              <a:rPr lang="en-US" altLang="en-US" sz="2400" i="1" baseline="-25000" smtClean="0">
                <a:latin typeface="Symbol" panose="05050102010706020507" pitchFamily="18" charset="2"/>
              </a:rPr>
              <a:t>a</a:t>
            </a:r>
            <a:r>
              <a:rPr lang="en-US" altLang="en-US" sz="2400" baseline="-25000" smtClean="0">
                <a:latin typeface="Symbol" panose="05050102010706020507" pitchFamily="18" charset="2"/>
              </a:rPr>
              <a:t>/2</a:t>
            </a:r>
            <a:r>
              <a:rPr lang="en-US" altLang="en-US" sz="2400" baseline="-25000" smtClean="0"/>
              <a:t>, n1-1, n2-1</a:t>
            </a:r>
          </a:p>
          <a:p>
            <a:pPr lvl="1"/>
            <a:r>
              <a:rPr lang="en-US" altLang="en-US" sz="2400" i="1" smtClean="0"/>
              <a:t>F</a:t>
            </a:r>
            <a:r>
              <a:rPr lang="en-US" altLang="en-US" sz="2400" i="1" baseline="-25000" smtClean="0"/>
              <a:t>U</a:t>
            </a:r>
            <a:r>
              <a:rPr lang="en-US" altLang="en-US" sz="2400" smtClean="0"/>
              <a:t> = </a:t>
            </a:r>
            <a:r>
              <a:rPr lang="en-US" altLang="en-US" sz="2400" i="1" smtClean="0"/>
              <a:t>F</a:t>
            </a:r>
            <a:r>
              <a:rPr lang="en-US" altLang="en-US" sz="2400" i="1" baseline="-25000" smtClean="0">
                <a:latin typeface="Symbol" panose="05050102010706020507" pitchFamily="18" charset="2"/>
              </a:rPr>
              <a:t>a</a:t>
            </a:r>
            <a:r>
              <a:rPr lang="en-US" altLang="en-US" sz="2400" baseline="-25000" smtClean="0">
                <a:latin typeface="Symbol" panose="05050102010706020507" pitchFamily="18" charset="2"/>
              </a:rPr>
              <a:t>/2</a:t>
            </a:r>
            <a:r>
              <a:rPr lang="en-US" altLang="en-US" sz="2400" baseline="-25000" smtClean="0"/>
              <a:t>, n2-1, n1-1</a:t>
            </a:r>
          </a:p>
          <a:p>
            <a:r>
              <a:rPr lang="en-US" altLang="en-US" sz="2800" smtClean="0"/>
              <a:t>Compute Confidence Interval:</a:t>
            </a:r>
            <a:endParaRPr lang="en-US" altLang="en-US" sz="2800" baseline="-25000" smtClean="0"/>
          </a:p>
        </p:txBody>
      </p:sp>
      <p:graphicFrame>
        <p:nvGraphicFramePr>
          <p:cNvPr id="55300" name="Object 4"/>
          <p:cNvGraphicFramePr>
            <a:graphicFrameLocks noChangeAspect="1"/>
          </p:cNvGraphicFramePr>
          <p:nvPr/>
        </p:nvGraphicFramePr>
        <p:xfrm>
          <a:off x="2209800" y="3733800"/>
          <a:ext cx="3708400" cy="1847850"/>
        </p:xfrm>
        <a:graphic>
          <a:graphicData uri="http://schemas.openxmlformats.org/presentationml/2006/ole">
            <mc:AlternateContent xmlns:mc="http://schemas.openxmlformats.org/markup-compatibility/2006">
              <mc:Choice xmlns:v="urn:schemas-microsoft-com:vml" Requires="v">
                <p:oleObj spid="_x0000_s55302" name="Equation" r:id="rId3" imgW="929676" imgH="449601" progId="Equation.3">
                  <p:embed/>
                </p:oleObj>
              </mc:Choice>
              <mc:Fallback>
                <p:oleObj name="Equation" r:id="rId3" imgW="929676" imgH="4496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733800"/>
                        <a:ext cx="3708400" cy="1847850"/>
                      </a:xfrm>
                      <a:prstGeom prst="rect">
                        <a:avLst/>
                      </a:prstGeom>
                      <a:solidFill>
                        <a:srgbClr val="0000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1" name="Text Box 6"/>
          <p:cNvSpPr txBox="1">
            <a:spLocks noChangeArrowheads="1"/>
          </p:cNvSpPr>
          <p:nvPr/>
        </p:nvSpPr>
        <p:spPr bwMode="auto">
          <a:xfrm>
            <a:off x="152400" y="61722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solidFill>
                  <a:srgbClr val="FF0000"/>
                </a:solidFill>
              </a:rPr>
              <a:t>Conclude population variances unequal if interval does not contain 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752600" y="228600"/>
            <a:ext cx="5567363" cy="682625"/>
          </a:xfrm>
          <a:noFill/>
        </p:spPr>
        <p:txBody>
          <a:bodyPr lIns="92075" tIns="46038" rIns="92075" bIns="46038"/>
          <a:lstStyle/>
          <a:p>
            <a:r>
              <a:rPr lang="en-US" altLang="en-US" smtClean="0">
                <a:solidFill>
                  <a:srgbClr val="C00000"/>
                </a:solidFill>
              </a:rPr>
              <a:t>Example</a:t>
            </a:r>
            <a:r>
              <a:rPr lang="en-US" altLang="en-US" smtClean="0"/>
              <a:t> </a:t>
            </a:r>
          </a:p>
        </p:txBody>
      </p:sp>
      <p:sp>
        <p:nvSpPr>
          <p:cNvPr id="56323" name="Rectangle 3"/>
          <p:cNvSpPr>
            <a:spLocks noGrp="1" noChangeArrowheads="1"/>
          </p:cNvSpPr>
          <p:nvPr>
            <p:ph type="body" idx="1"/>
          </p:nvPr>
        </p:nvSpPr>
        <p:spPr>
          <a:xfrm>
            <a:off x="685800" y="1447800"/>
            <a:ext cx="8153400" cy="4648200"/>
          </a:xfrm>
          <a:noFill/>
        </p:spPr>
        <p:txBody>
          <a:bodyPr lIns="92075" tIns="46038" rIns="92075" bIns="46038"/>
          <a:lstStyle/>
          <a:p>
            <a:pPr marL="0" indent="0">
              <a:buFont typeface="Wingdings" panose="05000000000000000000" pitchFamily="2" charset="2"/>
              <a:buNone/>
            </a:pPr>
            <a:r>
              <a:rPr lang="en-US" altLang="en-US" sz="2300" smtClean="0"/>
              <a:t>The variability in the amount of impurities present in a batch of chemicals used for a particular process depends on the length of time that the process is in operation.</a:t>
            </a:r>
          </a:p>
          <a:p>
            <a:pPr marL="0" indent="0">
              <a:buFont typeface="Wingdings" panose="05000000000000000000" pitchFamily="2" charset="2"/>
              <a:buNone/>
            </a:pPr>
            <a:r>
              <a:rPr lang="en-US" altLang="en-US" sz="2300" smtClean="0"/>
              <a:t>Suppose a sample of size 25 is drawn from the normal process which is to be compared to a sample of a new process that has been developed to reduce the variability of impurities.</a:t>
            </a:r>
            <a:endParaRPr lang="en-US" altLang="en-US" sz="2900" smtClean="0"/>
          </a:p>
          <a:p>
            <a:pPr marL="0" indent="0">
              <a:buFont typeface="Wingdings" panose="05000000000000000000" pitchFamily="2" charset="2"/>
              <a:buNone/>
            </a:pPr>
            <a:r>
              <a:rPr lang="en-US" altLang="en-US" sz="2900" u="sng" smtClean="0"/>
              <a:t>	       </a:t>
            </a:r>
            <a:r>
              <a:rPr lang="en-US" altLang="en-US" sz="2400" u="sng" smtClean="0"/>
              <a:t>Sample 1		         Sample 2	</a:t>
            </a:r>
            <a:endParaRPr lang="en-US" altLang="en-US" sz="2400" smtClean="0"/>
          </a:p>
          <a:p>
            <a:pPr marL="0" indent="0">
              <a:buFont typeface="Wingdings" panose="05000000000000000000" pitchFamily="2" charset="2"/>
              <a:buNone/>
            </a:pPr>
            <a:r>
              <a:rPr lang="en-US" altLang="en-US" sz="2400" smtClean="0"/>
              <a:t>n 		 25			25	</a:t>
            </a:r>
          </a:p>
          <a:p>
            <a:pPr marL="0" indent="0">
              <a:buFont typeface="Wingdings" panose="05000000000000000000" pitchFamily="2" charset="2"/>
              <a:buNone/>
            </a:pPr>
            <a:r>
              <a:rPr lang="en-US" altLang="en-US" sz="2400" smtClean="0"/>
              <a:t>s</a:t>
            </a:r>
            <a:r>
              <a:rPr lang="en-US" altLang="en-US" sz="2400" baseline="30000" smtClean="0"/>
              <a:t>2</a:t>
            </a:r>
            <a:r>
              <a:rPr lang="en-US" altLang="en-US" sz="2400" smtClean="0"/>
              <a:t>		1.04			0.51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p:spPr>
        <p:txBody>
          <a:bodyPr lIns="92075" tIns="46038" rIns="92075" bIns="46038"/>
          <a:lstStyle/>
          <a:p>
            <a:r>
              <a:rPr lang="en-US" altLang="en-US" smtClean="0">
                <a:solidFill>
                  <a:srgbClr val="C00000"/>
                </a:solidFill>
              </a:rPr>
              <a:t> Example  </a:t>
            </a:r>
            <a:r>
              <a:rPr lang="en-US" altLang="en-US" sz="3200" smtClean="0">
                <a:solidFill>
                  <a:srgbClr val="C00000"/>
                </a:solidFill>
              </a:rPr>
              <a:t>continued</a:t>
            </a:r>
          </a:p>
        </p:txBody>
      </p:sp>
      <p:sp>
        <p:nvSpPr>
          <p:cNvPr id="57347" name="Rectangle 3"/>
          <p:cNvSpPr>
            <a:spLocks noGrp="1" noChangeArrowheads="1"/>
          </p:cNvSpPr>
          <p:nvPr>
            <p:ph type="body" idx="1"/>
          </p:nvPr>
        </p:nvSpPr>
        <p:spPr>
          <a:xfrm>
            <a:off x="457200" y="1600200"/>
            <a:ext cx="8077200" cy="4724400"/>
          </a:xfrm>
          <a:noFill/>
        </p:spPr>
        <p:txBody>
          <a:bodyPr lIns="92075" tIns="46038" rIns="92075" bIns="46038"/>
          <a:lstStyle/>
          <a:p>
            <a:pPr>
              <a:buFont typeface="Wingdings" panose="05000000000000000000" pitchFamily="2" charset="2"/>
              <a:buNone/>
            </a:pPr>
            <a:r>
              <a:rPr lang="en-US" altLang="en-US" sz="2400" smtClean="0"/>
              <a:t>H</a:t>
            </a:r>
            <a:r>
              <a:rPr lang="en-US" altLang="en-US" sz="2400" baseline="-25000" smtClean="0"/>
              <a:t>0</a:t>
            </a:r>
            <a:r>
              <a:rPr lang="en-US" altLang="en-US" sz="2400" smtClean="0"/>
              <a:t>:	</a:t>
            </a:r>
            <a:r>
              <a:rPr lang="en-US" altLang="en-US" sz="2400" smtClean="0">
                <a:latin typeface="Symbol" panose="05050102010706020507" pitchFamily="18" charset="2"/>
              </a:rPr>
              <a:t>s</a:t>
            </a:r>
            <a:r>
              <a:rPr lang="en-US" altLang="en-US" sz="2400" baseline="-12000" smtClean="0"/>
              <a:t>1</a:t>
            </a:r>
            <a:r>
              <a:rPr lang="en-US" altLang="en-US" sz="2400" baseline="22000" smtClean="0"/>
              <a:t>2</a:t>
            </a:r>
            <a:r>
              <a:rPr lang="en-US" altLang="en-US" sz="2400" smtClean="0"/>
              <a:t> = </a:t>
            </a:r>
            <a:r>
              <a:rPr lang="en-US" altLang="en-US" sz="2400" smtClean="0">
                <a:latin typeface="Symbol" panose="05050102010706020507" pitchFamily="18" charset="2"/>
              </a:rPr>
              <a:t>s</a:t>
            </a:r>
            <a:r>
              <a:rPr lang="en-US" altLang="en-US" sz="2400" baseline="-10000" smtClean="0"/>
              <a:t>2</a:t>
            </a:r>
            <a:r>
              <a:rPr lang="en-US" altLang="en-US" sz="2400" baseline="20000" smtClean="0"/>
              <a:t>2</a:t>
            </a:r>
            <a:endParaRPr lang="en-US" altLang="en-US" sz="2400" smtClean="0"/>
          </a:p>
          <a:p>
            <a:pPr>
              <a:buFont typeface="Wingdings" panose="05000000000000000000" pitchFamily="2" charset="2"/>
              <a:buNone/>
            </a:pPr>
            <a:r>
              <a:rPr lang="en-US" altLang="en-US" sz="2400" smtClean="0"/>
              <a:t>H</a:t>
            </a:r>
            <a:r>
              <a:rPr lang="en-US" altLang="en-US" sz="2400" baseline="-25000" smtClean="0"/>
              <a:t>a</a:t>
            </a:r>
            <a:r>
              <a:rPr lang="en-US" altLang="en-US" sz="2400" smtClean="0"/>
              <a:t>:	</a:t>
            </a:r>
            <a:r>
              <a:rPr lang="en-US" altLang="en-US" sz="2400" smtClean="0">
                <a:latin typeface="Symbol" panose="05050102010706020507" pitchFamily="18" charset="2"/>
              </a:rPr>
              <a:t>s</a:t>
            </a:r>
            <a:r>
              <a:rPr lang="en-US" altLang="en-US" sz="2400" baseline="-10000" smtClean="0"/>
              <a:t>1</a:t>
            </a:r>
            <a:r>
              <a:rPr lang="en-US" altLang="en-US" sz="2400" baseline="20000" smtClean="0"/>
              <a:t>2</a:t>
            </a:r>
            <a:r>
              <a:rPr lang="en-US" altLang="en-US" sz="2400" smtClean="0"/>
              <a:t> &gt; </a:t>
            </a:r>
            <a:r>
              <a:rPr lang="en-US" altLang="en-US" sz="2400" smtClean="0">
                <a:latin typeface="Symbol" panose="05050102010706020507" pitchFamily="18" charset="2"/>
              </a:rPr>
              <a:t>s</a:t>
            </a:r>
            <a:r>
              <a:rPr lang="en-US" altLang="en-US" sz="2400" baseline="-10000" smtClean="0"/>
              <a:t>2</a:t>
            </a:r>
            <a:r>
              <a:rPr lang="en-US" altLang="en-US" sz="2400" baseline="20000" smtClean="0"/>
              <a:t>2</a:t>
            </a:r>
            <a:r>
              <a:rPr lang="en-US" altLang="en-US" sz="2400" smtClean="0"/>
              <a:t>	</a:t>
            </a:r>
          </a:p>
          <a:p>
            <a:pPr>
              <a:buFont typeface="Wingdings" panose="05000000000000000000" pitchFamily="2" charset="2"/>
              <a:buNone/>
            </a:pPr>
            <a:endParaRPr lang="en-US" altLang="en-US" sz="2400" smtClean="0"/>
          </a:p>
          <a:p>
            <a:pPr>
              <a:buFont typeface="Wingdings" panose="05000000000000000000" pitchFamily="2" charset="2"/>
              <a:buNone/>
            </a:pPr>
            <a:r>
              <a:rPr lang="en-US" altLang="en-US" sz="2400" smtClean="0"/>
              <a:t>F</a:t>
            </a:r>
            <a:r>
              <a:rPr lang="en-US" altLang="en-US" sz="2400" baseline="30000" smtClean="0"/>
              <a:t>*</a:t>
            </a:r>
            <a:r>
              <a:rPr lang="en-US" altLang="en-US" sz="2400" smtClean="0"/>
              <a:t>  = s</a:t>
            </a:r>
            <a:r>
              <a:rPr lang="en-US" altLang="en-US" sz="2400" baseline="-12000" smtClean="0"/>
              <a:t>1</a:t>
            </a:r>
            <a:r>
              <a:rPr lang="en-US" altLang="en-US" sz="2400" baseline="22000" smtClean="0"/>
              <a:t>2</a:t>
            </a:r>
            <a:r>
              <a:rPr lang="en-US" altLang="en-US" sz="2400" smtClean="0"/>
              <a:t>/s</a:t>
            </a:r>
            <a:r>
              <a:rPr lang="en-US" altLang="en-US" sz="2400" baseline="-12000" smtClean="0"/>
              <a:t>2</a:t>
            </a:r>
            <a:r>
              <a:rPr lang="en-US" altLang="en-US" sz="2400" baseline="22000" smtClean="0"/>
              <a:t>2</a:t>
            </a:r>
            <a:r>
              <a:rPr lang="en-US" altLang="en-US" sz="2400" smtClean="0"/>
              <a:t> =  1.04/.51 = 2.04</a:t>
            </a:r>
          </a:p>
          <a:p>
            <a:pPr>
              <a:buFont typeface="Wingdings" panose="05000000000000000000" pitchFamily="2" charset="2"/>
              <a:buNone/>
            </a:pPr>
            <a:endParaRPr lang="en-US" altLang="en-US" sz="2400" smtClean="0"/>
          </a:p>
          <a:p>
            <a:pPr>
              <a:buFont typeface="Wingdings" panose="05000000000000000000" pitchFamily="2" charset="2"/>
              <a:buNone/>
            </a:pPr>
            <a:r>
              <a:rPr lang="en-US" altLang="en-US" sz="2400" smtClean="0"/>
              <a:t>Assuming </a:t>
            </a:r>
            <a:r>
              <a:rPr lang="en-US" altLang="en-US" sz="2400" smtClean="0">
                <a:latin typeface="Symbol" panose="05050102010706020507" pitchFamily="18" charset="2"/>
              </a:rPr>
              <a:t>a</a:t>
            </a:r>
            <a:r>
              <a:rPr lang="en-US" altLang="en-US" sz="2400" smtClean="0">
                <a:latin typeface="Arial" panose="020B0604020202020204" pitchFamily="34" charset="0"/>
              </a:rPr>
              <a:t> = 0.05                   </a:t>
            </a:r>
          </a:p>
          <a:p>
            <a:pPr>
              <a:buFont typeface="Wingdings" panose="05000000000000000000" pitchFamily="2" charset="2"/>
              <a:buNone/>
            </a:pPr>
            <a:r>
              <a:rPr lang="en-US" altLang="en-US" sz="2400" smtClean="0">
                <a:latin typeface="Arial" panose="020B0604020202020204" pitchFamily="34" charset="0"/>
              </a:rPr>
              <a:t>cv = 1.98 &lt; 2.04</a:t>
            </a:r>
          </a:p>
          <a:p>
            <a:pPr>
              <a:buFont typeface="Wingdings" panose="05000000000000000000" pitchFamily="2" charset="2"/>
              <a:buNone/>
            </a:pPr>
            <a:endParaRPr lang="en-US" altLang="en-US" sz="2400" smtClean="0">
              <a:latin typeface="Arial" panose="020B0604020202020204" pitchFamily="34" charset="0"/>
            </a:endParaRPr>
          </a:p>
          <a:p>
            <a:pPr>
              <a:buFont typeface="Wingdings" panose="05000000000000000000" pitchFamily="2" charset="2"/>
              <a:buNone/>
            </a:pPr>
            <a:r>
              <a:rPr lang="en-US" altLang="en-US" sz="2400" smtClean="0">
                <a:latin typeface="Arial" panose="020B0604020202020204" pitchFamily="34" charset="0"/>
              </a:rPr>
              <a:t>Thus, reject H</a:t>
            </a:r>
            <a:r>
              <a:rPr lang="en-US" altLang="en-US" sz="2400" baseline="-25000" smtClean="0">
                <a:latin typeface="Arial" panose="020B0604020202020204" pitchFamily="34" charset="0"/>
              </a:rPr>
              <a:t>0</a:t>
            </a:r>
            <a:r>
              <a:rPr lang="en-US" altLang="en-US" sz="2400" smtClean="0">
                <a:latin typeface="Arial" panose="020B0604020202020204" pitchFamily="34" charset="0"/>
              </a:rPr>
              <a:t> and conclude that the variability in the new process (Sample 2) is less than the variability in the original process.</a:t>
            </a:r>
          </a:p>
        </p:txBody>
      </p:sp>
      <p:graphicFrame>
        <p:nvGraphicFramePr>
          <p:cNvPr id="57348" name="Object 1"/>
          <p:cNvGraphicFramePr>
            <a:graphicFrameLocks noChangeAspect="1"/>
          </p:cNvGraphicFramePr>
          <p:nvPr/>
        </p:nvGraphicFramePr>
        <p:xfrm>
          <a:off x="4641850" y="3810000"/>
          <a:ext cx="2690813" cy="825500"/>
        </p:xfrm>
        <a:graphic>
          <a:graphicData uri="http://schemas.openxmlformats.org/presentationml/2006/ole">
            <mc:AlternateContent xmlns:mc="http://schemas.openxmlformats.org/markup-compatibility/2006">
              <mc:Choice xmlns:v="urn:schemas-microsoft-com:vml" Requires="v">
                <p:oleObj spid="_x0000_s57350" name="Equation" r:id="rId3" imgW="787400" imgH="241300" progId="Equation.DSMT4">
                  <p:embed/>
                </p:oleObj>
              </mc:Choice>
              <mc:Fallback>
                <p:oleObj name="Equation" r:id="rId3" imgW="7874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850" y="3810000"/>
                        <a:ext cx="26908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9" name="Text Box 4"/>
          <p:cNvSpPr txBox="1">
            <a:spLocks noChangeArrowheads="1"/>
          </p:cNvSpPr>
          <p:nvPr/>
        </p:nvSpPr>
        <p:spPr bwMode="auto">
          <a:xfrm>
            <a:off x="4605338" y="30480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Rejection Region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85800" y="609600"/>
            <a:ext cx="7772400" cy="914400"/>
          </a:xfrm>
        </p:spPr>
        <p:txBody>
          <a:bodyPr/>
          <a:lstStyle/>
          <a:p>
            <a:r>
              <a:rPr lang="en-US" altLang="en-US" smtClean="0">
                <a:solidFill>
                  <a:srgbClr val="C00000"/>
                </a:solidFill>
              </a:rPr>
              <a:t>Example</a:t>
            </a:r>
          </a:p>
        </p:txBody>
      </p:sp>
      <p:sp>
        <p:nvSpPr>
          <p:cNvPr id="58371" name="Content Placeholder 2"/>
          <p:cNvSpPr>
            <a:spLocks noGrp="1"/>
          </p:cNvSpPr>
          <p:nvPr>
            <p:ph idx="1"/>
          </p:nvPr>
        </p:nvSpPr>
        <p:spPr>
          <a:xfrm>
            <a:off x="381000" y="1524000"/>
            <a:ext cx="8305800" cy="4648200"/>
          </a:xfrm>
        </p:spPr>
        <p:txBody>
          <a:bodyPr/>
          <a:lstStyle/>
          <a:p>
            <a:r>
              <a:rPr lang="en-US" altLang="en-US" smtClean="0"/>
              <a:t>Two methods are used to measure the business acumen expressed by heroines of romance novels. The mean of method 1 is 88.6 with a variance of 109.63 in a sample of size 41. The mean of method 2 is 85.1 with a variance of 65.99 in a sample of size 21.</a:t>
            </a:r>
          </a:p>
          <a:p>
            <a:r>
              <a:rPr lang="en-US" altLang="en-US" b="1" smtClean="0">
                <a:solidFill>
                  <a:srgbClr val="0033CC"/>
                </a:solidFill>
              </a:rPr>
              <a:t>Before you test if the means of these two methods are the same, you should test if they possess homogeneous variances.</a:t>
            </a:r>
          </a:p>
          <a:p>
            <a:endParaRPr lang="en-US"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H</a:t>
            </a:r>
            <a:r>
              <a:rPr lang="en-US" altLang="en-US" baseline="-25000" smtClean="0"/>
              <a:t>0</a:t>
            </a:r>
            <a:r>
              <a:rPr lang="en-US" altLang="en-US" smtClean="0"/>
              <a:t>:	</a:t>
            </a:r>
            <a:r>
              <a:rPr lang="en-US" altLang="en-US" smtClean="0">
                <a:latin typeface="Symbol" panose="05050102010706020507" pitchFamily="18" charset="2"/>
              </a:rPr>
              <a:t>s</a:t>
            </a:r>
            <a:r>
              <a:rPr lang="en-US" altLang="en-US" baseline="-12000" smtClean="0"/>
              <a:t>1</a:t>
            </a:r>
            <a:r>
              <a:rPr lang="en-US" altLang="en-US" baseline="22000" smtClean="0"/>
              <a:t>2</a:t>
            </a:r>
            <a:r>
              <a:rPr lang="en-US" altLang="en-US" smtClean="0"/>
              <a:t> = </a:t>
            </a:r>
            <a:r>
              <a:rPr lang="en-US" altLang="en-US" smtClean="0">
                <a:latin typeface="Symbol" panose="05050102010706020507" pitchFamily="18" charset="2"/>
              </a:rPr>
              <a:t>s</a:t>
            </a:r>
            <a:r>
              <a:rPr lang="en-US" altLang="en-US" baseline="-10000" smtClean="0"/>
              <a:t>2</a:t>
            </a:r>
            <a:r>
              <a:rPr lang="en-US" altLang="en-US" baseline="20000" smtClean="0"/>
              <a:t>2</a:t>
            </a:r>
            <a:r>
              <a:rPr lang="en-US" altLang="en-US" smtClean="0"/>
              <a:t/>
            </a:r>
            <a:br>
              <a:rPr lang="en-US" altLang="en-US" smtClean="0"/>
            </a:br>
            <a:r>
              <a:rPr lang="en-US" altLang="en-US" smtClean="0"/>
              <a:t>H</a:t>
            </a:r>
            <a:r>
              <a:rPr lang="en-US" altLang="en-US" baseline="-25000" smtClean="0"/>
              <a:t>a</a:t>
            </a:r>
            <a:r>
              <a:rPr lang="en-US" altLang="en-US" smtClean="0"/>
              <a:t>:	</a:t>
            </a:r>
            <a:r>
              <a:rPr lang="en-US" altLang="en-US" smtClean="0">
                <a:latin typeface="Symbol" panose="05050102010706020507" pitchFamily="18" charset="2"/>
              </a:rPr>
              <a:t>s</a:t>
            </a:r>
            <a:r>
              <a:rPr lang="en-US" altLang="en-US" baseline="-10000" smtClean="0"/>
              <a:t>1</a:t>
            </a:r>
            <a:r>
              <a:rPr lang="en-US" altLang="en-US" baseline="20000" smtClean="0"/>
              <a:t>2</a:t>
            </a:r>
            <a:r>
              <a:rPr lang="en-US" altLang="en-US" smtClean="0"/>
              <a:t> &gt; </a:t>
            </a:r>
            <a:r>
              <a:rPr lang="en-US" altLang="en-US" smtClean="0">
                <a:latin typeface="Symbol" panose="05050102010706020507" pitchFamily="18" charset="2"/>
              </a:rPr>
              <a:t>s</a:t>
            </a:r>
            <a:r>
              <a:rPr lang="en-US" altLang="en-US" baseline="-10000" smtClean="0"/>
              <a:t>2</a:t>
            </a:r>
            <a:r>
              <a:rPr lang="en-US" altLang="en-US" baseline="20000" smtClean="0"/>
              <a:t>2</a:t>
            </a:r>
            <a:endParaRPr lang="en-US" altLang="en-US" smtClean="0"/>
          </a:p>
        </p:txBody>
      </p:sp>
      <p:sp>
        <p:nvSpPr>
          <p:cNvPr id="3" name="Content Placeholder 2"/>
          <p:cNvSpPr>
            <a:spLocks noGrp="1"/>
          </p:cNvSpPr>
          <p:nvPr>
            <p:ph idx="1"/>
          </p:nvPr>
        </p:nvSpPr>
        <p:spPr/>
        <p:txBody>
          <a:bodyPr/>
          <a:lstStyle/>
          <a:p>
            <a:pPr marL="0" indent="0">
              <a:buFontTx/>
              <a:buNone/>
              <a:defRPr/>
            </a:pPr>
            <a:r>
              <a:rPr lang="en-US" dirty="0"/>
              <a:t>Ho: No </a:t>
            </a:r>
            <a:r>
              <a:rPr lang="en-US" dirty="0" smtClean="0"/>
              <a:t>difference in variance</a:t>
            </a:r>
            <a:endParaRPr lang="en-US" dirty="0"/>
          </a:p>
          <a:p>
            <a:pPr marL="0" indent="0">
              <a:buFontTx/>
              <a:buNone/>
              <a:defRPr/>
            </a:pPr>
            <a:r>
              <a:rPr lang="en-US" dirty="0"/>
              <a:t>Ha: </a:t>
            </a:r>
            <a:r>
              <a:rPr lang="en-US" dirty="0" smtClean="0"/>
              <a:t>Difference in variance</a:t>
            </a:r>
            <a:endParaRPr lang="en-US" dirty="0"/>
          </a:p>
          <a:p>
            <a:pPr marL="0" indent="0">
              <a:buFontTx/>
              <a:buNone/>
              <a:defRPr/>
            </a:pPr>
            <a:r>
              <a:rPr lang="en-US" dirty="0"/>
              <a:t>Observed </a:t>
            </a:r>
            <a:r>
              <a:rPr lang="en-US" dirty="0" smtClean="0"/>
              <a:t>F</a:t>
            </a:r>
            <a:r>
              <a:rPr lang="en-US" baseline="30000" dirty="0" smtClean="0"/>
              <a:t>*</a:t>
            </a:r>
            <a:r>
              <a:rPr lang="en-US" dirty="0" smtClean="0"/>
              <a:t> </a:t>
            </a:r>
            <a:r>
              <a:rPr lang="en-US" dirty="0"/>
              <a:t>= 109.63 / 65.99 = 1.66</a:t>
            </a:r>
          </a:p>
          <a:p>
            <a:pPr marL="0" indent="0">
              <a:buFontTx/>
              <a:buNone/>
              <a:defRPr/>
            </a:pPr>
            <a:r>
              <a:rPr lang="en-US" dirty="0"/>
              <a:t>Critical F (40,20) at alpha (</a:t>
            </a:r>
            <a:r>
              <a:rPr lang="en-US" dirty="0" smtClean="0"/>
              <a:t>0.1) </a:t>
            </a:r>
            <a:r>
              <a:rPr lang="en-US" dirty="0"/>
              <a:t>= </a:t>
            </a:r>
            <a:r>
              <a:rPr lang="en-US" dirty="0" smtClean="0"/>
              <a:t>1.99</a:t>
            </a:r>
            <a:endParaRPr lang="en-US" dirty="0"/>
          </a:p>
          <a:p>
            <a:pPr marL="0" indent="0">
              <a:buFontTx/>
              <a:buNone/>
              <a:defRPr/>
            </a:pPr>
            <a:r>
              <a:rPr lang="en-US" dirty="0"/>
              <a:t>Retain Ho, and proceed to use a method that pools sample variances.</a:t>
            </a:r>
          </a:p>
          <a:p>
            <a:pPr>
              <a:defRPr/>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ChangeArrowheads="1"/>
          </p:cNvSpPr>
          <p:nvPr/>
        </p:nvSpPr>
        <p:spPr bwMode="auto">
          <a:xfrm>
            <a:off x="166688" y="830263"/>
            <a:ext cx="88392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You are an investor skeptical of the value added by Jupiter Fund, an actively managed large-cap mutual fund. An examination of the prospectus reveals that it has tracked its target index fund very closely over the past 10 years, yet it incurs a 1.51% annual expense fee, far in excess of what one might pay to invest in a large-cap index fund. You wonder if Jupiter achieves a smaller standard deviation in asset values, to justify its higher costs.</a:t>
            </a:r>
          </a:p>
          <a:p>
            <a:pPr eaLnBrk="1" hangingPunct="1">
              <a:spcBef>
                <a:spcPct val="0"/>
              </a:spcBef>
              <a:buFontTx/>
              <a:buNone/>
            </a:pPr>
            <a:endParaRPr lang="en-US" altLang="en-US" sz="3600"/>
          </a:p>
          <a:p>
            <a:pPr eaLnBrk="1" hangingPunct="1">
              <a:spcBef>
                <a:spcPct val="0"/>
              </a:spcBef>
              <a:buFontTx/>
              <a:buNone/>
            </a:pPr>
            <a:r>
              <a:rPr lang="en-US" altLang="en-US" sz="2400"/>
              <a:t>You obtain monthly net asset values for both Jupiter Fund and the market index for the past 10 years. You find that Jupiter fund has a sample variance of 0.0016 and that the market index has a sample variance of 0.0025. At the alpha = 0.05 significance value, is the variance for Jupiter statistically less than that for the market index fund? Assume independence of observations and normally distributed populations.</a:t>
            </a:r>
          </a:p>
        </p:txBody>
      </p:sp>
      <p:sp>
        <p:nvSpPr>
          <p:cNvPr id="60419" name="TextBox 7"/>
          <p:cNvSpPr txBox="1">
            <a:spLocks noChangeArrowheads="1"/>
          </p:cNvSpPr>
          <p:nvPr/>
        </p:nvSpPr>
        <p:spPr bwMode="auto">
          <a:xfrm>
            <a:off x="1828800" y="163513"/>
            <a:ext cx="4953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3600">
                <a:solidFill>
                  <a:srgbClr val="C00000"/>
                </a:solidFill>
              </a:rPr>
              <a:t>Example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762000" y="533400"/>
            <a:ext cx="7391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kumimoji="1" lang="en-US" altLang="zh-CN" sz="2800" b="1">
                <a:solidFill>
                  <a:srgbClr val="C00000"/>
                </a:solidFill>
                <a:ea typeface="SimSun" panose="02010600030101010101" pitchFamily="2" charset="-122"/>
              </a:rPr>
              <a:t>Estimating the difference between two means</a:t>
            </a:r>
          </a:p>
          <a:p>
            <a:pPr eaLnBrk="1" hangingPunct="1">
              <a:spcBef>
                <a:spcPct val="50000"/>
              </a:spcBef>
              <a:buFontTx/>
              <a:buNone/>
            </a:pPr>
            <a:r>
              <a:rPr kumimoji="1" lang="en-US" altLang="zh-CN" sz="2400">
                <a:ea typeface="SimSun" panose="02010600030101010101" pitchFamily="2" charset="-122"/>
              </a:rPr>
              <a:t>Properties of the sampling distribution of (              ), the difference two sample means:</a:t>
            </a:r>
          </a:p>
          <a:p>
            <a:pPr eaLnBrk="1" hangingPunct="1">
              <a:spcBef>
                <a:spcPct val="50000"/>
              </a:spcBef>
              <a:buFontTx/>
              <a:buNone/>
            </a:pPr>
            <a:r>
              <a:rPr kumimoji="1" lang="en-US" altLang="zh-CN" sz="2400">
                <a:ea typeface="SimSun" panose="02010600030101010101" pitchFamily="2" charset="-122"/>
              </a:rPr>
              <a:t>When independent random samples of n</a:t>
            </a:r>
            <a:r>
              <a:rPr kumimoji="1" lang="en-US" altLang="zh-CN" sz="2400" baseline="-25000">
                <a:ea typeface="SimSun" panose="02010600030101010101" pitchFamily="2" charset="-122"/>
              </a:rPr>
              <a:t>1</a:t>
            </a:r>
            <a:r>
              <a:rPr kumimoji="1" lang="en-US" altLang="zh-CN" sz="2400">
                <a:ea typeface="SimSun" panose="02010600030101010101" pitchFamily="2" charset="-122"/>
              </a:rPr>
              <a:t> and n</a:t>
            </a:r>
            <a:r>
              <a:rPr kumimoji="1" lang="en-US" altLang="zh-CN" sz="2400" baseline="-25000">
                <a:ea typeface="SimSun" panose="02010600030101010101" pitchFamily="2" charset="-122"/>
              </a:rPr>
              <a:t>2</a:t>
            </a:r>
            <a:r>
              <a:rPr kumimoji="1" lang="en-US" altLang="zh-CN" sz="2400">
                <a:ea typeface="SimSun" panose="02010600030101010101" pitchFamily="2" charset="-122"/>
              </a:rPr>
              <a:t> observations have been selected from population with means       and           and variances        and       respectively, the sampling distribution of the difference           will have the following properties:</a:t>
            </a:r>
          </a:p>
          <a:p>
            <a:pPr eaLnBrk="1" hangingPunct="1">
              <a:spcBef>
                <a:spcPct val="50000"/>
              </a:spcBef>
              <a:buFontTx/>
              <a:buNone/>
            </a:pPr>
            <a:r>
              <a:rPr kumimoji="1" lang="en-US" altLang="zh-CN" sz="2400">
                <a:ea typeface="SimSun" panose="02010600030101010101" pitchFamily="2" charset="-122"/>
              </a:rPr>
              <a:t>1) The mean and standard deviation of (            ) will be </a:t>
            </a:r>
          </a:p>
          <a:p>
            <a:pPr eaLnBrk="1" hangingPunct="1">
              <a:spcBef>
                <a:spcPct val="50000"/>
              </a:spcBef>
              <a:buFontTx/>
              <a:buNone/>
            </a:pPr>
            <a:r>
              <a:rPr kumimoji="1" lang="en-US" altLang="zh-CN" sz="2400">
                <a:ea typeface="SimSun" panose="02010600030101010101" pitchFamily="2" charset="-122"/>
              </a:rPr>
              <a:t>                                          </a:t>
            </a:r>
          </a:p>
          <a:p>
            <a:pPr eaLnBrk="1" hangingPunct="1">
              <a:spcBef>
                <a:spcPct val="50000"/>
              </a:spcBef>
              <a:buFontTx/>
              <a:buNone/>
            </a:pPr>
            <a:r>
              <a:rPr kumimoji="1" lang="en-US" altLang="zh-CN" sz="2400">
                <a:ea typeface="SimSun" panose="02010600030101010101" pitchFamily="2" charset="-122"/>
              </a:rPr>
              <a:t>  and </a:t>
            </a:r>
          </a:p>
          <a:p>
            <a:pPr eaLnBrk="1" hangingPunct="1">
              <a:spcBef>
                <a:spcPct val="50000"/>
              </a:spcBef>
              <a:buFontTx/>
              <a:buNone/>
            </a:pPr>
            <a:endParaRPr kumimoji="1" lang="en-US" altLang="zh-CN" sz="2400">
              <a:ea typeface="SimSun" panose="02010600030101010101" pitchFamily="2" charset="-122"/>
            </a:endParaRPr>
          </a:p>
          <a:p>
            <a:pPr eaLnBrk="1" hangingPunct="1">
              <a:spcBef>
                <a:spcPct val="50000"/>
              </a:spcBef>
              <a:buFontTx/>
              <a:buNone/>
            </a:pPr>
            <a:endParaRPr kumimoji="1" lang="en-US" altLang="zh-CN" sz="2400">
              <a:ea typeface="SimSun" panose="02010600030101010101" pitchFamily="2" charset="-122"/>
            </a:endParaRPr>
          </a:p>
        </p:txBody>
      </p:sp>
      <p:graphicFrame>
        <p:nvGraphicFramePr>
          <p:cNvPr id="6147" name="Object 3"/>
          <p:cNvGraphicFramePr>
            <a:graphicFrameLocks noChangeAspect="1"/>
          </p:cNvGraphicFramePr>
          <p:nvPr/>
        </p:nvGraphicFramePr>
        <p:xfrm>
          <a:off x="6096000" y="1066800"/>
          <a:ext cx="984250" cy="533400"/>
        </p:xfrm>
        <a:graphic>
          <a:graphicData uri="http://schemas.openxmlformats.org/presentationml/2006/ole">
            <mc:AlternateContent xmlns:mc="http://schemas.openxmlformats.org/markup-compatibility/2006">
              <mc:Choice xmlns:v="urn:schemas-microsoft-com:vml" Requires="v">
                <p:oleObj spid="_x0000_s6155" name="Equation" r:id="rId3" imgW="444307" imgH="241195" progId="Equation.3">
                  <p:embed/>
                </p:oleObj>
              </mc:Choice>
              <mc:Fallback>
                <p:oleObj name="Equation" r:id="rId3" imgW="444307" imgH="24119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066800"/>
                        <a:ext cx="9842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1752600" y="2743200"/>
          <a:ext cx="339725" cy="412750"/>
        </p:xfrm>
        <a:graphic>
          <a:graphicData uri="http://schemas.openxmlformats.org/presentationml/2006/ole">
            <mc:AlternateContent xmlns:mc="http://schemas.openxmlformats.org/markup-compatibility/2006">
              <mc:Choice xmlns:v="urn:schemas-microsoft-com:vml" Requires="v">
                <p:oleObj spid="_x0000_s6156" name="Equation" r:id="rId5" imgW="177569" imgH="215619" progId="Equation.3">
                  <p:embed/>
                </p:oleObj>
              </mc:Choice>
              <mc:Fallback>
                <p:oleObj name="Equation" r:id="rId5" imgW="177569" imgH="21561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743200"/>
                        <a:ext cx="3397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2819400" y="2819400"/>
          <a:ext cx="341313" cy="590550"/>
        </p:xfrm>
        <a:graphic>
          <a:graphicData uri="http://schemas.openxmlformats.org/presentationml/2006/ole">
            <mc:AlternateContent xmlns:mc="http://schemas.openxmlformats.org/markup-compatibility/2006">
              <mc:Choice xmlns:v="urn:schemas-microsoft-com:vml" Requires="v">
                <p:oleObj spid="_x0000_s6157" name="Equation" r:id="rId7" imgW="190417" imgH="330057" progId="Equation.3">
                  <p:embed/>
                </p:oleObj>
              </mc:Choice>
              <mc:Fallback>
                <p:oleObj name="Equation" r:id="rId7" imgW="190417" imgH="330057"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2819400"/>
                        <a:ext cx="341313"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5181600" y="2743200"/>
          <a:ext cx="407988" cy="457200"/>
        </p:xfrm>
        <a:graphic>
          <a:graphicData uri="http://schemas.openxmlformats.org/presentationml/2006/ole">
            <mc:AlternateContent xmlns:mc="http://schemas.openxmlformats.org/markup-compatibility/2006">
              <mc:Choice xmlns:v="urn:schemas-microsoft-com:vml" Requires="v">
                <p:oleObj spid="_x0000_s6158" name="Equation" r:id="rId9" imgW="203112" imgH="228501" progId="Equation.3">
                  <p:embed/>
                </p:oleObj>
              </mc:Choice>
              <mc:Fallback>
                <p:oleObj name="Equation" r:id="rId9" imgW="203112" imgH="228501"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2743200"/>
                        <a:ext cx="4079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7"/>
          <p:cNvGraphicFramePr>
            <a:graphicFrameLocks noChangeAspect="1"/>
          </p:cNvGraphicFramePr>
          <p:nvPr/>
        </p:nvGraphicFramePr>
        <p:xfrm>
          <a:off x="6172200" y="2743200"/>
          <a:ext cx="406400" cy="457200"/>
        </p:xfrm>
        <a:graphic>
          <a:graphicData uri="http://schemas.openxmlformats.org/presentationml/2006/ole">
            <mc:AlternateContent xmlns:mc="http://schemas.openxmlformats.org/markup-compatibility/2006">
              <mc:Choice xmlns:v="urn:schemas-microsoft-com:vml" Requires="v">
                <p:oleObj spid="_x0000_s6159" name="Equation" r:id="rId11" imgW="203112" imgH="228501" progId="Equation.3">
                  <p:embed/>
                </p:oleObj>
              </mc:Choice>
              <mc:Fallback>
                <p:oleObj name="Equation" r:id="rId11" imgW="203112" imgH="228501"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2200" y="2743200"/>
                        <a:ext cx="40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8"/>
          <p:cNvGraphicFramePr>
            <a:graphicFrameLocks noChangeAspect="1"/>
          </p:cNvGraphicFramePr>
          <p:nvPr/>
        </p:nvGraphicFramePr>
        <p:xfrm>
          <a:off x="5715000" y="3962400"/>
          <a:ext cx="984250" cy="533400"/>
        </p:xfrm>
        <a:graphic>
          <a:graphicData uri="http://schemas.openxmlformats.org/presentationml/2006/ole">
            <mc:AlternateContent xmlns:mc="http://schemas.openxmlformats.org/markup-compatibility/2006">
              <mc:Choice xmlns:v="urn:schemas-microsoft-com:vml" Requires="v">
                <p:oleObj spid="_x0000_s6160" name="Equation" r:id="rId13" imgW="444307" imgH="241195" progId="Equation.3">
                  <p:embed/>
                </p:oleObj>
              </mc:Choice>
              <mc:Fallback>
                <p:oleObj name="Equation" r:id="rId13" imgW="444307" imgH="24119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9842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9"/>
          <p:cNvGraphicFramePr>
            <a:graphicFrameLocks noChangeAspect="1"/>
          </p:cNvGraphicFramePr>
          <p:nvPr/>
        </p:nvGraphicFramePr>
        <p:xfrm>
          <a:off x="2209800" y="4495800"/>
          <a:ext cx="2971800" cy="654050"/>
        </p:xfrm>
        <a:graphic>
          <a:graphicData uri="http://schemas.openxmlformats.org/presentationml/2006/ole">
            <mc:AlternateContent xmlns:mc="http://schemas.openxmlformats.org/markup-compatibility/2006">
              <mc:Choice xmlns:v="urn:schemas-microsoft-com:vml" Requires="v">
                <p:oleObj spid="_x0000_s6161" name="Equation" r:id="rId14" imgW="1028254" imgH="253890" progId="Equation.3">
                  <p:embed/>
                </p:oleObj>
              </mc:Choice>
              <mc:Fallback>
                <p:oleObj name="Equation" r:id="rId14" imgW="1028254" imgH="25389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9800" y="4495800"/>
                        <a:ext cx="29718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10"/>
          <p:cNvGraphicFramePr>
            <a:graphicFrameLocks noChangeAspect="1"/>
          </p:cNvGraphicFramePr>
          <p:nvPr/>
        </p:nvGraphicFramePr>
        <p:xfrm>
          <a:off x="2057400" y="5562600"/>
          <a:ext cx="2819400" cy="979488"/>
        </p:xfrm>
        <a:graphic>
          <a:graphicData uri="http://schemas.openxmlformats.org/presentationml/2006/ole">
            <mc:AlternateContent xmlns:mc="http://schemas.openxmlformats.org/markup-compatibility/2006">
              <mc:Choice xmlns:v="urn:schemas-microsoft-com:vml" Requires="v">
                <p:oleObj spid="_x0000_s6162" name="Equation" r:id="rId16" imgW="1256755" imgH="495085" progId="Equation.3">
                  <p:embed/>
                </p:oleObj>
              </mc:Choice>
              <mc:Fallback>
                <p:oleObj name="Equation" r:id="rId16" imgW="1256755" imgH="495085"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57400" y="5562600"/>
                        <a:ext cx="281940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295400" y="1031875"/>
            <a:ext cx="769620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zh-CN" sz="2800">
                <a:ea typeface="SimSun" panose="02010600030101010101" pitchFamily="2" charset="-122"/>
              </a:rPr>
              <a:t>2) If the sampled populations are normally 	distributed, then the sampling distribution of 	(              ) is exactly normally distributed, 	regardless of the sample size.</a:t>
            </a:r>
          </a:p>
          <a:p>
            <a:pPr eaLnBrk="1" hangingPunct="1">
              <a:spcBef>
                <a:spcPct val="50000"/>
              </a:spcBef>
              <a:buFontTx/>
              <a:buNone/>
            </a:pPr>
            <a:r>
              <a:rPr kumimoji="1" lang="en-US" altLang="zh-CN" sz="2800">
                <a:ea typeface="SimSun" panose="02010600030101010101" pitchFamily="2" charset="-122"/>
              </a:rPr>
              <a:t>3) If the sample populations are not normally 	distributed, then the sampling distribution of 	(               ) is approximately normally 	distributed when n</a:t>
            </a:r>
            <a:r>
              <a:rPr kumimoji="1" lang="en-US" altLang="zh-CN" sz="2800" baseline="-25000">
                <a:ea typeface="SimSun" panose="02010600030101010101" pitchFamily="2" charset="-122"/>
              </a:rPr>
              <a:t>1</a:t>
            </a:r>
            <a:r>
              <a:rPr kumimoji="1" lang="en-US" altLang="zh-CN" sz="2800">
                <a:ea typeface="SimSun" panose="02010600030101010101" pitchFamily="2" charset="-122"/>
              </a:rPr>
              <a:t> and n</a:t>
            </a:r>
            <a:r>
              <a:rPr kumimoji="1" lang="en-US" altLang="zh-CN" sz="2800" baseline="-25000">
                <a:ea typeface="SimSun" panose="02010600030101010101" pitchFamily="2" charset="-122"/>
              </a:rPr>
              <a:t>2</a:t>
            </a:r>
            <a:r>
              <a:rPr kumimoji="1" lang="en-US" altLang="zh-CN" sz="2800">
                <a:ea typeface="SimSun" panose="02010600030101010101" pitchFamily="2" charset="-122"/>
              </a:rPr>
              <a:t> are large, due to 	the Central Limit Theorem.</a:t>
            </a:r>
          </a:p>
        </p:txBody>
      </p:sp>
      <p:graphicFrame>
        <p:nvGraphicFramePr>
          <p:cNvPr id="7171" name="Object 3"/>
          <p:cNvGraphicFramePr>
            <a:graphicFrameLocks noChangeAspect="1"/>
          </p:cNvGraphicFramePr>
          <p:nvPr/>
        </p:nvGraphicFramePr>
        <p:xfrm>
          <a:off x="2590800" y="1905000"/>
          <a:ext cx="914400" cy="495300"/>
        </p:xfrm>
        <a:graphic>
          <a:graphicData uri="http://schemas.openxmlformats.org/presentationml/2006/ole">
            <mc:AlternateContent xmlns:mc="http://schemas.openxmlformats.org/markup-compatibility/2006">
              <mc:Choice xmlns:v="urn:schemas-microsoft-com:vml" Requires="v">
                <p:oleObj spid="_x0000_s7173" name="Equation" r:id="rId3" imgW="444307" imgH="241195" progId="Equation.3">
                  <p:embed/>
                </p:oleObj>
              </mc:Choice>
              <mc:Fallback>
                <p:oleObj name="Equation" r:id="rId3" imgW="444307" imgH="24119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905000"/>
                        <a:ext cx="914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4"/>
          <p:cNvGraphicFramePr>
            <a:graphicFrameLocks noChangeAspect="1"/>
          </p:cNvGraphicFramePr>
          <p:nvPr/>
        </p:nvGraphicFramePr>
        <p:xfrm>
          <a:off x="2743200" y="3810000"/>
          <a:ext cx="914400" cy="495300"/>
        </p:xfrm>
        <a:graphic>
          <a:graphicData uri="http://schemas.openxmlformats.org/presentationml/2006/ole">
            <mc:AlternateContent xmlns:mc="http://schemas.openxmlformats.org/markup-compatibility/2006">
              <mc:Choice xmlns:v="urn:schemas-microsoft-com:vml" Requires="v">
                <p:oleObj spid="_x0000_s7174" name="Equation" r:id="rId5" imgW="444307" imgH="241195" progId="Equation.3">
                  <p:embed/>
                </p:oleObj>
              </mc:Choice>
              <mc:Fallback>
                <p:oleObj name="Equation" r:id="rId5" imgW="444307"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810000"/>
                        <a:ext cx="914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838200" y="6096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kumimoji="1" lang="en-US" altLang="en-US" sz="3600">
              <a:ea typeface="SimSun" panose="02010600030101010101" pitchFamily="2" charset="-122"/>
            </a:endParaRPr>
          </a:p>
        </p:txBody>
      </p:sp>
      <p:sp>
        <p:nvSpPr>
          <p:cNvPr id="8195" name="Text Box 3"/>
          <p:cNvSpPr txBox="1">
            <a:spLocks noChangeArrowheads="1"/>
          </p:cNvSpPr>
          <p:nvPr/>
        </p:nvSpPr>
        <p:spPr bwMode="auto">
          <a:xfrm>
            <a:off x="914400" y="609600"/>
            <a:ext cx="7162800" cy="535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kumimoji="1" lang="en-US" altLang="zh-CN" sz="2400">
                <a:ea typeface="SimSun" panose="02010600030101010101" pitchFamily="2" charset="-122"/>
              </a:rPr>
              <a:t>Point Estimation of (             ) Large Sample</a:t>
            </a:r>
          </a:p>
          <a:p>
            <a:pPr eaLnBrk="1" hangingPunct="1">
              <a:spcBef>
                <a:spcPct val="50000"/>
              </a:spcBef>
              <a:buFontTx/>
              <a:buNone/>
            </a:pPr>
            <a:endParaRPr kumimoji="1" lang="en-US" altLang="zh-CN" sz="2400">
              <a:ea typeface="SimSun" panose="02010600030101010101" pitchFamily="2" charset="-122"/>
            </a:endParaRPr>
          </a:p>
          <a:p>
            <a:pPr eaLnBrk="1" hangingPunct="1">
              <a:spcBef>
                <a:spcPct val="50000"/>
              </a:spcBef>
              <a:buFontTx/>
              <a:buNone/>
            </a:pPr>
            <a:endParaRPr kumimoji="1" lang="en-US" altLang="zh-CN" sz="2400">
              <a:ea typeface="SimSun" panose="02010600030101010101" pitchFamily="2" charset="-122"/>
            </a:endParaRPr>
          </a:p>
          <a:p>
            <a:pPr eaLnBrk="1" hangingPunct="1">
              <a:spcBef>
                <a:spcPct val="50000"/>
              </a:spcBef>
              <a:buFontTx/>
              <a:buNone/>
            </a:pPr>
            <a:r>
              <a:rPr kumimoji="1" lang="en-US" altLang="zh-CN" sz="2400">
                <a:ea typeface="SimSun" panose="02010600030101010101" pitchFamily="2" charset="-122"/>
              </a:rPr>
              <a:t>A (1-      ) 100% confidence interval for (            )</a:t>
            </a:r>
          </a:p>
          <a:p>
            <a:pPr eaLnBrk="1" hangingPunct="1">
              <a:spcBef>
                <a:spcPct val="50000"/>
              </a:spcBef>
              <a:buFontTx/>
              <a:buNone/>
            </a:pPr>
            <a:endParaRPr kumimoji="1" lang="en-US" altLang="zh-CN" sz="2400">
              <a:ea typeface="SimSun" panose="02010600030101010101" pitchFamily="2" charset="-122"/>
            </a:endParaRPr>
          </a:p>
          <a:p>
            <a:pPr eaLnBrk="1" hangingPunct="1">
              <a:spcBef>
                <a:spcPct val="50000"/>
              </a:spcBef>
              <a:buFontTx/>
              <a:buNone/>
            </a:pPr>
            <a:endParaRPr kumimoji="1" lang="en-US" altLang="zh-CN" sz="2400">
              <a:ea typeface="SimSun" panose="02010600030101010101" pitchFamily="2" charset="-122"/>
            </a:endParaRPr>
          </a:p>
          <a:p>
            <a:pPr eaLnBrk="1" hangingPunct="1">
              <a:spcBef>
                <a:spcPct val="50000"/>
              </a:spcBef>
              <a:buFontTx/>
              <a:buNone/>
            </a:pPr>
            <a:endParaRPr kumimoji="1" lang="en-US" altLang="zh-CN" sz="2400">
              <a:ea typeface="SimSun" panose="02010600030101010101" pitchFamily="2" charset="-122"/>
            </a:endParaRPr>
          </a:p>
          <a:p>
            <a:pPr eaLnBrk="1" hangingPunct="1">
              <a:spcBef>
                <a:spcPct val="50000"/>
              </a:spcBef>
              <a:buFontTx/>
              <a:buNone/>
            </a:pPr>
            <a:r>
              <a:rPr kumimoji="1" lang="en-US" altLang="zh-CN" sz="2400">
                <a:ea typeface="SimSun" panose="02010600030101010101" pitchFamily="2" charset="-122"/>
              </a:rPr>
              <a:t>       If population variance are unknown, they can be   	approximated by the sample variances.</a:t>
            </a:r>
          </a:p>
          <a:p>
            <a:pPr eaLnBrk="1" hangingPunct="1">
              <a:spcBef>
                <a:spcPct val="50000"/>
              </a:spcBef>
              <a:buFontTx/>
              <a:buNone/>
            </a:pPr>
            <a:r>
              <a:rPr kumimoji="1" lang="en-US" altLang="zh-CN" sz="2400">
                <a:ea typeface="SimSun" panose="02010600030101010101" pitchFamily="2" charset="-122"/>
              </a:rPr>
              <a:t>         </a:t>
            </a:r>
          </a:p>
        </p:txBody>
      </p:sp>
      <p:graphicFrame>
        <p:nvGraphicFramePr>
          <p:cNvPr id="8196" name="Object 4"/>
          <p:cNvGraphicFramePr>
            <a:graphicFrameLocks noChangeAspect="1"/>
          </p:cNvGraphicFramePr>
          <p:nvPr/>
        </p:nvGraphicFramePr>
        <p:xfrm>
          <a:off x="3502025" y="690563"/>
          <a:ext cx="1008063" cy="412750"/>
        </p:xfrm>
        <a:graphic>
          <a:graphicData uri="http://schemas.openxmlformats.org/presentationml/2006/ole">
            <mc:AlternateContent xmlns:mc="http://schemas.openxmlformats.org/markup-compatibility/2006">
              <mc:Choice xmlns:v="urn:schemas-microsoft-com:vml" Requires="v">
                <p:oleObj spid="_x0000_s8201" name="Equation" r:id="rId3" imgW="469696" imgH="215806" progId="Equation.3">
                  <p:embed/>
                </p:oleObj>
              </mc:Choice>
              <mc:Fallback>
                <p:oleObj name="Equation" r:id="rId3" imgW="469696"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2025" y="690563"/>
                        <a:ext cx="100806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2209800" y="1447800"/>
          <a:ext cx="2427288" cy="506413"/>
        </p:xfrm>
        <a:graphic>
          <a:graphicData uri="http://schemas.openxmlformats.org/presentationml/2006/ole">
            <mc:AlternateContent xmlns:mc="http://schemas.openxmlformats.org/markup-compatibility/2006">
              <mc:Choice xmlns:v="urn:schemas-microsoft-com:vml" Requires="v">
                <p:oleObj spid="_x0000_s8202" name="Equation" r:id="rId5" imgW="1028254" imgH="241195" progId="Equation.3">
                  <p:embed/>
                </p:oleObj>
              </mc:Choice>
              <mc:Fallback>
                <p:oleObj name="Equation" r:id="rId5" imgW="1028254" imgH="24119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447800"/>
                        <a:ext cx="2427288"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1752600" y="2362200"/>
          <a:ext cx="298450" cy="298450"/>
        </p:xfrm>
        <a:graphic>
          <a:graphicData uri="http://schemas.openxmlformats.org/presentationml/2006/ole">
            <mc:AlternateContent xmlns:mc="http://schemas.openxmlformats.org/markup-compatibility/2006">
              <mc:Choice xmlns:v="urn:schemas-microsoft-com:vml" Requires="v">
                <p:oleObj spid="_x0000_s8203" name="Equation" r:id="rId7" imgW="139700" imgH="139700" progId="Equation.3">
                  <p:embed/>
                </p:oleObj>
              </mc:Choice>
              <mc:Fallback>
                <p:oleObj name="Equation" r:id="rId7" imgW="139700" imgH="139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362200"/>
                        <a:ext cx="298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7"/>
          <p:cNvGraphicFramePr>
            <a:graphicFrameLocks noChangeAspect="1"/>
          </p:cNvGraphicFramePr>
          <p:nvPr/>
        </p:nvGraphicFramePr>
        <p:xfrm>
          <a:off x="6019800" y="2286000"/>
          <a:ext cx="1008063" cy="412750"/>
        </p:xfrm>
        <a:graphic>
          <a:graphicData uri="http://schemas.openxmlformats.org/presentationml/2006/ole">
            <mc:AlternateContent xmlns:mc="http://schemas.openxmlformats.org/markup-compatibility/2006">
              <mc:Choice xmlns:v="urn:schemas-microsoft-com:vml" Requires="v">
                <p:oleObj spid="_x0000_s8204" name="Equation" r:id="rId9" imgW="469696" imgH="215806" progId="Equation.3">
                  <p:embed/>
                </p:oleObj>
              </mc:Choice>
              <mc:Fallback>
                <p:oleObj name="Equation" r:id="rId9" imgW="469696" imgH="21580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286000"/>
                        <a:ext cx="100806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8"/>
          <p:cNvGraphicFramePr>
            <a:graphicFrameLocks noChangeAspect="1"/>
          </p:cNvGraphicFramePr>
          <p:nvPr/>
        </p:nvGraphicFramePr>
        <p:xfrm>
          <a:off x="2286000" y="3200400"/>
          <a:ext cx="3733800" cy="1044575"/>
        </p:xfrm>
        <a:graphic>
          <a:graphicData uri="http://schemas.openxmlformats.org/presentationml/2006/ole">
            <mc:AlternateContent xmlns:mc="http://schemas.openxmlformats.org/markup-compatibility/2006">
              <mc:Choice xmlns:v="urn:schemas-microsoft-com:vml" Requires="v">
                <p:oleObj spid="_x0000_s8205" name="Equation" r:id="rId10" imgW="1562100" imgH="495300" progId="Equation.3">
                  <p:embed/>
                </p:oleObj>
              </mc:Choice>
              <mc:Fallback>
                <p:oleObj name="Equation" r:id="rId10" imgW="1562100" imgH="4953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3200400"/>
                        <a:ext cx="373380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914400" y="2590800"/>
            <a:ext cx="518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Null hypothesis:</a:t>
            </a:r>
          </a:p>
        </p:txBody>
      </p:sp>
      <p:sp>
        <p:nvSpPr>
          <p:cNvPr id="9219" name="Text Box 6"/>
          <p:cNvSpPr txBox="1">
            <a:spLocks noChangeArrowheads="1"/>
          </p:cNvSpPr>
          <p:nvPr/>
        </p:nvSpPr>
        <p:spPr bwMode="auto">
          <a:xfrm>
            <a:off x="914400" y="4343400"/>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Test statistic value:</a:t>
            </a:r>
          </a:p>
        </p:txBody>
      </p:sp>
      <p:graphicFrame>
        <p:nvGraphicFramePr>
          <p:cNvPr id="9220" name="Object 7"/>
          <p:cNvGraphicFramePr>
            <a:graphicFrameLocks noChangeAspect="1"/>
          </p:cNvGraphicFramePr>
          <p:nvPr/>
        </p:nvGraphicFramePr>
        <p:xfrm>
          <a:off x="4724400" y="3962400"/>
          <a:ext cx="3341688" cy="2305050"/>
        </p:xfrm>
        <a:graphic>
          <a:graphicData uri="http://schemas.openxmlformats.org/presentationml/2006/ole">
            <mc:AlternateContent xmlns:mc="http://schemas.openxmlformats.org/markup-compatibility/2006">
              <mc:Choice xmlns:v="urn:schemas-microsoft-com:vml" Requires="v">
                <p:oleObj spid="_x0000_s9224" name="Equation" r:id="rId3" imgW="939800" imgH="647700" progId="Equation.DSMT4">
                  <p:embed/>
                </p:oleObj>
              </mc:Choice>
              <mc:Fallback>
                <p:oleObj name="Equation" r:id="rId3" imgW="939800" imgH="6477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962400"/>
                        <a:ext cx="3341688" cy="230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8"/>
          <p:cNvSpPr>
            <a:spLocks noChangeArrowheads="1"/>
          </p:cNvSpPr>
          <p:nvPr/>
        </p:nvSpPr>
        <p:spPr bwMode="auto">
          <a:xfrm>
            <a:off x="1600200" y="457200"/>
            <a:ext cx="45720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4400">
              <a:solidFill>
                <a:schemeClr val="tx2"/>
              </a:solidFill>
            </a:endParaRPr>
          </a:p>
          <a:p>
            <a:pPr eaLnBrk="1" hangingPunct="1">
              <a:spcBef>
                <a:spcPct val="50000"/>
              </a:spcBef>
              <a:buFontTx/>
              <a:buNone/>
            </a:pPr>
            <a:endParaRPr lang="en-US" altLang="en-US" sz="4400">
              <a:solidFill>
                <a:schemeClr val="tx2"/>
              </a:solidFill>
            </a:endParaRPr>
          </a:p>
        </p:txBody>
      </p:sp>
      <p:sp>
        <p:nvSpPr>
          <p:cNvPr id="9222" name="Text Box 9"/>
          <p:cNvSpPr txBox="1">
            <a:spLocks noChangeArrowheads="1"/>
          </p:cNvSpPr>
          <p:nvPr/>
        </p:nvSpPr>
        <p:spPr bwMode="auto">
          <a:xfrm>
            <a:off x="838200" y="609600"/>
            <a:ext cx="7620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4000">
                <a:solidFill>
                  <a:srgbClr val="C00000"/>
                </a:solidFill>
              </a:rPr>
              <a:t>Test Procedures for Normal Populations With </a:t>
            </a:r>
            <a:r>
              <a:rPr lang="en-US" altLang="en-US" sz="4000" u="sng">
                <a:solidFill>
                  <a:srgbClr val="C00000"/>
                </a:solidFill>
              </a:rPr>
              <a:t>Known Variances</a:t>
            </a:r>
          </a:p>
        </p:txBody>
      </p:sp>
      <p:graphicFrame>
        <p:nvGraphicFramePr>
          <p:cNvPr id="9223" name="Object 10"/>
          <p:cNvGraphicFramePr>
            <a:graphicFrameLocks noChangeAspect="1"/>
          </p:cNvGraphicFramePr>
          <p:nvPr/>
        </p:nvGraphicFramePr>
        <p:xfrm>
          <a:off x="4343400" y="2362200"/>
          <a:ext cx="3795713" cy="823913"/>
        </p:xfrm>
        <a:graphic>
          <a:graphicData uri="http://schemas.openxmlformats.org/presentationml/2006/ole">
            <mc:AlternateContent xmlns:mc="http://schemas.openxmlformats.org/markup-compatibility/2006">
              <mc:Choice xmlns:v="urn:schemas-microsoft-com:vml" Requires="v">
                <p:oleObj spid="_x0000_s9225" name="Equation" r:id="rId5" imgW="1054100" imgH="228600" progId="Equation.DSMT4">
                  <p:embed/>
                </p:oleObj>
              </mc:Choice>
              <mc:Fallback>
                <p:oleObj name="Equation" r:id="rId5" imgW="1054100" imgH="228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2362200"/>
                        <a:ext cx="3795713"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371600" y="762000"/>
            <a:ext cx="6705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4000">
                <a:solidFill>
                  <a:srgbClr val="C00000"/>
                </a:solidFill>
              </a:rPr>
              <a:t>Case I:  A Normal Population </a:t>
            </a:r>
            <a:r>
              <a:rPr lang="en-US" altLang="en-US" sz="4000" u="sng">
                <a:solidFill>
                  <a:srgbClr val="C00000"/>
                </a:solidFill>
              </a:rPr>
              <a:t>With Known </a:t>
            </a:r>
          </a:p>
        </p:txBody>
      </p:sp>
      <p:graphicFrame>
        <p:nvGraphicFramePr>
          <p:cNvPr id="10243" name="Object 3"/>
          <p:cNvGraphicFramePr>
            <a:graphicFrameLocks noChangeAspect="1"/>
          </p:cNvGraphicFramePr>
          <p:nvPr/>
        </p:nvGraphicFramePr>
        <p:xfrm>
          <a:off x="6248400" y="1479550"/>
          <a:ext cx="609600" cy="558800"/>
        </p:xfrm>
        <a:graphic>
          <a:graphicData uri="http://schemas.openxmlformats.org/presentationml/2006/ole">
            <mc:AlternateContent xmlns:mc="http://schemas.openxmlformats.org/markup-compatibility/2006">
              <mc:Choice xmlns:v="urn:schemas-microsoft-com:vml" Requires="v">
                <p:oleObj spid="_x0000_s10255" name="Equation" r:id="rId3" imgW="152334" imgH="139639" progId="Equation.DSMT4">
                  <p:embed/>
                </p:oleObj>
              </mc:Choice>
              <mc:Fallback>
                <p:oleObj name="Equation" r:id="rId3" imgW="152334" imgH="139639"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479550"/>
                        <a:ext cx="6096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Text Box 5"/>
          <p:cNvSpPr txBox="1">
            <a:spLocks noChangeArrowheads="1"/>
          </p:cNvSpPr>
          <p:nvPr/>
        </p:nvSpPr>
        <p:spPr bwMode="auto">
          <a:xfrm>
            <a:off x="762000" y="2362200"/>
            <a:ext cx="2590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Alternative Hypothesis</a:t>
            </a:r>
          </a:p>
        </p:txBody>
      </p:sp>
      <p:sp>
        <p:nvSpPr>
          <p:cNvPr id="10245" name="Text Box 6"/>
          <p:cNvSpPr txBox="1">
            <a:spLocks noChangeArrowheads="1"/>
          </p:cNvSpPr>
          <p:nvPr/>
        </p:nvSpPr>
        <p:spPr bwMode="auto">
          <a:xfrm>
            <a:off x="4648200" y="2514600"/>
            <a:ext cx="3505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Rejection Region for Level      Test</a:t>
            </a:r>
          </a:p>
        </p:txBody>
      </p:sp>
      <p:graphicFrame>
        <p:nvGraphicFramePr>
          <p:cNvPr id="10246" name="Object 9"/>
          <p:cNvGraphicFramePr>
            <a:graphicFrameLocks noChangeAspect="1"/>
          </p:cNvGraphicFramePr>
          <p:nvPr/>
        </p:nvGraphicFramePr>
        <p:xfrm>
          <a:off x="6553200" y="3200400"/>
          <a:ext cx="533400" cy="488950"/>
        </p:xfrm>
        <a:graphic>
          <a:graphicData uri="http://schemas.openxmlformats.org/presentationml/2006/ole">
            <mc:AlternateContent xmlns:mc="http://schemas.openxmlformats.org/markup-compatibility/2006">
              <mc:Choice xmlns:v="urn:schemas-microsoft-com:vml" Requires="v">
                <p:oleObj spid="_x0000_s10256" name="Equation" r:id="rId5" imgW="152334" imgH="139639" progId="Equation.DSMT4">
                  <p:embed/>
                </p:oleObj>
              </mc:Choice>
              <mc:Fallback>
                <p:oleObj name="Equation" r:id="rId5" imgW="152334" imgH="139639"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200400"/>
                        <a:ext cx="5334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10"/>
          <p:cNvGraphicFramePr>
            <a:graphicFrameLocks noChangeAspect="1"/>
          </p:cNvGraphicFramePr>
          <p:nvPr/>
        </p:nvGraphicFramePr>
        <p:xfrm>
          <a:off x="5591175" y="3733800"/>
          <a:ext cx="1389063" cy="781050"/>
        </p:xfrm>
        <a:graphic>
          <a:graphicData uri="http://schemas.openxmlformats.org/presentationml/2006/ole">
            <mc:AlternateContent xmlns:mc="http://schemas.openxmlformats.org/markup-compatibility/2006">
              <mc:Choice xmlns:v="urn:schemas-microsoft-com:vml" Requires="v">
                <p:oleObj spid="_x0000_s10257" name="Equation" r:id="rId7" imgW="406224" imgH="228501" progId="Equation.DSMT4">
                  <p:embed/>
                </p:oleObj>
              </mc:Choice>
              <mc:Fallback>
                <p:oleObj name="Equation" r:id="rId7" imgW="406224" imgH="228501"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1175" y="3733800"/>
                        <a:ext cx="138906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11"/>
          <p:cNvGraphicFramePr>
            <a:graphicFrameLocks noChangeAspect="1"/>
          </p:cNvGraphicFramePr>
          <p:nvPr/>
        </p:nvGraphicFramePr>
        <p:xfrm>
          <a:off x="5562600" y="4495800"/>
          <a:ext cx="1692275" cy="781050"/>
        </p:xfrm>
        <a:graphic>
          <a:graphicData uri="http://schemas.openxmlformats.org/presentationml/2006/ole">
            <mc:AlternateContent xmlns:mc="http://schemas.openxmlformats.org/markup-compatibility/2006">
              <mc:Choice xmlns:v="urn:schemas-microsoft-com:vml" Requires="v">
                <p:oleObj spid="_x0000_s10258" name="Equation" r:id="rId9" imgW="495085" imgH="228501" progId="Equation.DSMT4">
                  <p:embed/>
                </p:oleObj>
              </mc:Choice>
              <mc:Fallback>
                <p:oleObj name="Equation" r:id="rId9" imgW="495085" imgH="228501"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4495800"/>
                        <a:ext cx="169227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12"/>
          <p:cNvGraphicFramePr>
            <a:graphicFrameLocks noChangeAspect="1"/>
          </p:cNvGraphicFramePr>
          <p:nvPr/>
        </p:nvGraphicFramePr>
        <p:xfrm>
          <a:off x="4649788" y="5410200"/>
          <a:ext cx="1692275" cy="781050"/>
        </p:xfrm>
        <a:graphic>
          <a:graphicData uri="http://schemas.openxmlformats.org/presentationml/2006/ole">
            <mc:AlternateContent xmlns:mc="http://schemas.openxmlformats.org/markup-compatibility/2006">
              <mc:Choice xmlns:v="urn:schemas-microsoft-com:vml" Requires="v">
                <p:oleObj spid="_x0000_s10259" name="Equation" r:id="rId11" imgW="495085" imgH="228501" progId="Equation.DSMT4">
                  <p:embed/>
                </p:oleObj>
              </mc:Choice>
              <mc:Fallback>
                <p:oleObj name="Equation" r:id="rId11" imgW="495085" imgH="228501"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9788" y="5410200"/>
                        <a:ext cx="169227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13"/>
          <p:cNvGraphicFramePr>
            <a:graphicFrameLocks noChangeAspect="1"/>
          </p:cNvGraphicFramePr>
          <p:nvPr/>
        </p:nvGraphicFramePr>
        <p:xfrm>
          <a:off x="6781800" y="5486400"/>
          <a:ext cx="1995488" cy="781050"/>
        </p:xfrm>
        <a:graphic>
          <a:graphicData uri="http://schemas.openxmlformats.org/presentationml/2006/ole">
            <mc:AlternateContent xmlns:mc="http://schemas.openxmlformats.org/markup-compatibility/2006">
              <mc:Choice xmlns:v="urn:schemas-microsoft-com:vml" Requires="v">
                <p:oleObj spid="_x0000_s10260" name="Equation" r:id="rId13" imgW="583947" imgH="228501" progId="Equation.DSMT4">
                  <p:embed/>
                </p:oleObj>
              </mc:Choice>
              <mc:Fallback>
                <p:oleObj name="Equation" r:id="rId13" imgW="583947" imgH="228501"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5486400"/>
                        <a:ext cx="1995488"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1" name="Text Box 14"/>
          <p:cNvSpPr txBox="1">
            <a:spLocks noChangeArrowheads="1"/>
          </p:cNvSpPr>
          <p:nvPr/>
        </p:nvSpPr>
        <p:spPr bwMode="auto">
          <a:xfrm>
            <a:off x="6248400" y="54864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or</a:t>
            </a:r>
          </a:p>
        </p:txBody>
      </p:sp>
      <p:sp>
        <p:nvSpPr>
          <p:cNvPr id="10252" name="TextBox 16"/>
          <p:cNvSpPr txBox="1">
            <a:spLocks noChangeArrowheads="1"/>
          </p:cNvSpPr>
          <p:nvPr/>
        </p:nvSpPr>
        <p:spPr bwMode="auto">
          <a:xfrm>
            <a:off x="762000" y="38100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t>H</a:t>
            </a:r>
            <a:r>
              <a:rPr lang="en-US" altLang="en-US" sz="3600" baseline="-25000"/>
              <a:t>a</a:t>
            </a:r>
            <a:r>
              <a:rPr lang="en-US" altLang="en-US" sz="3600"/>
              <a:t> :</a:t>
            </a:r>
            <a:r>
              <a:rPr lang="el-GR" altLang="en-US" sz="3600"/>
              <a:t>μ</a:t>
            </a:r>
            <a:r>
              <a:rPr lang="en-US" altLang="en-US" sz="3600" baseline="-25000"/>
              <a:t>1 </a:t>
            </a:r>
            <a:r>
              <a:rPr lang="en-US" altLang="en-US" sz="3600"/>
              <a:t>- </a:t>
            </a:r>
            <a:r>
              <a:rPr lang="el-GR" altLang="en-US" sz="3600"/>
              <a:t>μ</a:t>
            </a:r>
            <a:r>
              <a:rPr lang="en-US" altLang="en-US" sz="3600" baseline="-25000"/>
              <a:t>2 </a:t>
            </a:r>
            <a:r>
              <a:rPr lang="en-US" altLang="en-US" sz="3600"/>
              <a:t> &gt; </a:t>
            </a:r>
            <a:r>
              <a:rPr lang="el-GR" altLang="en-US" sz="3600"/>
              <a:t>Δ</a:t>
            </a:r>
            <a:r>
              <a:rPr lang="en-US" altLang="en-US" sz="3600" baseline="-25000"/>
              <a:t>0</a:t>
            </a:r>
            <a:r>
              <a:rPr lang="en-US" altLang="en-US" sz="3600"/>
              <a:t> </a:t>
            </a:r>
            <a:endParaRPr lang="en-US" altLang="en-US" sz="3600" baseline="-25000"/>
          </a:p>
        </p:txBody>
      </p:sp>
      <p:sp>
        <p:nvSpPr>
          <p:cNvPr id="10253" name="Rectangle 17"/>
          <p:cNvSpPr>
            <a:spLocks noChangeArrowheads="1"/>
          </p:cNvSpPr>
          <p:nvPr/>
        </p:nvSpPr>
        <p:spPr bwMode="auto">
          <a:xfrm>
            <a:off x="762000" y="46482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t>H</a:t>
            </a:r>
            <a:r>
              <a:rPr lang="en-US" altLang="en-US" sz="3600" baseline="-25000"/>
              <a:t>a</a:t>
            </a:r>
            <a:r>
              <a:rPr lang="en-US" altLang="en-US" sz="3600"/>
              <a:t> :</a:t>
            </a:r>
            <a:r>
              <a:rPr lang="el-GR" altLang="en-US" sz="3600"/>
              <a:t>μ</a:t>
            </a:r>
            <a:r>
              <a:rPr lang="en-US" altLang="en-US" sz="3600" baseline="-25000"/>
              <a:t>1 </a:t>
            </a:r>
            <a:r>
              <a:rPr lang="en-US" altLang="en-US" sz="3600"/>
              <a:t>- </a:t>
            </a:r>
            <a:r>
              <a:rPr lang="el-GR" altLang="en-US" sz="3600"/>
              <a:t>μ</a:t>
            </a:r>
            <a:r>
              <a:rPr lang="en-US" altLang="en-US" sz="3600" baseline="-25000"/>
              <a:t>2 </a:t>
            </a:r>
            <a:r>
              <a:rPr lang="en-US" altLang="en-US" sz="3600"/>
              <a:t> &lt; </a:t>
            </a:r>
            <a:r>
              <a:rPr lang="el-GR" altLang="en-US" sz="3600"/>
              <a:t>Δ</a:t>
            </a:r>
            <a:r>
              <a:rPr lang="en-US" altLang="en-US" sz="3600" baseline="-25000"/>
              <a:t>0</a:t>
            </a:r>
            <a:r>
              <a:rPr lang="en-US" altLang="en-US" sz="3600"/>
              <a:t> </a:t>
            </a:r>
            <a:endParaRPr lang="en-US" altLang="en-US" sz="3600" baseline="-25000"/>
          </a:p>
        </p:txBody>
      </p:sp>
      <p:sp>
        <p:nvSpPr>
          <p:cNvPr id="10254" name="Rectangle 18"/>
          <p:cNvSpPr>
            <a:spLocks noChangeArrowheads="1"/>
          </p:cNvSpPr>
          <p:nvPr/>
        </p:nvSpPr>
        <p:spPr bwMode="auto">
          <a:xfrm>
            <a:off x="685800" y="5638800"/>
            <a:ext cx="3146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a:t>H</a:t>
            </a:r>
            <a:r>
              <a:rPr lang="en-US" altLang="en-US" sz="3600" baseline="-25000"/>
              <a:t>a</a:t>
            </a:r>
            <a:r>
              <a:rPr lang="en-US" altLang="en-US" sz="3600"/>
              <a:t> :</a:t>
            </a:r>
            <a:r>
              <a:rPr lang="el-GR" altLang="en-US" sz="3600"/>
              <a:t>μ</a:t>
            </a:r>
            <a:r>
              <a:rPr lang="en-US" altLang="en-US" sz="3600" baseline="-25000"/>
              <a:t>1 </a:t>
            </a:r>
            <a:r>
              <a:rPr lang="en-US" altLang="en-US" sz="3600"/>
              <a:t>- </a:t>
            </a:r>
            <a:r>
              <a:rPr lang="el-GR" altLang="en-US" sz="3600"/>
              <a:t>μ</a:t>
            </a:r>
            <a:r>
              <a:rPr lang="en-US" altLang="en-US" sz="3600" baseline="-25000"/>
              <a:t>2 </a:t>
            </a:r>
            <a:r>
              <a:rPr lang="en-US" altLang="en-US" sz="3600"/>
              <a:t> ≠ </a:t>
            </a:r>
            <a:r>
              <a:rPr lang="el-GR" altLang="en-US" sz="3600"/>
              <a:t>Δ</a:t>
            </a:r>
            <a:r>
              <a:rPr lang="en-US" altLang="en-US" sz="3600" baseline="-25000"/>
              <a:t>0</a:t>
            </a:r>
            <a:r>
              <a:rPr lang="en-US" altLang="en-US" sz="3600"/>
              <a:t> </a:t>
            </a:r>
            <a:endParaRPr lang="en-US" altLang="en-US" sz="3600" baseline="-2500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97&quot;/&gt;&lt;/object&gt;&lt;object type=&quot;3&quot; unique_id=&quot;10005&quot;&gt;&lt;property id=&quot;20148&quot; value=&quot;5&quot;/&gt;&lt;property id=&quot;20300&quot; value=&quot;Slide 2&quot;/&gt;&lt;property id=&quot;20307&quot; value=&quot;298&quot;/&gt;&lt;/object&gt;&lt;object type=&quot;3&quot; unique_id=&quot;10006&quot;&gt;&lt;property id=&quot;20148&quot; value=&quot;5&quot;/&gt;&lt;property id=&quot;20300&quot; value=&quot;Slide 3&quot;/&gt;&lt;property id=&quot;20307&quot; value=&quot;257&quot;/&gt;&lt;/object&gt;&lt;object type=&quot;3&quot; unique_id=&quot;10007&quot;&gt;&lt;property id=&quot;20148&quot; value=&quot;5&quot;/&gt;&lt;property id=&quot;20300&quot; value=&quot;Slide 4&quot;/&gt;&lt;property id=&quot;20307&quot; value=&quot;258&quot;/&gt;&lt;/object&gt;&lt;object type=&quot;3&quot; unique_id=&quot;10008&quot;&gt;&lt;property id=&quot;20148&quot; value=&quot;5&quot;/&gt;&lt;property id=&quot;20300&quot; value=&quot;Slide 5&quot;/&gt;&lt;property id=&quot;20307&quot; value=&quot;260&quot;/&gt;&lt;/object&gt;&lt;object type=&quot;3&quot; unique_id=&quot;10009&quot;&gt;&lt;property id=&quot;20148&quot; value=&quot;5&quot;/&gt;&lt;property id=&quot;20300&quot; value=&quot;Slide 6&quot;/&gt;&lt;property id=&quot;20307&quot; value=&quot;303&quot;/&gt;&lt;/object&gt;&lt;object type=&quot;3&quot; unique_id=&quot;10010&quot;&gt;&lt;property id=&quot;20148&quot; value=&quot;5&quot;/&gt;&lt;property id=&quot;20300&quot; value=&quot;Slide 11&quot;/&gt;&lt;property id=&quot;20307&quot; value=&quot;262&quot;/&gt;&lt;/object&gt;&lt;object type=&quot;3&quot; unique_id=&quot;10011&quot;&gt;&lt;property id=&quot;20148&quot; value=&quot;5&quot;/&gt;&lt;property id=&quot;20300&quot; value=&quot;Slide 12&quot;/&gt;&lt;property id=&quot;20307&quot; value=&quot;263&quot;/&gt;&lt;/object&gt;&lt;object type=&quot;3&quot; unique_id=&quot;10012&quot;&gt;&lt;property id=&quot;20148&quot; value=&quot;5&quot;/&gt;&lt;property id=&quot;20300&quot; value=&quot;Slide 13&quot;/&gt;&lt;property id=&quot;20307&quot; value=&quot;264&quot;/&gt;&lt;/object&gt;&lt;object type=&quot;3&quot; unique_id=&quot;10013&quot;&gt;&lt;property id=&quot;20148&quot; value=&quot;5&quot;/&gt;&lt;property id=&quot;20300&quot; value=&quot;Slide 15&quot;/&gt;&lt;property id=&quot;20307&quot; value=&quot;306&quot;/&gt;&lt;/object&gt;&lt;object type=&quot;3&quot; unique_id=&quot;10014&quot;&gt;&lt;property id=&quot;20148&quot; value=&quot;5&quot;/&gt;&lt;property id=&quot;20300&quot; value=&quot;Slide 16&quot;/&gt;&lt;property id=&quot;20307&quot; value=&quot;307&quot;/&gt;&lt;/object&gt;&lt;object type=&quot;3&quot; unique_id=&quot;10015&quot;&gt;&lt;property id=&quot;20148&quot; value=&quot;5&quot;/&gt;&lt;property id=&quot;20300&quot; value=&quot;Slide 17&quot;/&gt;&lt;property id=&quot;20307&quot; value=&quot;299&quot;/&gt;&lt;/object&gt;&lt;object type=&quot;3&quot; unique_id=&quot;10016&quot;&gt;&lt;property id=&quot;20148&quot; value=&quot;5&quot;/&gt;&lt;property id=&quot;20300&quot; value=&quot;Slide 18&quot;/&gt;&lt;property id=&quot;20307&quot; value=&quot;266&quot;/&gt;&lt;/object&gt;&lt;object type=&quot;3&quot; unique_id=&quot;10017&quot;&gt;&lt;property id=&quot;20148&quot; value=&quot;5&quot;/&gt;&lt;property id=&quot;20300&quot; value=&quot;Slide 19&quot;/&gt;&lt;property id=&quot;20307&quot; value=&quot;267&quot;/&gt;&lt;/object&gt;&lt;object type=&quot;3&quot; unique_id=&quot;10018&quot;&gt;&lt;property id=&quot;20148&quot; value=&quot;5&quot;/&gt;&lt;property id=&quot;20300&quot; value=&quot;Slide 20&quot;/&gt;&lt;property id=&quot;20307&quot; value=&quot;268&quot;/&gt;&lt;/object&gt;&lt;object type=&quot;3&quot; unique_id=&quot;10019&quot;&gt;&lt;property id=&quot;20148&quot; value=&quot;5&quot;/&gt;&lt;property id=&quot;20300&quot; value=&quot;Slide 21&quot;/&gt;&lt;property id=&quot;20307&quot; value=&quot;270&quot;/&gt;&lt;/object&gt;&lt;object type=&quot;3&quot; unique_id=&quot;10020&quot;&gt;&lt;property id=&quot;20148&quot; value=&quot;5&quot;/&gt;&lt;property id=&quot;20300&quot; value=&quot;Slide 22&quot;/&gt;&lt;property id=&quot;20307&quot; value=&quot;271&quot;/&gt;&lt;/object&gt;&lt;object type=&quot;3&quot; unique_id=&quot;10021&quot;&gt;&lt;property id=&quot;20148&quot; value=&quot;5&quot;/&gt;&lt;property id=&quot;20300&quot; value=&quot;Slide 23&quot;/&gt;&lt;property id=&quot;20307&quot; value=&quot;272&quot;/&gt;&lt;/object&gt;&lt;object type=&quot;3&quot; unique_id=&quot;10022&quot;&gt;&lt;property id=&quot;20148&quot; value=&quot;5&quot;/&gt;&lt;property id=&quot;20300&quot; value=&quot;Slide 24&quot;/&gt;&lt;property id=&quot;20307&quot; value=&quot;273&quot;/&gt;&lt;/object&gt;&lt;object type=&quot;3&quot; unique_id=&quot;10023&quot;&gt;&lt;property id=&quot;20148&quot; value=&quot;5&quot;/&gt;&lt;property id=&quot;20300&quot; value=&quot;Slide 25&quot;/&gt;&lt;property id=&quot;20307&quot; value=&quot;300&quot;/&gt;&lt;/object&gt;&lt;object type=&quot;3&quot; unique_id=&quot;10024&quot;&gt;&lt;property id=&quot;20148&quot; value=&quot;5&quot;/&gt;&lt;property id=&quot;20300&quot; value=&quot;Slide 26&quot;/&gt;&lt;property id=&quot;20307&quot; value=&quot;275&quot;/&gt;&lt;/object&gt;&lt;object type=&quot;3&quot; unique_id=&quot;10025&quot;&gt;&lt;property id=&quot;20148&quot; value=&quot;5&quot;/&gt;&lt;property id=&quot;20300&quot; value=&quot;Slide 27&quot;/&gt;&lt;property id=&quot;20307&quot; value=&quot;276&quot;/&gt;&lt;/object&gt;&lt;object type=&quot;3&quot; unique_id=&quot;10026&quot;&gt;&lt;property id=&quot;20148&quot; value=&quot;5&quot;/&gt;&lt;property id=&quot;20300&quot; value=&quot;Slide 28&quot;/&gt;&lt;property id=&quot;20307&quot; value=&quot;277&quot;/&gt;&lt;/object&gt;&lt;object type=&quot;3&quot; unique_id=&quot;10027&quot;&gt;&lt;property id=&quot;20148&quot; value=&quot;5&quot;/&gt;&lt;property id=&quot;20300&quot; value=&quot;Slide 29&quot;/&gt;&lt;property id=&quot;20307&quot; value=&quot;278&quot;/&gt;&lt;/object&gt;&lt;object type=&quot;3&quot; unique_id=&quot;10028&quot;&gt;&lt;property id=&quot;20148&quot; value=&quot;5&quot;/&gt;&lt;property id=&quot;20300&quot; value=&quot;Slide 30&quot;/&gt;&lt;property id=&quot;20307&quot; value=&quot;279&quot;/&gt;&lt;/object&gt;&lt;object type=&quot;3&quot; unique_id=&quot;10029&quot;&gt;&lt;property id=&quot;20148&quot; value=&quot;5&quot;/&gt;&lt;property id=&quot;20300&quot; value=&quot;Slide 31&quot;/&gt;&lt;property id=&quot;20307&quot; value=&quot;280&quot;/&gt;&lt;/object&gt;&lt;object type=&quot;3&quot; unique_id=&quot;10030&quot;&gt;&lt;property id=&quot;20148&quot; value=&quot;5&quot;/&gt;&lt;property id=&quot;20300&quot; value=&quot;Slide 32&quot;/&gt;&lt;property id=&quot;20307&quot; value=&quot;301&quot;/&gt;&lt;/object&gt;&lt;object type=&quot;3&quot; unique_id=&quot;10031&quot;&gt;&lt;property id=&quot;20148&quot; value=&quot;5&quot;/&gt;&lt;property id=&quot;20300&quot; value=&quot;Slide 33&quot;/&gt;&lt;property id=&quot;20307&quot; value=&quot;282&quot;/&gt;&lt;/object&gt;&lt;object type=&quot;3&quot; unique_id=&quot;10032&quot;&gt;&lt;property id=&quot;20148&quot; value=&quot;5&quot;/&gt;&lt;property id=&quot;20300&quot; value=&quot;Slide 34&quot;/&gt;&lt;property id=&quot;20307&quot; value=&quot;284&quot;/&gt;&lt;/object&gt;&lt;object type=&quot;3&quot; unique_id=&quot;10033&quot;&gt;&lt;property id=&quot;20148&quot; value=&quot;5&quot;/&gt;&lt;property id=&quot;20300&quot; value=&quot;Slide 35&quot;/&gt;&lt;property id=&quot;20307&quot; value=&quot;308&quot;/&gt;&lt;/object&gt;&lt;object type=&quot;3&quot; unique_id=&quot;10034&quot;&gt;&lt;property id=&quot;20148&quot; value=&quot;5&quot;/&gt;&lt;property id=&quot;20300&quot; value=&quot;Slide 36&quot;/&gt;&lt;property id=&quot;20307&quot; value=&quot;285&quot;/&gt;&lt;/object&gt;&lt;object type=&quot;3&quot; unique_id=&quot;10035&quot;&gt;&lt;property id=&quot;20148&quot; value=&quot;5&quot;/&gt;&lt;property id=&quot;20300&quot; value=&quot;Slide 37&quot;/&gt;&lt;property id=&quot;20307&quot; value=&quot;286&quot;/&gt;&lt;/object&gt;&lt;object type=&quot;3&quot; unique_id=&quot;10036&quot;&gt;&lt;property id=&quot;20148&quot; value=&quot;5&quot;/&gt;&lt;property id=&quot;20300&quot; value=&quot;Slide 38&quot;/&gt;&lt;property id=&quot;20307&quot; value=&quot;287&quot;/&gt;&lt;/object&gt;&lt;object type=&quot;3&quot; unique_id=&quot;10037&quot;&gt;&lt;property id=&quot;20148&quot; value=&quot;5&quot;/&gt;&lt;property id=&quot;20300&quot; value=&quot;Slide 39&quot;/&gt;&lt;property id=&quot;20307&quot; value=&quot;288&quot;/&gt;&lt;/object&gt;&lt;object type=&quot;3&quot; unique_id=&quot;10038&quot;&gt;&lt;property id=&quot;20148&quot; value=&quot;5&quot;/&gt;&lt;property id=&quot;20300&quot; value=&quot;Slide 40&quot;/&gt;&lt;property id=&quot;20307&quot; value=&quot;289&quot;/&gt;&lt;/object&gt;&lt;object type=&quot;3&quot; unique_id=&quot;10040&quot;&gt;&lt;property id=&quot;20148&quot; value=&quot;5&quot;/&gt;&lt;property id=&quot;20300&quot; value=&quot;Slide 45&quot;/&gt;&lt;property id=&quot;20307&quot; value=&quot;291&quot;/&gt;&lt;/object&gt;&lt;object type=&quot;3&quot; unique_id=&quot;10041&quot;&gt;&lt;property id=&quot;20148&quot; value=&quot;5&quot;/&gt;&lt;property id=&quot;20300&quot; value=&quot;Slide 46&quot;/&gt;&lt;property id=&quot;20307&quot; value=&quot;292&quot;/&gt;&lt;/object&gt;&lt;object type=&quot;3&quot; unique_id=&quot;10042&quot;&gt;&lt;property id=&quot;20148&quot; value=&quot;5&quot;/&gt;&lt;property id=&quot;20300&quot; value=&quot;Slide 47&quot;/&gt;&lt;property id=&quot;20307&quot; value=&quot;293&quot;/&gt;&lt;/object&gt;&lt;object type=&quot;3&quot; unique_id=&quot;10043&quot;&gt;&lt;property id=&quot;20148&quot; value=&quot;5&quot;/&gt;&lt;property id=&quot;20300&quot; value=&quot;Slide 48&quot;/&gt;&lt;property id=&quot;20307&quot; value=&quot;294&quot;/&gt;&lt;/object&gt;&lt;object type=&quot;3&quot; unique_id=&quot;10044&quot;&gt;&lt;property id=&quot;20148&quot; value=&quot;5&quot;/&gt;&lt;property id=&quot;20300&quot; value=&quot;Slide 49&quot;/&gt;&lt;property id=&quot;20307&quot; value=&quot;295&quot;/&gt;&lt;/object&gt;&lt;object type=&quot;3&quot; unique_id=&quot;10045&quot;&gt;&lt;property id=&quot;20148&quot; value=&quot;5&quot;/&gt;&lt;property id=&quot;20300&quot; value=&quot;Slide 50&quot;/&gt;&lt;property id=&quot;20307&quot; value=&quot;296&quot;/&gt;&lt;/object&gt;&lt;object type=&quot;3&quot; unique_id=&quot;10618&quot;&gt;&lt;property id=&quot;20148&quot; value=&quot;5&quot;/&gt;&lt;property id=&quot;20300&quot; value=&quot;Slide 7&quot;/&gt;&lt;property id=&quot;20307&quot; value=&quot;309&quot;/&gt;&lt;/object&gt;&lt;object type=&quot;3&quot; unique_id=&quot;10619&quot;&gt;&lt;property id=&quot;20148&quot; value=&quot;5&quot;/&gt;&lt;property id=&quot;20300&quot; value=&quot;Slide 8&quot;/&gt;&lt;property id=&quot;20307&quot; value=&quot;310&quot;/&gt;&lt;/object&gt;&lt;object type=&quot;3&quot; unique_id=&quot;10620&quot;&gt;&lt;property id=&quot;20148&quot; value=&quot;5&quot;/&gt;&lt;property id=&quot;20300&quot; value=&quot;Slide 9&quot;/&gt;&lt;property id=&quot;20307&quot; value=&quot;311&quot;/&gt;&lt;/object&gt;&lt;object type=&quot;3&quot; unique_id=&quot;10621&quot;&gt;&lt;property id=&quot;20148&quot; value=&quot;5&quot;/&gt;&lt;property id=&quot;20300&quot; value=&quot;Slide 10&quot;/&gt;&lt;property id=&quot;20307&quot; value=&quot;312&quot;/&gt;&lt;/object&gt;&lt;object type=&quot;3&quot; unique_id=&quot;10622&quot;&gt;&lt;property id=&quot;20148&quot; value=&quot;5&quot;/&gt;&lt;property id=&quot;20300&quot; value=&quot;Slide 14&quot;/&gt;&lt;property id=&quot;20307&quot; value=&quot;314&quot;/&gt;&lt;/object&gt;&lt;object type=&quot;3&quot; unique_id=&quot;10623&quot;&gt;&lt;property id=&quot;20148&quot; value=&quot;5&quot;/&gt;&lt;property id=&quot;20300&quot; value=&quot;Slide 41 - &amp;quot;Example: Vitamin C study&amp;quot;&quot;/&gt;&lt;property id=&quot;20307&quot; value=&quot;316&quot;/&gt;&lt;/object&gt;&lt;object type=&quot;3&quot; unique_id=&quot;10624&quot;&gt;&lt;property id=&quot;20148&quot; value=&quot;5&quot;/&gt;&lt;property id=&quot;20300&quot; value=&quot;Slide 42 - &amp;quot;Hypothesis Test for Two Proportions&amp;quot;&quot;/&gt;&lt;property id=&quot;20307&quot; value=&quot;317&quot;/&gt;&lt;/object&gt;&lt;object type=&quot;3&quot; unique_id=&quot;10625&quot;&gt;&lt;property id=&quot;20148&quot; value=&quot;5&quot;/&gt;&lt;property id=&quot;20300&quot; value=&quot;Slide 43 - &amp;quot;Example: Vitamin C study&amp;quot;&quot;/&gt;&lt;property id=&quot;20307&quot; value=&quot;318&quot;/&gt;&lt;/object&gt;&lt;object type=&quot;3&quot; unique_id=&quot;10626&quot;&gt;&lt;property id=&quot;20148&quot; value=&quot;5&quot;/&gt;&lt;property id=&quot;20300&quot; value=&quot;Slide 44&quot;/&gt;&lt;property id=&quot;20307&quot; value=&quot;320&quot;/&gt;&lt;/object&gt;&lt;object type=&quot;3&quot; unique_id=&quot;11208&quot;&gt;&lt;property id=&quot;20148&quot; value=&quot;5&quot;/&gt;&lt;property id=&quot;20300&quot; value=&quot;Slide 51 - &amp;quot;Example &amp;quot;&quot;/&gt;&lt;property id=&quot;20307&quot; value=&quot;322&quot;/&gt;&lt;/object&gt;&lt;object type=&quot;3&quot; unique_id=&quot;11209&quot;&gt;&lt;property id=&quot;20148&quot; value=&quot;5&quot;/&gt;&lt;property id=&quot;20300&quot; value=&quot;Slide 52 - &amp;quot; Example  continued&amp;quot;&quot;/&gt;&lt;property id=&quot;20307&quot; value=&quot;324&quot;/&gt;&lt;/object&gt;&lt;object type=&quot;3&quot; unique_id=&quot;11210&quot;&gt;&lt;property id=&quot;20148&quot; value=&quot;5&quot;/&gt;&lt;property id=&quot;20300&quot; value=&quot;Slide 53 - &amp;quot;Example&amp;quot;&quot;/&gt;&lt;property id=&quot;20307&quot; value=&quot;325&quot;/&gt;&lt;/object&gt;&lt;object type=&quot;3&quot; unique_id=&quot;11211&quot;&gt;&lt;property id=&quot;20148&quot; value=&quot;5&quot;/&gt;&lt;property id=&quot;20300&quot; value=&quot;Slide 54&quot;/&gt;&lt;property id=&quot;20307&quot; value=&quot;326&quot;/&gt;&lt;/object&gt;&lt;object type=&quot;3&quot; unique_id=&quot;11492&quot;&gt;&lt;property id=&quot;20148&quot; value=&quot;5&quot;/&gt;&lt;property id=&quot;20300&quot; value=&quot;Slide 55&quot;/&gt;&lt;property id=&quot;20307&quot; value=&quot;328&quot;/&gt;&lt;/object&gt;&lt;/object&gt;&lt;/object&gt;&lt;/database&gt;"/>
  <p:tag name="SECTOMILLISECCONVERTED" val="1"/>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1437</Words>
  <Application>Microsoft Office PowerPoint</Application>
  <PresentationFormat>On-screen Show (4:3)</PresentationFormat>
  <Paragraphs>175</Paragraphs>
  <Slides>46</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46</vt:i4>
      </vt:variant>
    </vt:vector>
  </HeadingPairs>
  <TitlesOfParts>
    <vt:vector size="58" baseType="lpstr">
      <vt:lpstr>Times New Roman</vt:lpstr>
      <vt:lpstr>Arial</vt:lpstr>
      <vt:lpstr>Calibri</vt:lpstr>
      <vt:lpstr>SimSun</vt:lpstr>
      <vt:lpstr>MS PGothic</vt:lpstr>
      <vt:lpstr>Symbol</vt:lpstr>
      <vt:lpstr>Wingdings</vt:lpstr>
      <vt:lpstr>Default Design</vt:lpstr>
      <vt:lpstr>MathType 5.0 Equation</vt:lpstr>
      <vt:lpstr>Microsoft Equation 3.0</vt:lpstr>
      <vt:lpstr>Equation.DSMT4</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(1-a)100% Confidence Interval for s12/s22</vt:lpstr>
      <vt:lpstr>Example </vt:lpstr>
      <vt:lpstr> Example  continued</vt:lpstr>
      <vt:lpstr>Example</vt:lpstr>
      <vt:lpstr>H0: s12 = s22 Ha: s12 &gt; s22</vt:lpstr>
      <vt:lpstr>PowerPoint Presentation</vt:lpstr>
    </vt:vector>
  </TitlesOfParts>
  <Company>ILLINOIS CENTRAL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Services</dc:creator>
  <cp:lastModifiedBy>Paul Rajamanickam Savariappan</cp:lastModifiedBy>
  <cp:revision>87</cp:revision>
  <dcterms:created xsi:type="dcterms:W3CDTF">2003-05-08T11:38:44Z</dcterms:created>
  <dcterms:modified xsi:type="dcterms:W3CDTF">2018-09-06T21:12:16Z</dcterms:modified>
</cp:coreProperties>
</file>